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E31AE-D22B-45AD-8139-A908B4ED1C41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39E4F-C834-463B-9D55-2BCFDB677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83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E39E4F-C834-463B-9D55-2BCFDB677AB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324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E39E4F-C834-463B-9D55-2BCFDB677AB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4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E39E4F-C834-463B-9D55-2BCFDB677AB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02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B3A3-A81F-4202-8504-8A922D3E3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6AAF-CA0F-4380-821E-4721DB725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87012-779D-4205-AD79-07B067861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1BC51-EE10-427B-AFC0-FFA4492D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5B5E6-C188-4EEB-8905-35203E455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8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04E6-5DC2-4D2E-87D3-5DB42C7B7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87AD8-4395-4DE4-9C8E-3F8F81A0C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C7C4-4E55-4BA3-BA07-9D757A76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C6293-8AF1-4AD4-BE3B-342854D0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F3472-D576-4C55-93D4-997443A5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29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9CF82E-B5BF-468C-88F6-9FBABECD4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3299E-6687-4517-9F01-9E2B37FC1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49BB2-1C6B-402E-948A-1EF90D65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4AEC7-EA47-48A5-953B-881688D69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49C90-36FE-4775-A59A-C561C76F2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58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02720-66FF-4EEE-9362-4B5D2A08D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8A3-1450-4D8D-A03F-7A836B3DD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9E9A6-9397-47A9-A041-E83B8ADE3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4CF36-673F-4163-94AB-8BC7770F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C49D9-2952-4DC8-B2A5-9FFEFA6B2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68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B850D-558D-41B8-A876-84AB2B40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CB653-220F-4D7B-B62A-F96A6FAF0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7E09D-F432-44AB-8B2F-C16236589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22C81-8912-4B97-95AB-06FD59B7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DF2EC-A01D-4204-B809-236E9C6A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89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C218-3936-4FE8-84AC-A0D178A43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E8410-0CD2-43A0-9E76-1E9C506E5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58262-74D1-406F-9494-C8D4C6BD8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D7088-8671-4997-B46E-23B6E50C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E424B-44AC-458B-BE9B-CE459A8C0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D900E-2D18-4C5A-A63C-CDE6084D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7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9D3C-FB6B-40A2-888F-6FD58EB50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D3CCF-2751-4F02-B06F-81081B2CE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6699D-74BE-4C29-9B56-EA1B6F34C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B261F2-C6C8-4359-91CC-9904F67AA2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73851-A63B-488A-B53D-3D6F43A58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F486AB-5AF6-4DBC-9FBB-813DA271C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C7ACE0-63D6-48EF-BFE5-42239C0F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8F2033-2841-45B1-B7C7-952C40C9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8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C0FDC-0EBB-4B8C-A8F1-14EAE180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1DB55B-684D-48EB-9539-C487D3EEC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7B473-7C25-42C7-97B5-427BE879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23426-8118-49A6-8976-542E82BDE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40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8DC195-7A49-4563-A6DE-506F358C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34C955-02E0-4573-B023-95BA1F20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92D85-B5B0-4223-9B20-9FE3F5F5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2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4F1D9-20CB-46E0-9FDA-521A27F98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33AD0-D3B9-4B93-A0F5-FB675A99B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42229-0466-403F-99F8-E9235B02F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7CD1B-6199-4469-BECC-7F4CE4C4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0BED7-96E1-4581-9314-61DC35426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D2697-4797-4B39-89B1-08BA277E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76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BD240-D4F3-4A18-B349-C7E7534D5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E71C5-E04F-480B-B890-5BF7BE3AC4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3FA67B-B040-4B10-9DCF-C398C1E76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20D8B-6D2B-40E2-9280-2107721C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9BDA41-A787-4C1E-9E4B-EA41FC7F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A6A5B-619D-4BAF-8CFB-D29C6644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60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1E0859-D284-4185-9A0A-088C45F5E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C7940-EC92-41F2-B3FE-C78DAA392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1452D-8FE6-4064-A077-E8EA1C122C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12993-E100-4FE8-A251-B0517A602AE0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5DD62-7125-41AB-8CDB-D49B7FF11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0E44A-4A4A-4F70-9578-C852F407A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89662-7311-41C2-AE09-4014AF18D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8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13" Type="http://schemas.openxmlformats.org/officeDocument/2006/relationships/image" Target="../media/image136.png"/><Relationship Id="rId3" Type="http://schemas.openxmlformats.org/officeDocument/2006/relationships/image" Target="../media/image129.png"/><Relationship Id="rId7" Type="http://schemas.openxmlformats.org/officeDocument/2006/relationships/image" Target="../media/image132.png"/><Relationship Id="rId12" Type="http://schemas.openxmlformats.org/officeDocument/2006/relationships/image" Target="../media/image31.png"/><Relationship Id="rId17" Type="http://schemas.openxmlformats.org/officeDocument/2006/relationships/image" Target="../media/image140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11" Type="http://schemas.openxmlformats.org/officeDocument/2006/relationships/image" Target="../media/image135.png"/><Relationship Id="rId5" Type="http://schemas.openxmlformats.org/officeDocument/2006/relationships/image" Target="../media/image131.png"/><Relationship Id="rId15" Type="http://schemas.openxmlformats.org/officeDocument/2006/relationships/image" Target="../media/image138.png"/><Relationship Id="rId10" Type="http://schemas.openxmlformats.org/officeDocument/2006/relationships/image" Target="../media/image4.png"/><Relationship Id="rId4" Type="http://schemas.openxmlformats.org/officeDocument/2006/relationships/image" Target="../media/image130.png"/><Relationship Id="rId9" Type="http://schemas.openxmlformats.org/officeDocument/2006/relationships/image" Target="../media/image134.png"/><Relationship Id="rId14" Type="http://schemas.openxmlformats.org/officeDocument/2006/relationships/image" Target="../media/image1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8.png"/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31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15.png"/><Relationship Id="rId5" Type="http://schemas.openxmlformats.org/officeDocument/2006/relationships/image" Target="../media/image22.png"/><Relationship Id="rId15" Type="http://schemas.openxmlformats.org/officeDocument/2006/relationships/image" Target="../media/image40.png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Relationship Id="rId1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3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50.png"/><Relationship Id="rId5" Type="http://schemas.openxmlformats.org/officeDocument/2006/relationships/image" Target="../media/image45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4" Type="http://schemas.openxmlformats.org/officeDocument/2006/relationships/image" Target="../media/image44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2" Type="http://schemas.openxmlformats.org/officeDocument/2006/relationships/image" Target="../media/image57.png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5" Type="http://schemas.openxmlformats.org/officeDocument/2006/relationships/image" Target="../media/image7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1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34.png"/><Relationship Id="rId2" Type="http://schemas.openxmlformats.org/officeDocument/2006/relationships/image" Target="../media/image2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3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17" Type="http://schemas.openxmlformats.org/officeDocument/2006/relationships/image" Target="../media/image9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5" Type="http://schemas.openxmlformats.org/officeDocument/2006/relationships/image" Target="../media/image97.png"/><Relationship Id="rId10" Type="http://schemas.openxmlformats.org/officeDocument/2006/relationships/image" Target="../media/image92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2" Type="http://schemas.openxmlformats.org/officeDocument/2006/relationships/image" Target="../media/image100.png"/><Relationship Id="rId16" Type="http://schemas.openxmlformats.org/officeDocument/2006/relationships/image" Target="../media/image1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5" Type="http://schemas.openxmlformats.org/officeDocument/2006/relationships/image" Target="../media/image11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125.png"/><Relationship Id="rId3" Type="http://schemas.openxmlformats.org/officeDocument/2006/relationships/image" Target="../media/image116.png"/><Relationship Id="rId7" Type="http://schemas.openxmlformats.org/officeDocument/2006/relationships/image" Target="../media/image120.png"/><Relationship Id="rId12" Type="http://schemas.openxmlformats.org/officeDocument/2006/relationships/image" Target="../media/image124.png"/><Relationship Id="rId2" Type="http://schemas.openxmlformats.org/officeDocument/2006/relationships/image" Target="../media/image115.png"/><Relationship Id="rId16" Type="http://schemas.openxmlformats.org/officeDocument/2006/relationships/image" Target="../media/image1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9.png"/><Relationship Id="rId11" Type="http://schemas.openxmlformats.org/officeDocument/2006/relationships/image" Target="../media/image123.png"/><Relationship Id="rId5" Type="http://schemas.openxmlformats.org/officeDocument/2006/relationships/image" Target="../media/image118.png"/><Relationship Id="rId15" Type="http://schemas.openxmlformats.org/officeDocument/2006/relationships/image" Target="../media/image127.png"/><Relationship Id="rId10" Type="http://schemas.openxmlformats.org/officeDocument/2006/relationships/image" Target="../media/image122.png"/><Relationship Id="rId4" Type="http://schemas.openxmlformats.org/officeDocument/2006/relationships/image" Target="../media/image117.png"/><Relationship Id="rId9" Type="http://schemas.openxmlformats.org/officeDocument/2006/relationships/image" Target="../media/image121.png"/><Relationship Id="rId14" Type="http://schemas.openxmlformats.org/officeDocument/2006/relationships/image" Target="../media/image1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631163"/>
              </p:ext>
            </p:extLst>
          </p:nvPr>
        </p:nvGraphicFramePr>
        <p:xfrm>
          <a:off x="143795" y="1892149"/>
          <a:ext cx="3605196" cy="4834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942974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Ann Oakley (born 1944) is a FEMINIST – she says children are socialised                  into gender roles from an                         early age.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402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Through CANALISATION where they are given gender specific toys,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Girls          given dolls to promote caring,                   boys given tools.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402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Through MANIPULATION where different behaviour is accepted,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Boys                don’t cry, girls should take care                    of their appearance.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402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says that children learn their          gender roles by watching their           parents,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Seeing mum do                       the chores, dad doing DIY.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402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Women have a DUAL BURDEN =              paid work + most of the chores.                 Add emotional support =                    TRIPLE SHIFT.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Ann Oakley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56421" y="90618"/>
            <a:ext cx="165717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07316" y="84026"/>
            <a:ext cx="166631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3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806049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Willmott and Young are FUNCTIONALISTS. In the 1970s they looked at how        conjugal roles had changed over               time (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ie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. Who does what at home).                              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1</a:t>
                      </a: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– the family worked as one          unit, often in farming. No                 distinction between work                          and home.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2</a:t>
                      </a: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– men working in industry,       women staying at home (family               ‘torn’ apart).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3</a:t>
                      </a: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– SYMMETRICAL FAMILY (especially in middle classes) – roles          were more equal, and more leisure            time was spent together.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4</a:t>
                      </a: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– asymmetrical family – upper classes centre their lives around              work, so women stop working to               look after the children.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7134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Willmott &amp; Young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601683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In the 1980s Rhonda and Robert     Rapaport said UK families were         becoming more diverse.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Their both worked part-time in order to share responsibilities and have a             good work-life balance.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identified 5 types of diversity: organisational, life course, class,            cohort and cultural/ethnic.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said divorce, remarriage and cohabitation all increased                       family diversity.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However ROBERT CHESTER disagreed     and said most people still want                    to be part of a NUCLEAR                FAMILY.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The </a:t>
            </a:r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Rapaports</a:t>
            </a:r>
            <a:endParaRPr lang="en-GB" sz="3200" dirty="0">
              <a:latin typeface="KBLimeLight" panose="02000303000000000000" pitchFamily="2" charset="0"/>
              <a:ea typeface="KBLimeLight" panose="02000303000000000000" pitchFamily="2" charset="0"/>
            </a:endParaRPr>
          </a:p>
        </p:txBody>
      </p:sp>
      <p:pic>
        <p:nvPicPr>
          <p:cNvPr id="1026" name="Picture 2" descr="https://static.thenounproject.com/png/366629-200.png">
            <a:extLst>
              <a:ext uri="{FF2B5EF4-FFF2-40B4-BE49-F238E27FC236}">
                <a16:creationId xmlns:a16="http://schemas.microsoft.com/office/drawing/2014/main" id="{E08A6B53-136A-49FA-A7C5-42FE180A5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325" y="2101783"/>
            <a:ext cx="750344" cy="75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tatic.thenounproject.com/png/1579997-200.png">
            <a:extLst>
              <a:ext uri="{FF2B5EF4-FFF2-40B4-BE49-F238E27FC236}">
                <a16:creationId xmlns:a16="http://schemas.microsoft.com/office/drawing/2014/main" id="{CD3AD490-A77B-4B1D-9BC9-D4EFAB24E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82897">
            <a:off x="3009003" y="3076998"/>
            <a:ext cx="704004" cy="70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tatic.thenounproject.com/png/204421-200.png">
            <a:extLst>
              <a:ext uri="{FF2B5EF4-FFF2-40B4-BE49-F238E27FC236}">
                <a16:creationId xmlns:a16="http://schemas.microsoft.com/office/drawing/2014/main" id="{731404CD-6CA2-4EDF-BD18-ECEB6CED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084" y="4040418"/>
            <a:ext cx="725037" cy="72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atic.thenounproject.com/png/2762731-200.png">
            <a:extLst>
              <a:ext uri="{FF2B5EF4-FFF2-40B4-BE49-F238E27FC236}">
                <a16:creationId xmlns:a16="http://schemas.microsoft.com/office/drawing/2014/main" id="{4A1E7425-0133-4959-8623-DAC3B8332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325" y="5810557"/>
            <a:ext cx="805787" cy="8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tatic.thenounproject.com/png/977715-200.png">
            <a:extLst>
              <a:ext uri="{FF2B5EF4-FFF2-40B4-BE49-F238E27FC236}">
                <a16:creationId xmlns:a16="http://schemas.microsoft.com/office/drawing/2014/main" id="{F819935D-B1C9-432D-B0BE-866B15351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037" y="4904016"/>
            <a:ext cx="844706" cy="84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tatic.thenounproject.com/png/688843-200.png">
            <a:extLst>
              <a:ext uri="{FF2B5EF4-FFF2-40B4-BE49-F238E27FC236}">
                <a16:creationId xmlns:a16="http://schemas.microsoft.com/office/drawing/2014/main" id="{A91FB74F-F360-41AE-90CA-F80E65A0B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313" y="2039758"/>
            <a:ext cx="892139" cy="892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static.thenounproject.com/png/1250134-200.png">
            <a:extLst>
              <a:ext uri="{FF2B5EF4-FFF2-40B4-BE49-F238E27FC236}">
                <a16:creationId xmlns:a16="http://schemas.microsoft.com/office/drawing/2014/main" id="{C6DB0C53-D5AF-418E-8589-31D8135266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827" y="5961136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BCA1C4CD-5DAD-453C-ADEB-10B56D2582B4}"/>
              </a:ext>
            </a:extLst>
          </p:cNvPr>
          <p:cNvGrpSpPr/>
          <p:nvPr/>
        </p:nvGrpSpPr>
        <p:grpSpPr>
          <a:xfrm>
            <a:off x="6677472" y="3116428"/>
            <a:ext cx="1131084" cy="719842"/>
            <a:chOff x="6677472" y="3116428"/>
            <a:chExt cx="1131084" cy="719842"/>
          </a:xfrm>
        </p:grpSpPr>
        <p:pic>
          <p:nvPicPr>
            <p:cNvPr id="1040" name="Picture 16" descr="https://static.thenounproject.com/png/2636081-200.png">
              <a:extLst>
                <a:ext uri="{FF2B5EF4-FFF2-40B4-BE49-F238E27FC236}">
                  <a16:creationId xmlns:a16="http://schemas.microsoft.com/office/drawing/2014/main" id="{A111C38B-C08A-4019-A362-B40D69CDF9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8714" y="3116428"/>
              <a:ext cx="719842" cy="7198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 descr="https://static.thenounproject.com/png/1994906-200.png">
              <a:extLst>
                <a:ext uri="{FF2B5EF4-FFF2-40B4-BE49-F238E27FC236}">
                  <a16:creationId xmlns:a16="http://schemas.microsoft.com/office/drawing/2014/main" id="{A3089A75-921A-464F-B4B1-69B1A21C92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7472" y="3174379"/>
              <a:ext cx="605413" cy="6054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44" name="Picture 20" descr="https://static.thenounproject.com/png/10948-200.png">
            <a:extLst>
              <a:ext uri="{FF2B5EF4-FFF2-40B4-BE49-F238E27FC236}">
                <a16:creationId xmlns:a16="http://schemas.microsoft.com/office/drawing/2014/main" id="{3227C3B5-823C-4738-9EF1-9EE7E7DA0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715" y="3960826"/>
            <a:ext cx="705986" cy="70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static.thenounproject.com/png/3014451-200.png">
            <a:extLst>
              <a:ext uri="{FF2B5EF4-FFF2-40B4-BE49-F238E27FC236}">
                <a16:creationId xmlns:a16="http://schemas.microsoft.com/office/drawing/2014/main" id="{310F7C8F-20EF-4FCA-8BC1-48CF69085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306" y="3084112"/>
            <a:ext cx="752158" cy="752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static.thenounproject.com/png/2120635-200.png">
            <a:extLst>
              <a:ext uri="{FF2B5EF4-FFF2-40B4-BE49-F238E27FC236}">
                <a16:creationId xmlns:a16="http://schemas.microsoft.com/office/drawing/2014/main" id="{5935820A-0181-4AF0-B623-EF45DB4DB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306" y="2039759"/>
            <a:ext cx="705986" cy="70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static.thenounproject.com/png/1821515-200.png">
            <a:extLst>
              <a:ext uri="{FF2B5EF4-FFF2-40B4-BE49-F238E27FC236}">
                <a16:creationId xmlns:a16="http://schemas.microsoft.com/office/drawing/2014/main" id="{45646AA6-4F81-4A11-BD43-5A1BBF318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8509" y="4969476"/>
            <a:ext cx="752333" cy="891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static.thenounproject.com/png/489014-200.png">
            <a:extLst>
              <a:ext uri="{FF2B5EF4-FFF2-40B4-BE49-F238E27FC236}">
                <a16:creationId xmlns:a16="http://schemas.microsoft.com/office/drawing/2014/main" id="{DCC84CDD-37E0-43C0-89D6-4BAF418CF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8970" y="3941978"/>
            <a:ext cx="796005" cy="79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static.thenounproject.com/png/28809-200.png">
            <a:extLst>
              <a:ext uri="{FF2B5EF4-FFF2-40B4-BE49-F238E27FC236}">
                <a16:creationId xmlns:a16="http://schemas.microsoft.com/office/drawing/2014/main" id="{A9EA47BE-5C53-409E-BA42-D95F3ADB5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655" y="4904016"/>
            <a:ext cx="884637" cy="88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static.thenounproject.com/png/1149151-200.png">
            <a:extLst>
              <a:ext uri="{FF2B5EF4-FFF2-40B4-BE49-F238E27FC236}">
                <a16:creationId xmlns:a16="http://schemas.microsoft.com/office/drawing/2014/main" id="{DDBC4A88-C95A-4FF2-B342-6D21B4D21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504" y="5820237"/>
            <a:ext cx="1018498" cy="101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512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774846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Pat Carlen (born 1939) is a CRIMINOLOGIST who is            interested in the link between                 crime, gender and poverty.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said they are ‘crimes of the powerless’ -women would try to conform to                    2 deals, but if these failed they               may turn to crime…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Class deal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women who work will get a decent standard of living (but                some can’t achieve this).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Gender deal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women who conform to the mother role will gain the material/     emotional rewards (but many                  have suffered abuse).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Lnks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to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Hirchi’s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work on social control – women are controlled by their          connections; what they have to               lose; their involvement in society.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Pat Carlen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41731" y="90618"/>
            <a:ext cx="167186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19180" y="84026"/>
            <a:ext cx="16544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2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64704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Frances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Heidsonsohn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(born 1942) is a FEMINIST CRIMINOLOGIST                 – she wrote ‘Women and Crime’                        in 1985.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She argues that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women are controlled (by parents and then by husbands)                   so have less opportunity to                  commit crime.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She says if women act outside                social norms they may be                    gossiped about – this is a                        form of social control.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also argues women have more       domestic and childcare duties, so               less time to commit crime.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This links to Angela McRobbie’s BEDROOM CULTURE theory – girls stay in                 and chat whereas boys go outside,              so more likely to get in trouble.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15215" y="1338151"/>
            <a:ext cx="37615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latin typeface="KBLimeLight" panose="02000303000000000000" pitchFamily="2" charset="0"/>
                <a:ea typeface="KBLimeLight" panose="02000303000000000000" pitchFamily="2" charset="0"/>
              </a:rPr>
              <a:t>Frances Heidensohn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393692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Otto Pollak (1908-1998) was a CRIMINOLOGIST – his 1950 book ‘Criminality of Women’ suggests               they commit as much crime as men!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claimed that women were treated      more gently by the police and                courts, and the level of female                crime was underestimated.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called this CHIVALRY THESIS –     where men are socialised to protect       women – so may be unwilling to              arrest them.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employers, police,          judges, etc, often felt sorry for             women who had broken the laws                  or rules.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also argued that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women were    particularly good at hiding their             crimes,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poisoning or child          abuse/neglect.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Otto Pollak</a:t>
            </a:r>
          </a:p>
        </p:txBody>
      </p:sp>
      <p:pic>
        <p:nvPicPr>
          <p:cNvPr id="9218" name="Picture 2" descr="https://static.thenounproject.com/png/1685468-200.png">
            <a:extLst>
              <a:ext uri="{FF2B5EF4-FFF2-40B4-BE49-F238E27FC236}">
                <a16:creationId xmlns:a16="http://schemas.microsoft.com/office/drawing/2014/main" id="{B8F354B8-4ADB-4119-80FD-8C8A7C069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55" y="2001059"/>
            <a:ext cx="807236" cy="80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static.thenounproject.com/png/1492265-200.png">
            <a:extLst>
              <a:ext uri="{FF2B5EF4-FFF2-40B4-BE49-F238E27FC236}">
                <a16:creationId xmlns:a16="http://schemas.microsoft.com/office/drawing/2014/main" id="{924C61D4-100C-4985-A541-35D624A0A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426" y="3087521"/>
            <a:ext cx="682957" cy="68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s://static.thenounproject.com/png/883928-200.png">
            <a:extLst>
              <a:ext uri="{FF2B5EF4-FFF2-40B4-BE49-F238E27FC236}">
                <a16:creationId xmlns:a16="http://schemas.microsoft.com/office/drawing/2014/main" id="{AD57CDF1-E7DA-456E-9898-A974D753E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426" y="4125496"/>
            <a:ext cx="643151" cy="6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s://static.thenounproject.com/png/1207298-200.png">
            <a:extLst>
              <a:ext uri="{FF2B5EF4-FFF2-40B4-BE49-F238E27FC236}">
                <a16:creationId xmlns:a16="http://schemas.microsoft.com/office/drawing/2014/main" id="{15C42EA5-039F-46D3-860E-9A3938189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98491" y="4941587"/>
            <a:ext cx="807235" cy="8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https://static.thenounproject.com/png/1484778-200.png">
            <a:extLst>
              <a:ext uri="{FF2B5EF4-FFF2-40B4-BE49-F238E27FC236}">
                <a16:creationId xmlns:a16="http://schemas.microsoft.com/office/drawing/2014/main" id="{6904AFA8-9064-481F-A34D-FE34E7CF6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304" y="6001444"/>
            <a:ext cx="805787" cy="8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https://static.thenounproject.com/png/2125065-200.png">
            <a:extLst>
              <a:ext uri="{FF2B5EF4-FFF2-40B4-BE49-F238E27FC236}">
                <a16:creationId xmlns:a16="http://schemas.microsoft.com/office/drawing/2014/main" id="{010241F1-FE71-431C-9965-C3371896F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666" y="2225263"/>
            <a:ext cx="583032" cy="58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0" name="Picture 14" descr="https://static.thenounproject.com/png/3024950-200.png">
            <a:extLst>
              <a:ext uri="{FF2B5EF4-FFF2-40B4-BE49-F238E27FC236}">
                <a16:creationId xmlns:a16="http://schemas.microsoft.com/office/drawing/2014/main" id="{A8E2C8BD-6326-4B1B-9140-EE3F90559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08" y="6001444"/>
            <a:ext cx="711390" cy="71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https://static.thenounproject.com/png/2762731-200.png">
            <a:extLst>
              <a:ext uri="{FF2B5EF4-FFF2-40B4-BE49-F238E27FC236}">
                <a16:creationId xmlns:a16="http://schemas.microsoft.com/office/drawing/2014/main" id="{CBD983CB-C917-4891-A3F7-CC87620C2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109" y="4883425"/>
            <a:ext cx="805787" cy="8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2" name="Picture 16" descr="https://static.thenounproject.com/png/2314660-200.png">
            <a:extLst>
              <a:ext uri="{FF2B5EF4-FFF2-40B4-BE49-F238E27FC236}">
                <a16:creationId xmlns:a16="http://schemas.microsoft.com/office/drawing/2014/main" id="{37FB391F-6DF7-401D-A856-8765E5765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835" y="3967279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4" name="Picture 18" descr="https://static.thenounproject.com/png/149641-200.png">
            <a:extLst>
              <a:ext uri="{FF2B5EF4-FFF2-40B4-BE49-F238E27FC236}">
                <a16:creationId xmlns:a16="http://schemas.microsoft.com/office/drawing/2014/main" id="{CCF6FDF0-19BF-41A3-844C-84D5BA371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128" y="3093568"/>
            <a:ext cx="670864" cy="67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6" name="Picture 20" descr="https://static.thenounproject.com/png/1685473-200.png">
            <a:extLst>
              <a:ext uri="{FF2B5EF4-FFF2-40B4-BE49-F238E27FC236}">
                <a16:creationId xmlns:a16="http://schemas.microsoft.com/office/drawing/2014/main" id="{AE86A659-6281-48D9-BC27-789A5A7B9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1344" y="2055962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8" name="Picture 22" descr="https://static.thenounproject.com/png/2369555-200.png">
            <a:extLst>
              <a:ext uri="{FF2B5EF4-FFF2-40B4-BE49-F238E27FC236}">
                <a16:creationId xmlns:a16="http://schemas.microsoft.com/office/drawing/2014/main" id="{EA141FEA-C713-4808-B42A-19E195DF6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131" y="2988676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0" name="Picture 24" descr="https://static.thenounproject.com/png/215495-200.png">
            <a:extLst>
              <a:ext uri="{FF2B5EF4-FFF2-40B4-BE49-F238E27FC236}">
                <a16:creationId xmlns:a16="http://schemas.microsoft.com/office/drawing/2014/main" id="{B1DB30C2-1FD1-4B5A-A051-DCE65B703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027" y="3845074"/>
            <a:ext cx="923573" cy="92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2" name="Picture 26" descr="https://static.thenounproject.com/png/2223288-200.png">
            <a:extLst>
              <a:ext uri="{FF2B5EF4-FFF2-40B4-BE49-F238E27FC236}">
                <a16:creationId xmlns:a16="http://schemas.microsoft.com/office/drawing/2014/main" id="{FA507CB4-3951-4801-B4BA-DEA259262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027" y="4916711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4" name="Picture 28" descr="https://static.thenounproject.com/png/2172166-200.png">
            <a:extLst>
              <a:ext uri="{FF2B5EF4-FFF2-40B4-BE49-F238E27FC236}">
                <a16:creationId xmlns:a16="http://schemas.microsoft.com/office/drawing/2014/main" id="{3C103615-E8A5-4B76-83DC-6C63B32BE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6383" y="5899591"/>
            <a:ext cx="752333" cy="75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05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807985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Talcott Parsons was a      FUNCTIONALIST (1902-1979).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focused on the importance of the     NUCLEAR FAMILY – said it was              the best for society (ideally                     mum should stay at home!).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the family provided 2 functions – primary socialisation and               stabilisation of adults                         (WARM BATH THEORY).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WARM BATH THEORY – the idea that               the husband would get home to a             calm house and all his stresses               would disappear.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also talked about the importance of schools in helping secondary             socialisation (reinforcing                       norms).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Talcott Parsons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56421" y="90618"/>
            <a:ext cx="165717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274968" y="84026"/>
            <a:ext cx="17986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2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478164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George Peter Murdock was a      FUNCTIONALIST (1897-1985).              He said the NUCLEAR FAMILY         provided 4 vital functions…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Sex – within marriage, which stabilises couples – therefore they are                     less likely to stray.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Reproduction – having more children     ensures we have new members                   of society!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Economic – providing resources and      financial security (less likely to                 need state support).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Education –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sociallising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children into       society’s norms and values.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G.P. Murdock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174814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Eli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Zaretsky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(born 1950s) is a MARXIST – he thinks CAPITALISM is unfair                 for the workers.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claims there is a CULT OF PRIVATE LIFE – people bury themselves                   in family life and forget about                 social inequality.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He says adverts persuade families          that their happiness will increase               by buying goods.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He says is workers have families                to support, they are less likely to        complain about their work in case             they are sacked.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Ink Free" panose="03080402000500000000" pitchFamily="66" charset="0"/>
                        </a:rPr>
                        <a:t>He says children are brought up to             ‘do as they are told’ by their                parents – turns them into                  obedient workers. 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Eli </a:t>
            </a:r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Zaretsky</a:t>
            </a:r>
            <a:endParaRPr lang="en-GB" sz="3200" dirty="0">
              <a:latin typeface="KBLimeLight" panose="02000303000000000000" pitchFamily="2" charset="0"/>
              <a:ea typeface="KBLimeLight" panose="02000303000000000000" pitchFamily="2" charset="0"/>
            </a:endParaRPr>
          </a:p>
        </p:txBody>
      </p:sp>
      <p:pic>
        <p:nvPicPr>
          <p:cNvPr id="20" name="Picture 32" descr="https://static.thenounproject.com/png/1149151-200.png">
            <a:extLst>
              <a:ext uri="{FF2B5EF4-FFF2-40B4-BE49-F238E27FC236}">
                <a16:creationId xmlns:a16="http://schemas.microsoft.com/office/drawing/2014/main" id="{3576740B-2BE1-4818-990A-4BA40A79A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477" y="2919751"/>
            <a:ext cx="1018498" cy="101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tatic.thenounproject.com/png/2518783-200.png">
            <a:extLst>
              <a:ext uri="{FF2B5EF4-FFF2-40B4-BE49-F238E27FC236}">
                <a16:creationId xmlns:a16="http://schemas.microsoft.com/office/drawing/2014/main" id="{8EEAD85E-B067-484F-8D40-D968A0E4E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825" y="4121624"/>
            <a:ext cx="642013" cy="64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tatic.thenounproject.com/png/1523364-200.png">
            <a:extLst>
              <a:ext uri="{FF2B5EF4-FFF2-40B4-BE49-F238E27FC236}">
                <a16:creationId xmlns:a16="http://schemas.microsoft.com/office/drawing/2014/main" id="{A12D0E93-AB1C-418C-AF9E-165C87292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017" y="5019744"/>
            <a:ext cx="779628" cy="7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static.thenounproject.com/png/1550788-200.png">
            <a:extLst>
              <a:ext uri="{FF2B5EF4-FFF2-40B4-BE49-F238E27FC236}">
                <a16:creationId xmlns:a16="http://schemas.microsoft.com/office/drawing/2014/main" id="{87FFA852-C798-4282-A087-455ACB24E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175" y="1853224"/>
            <a:ext cx="963036" cy="963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static.thenounproject.com/png/1587084-200.png">
            <a:extLst>
              <a:ext uri="{FF2B5EF4-FFF2-40B4-BE49-F238E27FC236}">
                <a16:creationId xmlns:a16="http://schemas.microsoft.com/office/drawing/2014/main" id="{0C57F568-7AFF-4F70-98BE-522870F65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529" y="5945103"/>
            <a:ext cx="779628" cy="7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static.thenounproject.com/png/1263313-200.png">
            <a:extLst>
              <a:ext uri="{FF2B5EF4-FFF2-40B4-BE49-F238E27FC236}">
                <a16:creationId xmlns:a16="http://schemas.microsoft.com/office/drawing/2014/main" id="{05849494-BD69-456B-9FD5-95ED88BA1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860" y="2001840"/>
            <a:ext cx="814420" cy="81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static.thenounproject.com/png/189057-200.png">
            <a:extLst>
              <a:ext uri="{FF2B5EF4-FFF2-40B4-BE49-F238E27FC236}">
                <a16:creationId xmlns:a16="http://schemas.microsoft.com/office/drawing/2014/main" id="{32E4A831-A523-4C44-93A8-C6353E202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546" y="3080698"/>
            <a:ext cx="696604" cy="6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static.thenounproject.com/png/269117-200.png">
            <a:extLst>
              <a:ext uri="{FF2B5EF4-FFF2-40B4-BE49-F238E27FC236}">
                <a16:creationId xmlns:a16="http://schemas.microsoft.com/office/drawing/2014/main" id="{5B955237-11BF-48CB-B400-02962F766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364" y="4015548"/>
            <a:ext cx="696604" cy="6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static.thenounproject.com/png/2976170-200.png">
            <a:extLst>
              <a:ext uri="{FF2B5EF4-FFF2-40B4-BE49-F238E27FC236}">
                <a16:creationId xmlns:a16="http://schemas.microsoft.com/office/drawing/2014/main" id="{86B45711-AF01-42BD-89AE-BF6720E2E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500" y="4976590"/>
            <a:ext cx="696604" cy="6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static.thenounproject.com/png/475445-200.png">
            <a:extLst>
              <a:ext uri="{FF2B5EF4-FFF2-40B4-BE49-F238E27FC236}">
                <a16:creationId xmlns:a16="http://schemas.microsoft.com/office/drawing/2014/main" id="{B1687B99-3924-4DAF-8CEA-647F5DAC7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45" y="5910308"/>
            <a:ext cx="814421" cy="81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static.thenounproject.com/png/1721312-200.png">
            <a:extLst>
              <a:ext uri="{FF2B5EF4-FFF2-40B4-BE49-F238E27FC236}">
                <a16:creationId xmlns:a16="http://schemas.microsoft.com/office/drawing/2014/main" id="{915C24C7-DA4F-4BBB-8F2D-7B1AF3261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264" y="2070800"/>
            <a:ext cx="797792" cy="79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s://static.thenounproject.com/png/851673-200.png">
            <a:extLst>
              <a:ext uri="{FF2B5EF4-FFF2-40B4-BE49-F238E27FC236}">
                <a16:creationId xmlns:a16="http://schemas.microsoft.com/office/drawing/2014/main" id="{B7D1EC3F-4A7B-4287-9BF0-741899C1F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5030" y="3080698"/>
            <a:ext cx="690026" cy="69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s://static.thenounproject.com/png/3109975-200.png">
            <a:extLst>
              <a:ext uri="{FF2B5EF4-FFF2-40B4-BE49-F238E27FC236}">
                <a16:creationId xmlns:a16="http://schemas.microsoft.com/office/drawing/2014/main" id="{52B640D6-A08E-4B06-80B2-4C6ABA01D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2672" y="4048473"/>
            <a:ext cx="690026" cy="69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s://static.thenounproject.com/png/1175721-200.png">
            <a:extLst>
              <a:ext uri="{FF2B5EF4-FFF2-40B4-BE49-F238E27FC236}">
                <a16:creationId xmlns:a16="http://schemas.microsoft.com/office/drawing/2014/main" id="{5FEECAB4-3782-4BDD-A114-84A20A911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264" y="5918622"/>
            <a:ext cx="797792" cy="79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https://static.thenounproject.com/png/883930-200.png">
            <a:extLst>
              <a:ext uri="{FF2B5EF4-FFF2-40B4-BE49-F238E27FC236}">
                <a16:creationId xmlns:a16="http://schemas.microsoft.com/office/drawing/2014/main" id="{1AC633D1-897A-4C1D-AD62-CB78B6CF9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7858" y="5016248"/>
            <a:ext cx="696604" cy="6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73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907800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FEMINISTS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Delphy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and Leonard           (born 1940s) said the family is        patriarchal and maintains power             over women.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say women contribute most                to family life – domestic work                   and emotional support.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say women also support men                in their leisure or work activities              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Doing the books if a man is                self-employed).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argue that women help men unwind through ‘trouble-free sex).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say that men contribute very little to their wives’ well-being.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Delphy</a:t>
            </a:r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 &amp; Leonard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44389" y="90618"/>
            <a:ext cx="166920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07316" y="84026"/>
            <a:ext cx="166631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29588" y="99939"/>
            <a:ext cx="168041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6131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Sylvia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Walby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(born 1953) is a       FEMINIST who has done lots                   of research into gender-based            violence.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argues that violence against women is a form of control.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says that the extent of domestic   abuse against women is hugely underestimated.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argues that violence against          women is a consequence </a:t>
                      </a:r>
                      <a:r>
                        <a:rPr lang="en-GB" sz="140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and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a                 cause of women’s inequality.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says we live in a culture that undermines and devalues women.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Sylvia </a:t>
            </a:r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Walby</a:t>
            </a:r>
            <a:endParaRPr lang="en-GB" sz="3200" dirty="0">
              <a:latin typeface="KBLimeLight" panose="02000303000000000000" pitchFamily="2" charset="0"/>
              <a:ea typeface="KBLimeLight" panose="02000303000000000000" pitchFamily="2" charset="0"/>
            </a:endParaRP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144134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Sue Sharpe is a FEMINIST who conducted research on girls expectations                   and ambitions.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conducted a study into expectations            of school girls in the 1970s and               then again in the 1990s.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found that girls attitudes             around marriage, work and               education had changed hugely.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Her 1990 study found the girls to              be much more ambitious, more          confident and assertive and                wanted gender equality.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She also found that in the 1990s             girls were more wary of marriage          after seeing more divorce.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Sue Sharpe</a:t>
            </a:r>
          </a:p>
        </p:txBody>
      </p:sp>
      <p:pic>
        <p:nvPicPr>
          <p:cNvPr id="1026" name="Picture 2" descr="https://static.thenounproject.com/png/149641-200.png">
            <a:extLst>
              <a:ext uri="{FF2B5EF4-FFF2-40B4-BE49-F238E27FC236}">
                <a16:creationId xmlns:a16="http://schemas.microsoft.com/office/drawing/2014/main" id="{CB4FE9C1-B383-443C-B68F-848834003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793" y="2095711"/>
            <a:ext cx="634448" cy="63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https://static.thenounproject.com/png/2762731-200.png">
            <a:extLst>
              <a:ext uri="{FF2B5EF4-FFF2-40B4-BE49-F238E27FC236}">
                <a16:creationId xmlns:a16="http://schemas.microsoft.com/office/drawing/2014/main" id="{5CE3D5A5-6F16-4123-A154-0AB199FAC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204" y="2933721"/>
            <a:ext cx="805787" cy="80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tatic.thenounproject.com/png/2658573-200.png">
            <a:extLst>
              <a:ext uri="{FF2B5EF4-FFF2-40B4-BE49-F238E27FC236}">
                <a16:creationId xmlns:a16="http://schemas.microsoft.com/office/drawing/2014/main" id="{9371A362-DFA1-4865-B363-0F8B0DC05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168" y="4108546"/>
            <a:ext cx="661129" cy="66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2" descr="https://static.thenounproject.com/png/189057-200.png">
            <a:extLst>
              <a:ext uri="{FF2B5EF4-FFF2-40B4-BE49-F238E27FC236}">
                <a16:creationId xmlns:a16="http://schemas.microsoft.com/office/drawing/2014/main" id="{79800093-7C7A-465A-B302-6E873C2B9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795" y="5052734"/>
            <a:ext cx="696604" cy="6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tatic.thenounproject.com/png/12084-200.png">
            <a:extLst>
              <a:ext uri="{FF2B5EF4-FFF2-40B4-BE49-F238E27FC236}">
                <a16:creationId xmlns:a16="http://schemas.microsoft.com/office/drawing/2014/main" id="{6AC33734-4D32-4FE4-B567-9447D2D43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73" y="5944762"/>
            <a:ext cx="806726" cy="80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static.thenounproject.com/png/366629-200.png">
            <a:extLst>
              <a:ext uri="{FF2B5EF4-FFF2-40B4-BE49-F238E27FC236}">
                <a16:creationId xmlns:a16="http://schemas.microsoft.com/office/drawing/2014/main" id="{83EDA94B-8FD5-48B7-BE3B-54FBC77D0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936" y="1979815"/>
            <a:ext cx="750344" cy="75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tatic.thenounproject.com/png/100358-200.png">
            <a:extLst>
              <a:ext uri="{FF2B5EF4-FFF2-40B4-BE49-F238E27FC236}">
                <a16:creationId xmlns:a16="http://schemas.microsoft.com/office/drawing/2014/main" id="{6FC1305E-77A1-4A5E-9762-31889315C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373" y="2832297"/>
            <a:ext cx="956907" cy="956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static.thenounproject.com/png/149641-200.png">
            <a:extLst>
              <a:ext uri="{FF2B5EF4-FFF2-40B4-BE49-F238E27FC236}">
                <a16:creationId xmlns:a16="http://schemas.microsoft.com/office/drawing/2014/main" id="{D637D8F4-C731-4509-8CE1-F7EC71882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832" y="5083812"/>
            <a:ext cx="634448" cy="63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tatic.thenounproject.com/png/1784960-200.png">
            <a:extLst>
              <a:ext uri="{FF2B5EF4-FFF2-40B4-BE49-F238E27FC236}">
                <a16:creationId xmlns:a16="http://schemas.microsoft.com/office/drawing/2014/main" id="{659A112C-AD34-4D57-B5DF-164906568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660" y="5928868"/>
            <a:ext cx="822620" cy="822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static.thenounproject.com/png/3124113-200.png">
            <a:extLst>
              <a:ext uri="{FF2B5EF4-FFF2-40B4-BE49-F238E27FC236}">
                <a16:creationId xmlns:a16="http://schemas.microsoft.com/office/drawing/2014/main" id="{073C01C5-52FA-43E9-B135-64156C518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031" y="4108546"/>
            <a:ext cx="637566" cy="637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0" descr="https://static.thenounproject.com/png/28809-200.png">
            <a:extLst>
              <a:ext uri="{FF2B5EF4-FFF2-40B4-BE49-F238E27FC236}">
                <a16:creationId xmlns:a16="http://schemas.microsoft.com/office/drawing/2014/main" id="{4AE5E30E-2F5F-4A14-936D-A675E751F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5827" y="5802642"/>
            <a:ext cx="884637" cy="88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static.thenounproject.com/png/1099864-200.png">
            <a:extLst>
              <a:ext uri="{FF2B5EF4-FFF2-40B4-BE49-F238E27FC236}">
                <a16:creationId xmlns:a16="http://schemas.microsoft.com/office/drawing/2014/main" id="{47A7CF38-4609-442D-B997-712394AC2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1339" y="4946270"/>
            <a:ext cx="779125" cy="7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static.thenounproject.com/png/2930221-200.png">
            <a:extLst>
              <a:ext uri="{FF2B5EF4-FFF2-40B4-BE49-F238E27FC236}">
                <a16:creationId xmlns:a16="http://schemas.microsoft.com/office/drawing/2014/main" id="{B0D50D59-B98D-4A21-A981-6FC6A8A2B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0912" y="3926134"/>
            <a:ext cx="819978" cy="81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static.thenounproject.com/png/3011349-200.png">
            <a:extLst>
              <a:ext uri="{FF2B5EF4-FFF2-40B4-BE49-F238E27FC236}">
                <a16:creationId xmlns:a16="http://schemas.microsoft.com/office/drawing/2014/main" id="{B6F7CA76-E518-4590-9C46-6F824B713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905" y="3101039"/>
            <a:ext cx="641992" cy="641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static.thenounproject.com/png/2095093-200.png">
            <a:extLst>
              <a:ext uri="{FF2B5EF4-FFF2-40B4-BE49-F238E27FC236}">
                <a16:creationId xmlns:a16="http://schemas.microsoft.com/office/drawing/2014/main" id="{B7CFBD1D-6035-4898-BDE5-4037F983A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539" y="2192499"/>
            <a:ext cx="586575" cy="58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static.thenounproject.com/png/2095082-200.png">
            <a:extLst>
              <a:ext uri="{FF2B5EF4-FFF2-40B4-BE49-F238E27FC236}">
                <a16:creationId xmlns:a16="http://schemas.microsoft.com/office/drawing/2014/main" id="{7F3A2735-E3C6-4457-801D-A1CE29DB2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0912" y="2199444"/>
            <a:ext cx="586575" cy="58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static.thenounproject.com/png/2095074-200.png">
            <a:extLst>
              <a:ext uri="{FF2B5EF4-FFF2-40B4-BE49-F238E27FC236}">
                <a16:creationId xmlns:a16="http://schemas.microsoft.com/office/drawing/2014/main" id="{4184BBD6-2862-4A5B-9C76-83E56830D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707" y="2199592"/>
            <a:ext cx="586575" cy="58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80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47824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Emile Durkheim (1858-1917) was a FUNCTIONALIST – he looked at            the importance of education.</a:t>
                      </a:r>
                    </a:p>
                    <a:p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He claimed that ‘school is a society in miniature’ - preparing us for life                  in wider society. 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He said it promotes SOCIAL COHESION _ a sense of unity with others                     and strong bonds between                 members of society.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He claimed that education makes        children into good members of              society and passes on                   appropriate norms and values.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Learning the formal curriculum gives   children a sense of belonging to        something bigger than                themselves.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735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Emile Durkheim 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56421" y="90618"/>
            <a:ext cx="165717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07316" y="84026"/>
            <a:ext cx="166630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41620" y="99939"/>
            <a:ext cx="166837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27898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Paul Willis (born 1945) is a MARXIST.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did research into anti-school              subcultures.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In 1977 he conducted his ‘LADS’ study observing and interviewing 12            working class rebellious boys                  about their attitude to school.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he lads attached no value               to academic work and saw                      school as irrelevant.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it was because their future         work in factories didn’t need        qualifications.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instead they saw school                  as the place to have a                            ‘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laff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’ with their mates.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Paul Willis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019417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Stephen Ball (born 1950) is an INTERACTIONIST – 1981 study           into the effects of setting in schools (beachside Comprehensive).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teachers had higher expectations         of the top sets or streams and                            so they were  ‘pushed’ or                        ‘warmed-up’.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the lower bands were taught            with lower expectations, in effect                  they were ‘cooled down’ during               lessons. 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top sets achieved better grades        and went to university; those in                        the lower sets or got fewer                        or ‘lesser’ qualifications.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This backed up Keddie’s 1971 study which said bottom sets received less         knowledge and less homework                    and were allowed to talk more.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67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Stephen Ball</a:t>
            </a:r>
          </a:p>
        </p:txBody>
      </p:sp>
      <p:pic>
        <p:nvPicPr>
          <p:cNvPr id="3074" name="Picture 2" descr="https://static.thenounproject.com/png/842369-200.png">
            <a:extLst>
              <a:ext uri="{FF2B5EF4-FFF2-40B4-BE49-F238E27FC236}">
                <a16:creationId xmlns:a16="http://schemas.microsoft.com/office/drawing/2014/main" id="{49B618A1-7FE3-4245-97A9-14CD19296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963" y="5964701"/>
            <a:ext cx="760029" cy="760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tatic.thenounproject.com/png/577626-200.png">
            <a:extLst>
              <a:ext uri="{FF2B5EF4-FFF2-40B4-BE49-F238E27FC236}">
                <a16:creationId xmlns:a16="http://schemas.microsoft.com/office/drawing/2014/main" id="{12A78E80-9242-48EC-B6DF-A05A99540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580" y="3010779"/>
            <a:ext cx="836442" cy="83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static.thenounproject.com/png/275962-200.png">
            <a:extLst>
              <a:ext uri="{FF2B5EF4-FFF2-40B4-BE49-F238E27FC236}">
                <a16:creationId xmlns:a16="http://schemas.microsoft.com/office/drawing/2014/main" id="{8014F4B3-1548-4EFF-880C-C61FA0CA9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655" y="4006670"/>
            <a:ext cx="849337" cy="76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https://static.thenounproject.com/png/1587084-200.png">
            <a:extLst>
              <a:ext uri="{FF2B5EF4-FFF2-40B4-BE49-F238E27FC236}">
                <a16:creationId xmlns:a16="http://schemas.microsoft.com/office/drawing/2014/main" id="{8884A6FB-AED6-499D-862B-CEA971EF0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419" y="4975886"/>
            <a:ext cx="779628" cy="7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static.thenounproject.com/png/1100140-200.png">
            <a:extLst>
              <a:ext uri="{FF2B5EF4-FFF2-40B4-BE49-F238E27FC236}">
                <a16:creationId xmlns:a16="http://schemas.microsoft.com/office/drawing/2014/main" id="{176EA99F-A9C9-4313-87CD-E2B777527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419" y="2071702"/>
            <a:ext cx="779628" cy="7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static.thenounproject.com/png/82320-200.png">
            <a:extLst>
              <a:ext uri="{FF2B5EF4-FFF2-40B4-BE49-F238E27FC236}">
                <a16:creationId xmlns:a16="http://schemas.microsoft.com/office/drawing/2014/main" id="{DEA059B2-D183-4580-BD90-5D0CCCC5B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46" y="2071702"/>
            <a:ext cx="765718" cy="76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static.thenounproject.com/png/1246469-200.png">
            <a:extLst>
              <a:ext uri="{FF2B5EF4-FFF2-40B4-BE49-F238E27FC236}">
                <a16:creationId xmlns:a16="http://schemas.microsoft.com/office/drawing/2014/main" id="{56862D41-04C2-468B-8A80-3B027E38E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242" y="5845881"/>
            <a:ext cx="1012119" cy="101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static.thenounproject.com/png/2004126-200.png">
            <a:extLst>
              <a:ext uri="{FF2B5EF4-FFF2-40B4-BE49-F238E27FC236}">
                <a16:creationId xmlns:a16="http://schemas.microsoft.com/office/drawing/2014/main" id="{04215634-29AE-448A-97B3-55DE2E37F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646" y="2922940"/>
            <a:ext cx="1012119" cy="101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s://static.thenounproject.com/png/3123354-200.png">
            <a:extLst>
              <a:ext uri="{FF2B5EF4-FFF2-40B4-BE49-F238E27FC236}">
                <a16:creationId xmlns:a16="http://schemas.microsoft.com/office/drawing/2014/main" id="{9820AA54-A763-454D-8979-EBE162C1F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047" y="4954463"/>
            <a:ext cx="750863" cy="7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https://static.thenounproject.com/png/2709349-200.png">
            <a:extLst>
              <a:ext uri="{FF2B5EF4-FFF2-40B4-BE49-F238E27FC236}">
                <a16:creationId xmlns:a16="http://schemas.microsoft.com/office/drawing/2014/main" id="{9DA0CDC5-2246-488C-A7AD-56EDB380E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039" y="4099855"/>
            <a:ext cx="638322" cy="63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https://static.thenounproject.com/png/212001-200.png">
            <a:extLst>
              <a:ext uri="{FF2B5EF4-FFF2-40B4-BE49-F238E27FC236}">
                <a16:creationId xmlns:a16="http://schemas.microsoft.com/office/drawing/2014/main" id="{B2C2D0B1-6255-4E3F-BA54-CBAC97B32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7520" y="4001968"/>
            <a:ext cx="736209" cy="736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https://static.thenounproject.com/png/1125828-200.png">
            <a:extLst>
              <a:ext uri="{FF2B5EF4-FFF2-40B4-BE49-F238E27FC236}">
                <a16:creationId xmlns:a16="http://schemas.microsoft.com/office/drawing/2014/main" id="{EAD7DFEB-31E2-4509-93A2-F91B996BF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6462" y="3109837"/>
            <a:ext cx="638323" cy="63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https://static.thenounproject.com/png/117743-200.png">
            <a:extLst>
              <a:ext uri="{FF2B5EF4-FFF2-40B4-BE49-F238E27FC236}">
                <a16:creationId xmlns:a16="http://schemas.microsoft.com/office/drawing/2014/main" id="{0F5FAFCE-20C4-4E3F-9999-5C4DE799F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719" y="5964701"/>
            <a:ext cx="793066" cy="79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6" descr="https://static.thenounproject.com/png/1191142-200.png">
            <a:extLst>
              <a:ext uri="{FF2B5EF4-FFF2-40B4-BE49-F238E27FC236}">
                <a16:creationId xmlns:a16="http://schemas.microsoft.com/office/drawing/2014/main" id="{E2F53B3E-6284-4C94-814D-F75581A2D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7520" y="5093130"/>
            <a:ext cx="638323" cy="63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 descr="https://static.thenounproject.com/png/2025025-200.png">
            <a:extLst>
              <a:ext uri="{FF2B5EF4-FFF2-40B4-BE49-F238E27FC236}">
                <a16:creationId xmlns:a16="http://schemas.microsoft.com/office/drawing/2014/main" id="{E182D24B-7F82-4561-AA22-DA0D08DBC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5406" y="2150873"/>
            <a:ext cx="638323" cy="63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85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390100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David Hargreaves is an INTERACTIONIST – in the        1960s/70s he did research into                 the effects of labelling. 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that teachers made fairly         quick, speculative judgements                      of their students and their                abilities.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these judgements were based         on appearance, conformity, ability,       enthusiasm and relationships                  with others.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Howard Becker backed this up by        stating that teachers have an                 idea in their heads of an ‘ideal           student).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This can lead to a self-fulfilling prophecy - w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hen prediction becomes the                  truth –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Kids do badly as                      you told them they would.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714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David Hargreaves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41731" y="90618"/>
            <a:ext cx="167186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19180" y="84026"/>
            <a:ext cx="16544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2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9562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Pierre Bourdieu (1930-2002) was a MARXIST. He looked at the                    effects of social class in                        school.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that attainment is affected by cultural capital (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Language                 skills, knowledge of art/                 literature).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the cultural capital            of middle and upper classes is                  seen as superior – so these                  children fit in better.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this means middle/upper              class kids achieve; working class                kids fail.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also said schools reproduce the           class system – the middle/upper            classes go on to get the best                  jobs!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Pierre Bourdieu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00918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Becky Francis and Diane Reay are sociologists who specialise in research into        educational inequalities. </a:t>
                      </a:r>
                    </a:p>
                    <a:p>
                      <a:r>
                        <a:rPr lang="en-GB" sz="1400" b="0" dirty="0">
                          <a:solidFill>
                            <a:srgbClr val="FF0000"/>
                          </a:solidFill>
                          <a:latin typeface="Ink Free" panose="03080402000500000000" pitchFamily="66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Reay’s 1998 study of mothers’ involvement in schooling - middle class mums better understood school system so could                help their children to succeed....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…she said they were more articulate and insistent and therefore more                 successful at getting what                      they wanted.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Francis said working class parents do      have high hopes for their children                     and want them to do well…..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….but might not know how to help         them achieve this – they may lack                  social skills and don’t understand               the ‘rules of the game’.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Francis &amp; Reay</a:t>
            </a:r>
          </a:p>
        </p:txBody>
      </p:sp>
      <p:pic>
        <p:nvPicPr>
          <p:cNvPr id="4098" name="Picture 2" descr="https://static.thenounproject.com/png/1693348-200.png">
            <a:extLst>
              <a:ext uri="{FF2B5EF4-FFF2-40B4-BE49-F238E27FC236}">
                <a16:creationId xmlns:a16="http://schemas.microsoft.com/office/drawing/2014/main" id="{9E02005A-CD90-418B-94D4-5705A8001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992" y="2065052"/>
            <a:ext cx="695765" cy="695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tatic.thenounproject.com/png/3104403-200.png">
            <a:extLst>
              <a:ext uri="{FF2B5EF4-FFF2-40B4-BE49-F238E27FC236}">
                <a16:creationId xmlns:a16="http://schemas.microsoft.com/office/drawing/2014/main" id="{BB9FFD50-6DCA-4CEE-847B-03F04F893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79" y="2933720"/>
            <a:ext cx="921612" cy="92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tatic.thenounproject.com/png/715388-200.png">
            <a:extLst>
              <a:ext uri="{FF2B5EF4-FFF2-40B4-BE49-F238E27FC236}">
                <a16:creationId xmlns:a16="http://schemas.microsoft.com/office/drawing/2014/main" id="{4EADC165-7BAF-4CE1-B2E4-2C4D8F8DB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992" y="4028235"/>
            <a:ext cx="667629" cy="66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tatic.thenounproject.com/png/1248168-200.png">
            <a:extLst>
              <a:ext uri="{FF2B5EF4-FFF2-40B4-BE49-F238E27FC236}">
                <a16:creationId xmlns:a16="http://schemas.microsoft.com/office/drawing/2014/main" id="{2AD29166-1229-4E86-85D2-A2D026B76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86" y="4861923"/>
            <a:ext cx="850509" cy="850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static.thenounproject.com/png/24524-200.png">
            <a:extLst>
              <a:ext uri="{FF2B5EF4-FFF2-40B4-BE49-F238E27FC236}">
                <a16:creationId xmlns:a16="http://schemas.microsoft.com/office/drawing/2014/main" id="{653B2E70-382F-491C-A719-7CD7E4D62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992" y="5969564"/>
            <a:ext cx="749459" cy="749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s://static.thenounproject.com/png/573863-200.png">
            <a:extLst>
              <a:ext uri="{FF2B5EF4-FFF2-40B4-BE49-F238E27FC236}">
                <a16:creationId xmlns:a16="http://schemas.microsoft.com/office/drawing/2014/main" id="{4ADB9822-B04A-4B12-BD7E-39B817B65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417" y="2085167"/>
            <a:ext cx="750863" cy="7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s://static.thenounproject.com/png/2952569-200.png">
            <a:extLst>
              <a:ext uri="{FF2B5EF4-FFF2-40B4-BE49-F238E27FC236}">
                <a16:creationId xmlns:a16="http://schemas.microsoft.com/office/drawing/2014/main" id="{642E0970-20EA-49C7-BB98-BCF118482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177" y="3063167"/>
            <a:ext cx="766103" cy="76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s://static.thenounproject.com/png/1367632-200.png">
            <a:extLst>
              <a:ext uri="{FF2B5EF4-FFF2-40B4-BE49-F238E27FC236}">
                <a16:creationId xmlns:a16="http://schemas.microsoft.com/office/drawing/2014/main" id="{35A2F69F-6D35-4401-B5D2-CD540B08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423" y="4011318"/>
            <a:ext cx="766104" cy="76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s://static.thenounproject.com/png/2010770-200.png">
            <a:extLst>
              <a:ext uri="{FF2B5EF4-FFF2-40B4-BE49-F238E27FC236}">
                <a16:creationId xmlns:a16="http://schemas.microsoft.com/office/drawing/2014/main" id="{1CE844D2-B045-4C26-A6A6-697DAC9B9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423" y="4976489"/>
            <a:ext cx="766104" cy="76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https://static.thenounproject.com/png/3123080-200.png">
            <a:extLst>
              <a:ext uri="{FF2B5EF4-FFF2-40B4-BE49-F238E27FC236}">
                <a16:creationId xmlns:a16="http://schemas.microsoft.com/office/drawing/2014/main" id="{7BDD9AFB-6AFC-4C5F-AB1F-035AC91A3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886" y="5883330"/>
            <a:ext cx="834683" cy="83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https://static.thenounproject.com/png/1659443-200.png">
            <a:extLst>
              <a:ext uri="{FF2B5EF4-FFF2-40B4-BE49-F238E27FC236}">
                <a16:creationId xmlns:a16="http://schemas.microsoft.com/office/drawing/2014/main" id="{39BEB014-3361-4282-94F9-FA708321F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447" y="2085167"/>
            <a:ext cx="804017" cy="80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https://static.thenounproject.com/png/1207298-200.png">
            <a:extLst>
              <a:ext uri="{FF2B5EF4-FFF2-40B4-BE49-F238E27FC236}">
                <a16:creationId xmlns:a16="http://schemas.microsoft.com/office/drawing/2014/main" id="{E5CFF7F5-4BE5-46BB-BFD9-E8359E85C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74243" y="3070889"/>
            <a:ext cx="716221" cy="71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2" name="Picture 26" descr="https://static.thenounproject.com/png/2909316-200.png">
            <a:extLst>
              <a:ext uri="{FF2B5EF4-FFF2-40B4-BE49-F238E27FC236}">
                <a16:creationId xmlns:a16="http://schemas.microsoft.com/office/drawing/2014/main" id="{F36EFB32-1AD1-4592-93F4-68855CC0D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403" y="4045160"/>
            <a:ext cx="766104" cy="76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4" name="Picture 28" descr="https://static.thenounproject.com/png/2404508-200.png">
            <a:extLst>
              <a:ext uri="{FF2B5EF4-FFF2-40B4-BE49-F238E27FC236}">
                <a16:creationId xmlns:a16="http://schemas.microsoft.com/office/drawing/2014/main" id="{734AFD79-83BD-4587-BD48-4A8E03519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6402" y="4946328"/>
            <a:ext cx="766104" cy="76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6" name="Picture 30" descr="https://static.thenounproject.com/png/1722616-200.png">
            <a:extLst>
              <a:ext uri="{FF2B5EF4-FFF2-40B4-BE49-F238E27FC236}">
                <a16:creationId xmlns:a16="http://schemas.microsoft.com/office/drawing/2014/main" id="{9D8DA681-2660-473A-8FF3-CDD0AD135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9614" y="5844254"/>
            <a:ext cx="842386" cy="842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616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50960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Bowles and Gintis are MARXISTS. 1980s - CORRESPONDENCE THEORY -            schools are organised to achieve             what the middle classes want.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1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Schools help to produce a subservient workforce of                 uncritical, passive and docile                workers.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2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Schools encourage an acceptance of hierarchy and authority – so                  stops people questioning                       bosses in later life.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3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Schools motivate by external rewards,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Exams, rather than              the joy of learning – transfers                    to wages in later life.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Stage 4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- Schools fragment subjects for groups of students – workforces               are fragmented so they are                    easier to control.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Bowles &amp; Gintis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41731" y="90618"/>
            <a:ext cx="167186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19180" y="84026"/>
            <a:ext cx="16544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2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141866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James Patrick (born 1943) is a        teacher/sociologist who                    conducted research into                     Glasgow gangs in the 1960s.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used participant observation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to discover the gang members’ attitudes                   towards weapons, violence                              and drugs.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had to pretend to be a gang member to conduct his research – this                   meant he sometimes had to                   break the law to fit in.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His research was dangerous as he            could have been found out at                    any time.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got access to the gang through              a gatekeeper (a gang leader                     called Tim).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James Patrick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558437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Rebecca and Russell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Dobash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(born 1940s) are professors who conducted                       a study into domestic violence                      in 1980.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Their study took place in a women’s      refuge among women who had             sought shelter there after                escaping domestic violence.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used unstructured interviews        (more like a conversation) so                     the women felt comfortable                      and would open up more.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also interviewed people who              had worked with victims, such                    as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police, charities and social               services.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This method of research is very             time-consuming!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Dobash</a:t>
            </a:r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 &amp; </a:t>
            </a:r>
            <a:r>
              <a:rPr lang="en-GB" sz="3200" dirty="0" err="1">
                <a:latin typeface="KBLimeLight" panose="02000303000000000000" pitchFamily="2" charset="0"/>
                <a:ea typeface="KBLimeLight" panose="02000303000000000000" pitchFamily="2" charset="0"/>
              </a:rPr>
              <a:t>Dobash</a:t>
            </a:r>
            <a:endParaRPr lang="en-GB" sz="3200" dirty="0">
              <a:latin typeface="KBLimeLight" panose="02000303000000000000" pitchFamily="2" charset="0"/>
              <a:ea typeface="KBLimeLight" panose="02000303000000000000" pitchFamily="2" charset="0"/>
            </a:endParaRPr>
          </a:p>
        </p:txBody>
      </p:sp>
      <p:pic>
        <p:nvPicPr>
          <p:cNvPr id="20" name="Picture 8" descr="https://static.thenounproject.com/png/1587084-200.png">
            <a:extLst>
              <a:ext uri="{FF2B5EF4-FFF2-40B4-BE49-F238E27FC236}">
                <a16:creationId xmlns:a16="http://schemas.microsoft.com/office/drawing/2014/main" id="{247D595B-78FC-4337-8AB8-7E8364FED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046" y="2138289"/>
            <a:ext cx="779628" cy="66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static.thenounproject.com/png/638461-200.png">
            <a:extLst>
              <a:ext uri="{FF2B5EF4-FFF2-40B4-BE49-F238E27FC236}">
                <a16:creationId xmlns:a16="http://schemas.microsoft.com/office/drawing/2014/main" id="{563B6603-297D-4CCF-9B6E-6CB2A533B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046" y="5978433"/>
            <a:ext cx="779628" cy="7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tatic.thenounproject.com/png/1923469-200.png">
            <a:extLst>
              <a:ext uri="{FF2B5EF4-FFF2-40B4-BE49-F238E27FC236}">
                <a16:creationId xmlns:a16="http://schemas.microsoft.com/office/drawing/2014/main" id="{FE92B128-1819-4B7D-848E-26EF79E38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231" y="3048889"/>
            <a:ext cx="806443" cy="80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static.thenounproject.com/png/316281-200.png">
            <a:extLst>
              <a:ext uri="{FF2B5EF4-FFF2-40B4-BE49-F238E27FC236}">
                <a16:creationId xmlns:a16="http://schemas.microsoft.com/office/drawing/2014/main" id="{53A54D35-F757-4703-835A-06A21CAF3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862" y="4093027"/>
            <a:ext cx="779628" cy="664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static.thenounproject.com/png/1900509-200.png">
            <a:extLst>
              <a:ext uri="{FF2B5EF4-FFF2-40B4-BE49-F238E27FC236}">
                <a16:creationId xmlns:a16="http://schemas.microsoft.com/office/drawing/2014/main" id="{8EE3453D-A01C-440C-A6FE-1A3AE3639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863" y="5076277"/>
            <a:ext cx="750863" cy="7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s://static.thenounproject.com/png/2740661-200.png">
            <a:extLst>
              <a:ext uri="{FF2B5EF4-FFF2-40B4-BE49-F238E27FC236}">
                <a16:creationId xmlns:a16="http://schemas.microsoft.com/office/drawing/2014/main" id="{9B853C64-1C29-43E2-BA3B-5A96361E9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891" y="3048889"/>
            <a:ext cx="822374" cy="82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https://static.thenounproject.com/png/2378460-200.png">
            <a:extLst>
              <a:ext uri="{FF2B5EF4-FFF2-40B4-BE49-F238E27FC236}">
                <a16:creationId xmlns:a16="http://schemas.microsoft.com/office/drawing/2014/main" id="{E657CE63-541B-4A8D-BF63-FB39CBD8B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891" y="2009295"/>
            <a:ext cx="822374" cy="82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 descr="https://static.thenounproject.com/png/2481224-200.png">
            <a:extLst>
              <a:ext uri="{FF2B5EF4-FFF2-40B4-BE49-F238E27FC236}">
                <a16:creationId xmlns:a16="http://schemas.microsoft.com/office/drawing/2014/main" id="{FADAC325-73F3-4CCE-B678-AFC9BCC9B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147" y="4127198"/>
            <a:ext cx="596118" cy="59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https://static.thenounproject.com/png/184255-200.png">
            <a:extLst>
              <a:ext uri="{FF2B5EF4-FFF2-40B4-BE49-F238E27FC236}">
                <a16:creationId xmlns:a16="http://schemas.microsoft.com/office/drawing/2014/main" id="{9DCB4E78-AB91-4563-AD51-660868CE6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414" y="5978433"/>
            <a:ext cx="687873" cy="68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https://static.thenounproject.com/png/228845-200.png">
            <a:extLst>
              <a:ext uri="{FF2B5EF4-FFF2-40B4-BE49-F238E27FC236}">
                <a16:creationId xmlns:a16="http://schemas.microsoft.com/office/drawing/2014/main" id="{58D3986A-6440-4FBD-8BC3-8833D3234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162" y="4886809"/>
            <a:ext cx="822375" cy="82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0" descr="https://static.thenounproject.com/png/100358-200.png">
            <a:extLst>
              <a:ext uri="{FF2B5EF4-FFF2-40B4-BE49-F238E27FC236}">
                <a16:creationId xmlns:a16="http://schemas.microsoft.com/office/drawing/2014/main" id="{FEAD4AC4-8F0A-4FDF-8D75-0C99AC589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557" y="1874762"/>
            <a:ext cx="956907" cy="956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2" name="Picture 22" descr="https://static.thenounproject.com/png/2595843-200.png">
            <a:extLst>
              <a:ext uri="{FF2B5EF4-FFF2-40B4-BE49-F238E27FC236}">
                <a16:creationId xmlns:a16="http://schemas.microsoft.com/office/drawing/2014/main" id="{1BCA8FE8-D96B-40DB-8B64-94B870053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090" y="3009077"/>
            <a:ext cx="822374" cy="82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4" name="Picture 24" descr="https://static.thenounproject.com/png/947025-200.png">
            <a:extLst>
              <a:ext uri="{FF2B5EF4-FFF2-40B4-BE49-F238E27FC236}">
                <a16:creationId xmlns:a16="http://schemas.microsoft.com/office/drawing/2014/main" id="{A14430D1-77D3-4B0C-9E16-F6977DD18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557" y="3849341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6" name="Picture 26" descr="https://static.thenounproject.com/png/201029-200.png">
            <a:extLst>
              <a:ext uri="{FF2B5EF4-FFF2-40B4-BE49-F238E27FC236}">
                <a16:creationId xmlns:a16="http://schemas.microsoft.com/office/drawing/2014/main" id="{506CA11F-E9CB-44B0-B7CB-1913108F8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1251" y="4908436"/>
            <a:ext cx="822374" cy="82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0" name="Picture 30" descr="https://static.thenounproject.com/png/3118888-200.png">
            <a:extLst>
              <a:ext uri="{FF2B5EF4-FFF2-40B4-BE49-F238E27FC236}">
                <a16:creationId xmlns:a16="http://schemas.microsoft.com/office/drawing/2014/main" id="{34A08134-120A-4196-AE12-0C34B75E8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428" y="5656944"/>
            <a:ext cx="1132418" cy="1132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3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580000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Kingsley Davis (1908-1997) and Wilbert Moore (1914-1987) were FUNCTIONALISTS – they                 looked at ROLE ALLOCATION.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They said that unequal rewards means    that people will get a job that          matches their ability and the                effort they are prepared to make…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….And some occupations are so        important that society needs to             know that the most skilled and               committed will get them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They said the education system              sifts and sorts people into                      their appropriate roles.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They said inequality is essential as it motivates people to work hard                   to get to the top               (MERITOCRACY).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Davis &amp; Moore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41731" y="90618"/>
            <a:ext cx="167186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407316" y="84026"/>
            <a:ext cx="166630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53652" y="99939"/>
            <a:ext cx="165634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81305"/>
              </p:ext>
            </p:extLst>
          </p:nvPr>
        </p:nvGraphicFramePr>
        <p:xfrm>
          <a:off x="4269349" y="1887879"/>
          <a:ext cx="3605196" cy="4707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MaX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Weber (1864-1920) looked at groupings that affect peoples’ identities.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Weber argued that </a:t>
                      </a:r>
                      <a:r>
                        <a:rPr lang="en-US" altLang="en-US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power can take              a variety of forms – economic,                 social and political….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Class/wealth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 (economic) -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property           such as buildings, lands, farms,             houses, factories and as well                      as other assets.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kumimoji="0" lang="en-US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Status/Prestige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 (social) - the respect     with which a person or status              position is regarded by others.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kumimoji="0" lang="en-US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Party/power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cs typeface="Arial" panose="020B0604020202020204" pitchFamily="34" charset="0"/>
                        </a:rPr>
                        <a:t> (political) -  the ability            of people or groups to achieve                  their goals despite opposition                   from others.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Max Weber (1)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403576"/>
              </p:ext>
            </p:extLst>
          </p:nvPr>
        </p:nvGraphicFramePr>
        <p:xfrm>
          <a:off x="8428533" y="1887879"/>
          <a:ext cx="3605196" cy="4707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MaX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Weber (1864-1920) argued there were three main ways that people gain                AUTHORITY….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Traditional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– this is based on long-established customs,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British              royal family – born into                    authority.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Charismatic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–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based on the power of personalities, often gaining                      high levels of popular support                 with loyal followers.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Ink Free" panose="03080402000500000000" pitchFamily="66" charset="0"/>
                        </a:rPr>
                        <a:t>Rational/legal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 – based on a system         which has clear/logical rules for           choosing the most qualified and           capable leader, </a:t>
                      </a:r>
                      <a:r>
                        <a:rPr lang="en-GB" sz="1400" dirty="0" err="1"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dirty="0">
                          <a:latin typeface="Ink Free" panose="03080402000500000000" pitchFamily="66" charset="0"/>
                        </a:rPr>
                        <a:t> elections.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</a:rPr>
                        <a:t>Authority is having the power or              the right to give orders to make       decisions.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Max Weber (2)</a:t>
            </a:r>
          </a:p>
        </p:txBody>
      </p:sp>
      <p:pic>
        <p:nvPicPr>
          <p:cNvPr id="6146" name="Picture 2" descr="https://static.thenounproject.com/png/281793-200.png">
            <a:extLst>
              <a:ext uri="{FF2B5EF4-FFF2-40B4-BE49-F238E27FC236}">
                <a16:creationId xmlns:a16="http://schemas.microsoft.com/office/drawing/2014/main" id="{82F90E64-CE78-4EEB-8846-4DFFCEBB7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993" y="2001059"/>
            <a:ext cx="922833" cy="922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static.thenounproject.com/png/1029607-200.png">
            <a:extLst>
              <a:ext uri="{FF2B5EF4-FFF2-40B4-BE49-F238E27FC236}">
                <a16:creationId xmlns:a16="http://schemas.microsoft.com/office/drawing/2014/main" id="{00AF79AE-2A34-4992-9435-2557A976C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473" y="3934109"/>
            <a:ext cx="815107" cy="81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static.thenounproject.com/png/2072062-200.png">
            <a:extLst>
              <a:ext uri="{FF2B5EF4-FFF2-40B4-BE49-F238E27FC236}">
                <a16:creationId xmlns:a16="http://schemas.microsoft.com/office/drawing/2014/main" id="{DBE88761-A88D-4003-B6A0-55A37CE6C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392" y="3032802"/>
            <a:ext cx="697291" cy="697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static.thenounproject.com/png/2895655-200.png">
            <a:extLst>
              <a:ext uri="{FF2B5EF4-FFF2-40B4-BE49-F238E27FC236}">
                <a16:creationId xmlns:a16="http://schemas.microsoft.com/office/drawing/2014/main" id="{D75690CC-11CA-43FE-8ACC-E99EE5B45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333" y="4870746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s://static.thenounproject.com/png/2689337-200.png">
            <a:extLst>
              <a:ext uri="{FF2B5EF4-FFF2-40B4-BE49-F238E27FC236}">
                <a16:creationId xmlns:a16="http://schemas.microsoft.com/office/drawing/2014/main" id="{EE3A409C-F79B-484D-A2BA-B403B0E65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618" y="5932885"/>
            <a:ext cx="815107" cy="81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s://static.thenounproject.com/png/2660252-200.png">
            <a:extLst>
              <a:ext uri="{FF2B5EF4-FFF2-40B4-BE49-F238E27FC236}">
                <a16:creationId xmlns:a16="http://schemas.microsoft.com/office/drawing/2014/main" id="{ECD53C4A-CBA2-43AC-BB83-4B0B455B7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992" y="2121781"/>
            <a:ext cx="789288" cy="78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s://static.thenounproject.com/png/509096-200.png">
            <a:extLst>
              <a:ext uri="{FF2B5EF4-FFF2-40B4-BE49-F238E27FC236}">
                <a16:creationId xmlns:a16="http://schemas.microsoft.com/office/drawing/2014/main" id="{31EED048-8D53-4D3F-91DA-0C5B6F47C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2158" y="2118683"/>
            <a:ext cx="808306" cy="68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https://static.thenounproject.com/png/2014022-200.png">
            <a:extLst>
              <a:ext uri="{FF2B5EF4-FFF2-40B4-BE49-F238E27FC236}">
                <a16:creationId xmlns:a16="http://schemas.microsoft.com/office/drawing/2014/main" id="{DEB62780-35CE-477F-B664-DDBBD9B65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158" y="3006015"/>
            <a:ext cx="750863" cy="7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https://static.thenounproject.com/png/2239366-200.png">
            <a:extLst>
              <a:ext uri="{FF2B5EF4-FFF2-40B4-BE49-F238E27FC236}">
                <a16:creationId xmlns:a16="http://schemas.microsoft.com/office/drawing/2014/main" id="{559FC98F-0D56-4124-8A8D-2A3896112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4" y="3977306"/>
            <a:ext cx="750863" cy="7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4" name="Picture 20" descr="https://static.thenounproject.com/png/659957-200.png">
            <a:extLst>
              <a:ext uri="{FF2B5EF4-FFF2-40B4-BE49-F238E27FC236}">
                <a16:creationId xmlns:a16="http://schemas.microsoft.com/office/drawing/2014/main" id="{B4B7C96B-02BD-44C7-BE51-734D2FAB7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521" y="483004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6" name="Picture 22" descr="https://static.thenounproject.com/png/2545426-200.png">
            <a:extLst>
              <a:ext uri="{FF2B5EF4-FFF2-40B4-BE49-F238E27FC236}">
                <a16:creationId xmlns:a16="http://schemas.microsoft.com/office/drawing/2014/main" id="{E49B48B9-9A37-4F7F-A1BD-131191FF9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992" y="5853238"/>
            <a:ext cx="862479" cy="862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8" name="Picture 24" descr="https://static.thenounproject.com/png/3122475-200.png">
            <a:extLst>
              <a:ext uri="{FF2B5EF4-FFF2-40B4-BE49-F238E27FC236}">
                <a16:creationId xmlns:a16="http://schemas.microsoft.com/office/drawing/2014/main" id="{1AE98600-80F6-4B04-81E2-F753BF95C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879" y="5094961"/>
            <a:ext cx="687585" cy="68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0" name="Picture 26" descr="https://static.thenounproject.com/png/2140935-200.png">
            <a:extLst>
              <a:ext uri="{FF2B5EF4-FFF2-40B4-BE49-F238E27FC236}">
                <a16:creationId xmlns:a16="http://schemas.microsoft.com/office/drawing/2014/main" id="{72E2CD72-C9B0-49F9-855F-08590CE71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2158" y="2910242"/>
            <a:ext cx="819851" cy="81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2" name="Picture 28" descr="https://static.thenounproject.com/png/886368-200.png">
            <a:extLst>
              <a:ext uri="{FF2B5EF4-FFF2-40B4-BE49-F238E27FC236}">
                <a16:creationId xmlns:a16="http://schemas.microsoft.com/office/drawing/2014/main" id="{09D99895-AC6B-4B66-836C-062777D45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9234" y="3896379"/>
            <a:ext cx="952500" cy="81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4" name="Picture 30" descr="https://static.thenounproject.com/png/559457-200.png">
            <a:extLst>
              <a:ext uri="{FF2B5EF4-FFF2-40B4-BE49-F238E27FC236}">
                <a16:creationId xmlns:a16="http://schemas.microsoft.com/office/drawing/2014/main" id="{454168FF-ED5A-481A-BCBE-29BBFAA72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69234" y="5785155"/>
            <a:ext cx="939575" cy="93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33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33497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Charles Murray (born 1943) is part of the NEW RIGHT – he 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dislikes modern             society - wants return to the               'golden age’ with traditional values.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believes that the WELFARE STATE (benefits system) 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has made it                  too easy to end marriages and                    become lone-parent families.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argues that boys who grow up without a father figure at home are more                likely to fail at school and get               involved in crime.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says there is a CULTURE                    OF POVERTY where people                     have no incentive to work.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also says that the poor have             their own way of life, where               criminal behaviour is seen                           as normal.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81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Charles Murray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05298" y="90618"/>
            <a:ext cx="170829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383128" y="84026"/>
            <a:ext cx="169049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17558" y="99939"/>
            <a:ext cx="169244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618817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Emile Durkheim (1858-1917) was a FUNCTIONALIST – he said                 that some crime was important                for society to function.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crime is inevitable and necessary for society to work                properly as it reminds us                         what is right and wrong.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when someone is punished for the crime this helps society as we                    see justice being done…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… and the act of punishment (through the legal system) warns other                 potential criminals what will                happen if they break the rules.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that when a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terrible crime happens it reminds us how wrong it is and                  makes society stronger –           COLLECTIVE SENTIMENT.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888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>
                <a:latin typeface="KBLimeLight" panose="02000303000000000000" pitchFamily="2" charset="0"/>
                <a:ea typeface="KBLimeLight" panose="02000303000000000000" pitchFamily="2" charset="0"/>
              </a:rPr>
              <a:t>Emile Durkheim (2)</a:t>
            </a:r>
            <a:endParaRPr lang="en-GB" sz="3200" dirty="0">
              <a:latin typeface="KBLimeLight" panose="02000303000000000000" pitchFamily="2" charset="0"/>
              <a:ea typeface="KBLimeLight" panose="02000303000000000000" pitchFamily="2" charset="0"/>
            </a:endParaRP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404429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Robert Merton (1910-2003) was a CRIMINOLOGIST who looked                 the concept of the American                Dream and its link to crime.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that American society is built around the idea of being successful –                 everyone aspires to a great                      lifestyle, nice house/car, etc.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However the pressure to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succeed can make people turn to crime –                                 STRAIN THEORY.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there are 5 responses to strain: conformity, ritualism (humble                goals), retreatism, innovation                    (cheating) and rebelling.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However some criticise his theory as            it only accounts for economic crime,            and not all working class people                 turn to crime!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Robert Merton</a:t>
            </a:r>
          </a:p>
        </p:txBody>
      </p:sp>
      <p:pic>
        <p:nvPicPr>
          <p:cNvPr id="7170" name="Picture 2" descr="https://static.thenounproject.com/png/1404805-200.png">
            <a:extLst>
              <a:ext uri="{FF2B5EF4-FFF2-40B4-BE49-F238E27FC236}">
                <a16:creationId xmlns:a16="http://schemas.microsoft.com/office/drawing/2014/main" id="{E8888ABE-6FE0-4886-880C-2D8CE4FC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59" y="2173567"/>
            <a:ext cx="631135" cy="63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tatic.thenounproject.com/png/1250707-200.png">
            <a:extLst>
              <a:ext uri="{FF2B5EF4-FFF2-40B4-BE49-F238E27FC236}">
                <a16:creationId xmlns:a16="http://schemas.microsoft.com/office/drawing/2014/main" id="{73158117-E55C-4729-BC22-BAE477C7E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845" y="4053299"/>
            <a:ext cx="751196" cy="7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static.thenounproject.com/png/25673-200.png">
            <a:extLst>
              <a:ext uri="{FF2B5EF4-FFF2-40B4-BE49-F238E27FC236}">
                <a16:creationId xmlns:a16="http://schemas.microsoft.com/office/drawing/2014/main" id="{9B23E290-5435-465A-AF35-56DCADFE4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976" y="3086120"/>
            <a:ext cx="751196" cy="7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s://static.thenounproject.com/png/968710-200.png">
            <a:extLst>
              <a:ext uri="{FF2B5EF4-FFF2-40B4-BE49-F238E27FC236}">
                <a16:creationId xmlns:a16="http://schemas.microsoft.com/office/drawing/2014/main" id="{3E9295AE-4C4C-4D7D-8A5C-E4C1226FD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966" y="4804495"/>
            <a:ext cx="1009562" cy="100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s://static.thenounproject.com/png/2490453-200.png">
            <a:extLst>
              <a:ext uri="{FF2B5EF4-FFF2-40B4-BE49-F238E27FC236}">
                <a16:creationId xmlns:a16="http://schemas.microsoft.com/office/drawing/2014/main" id="{A1267E11-B717-4F62-BC50-2F914EBE5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564" y="5899978"/>
            <a:ext cx="846730" cy="84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s://static.thenounproject.com/png/1772879-200.png">
            <a:extLst>
              <a:ext uri="{FF2B5EF4-FFF2-40B4-BE49-F238E27FC236}">
                <a16:creationId xmlns:a16="http://schemas.microsoft.com/office/drawing/2014/main" id="{FE2D07AE-F805-4344-98AC-7965B166F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445" y="2077632"/>
            <a:ext cx="706132" cy="706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s://static.thenounproject.com/png/2910107-200.png">
            <a:extLst>
              <a:ext uri="{FF2B5EF4-FFF2-40B4-BE49-F238E27FC236}">
                <a16:creationId xmlns:a16="http://schemas.microsoft.com/office/drawing/2014/main" id="{B57F7412-FA78-4093-BC92-6BD85B1D9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953" y="298546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https://static.thenounproject.com/png/810070-200.png">
            <a:extLst>
              <a:ext uri="{FF2B5EF4-FFF2-40B4-BE49-F238E27FC236}">
                <a16:creationId xmlns:a16="http://schemas.microsoft.com/office/drawing/2014/main" id="{803D449E-9586-41E0-A8AF-FC89BC5A5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619" y="5035557"/>
            <a:ext cx="682957" cy="68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s://static.thenounproject.com/png/850023-200.png">
            <a:extLst>
              <a:ext uri="{FF2B5EF4-FFF2-40B4-BE49-F238E27FC236}">
                <a16:creationId xmlns:a16="http://schemas.microsoft.com/office/drawing/2014/main" id="{7F4F33A1-745E-40C2-A976-550BD5C42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496" y="4087418"/>
            <a:ext cx="682957" cy="68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 descr="https://static.thenounproject.com/png/1922735-200.png">
            <a:extLst>
              <a:ext uri="{FF2B5EF4-FFF2-40B4-BE49-F238E27FC236}">
                <a16:creationId xmlns:a16="http://schemas.microsoft.com/office/drawing/2014/main" id="{875342D7-ED10-45FC-86C1-D02EA934B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55" y="5970924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 descr="https://static.thenounproject.com/png/683747-200.png">
            <a:extLst>
              <a:ext uri="{FF2B5EF4-FFF2-40B4-BE49-F238E27FC236}">
                <a16:creationId xmlns:a16="http://schemas.microsoft.com/office/drawing/2014/main" id="{8ED6621E-3BDA-48BA-AFF3-AFEC6F128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3295" y="4053299"/>
            <a:ext cx="837169" cy="83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2" name="Picture 24" descr="https://static.thenounproject.com/png/2389115-200.png">
            <a:extLst>
              <a:ext uri="{FF2B5EF4-FFF2-40B4-BE49-F238E27FC236}">
                <a16:creationId xmlns:a16="http://schemas.microsoft.com/office/drawing/2014/main" id="{A9AC64D3-0D3F-4552-8B40-E7204AA96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319833" y="5981864"/>
            <a:ext cx="682957" cy="68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4" name="Picture 26" descr="https://static.thenounproject.com/png/1122998-200.png">
            <a:extLst>
              <a:ext uri="{FF2B5EF4-FFF2-40B4-BE49-F238E27FC236}">
                <a16:creationId xmlns:a16="http://schemas.microsoft.com/office/drawing/2014/main" id="{488146C6-FE95-4C9C-8AC6-11A08C4EB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7507" y="5035557"/>
            <a:ext cx="682957" cy="68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6" name="Picture 28" descr="https://static.thenounproject.com/png/2714914-200.png">
            <a:extLst>
              <a:ext uri="{FF2B5EF4-FFF2-40B4-BE49-F238E27FC236}">
                <a16:creationId xmlns:a16="http://schemas.microsoft.com/office/drawing/2014/main" id="{8D428094-3682-4D1A-8D37-1644415FD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3629" y="1935007"/>
            <a:ext cx="837169" cy="83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8" name="Picture 30" descr="https://static.thenounproject.com/png/3124533-200.png">
            <a:extLst>
              <a:ext uri="{FF2B5EF4-FFF2-40B4-BE49-F238E27FC236}">
                <a16:creationId xmlns:a16="http://schemas.microsoft.com/office/drawing/2014/main" id="{77552A68-7ECD-4F11-9891-DFA791312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284" y="3103769"/>
            <a:ext cx="686180" cy="686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48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D7BA1-CC7D-498F-A8FA-2AA073D14EF6}"/>
              </a:ext>
            </a:extLst>
          </p:cNvPr>
          <p:cNvSpPr/>
          <p:nvPr/>
        </p:nvSpPr>
        <p:spPr>
          <a:xfrm>
            <a:off x="95687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89118B95-0AFC-4579-8B0E-DD0AC163B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586981"/>
              </p:ext>
            </p:extLst>
          </p:nvPr>
        </p:nvGraphicFramePr>
        <p:xfrm>
          <a:off x="143795" y="189214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Albert Cohen (1918-2014) was a CRIMINOLGIST – he criticised       Merton’s Strain Theory.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disagreed with Strain Theory as it only explained economic crime, not                  crimes like violence or vandalism.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that crime is often linked to      groups – those who form delinquent subcultures – rejecting society’s            norms and values.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says that working class boys often turn to crime to get respect, status                and material rewards.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this was due to       STATUS FRUSTRATION –                     the anger/ dissatisfaction of                   their low position in society.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5CA5A53-FCCF-405E-9344-6304F586D922}"/>
              </a:ext>
            </a:extLst>
          </p:cNvPr>
          <p:cNvSpPr txBox="1"/>
          <p:nvPr/>
        </p:nvSpPr>
        <p:spPr>
          <a:xfrm>
            <a:off x="95687" y="84026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E6BBB-925D-48DF-B352-748ABB2AFACA}"/>
              </a:ext>
            </a:extLst>
          </p:cNvPr>
          <p:cNvSpPr txBox="1"/>
          <p:nvPr/>
        </p:nvSpPr>
        <p:spPr>
          <a:xfrm>
            <a:off x="95687" y="130441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Albert Cohen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E6922-EC94-48C9-B678-0D8E282EC969}"/>
              </a:ext>
            </a:extLst>
          </p:cNvPr>
          <p:cNvSpPr txBox="1"/>
          <p:nvPr/>
        </p:nvSpPr>
        <p:spPr>
          <a:xfrm>
            <a:off x="6217442" y="90618"/>
            <a:ext cx="169614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5D85EE-6157-476E-90C5-41339D153FA3}"/>
              </a:ext>
            </a:extLst>
          </p:cNvPr>
          <p:cNvSpPr/>
          <p:nvPr/>
        </p:nvSpPr>
        <p:spPr>
          <a:xfrm>
            <a:off x="4199278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836E59-EB1A-466A-9C06-19C08CB8703D}"/>
              </a:ext>
            </a:extLst>
          </p:cNvPr>
          <p:cNvSpPr/>
          <p:nvPr/>
        </p:nvSpPr>
        <p:spPr>
          <a:xfrm>
            <a:off x="8359313" y="84026"/>
            <a:ext cx="3714313" cy="66899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28A9D-F0B5-4F7A-AD7B-6B09C9922FBF}"/>
              </a:ext>
            </a:extLst>
          </p:cNvPr>
          <p:cNvSpPr txBox="1"/>
          <p:nvPr/>
        </p:nvSpPr>
        <p:spPr>
          <a:xfrm>
            <a:off x="10395144" y="84026"/>
            <a:ext cx="167848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5C4A-4838-42A0-9CD7-C5B017E66F9D}"/>
              </a:ext>
            </a:extLst>
          </p:cNvPr>
          <p:cNvSpPr txBox="1"/>
          <p:nvPr/>
        </p:nvSpPr>
        <p:spPr>
          <a:xfrm>
            <a:off x="2129588" y="99939"/>
            <a:ext cx="168041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Ink Free" panose="03080402000500000000" pitchFamily="66" charset="0"/>
              </a:rPr>
              <a:t>Application of theory is important. Learn these 5 facts and apply them to your 8-15 mark questions.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7BE276-FD2C-45E2-A4F0-697F1791F12D}"/>
              </a:ext>
            </a:extLst>
          </p:cNvPr>
          <p:cNvSpPr txBox="1"/>
          <p:nvPr/>
        </p:nvSpPr>
        <p:spPr>
          <a:xfrm>
            <a:off x="4199278" y="99939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876726-BDC3-4E6F-9862-49D51E03F53E}"/>
              </a:ext>
            </a:extLst>
          </p:cNvPr>
          <p:cNvSpPr txBox="1"/>
          <p:nvPr/>
        </p:nvSpPr>
        <p:spPr>
          <a:xfrm>
            <a:off x="8382002" y="84025"/>
            <a:ext cx="2346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KBDunkTank" panose="02000603000000000000" pitchFamily="2" charset="0"/>
                <a:ea typeface="KBDunkTank" panose="02000603000000000000" pitchFamily="2" charset="0"/>
              </a:rPr>
              <a:t>Theory Take 5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54B8237-3706-4545-87F6-14A9A79FE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171471"/>
              </p:ext>
            </p:extLst>
          </p:nvPr>
        </p:nvGraphicFramePr>
        <p:xfrm>
          <a:off x="4269349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Howard Becker (born 1928) is an INTERACTIONIST,                    interested in how everyday           interactions can lead to crime.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looked at the effects of labelling          and how this can lead to crime –               once labelled a criminal it is                       hard to shake this off.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being labelled as a deviant leads to more deviance, and when       officially classed as a deviant it                    is then hard to get a job!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this leads to developing a criminal MASTER STATUS – the first                 thing that people see when                     they meet someone (labelling).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said this is a self-fulfilling prophecy - w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hen prediction becomes the                  truth –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People commit crime as           they have been labelled a criminal.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5DA36D-2AA4-4DE7-9A91-51481542F528}"/>
              </a:ext>
            </a:extLst>
          </p:cNvPr>
          <p:cNvSpPr txBox="1"/>
          <p:nvPr/>
        </p:nvSpPr>
        <p:spPr>
          <a:xfrm>
            <a:off x="4221241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Howard Becker</a:t>
            </a:r>
          </a:p>
        </p:txBody>
      </p:sp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7232B9DE-6CFA-428D-9F54-AA4276717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903178"/>
              </p:ext>
            </p:extLst>
          </p:nvPr>
        </p:nvGraphicFramePr>
        <p:xfrm>
          <a:off x="8428533" y="1887879"/>
          <a:ext cx="3605196" cy="483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5196">
                  <a:extLst>
                    <a:ext uri="{9D8B030D-6E8A-4147-A177-3AD203B41FA5}">
                      <a16:colId xmlns:a16="http://schemas.microsoft.com/office/drawing/2014/main" val="3948974566"/>
                    </a:ext>
                  </a:extLst>
                </a:gridCol>
              </a:tblGrid>
              <a:tr h="815055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Stanley Cohen (1942-2013) was                 a CRIMINOLOGIST – he was        interested in emotions –                particularly over-reactions.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96374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argued that the way the media        reports crimes often leads                          to moral panics and mass                  hysteria.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362875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He says the media overreacts/ sensationalises aspects of               behaviour,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Terrorism -                   creates a climate of fear.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315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This can lead to others copying this      deviant behaviour, </a:t>
                      </a:r>
                      <a:r>
                        <a:rPr lang="en-GB" sz="1400" b="0" dirty="0" err="1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eg.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 2016 killer           clown craze.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59827"/>
                  </a:ext>
                </a:extLst>
              </a:tr>
              <a:tr h="972993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He coined the phrase ‘FOLK DEVILS’ (outsider groups that are seen                   as deviant and SCAPEGOATED                  for society’s problems).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572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A3D77C3-14E7-47A5-B320-94F6660FCC39}"/>
              </a:ext>
            </a:extLst>
          </p:cNvPr>
          <p:cNvSpPr txBox="1"/>
          <p:nvPr/>
        </p:nvSpPr>
        <p:spPr>
          <a:xfrm>
            <a:off x="8380425" y="1300145"/>
            <a:ext cx="3610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KBLimeLight" panose="02000303000000000000" pitchFamily="2" charset="0"/>
                <a:ea typeface="KBLimeLight" panose="02000303000000000000" pitchFamily="2" charset="0"/>
              </a:rPr>
              <a:t>Stanley Cohen</a:t>
            </a:r>
          </a:p>
        </p:txBody>
      </p:sp>
      <p:pic>
        <p:nvPicPr>
          <p:cNvPr id="8194" name="Picture 2" descr="https://static.thenounproject.com/png/1742384-200.png">
            <a:extLst>
              <a:ext uri="{FF2B5EF4-FFF2-40B4-BE49-F238E27FC236}">
                <a16:creationId xmlns:a16="http://schemas.microsoft.com/office/drawing/2014/main" id="{382A878F-CE25-4974-9E13-05A7C520F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109" y="1978054"/>
            <a:ext cx="798617" cy="79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tatic.thenounproject.com/png/15381-200.png">
            <a:extLst>
              <a:ext uri="{FF2B5EF4-FFF2-40B4-BE49-F238E27FC236}">
                <a16:creationId xmlns:a16="http://schemas.microsoft.com/office/drawing/2014/main" id="{AEBA7EE9-5AA3-48EA-89A2-1C6DF7AD9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1795" y="4051789"/>
            <a:ext cx="803931" cy="80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s://static.thenounproject.com/png/1291276-200.png">
            <a:extLst>
              <a:ext uri="{FF2B5EF4-FFF2-40B4-BE49-F238E27FC236}">
                <a16:creationId xmlns:a16="http://schemas.microsoft.com/office/drawing/2014/main" id="{FFB85FB0-4079-447A-B1DE-EB0D94155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109" y="3109579"/>
            <a:ext cx="686653" cy="6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s://static.thenounproject.com/png/2031238-200.png">
            <a:extLst>
              <a:ext uri="{FF2B5EF4-FFF2-40B4-BE49-F238E27FC236}">
                <a16:creationId xmlns:a16="http://schemas.microsoft.com/office/drawing/2014/main" id="{FBB4A29D-45B0-4777-9E66-60BE1413E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39" y="5071350"/>
            <a:ext cx="657209" cy="65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https://static.thenounproject.com/png/1350173-200.png">
            <a:extLst>
              <a:ext uri="{FF2B5EF4-FFF2-40B4-BE49-F238E27FC236}">
                <a16:creationId xmlns:a16="http://schemas.microsoft.com/office/drawing/2014/main" id="{0510DCEE-4379-4668-8922-2848016D4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39" y="5941268"/>
            <a:ext cx="718217" cy="71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12" descr="https://static.thenounproject.com/png/3085395-200.png">
            <a:extLst>
              <a:ext uri="{FF2B5EF4-FFF2-40B4-BE49-F238E27FC236}">
                <a16:creationId xmlns:a16="http://schemas.microsoft.com/office/drawing/2014/main" id="{A080897A-7593-4D36-BF0F-0CA600A54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07773" y="2001840"/>
            <a:ext cx="822296" cy="82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https://static.thenounproject.com/png/24524-200.png">
            <a:extLst>
              <a:ext uri="{FF2B5EF4-FFF2-40B4-BE49-F238E27FC236}">
                <a16:creationId xmlns:a16="http://schemas.microsoft.com/office/drawing/2014/main" id="{CEBFC3CD-3CBA-4DE7-B4BA-45EA5C2E3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191" y="5975272"/>
            <a:ext cx="749459" cy="749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6" name="Picture 14" descr="https://static.thenounproject.com/png/1903122-200.png">
            <a:extLst>
              <a:ext uri="{FF2B5EF4-FFF2-40B4-BE49-F238E27FC236}">
                <a16:creationId xmlns:a16="http://schemas.microsoft.com/office/drawing/2014/main" id="{AAEC2242-8C99-44C7-BBE6-8FE3DB915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773" y="3030901"/>
            <a:ext cx="749460" cy="74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8" name="Picture 16" descr="https://static.thenounproject.com/png/2613959-200.png">
            <a:extLst>
              <a:ext uri="{FF2B5EF4-FFF2-40B4-BE49-F238E27FC236}">
                <a16:creationId xmlns:a16="http://schemas.microsoft.com/office/drawing/2014/main" id="{D0581D48-780D-464F-86A3-103DC48C1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075" y="4103625"/>
            <a:ext cx="592158" cy="592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0" name="Picture 18" descr="https://static.thenounproject.com/png/2763162-200.png">
            <a:extLst>
              <a:ext uri="{FF2B5EF4-FFF2-40B4-BE49-F238E27FC236}">
                <a16:creationId xmlns:a16="http://schemas.microsoft.com/office/drawing/2014/main" id="{E6D8B88D-B490-4AE0-B511-C2E8572C3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131" y="5002733"/>
            <a:ext cx="725826" cy="72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2" name="Picture 20" descr="https://static.thenounproject.com/png/2049678-200.png">
            <a:extLst>
              <a:ext uri="{FF2B5EF4-FFF2-40B4-BE49-F238E27FC236}">
                <a16:creationId xmlns:a16="http://schemas.microsoft.com/office/drawing/2014/main" id="{2836E87D-43B8-43C8-BDEE-DF44FCB30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384" y="2038258"/>
            <a:ext cx="749460" cy="74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4" name="Picture 22" descr="https://static.thenounproject.com/png/2596618-200.png">
            <a:extLst>
              <a:ext uri="{FF2B5EF4-FFF2-40B4-BE49-F238E27FC236}">
                <a16:creationId xmlns:a16="http://schemas.microsoft.com/office/drawing/2014/main" id="{63103630-A823-4D02-B498-5A2C166FA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384" y="3030901"/>
            <a:ext cx="749460" cy="74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6" name="Picture 24" descr="https://static.thenounproject.com/png/3102796-200.png">
            <a:extLst>
              <a:ext uri="{FF2B5EF4-FFF2-40B4-BE49-F238E27FC236}">
                <a16:creationId xmlns:a16="http://schemas.microsoft.com/office/drawing/2014/main" id="{2E173D96-38CC-4D34-B7D9-97E7B9050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384" y="4056615"/>
            <a:ext cx="639168" cy="639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8" name="Picture 26" descr="https://static.thenounproject.com/png/2358356-200.png">
            <a:extLst>
              <a:ext uri="{FF2B5EF4-FFF2-40B4-BE49-F238E27FC236}">
                <a16:creationId xmlns:a16="http://schemas.microsoft.com/office/drawing/2014/main" id="{5056F172-D2F3-4F6B-BF51-F9A800699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220" y="4960544"/>
            <a:ext cx="749460" cy="74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20" name="Picture 28" descr="https://static.thenounproject.com/png/9824-200.png">
            <a:extLst>
              <a:ext uri="{FF2B5EF4-FFF2-40B4-BE49-F238E27FC236}">
                <a16:creationId xmlns:a16="http://schemas.microsoft.com/office/drawing/2014/main" id="{0137E0E9-7185-4ACB-97AD-6A4654D9A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3275" y="5940673"/>
            <a:ext cx="749461" cy="7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488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3775</Words>
  <Application>Microsoft Office PowerPoint</Application>
  <PresentationFormat>Widescreen</PresentationFormat>
  <Paragraphs>245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Ink Free</vt:lpstr>
      <vt:lpstr>KBDunkTank</vt:lpstr>
      <vt:lpstr>KBLimeLight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Woolven</dc:creator>
  <cp:lastModifiedBy>chris livesey</cp:lastModifiedBy>
  <cp:revision>68</cp:revision>
  <dcterms:created xsi:type="dcterms:W3CDTF">2020-02-16T13:35:17Z</dcterms:created>
  <dcterms:modified xsi:type="dcterms:W3CDTF">2020-02-19T08:52:16Z</dcterms:modified>
</cp:coreProperties>
</file>