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6"/>
  </p:notesMasterIdLst>
  <p:handoutMasterIdLst>
    <p:handoutMasterId r:id="rId27"/>
  </p:handoutMasterIdLst>
  <p:sldIdLst>
    <p:sldId id="278" r:id="rId2"/>
    <p:sldId id="279" r:id="rId3"/>
    <p:sldId id="280" r:id="rId4"/>
    <p:sldId id="281" r:id="rId5"/>
    <p:sldId id="282" r:id="rId6"/>
    <p:sldId id="283" r:id="rId7"/>
    <p:sldId id="284" r:id="rId8"/>
    <p:sldId id="285" r:id="rId9"/>
    <p:sldId id="269" r:id="rId10"/>
    <p:sldId id="256" r:id="rId11"/>
    <p:sldId id="275" r:id="rId12"/>
    <p:sldId id="257" r:id="rId13"/>
    <p:sldId id="258" r:id="rId14"/>
    <p:sldId id="259" r:id="rId15"/>
    <p:sldId id="261" r:id="rId16"/>
    <p:sldId id="277" r:id="rId17"/>
    <p:sldId id="262" r:id="rId18"/>
    <p:sldId id="271" r:id="rId19"/>
    <p:sldId id="302" r:id="rId20"/>
    <p:sldId id="301" r:id="rId21"/>
    <p:sldId id="272" r:id="rId22"/>
    <p:sldId id="298" r:id="rId23"/>
    <p:sldId id="299" r:id="rId24"/>
    <p:sldId id="300" r:id="rId25"/>
  </p:sldIdLst>
  <p:sldSz cx="12192000" cy="6858000"/>
  <p:notesSz cx="6797675" cy="9928225"/>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80"/>
    <p:restoredTop sz="90922"/>
  </p:normalViewPr>
  <p:slideViewPr>
    <p:cSldViewPr>
      <p:cViewPr varScale="1">
        <p:scale>
          <a:sx n="79" d="100"/>
          <a:sy n="79" d="100"/>
        </p:scale>
        <p:origin x="466"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118A81C-99D2-8D4F-8EA0-A07C96075AFE}"/>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565" tIns="47783" rIns="95565" bIns="47783" numCol="1" anchor="t" anchorCtr="0" compatLnSpc="1">
            <a:prstTxWarp prst="textNoShape">
              <a:avLst/>
            </a:prstTxWarp>
          </a:bodyPr>
          <a:lstStyle>
            <a:lvl1pPr defTabSz="955772">
              <a:defRPr sz="1300"/>
            </a:lvl1pPr>
          </a:lstStyle>
          <a:p>
            <a:pPr>
              <a:defRPr/>
            </a:pPr>
            <a:endParaRPr lang="en-GB"/>
          </a:p>
        </p:txBody>
      </p:sp>
      <p:sp>
        <p:nvSpPr>
          <p:cNvPr id="14339" name="Rectangle 3">
            <a:extLst>
              <a:ext uri="{FF2B5EF4-FFF2-40B4-BE49-F238E27FC236}">
                <a16:creationId xmlns:a16="http://schemas.microsoft.com/office/drawing/2014/main" id="{A6C85F34-72AA-7446-886A-F0CA5712A7B1}"/>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5565" tIns="47783" rIns="95565" bIns="47783" numCol="1" anchor="t" anchorCtr="0" compatLnSpc="1">
            <a:prstTxWarp prst="textNoShape">
              <a:avLst/>
            </a:prstTxWarp>
          </a:bodyPr>
          <a:lstStyle>
            <a:lvl1pPr algn="r" defTabSz="955772">
              <a:defRPr sz="1300"/>
            </a:lvl1pPr>
          </a:lstStyle>
          <a:p>
            <a:pPr>
              <a:defRPr/>
            </a:pPr>
            <a:fld id="{EC48C8C1-AA24-AA41-990A-2F72613C5DC4}" type="datetime1">
              <a:rPr lang="en-GB" smtClean="0"/>
              <a:t>13/02/2020</a:t>
            </a:fld>
            <a:endParaRPr lang="en-GB"/>
          </a:p>
        </p:txBody>
      </p:sp>
      <p:sp>
        <p:nvSpPr>
          <p:cNvPr id="14340" name="Rectangle 4">
            <a:extLst>
              <a:ext uri="{FF2B5EF4-FFF2-40B4-BE49-F238E27FC236}">
                <a16:creationId xmlns:a16="http://schemas.microsoft.com/office/drawing/2014/main" id="{10A2E371-9A61-AF46-82CC-79543015175C}"/>
              </a:ext>
            </a:extLst>
          </p:cNvPr>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5565" tIns="47783" rIns="95565" bIns="47783" numCol="1" anchor="b" anchorCtr="0" compatLnSpc="1">
            <a:prstTxWarp prst="textNoShape">
              <a:avLst/>
            </a:prstTxWarp>
          </a:bodyPr>
          <a:lstStyle>
            <a:lvl1pPr defTabSz="955772">
              <a:defRPr sz="1300"/>
            </a:lvl1pPr>
          </a:lstStyle>
          <a:p>
            <a:pPr>
              <a:defRPr/>
            </a:pPr>
            <a:r>
              <a:rPr lang="en-GB"/>
              <a:t>LIAM CORE</a:t>
            </a:r>
          </a:p>
        </p:txBody>
      </p:sp>
      <p:sp>
        <p:nvSpPr>
          <p:cNvPr id="14341" name="Rectangle 5">
            <a:extLst>
              <a:ext uri="{FF2B5EF4-FFF2-40B4-BE49-F238E27FC236}">
                <a16:creationId xmlns:a16="http://schemas.microsoft.com/office/drawing/2014/main" id="{47114E53-B6E3-774C-AA6E-75CEA0A50F84}"/>
              </a:ext>
            </a:extLst>
          </p:cNvPr>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5565" tIns="47783" rIns="95565" bIns="47783" numCol="1" anchor="b" anchorCtr="0" compatLnSpc="1">
            <a:prstTxWarp prst="textNoShape">
              <a:avLst/>
            </a:prstTxWarp>
          </a:bodyPr>
          <a:lstStyle>
            <a:lvl1pPr algn="r" defTabSz="955675">
              <a:defRPr sz="1300"/>
            </a:lvl1pPr>
          </a:lstStyle>
          <a:p>
            <a:fld id="{3A8FD80F-7380-B34C-8918-34F7B7FEA9F8}"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E53B776-2BB2-BE45-97D4-F2B606B1A678}" type="datetime1">
              <a:rPr lang="en-GB" smtClean="0"/>
              <a:t>13/02/2020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r>
              <a:rPr lang="en-GB"/>
              <a:t>LIAM CORE</a:t>
            </a:r>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7360FA9A-0B1D-864F-BB09-E3CBD2F7A81E}" type="slidenum">
              <a:rPr lang="en-GB" smtClean="0"/>
              <a:t>‹#›</a:t>
            </a:fld>
            <a:endParaRPr lang="en-GB"/>
          </a:p>
        </p:txBody>
      </p:sp>
    </p:spTree>
    <p:extLst>
      <p:ext uri="{BB962C8B-B14F-4D97-AF65-F5344CB8AC3E}">
        <p14:creationId xmlns:p14="http://schemas.microsoft.com/office/powerpoint/2010/main" val="28995401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tWZMMPLvNg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IwPSDMUtNm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aVnvM1HUjw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uardian.co.uk/commentisfree/2011/mar/28/free-protest-clegg-oh-dear/prin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guardian.co.uk/uk/2011/apr/02/uk-uncut-fortnum-mason-protest/prin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hlinkClick r:id="rId3"/>
              </a:rPr>
              <a:t>https://www.youtube.com/watch?v=tWZMMPLvNgU</a:t>
            </a:r>
            <a:br>
              <a:rPr lang="en-GB" dirty="0"/>
            </a:br>
            <a:br>
              <a:rPr lang="en-GB" dirty="0"/>
            </a:br>
            <a:r>
              <a:rPr lang="en-GB" dirty="0"/>
              <a:t>TV Nation from 1994. Use as revision for the idea of corporate crime. </a:t>
            </a:r>
          </a:p>
        </p:txBody>
      </p:sp>
      <p:sp>
        <p:nvSpPr>
          <p:cNvPr id="4" name="Slide Number Placeholder 3"/>
          <p:cNvSpPr>
            <a:spLocks noGrp="1"/>
          </p:cNvSpPr>
          <p:nvPr>
            <p:ph type="sldNum" sz="quarter" idx="5"/>
          </p:nvPr>
        </p:nvSpPr>
        <p:spPr/>
        <p:txBody>
          <a:bodyPr/>
          <a:lstStyle/>
          <a:p>
            <a:fld id="{7360FA9A-0B1D-864F-BB09-E3CBD2F7A81E}" type="slidenum">
              <a:rPr lang="en-GB" smtClean="0"/>
              <a:t>4</a:t>
            </a:fld>
            <a:endParaRPr lang="en-GB"/>
          </a:p>
        </p:txBody>
      </p:sp>
      <p:sp>
        <p:nvSpPr>
          <p:cNvPr id="5" name="Date Placeholder 4">
            <a:extLst>
              <a:ext uri="{FF2B5EF4-FFF2-40B4-BE49-F238E27FC236}">
                <a16:creationId xmlns:a16="http://schemas.microsoft.com/office/drawing/2014/main" id="{556D3231-A43E-E94A-A19A-FE3A17C09D33}"/>
              </a:ext>
            </a:extLst>
          </p:cNvPr>
          <p:cNvSpPr>
            <a:spLocks noGrp="1"/>
          </p:cNvSpPr>
          <p:nvPr>
            <p:ph type="dt" idx="1"/>
          </p:nvPr>
        </p:nvSpPr>
        <p:spPr/>
        <p:txBody>
          <a:bodyPr/>
          <a:lstStyle/>
          <a:p>
            <a:fld id="{4A316D8D-49F9-4040-8E0B-260585316D81}" type="datetime1">
              <a:rPr lang="en-GB" smtClean="0"/>
              <a:t>13/02/2020</a:t>
            </a:fld>
            <a:endParaRPr lang="en-GB"/>
          </a:p>
        </p:txBody>
      </p:sp>
      <p:sp>
        <p:nvSpPr>
          <p:cNvPr id="6" name="Footer Placeholder 5">
            <a:extLst>
              <a:ext uri="{FF2B5EF4-FFF2-40B4-BE49-F238E27FC236}">
                <a16:creationId xmlns:a16="http://schemas.microsoft.com/office/drawing/2014/main" id="{6A673B9F-CF15-F64B-87AC-68B9655289A4}"/>
              </a:ext>
            </a:extLst>
          </p:cNvPr>
          <p:cNvSpPr>
            <a:spLocks noGrp="1"/>
          </p:cNvSpPr>
          <p:nvPr>
            <p:ph type="ftr" sz="quarter" idx="4"/>
          </p:nvPr>
        </p:nvSpPr>
        <p:spPr/>
        <p:txBody>
          <a:bodyPr/>
          <a:lstStyle/>
          <a:p>
            <a:r>
              <a:rPr lang="en-GB"/>
              <a:t>LIAM CORE</a:t>
            </a:r>
          </a:p>
        </p:txBody>
      </p:sp>
    </p:spTree>
    <p:extLst>
      <p:ext uri="{BB962C8B-B14F-4D97-AF65-F5344CB8AC3E}">
        <p14:creationId xmlns:p14="http://schemas.microsoft.com/office/powerpoint/2010/main" val="354233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hlinkClick r:id="rId3"/>
              </a:rPr>
              <a:t>https://www.youtube.com/watch?v=IwPSDMUtNmk</a:t>
            </a:r>
            <a:br>
              <a:rPr lang="en-GB" dirty="0"/>
            </a:br>
            <a:br>
              <a:rPr lang="en-GB" dirty="0"/>
            </a:br>
            <a:r>
              <a:rPr lang="en-GB" dirty="0"/>
              <a:t>Bhopal disaster. Easy case of corporate crime. </a:t>
            </a:r>
          </a:p>
        </p:txBody>
      </p:sp>
      <p:sp>
        <p:nvSpPr>
          <p:cNvPr id="4" name="Slide Number Placeholder 3"/>
          <p:cNvSpPr>
            <a:spLocks noGrp="1"/>
          </p:cNvSpPr>
          <p:nvPr>
            <p:ph type="sldNum" sz="quarter" idx="5"/>
          </p:nvPr>
        </p:nvSpPr>
        <p:spPr/>
        <p:txBody>
          <a:bodyPr/>
          <a:lstStyle/>
          <a:p>
            <a:fld id="{7360FA9A-0B1D-864F-BB09-E3CBD2F7A81E}" type="slidenum">
              <a:rPr lang="en-GB" smtClean="0"/>
              <a:t>5</a:t>
            </a:fld>
            <a:endParaRPr lang="en-GB"/>
          </a:p>
        </p:txBody>
      </p:sp>
      <p:sp>
        <p:nvSpPr>
          <p:cNvPr id="5" name="Date Placeholder 4">
            <a:extLst>
              <a:ext uri="{FF2B5EF4-FFF2-40B4-BE49-F238E27FC236}">
                <a16:creationId xmlns:a16="http://schemas.microsoft.com/office/drawing/2014/main" id="{DF26CBC5-F420-8948-A24E-8D93F59B34AD}"/>
              </a:ext>
            </a:extLst>
          </p:cNvPr>
          <p:cNvSpPr>
            <a:spLocks noGrp="1"/>
          </p:cNvSpPr>
          <p:nvPr>
            <p:ph type="dt" idx="1"/>
          </p:nvPr>
        </p:nvSpPr>
        <p:spPr/>
        <p:txBody>
          <a:bodyPr/>
          <a:lstStyle/>
          <a:p>
            <a:fld id="{093A1AD4-337D-3548-864F-67E32FC8DB6A}" type="datetime1">
              <a:rPr lang="en-GB" smtClean="0"/>
              <a:t>13/02/2020</a:t>
            </a:fld>
            <a:endParaRPr lang="en-GB"/>
          </a:p>
        </p:txBody>
      </p:sp>
      <p:sp>
        <p:nvSpPr>
          <p:cNvPr id="6" name="Footer Placeholder 5">
            <a:extLst>
              <a:ext uri="{FF2B5EF4-FFF2-40B4-BE49-F238E27FC236}">
                <a16:creationId xmlns:a16="http://schemas.microsoft.com/office/drawing/2014/main" id="{C76CC307-6EA4-E348-8E14-B512B8131D82}"/>
              </a:ext>
            </a:extLst>
          </p:cNvPr>
          <p:cNvSpPr>
            <a:spLocks noGrp="1"/>
          </p:cNvSpPr>
          <p:nvPr>
            <p:ph type="ftr" sz="quarter" idx="4"/>
          </p:nvPr>
        </p:nvSpPr>
        <p:spPr/>
        <p:txBody>
          <a:bodyPr/>
          <a:lstStyle/>
          <a:p>
            <a:r>
              <a:rPr lang="en-GB"/>
              <a:t>LIAM CORE</a:t>
            </a:r>
          </a:p>
        </p:txBody>
      </p:sp>
    </p:spTree>
    <p:extLst>
      <p:ext uri="{BB962C8B-B14F-4D97-AF65-F5344CB8AC3E}">
        <p14:creationId xmlns:p14="http://schemas.microsoft.com/office/powerpoint/2010/main" val="266870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Allan Stanford and the Ponzi Scheme. How the rich can make money. </a:t>
            </a:r>
          </a:p>
          <a:p>
            <a:endParaRPr lang="en-GB" dirty="0"/>
          </a:p>
          <a:p>
            <a:r>
              <a:rPr lang="en-GB" dirty="0"/>
              <a:t>https://www.youtube.com/watch?v=llHXdMiguUM</a:t>
            </a:r>
          </a:p>
        </p:txBody>
      </p:sp>
      <p:sp>
        <p:nvSpPr>
          <p:cNvPr id="4" name="Slide Number Placeholder 3"/>
          <p:cNvSpPr>
            <a:spLocks noGrp="1"/>
          </p:cNvSpPr>
          <p:nvPr>
            <p:ph type="sldNum" sz="quarter" idx="5"/>
          </p:nvPr>
        </p:nvSpPr>
        <p:spPr/>
        <p:txBody>
          <a:bodyPr/>
          <a:lstStyle/>
          <a:p>
            <a:fld id="{7360FA9A-0B1D-864F-BB09-E3CBD2F7A81E}" type="slidenum">
              <a:rPr lang="en-GB" smtClean="0"/>
              <a:t>6</a:t>
            </a:fld>
            <a:endParaRPr lang="en-GB"/>
          </a:p>
        </p:txBody>
      </p:sp>
      <p:sp>
        <p:nvSpPr>
          <p:cNvPr id="5" name="Date Placeholder 4">
            <a:extLst>
              <a:ext uri="{FF2B5EF4-FFF2-40B4-BE49-F238E27FC236}">
                <a16:creationId xmlns:a16="http://schemas.microsoft.com/office/drawing/2014/main" id="{DD8E2599-5039-5D4B-90A0-1DCFC19AAAA7}"/>
              </a:ext>
            </a:extLst>
          </p:cNvPr>
          <p:cNvSpPr>
            <a:spLocks noGrp="1"/>
          </p:cNvSpPr>
          <p:nvPr>
            <p:ph type="dt" idx="1"/>
          </p:nvPr>
        </p:nvSpPr>
        <p:spPr/>
        <p:txBody>
          <a:bodyPr/>
          <a:lstStyle/>
          <a:p>
            <a:fld id="{4DFB5805-A895-C547-A00B-E98CF0E228D8}" type="datetime1">
              <a:rPr lang="en-GB" smtClean="0"/>
              <a:t>13/02/2020</a:t>
            </a:fld>
            <a:endParaRPr lang="en-GB"/>
          </a:p>
        </p:txBody>
      </p:sp>
      <p:sp>
        <p:nvSpPr>
          <p:cNvPr id="6" name="Footer Placeholder 5">
            <a:extLst>
              <a:ext uri="{FF2B5EF4-FFF2-40B4-BE49-F238E27FC236}">
                <a16:creationId xmlns:a16="http://schemas.microsoft.com/office/drawing/2014/main" id="{4A6C875F-2EC2-CA44-AA24-C0A21C2C23BB}"/>
              </a:ext>
            </a:extLst>
          </p:cNvPr>
          <p:cNvSpPr>
            <a:spLocks noGrp="1"/>
          </p:cNvSpPr>
          <p:nvPr>
            <p:ph type="ftr" sz="quarter" idx="4"/>
          </p:nvPr>
        </p:nvSpPr>
        <p:spPr/>
        <p:txBody>
          <a:bodyPr/>
          <a:lstStyle/>
          <a:p>
            <a:r>
              <a:rPr lang="en-GB"/>
              <a:t>LIAM CORE</a:t>
            </a:r>
          </a:p>
        </p:txBody>
      </p:sp>
    </p:spTree>
    <p:extLst>
      <p:ext uri="{BB962C8B-B14F-4D97-AF65-F5344CB8AC3E}">
        <p14:creationId xmlns:p14="http://schemas.microsoft.com/office/powerpoint/2010/main" val="272532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hlinkClick r:id="rId3"/>
              </a:rPr>
              <a:t>https://www.youtube.com/watch?v=aVnvM1HUjwY</a:t>
            </a:r>
            <a:br>
              <a:rPr lang="en-GB" dirty="0"/>
            </a:br>
            <a:br>
              <a:rPr lang="en-GB" dirty="0"/>
            </a:br>
            <a:r>
              <a:rPr lang="en-GB" dirty="0"/>
              <a:t>Jimmy Saville. Talk about how the powerful can sometimes get away with heinous crimes. </a:t>
            </a:r>
          </a:p>
        </p:txBody>
      </p:sp>
      <p:sp>
        <p:nvSpPr>
          <p:cNvPr id="4" name="Slide Number Placeholder 3"/>
          <p:cNvSpPr>
            <a:spLocks noGrp="1"/>
          </p:cNvSpPr>
          <p:nvPr>
            <p:ph type="sldNum" sz="quarter" idx="5"/>
          </p:nvPr>
        </p:nvSpPr>
        <p:spPr/>
        <p:txBody>
          <a:bodyPr/>
          <a:lstStyle/>
          <a:p>
            <a:fld id="{7360FA9A-0B1D-864F-BB09-E3CBD2F7A81E}" type="slidenum">
              <a:rPr lang="en-GB" smtClean="0"/>
              <a:t>7</a:t>
            </a:fld>
            <a:endParaRPr lang="en-GB"/>
          </a:p>
        </p:txBody>
      </p:sp>
      <p:sp>
        <p:nvSpPr>
          <p:cNvPr id="5" name="Date Placeholder 4">
            <a:extLst>
              <a:ext uri="{FF2B5EF4-FFF2-40B4-BE49-F238E27FC236}">
                <a16:creationId xmlns:a16="http://schemas.microsoft.com/office/drawing/2014/main" id="{0764CC6C-5809-6746-BEDD-6D2DDBDEC1A3}"/>
              </a:ext>
            </a:extLst>
          </p:cNvPr>
          <p:cNvSpPr>
            <a:spLocks noGrp="1"/>
          </p:cNvSpPr>
          <p:nvPr>
            <p:ph type="dt" idx="1"/>
          </p:nvPr>
        </p:nvSpPr>
        <p:spPr/>
        <p:txBody>
          <a:bodyPr/>
          <a:lstStyle/>
          <a:p>
            <a:fld id="{5EF10ED2-E53D-7E42-83C9-E51FEF5DCB6F}" type="datetime1">
              <a:rPr lang="en-GB" smtClean="0"/>
              <a:t>13/02/2020</a:t>
            </a:fld>
            <a:endParaRPr lang="en-GB"/>
          </a:p>
        </p:txBody>
      </p:sp>
      <p:sp>
        <p:nvSpPr>
          <p:cNvPr id="6" name="Footer Placeholder 5">
            <a:extLst>
              <a:ext uri="{FF2B5EF4-FFF2-40B4-BE49-F238E27FC236}">
                <a16:creationId xmlns:a16="http://schemas.microsoft.com/office/drawing/2014/main" id="{CACEBF09-1B66-2546-A756-A12EF138C5F9}"/>
              </a:ext>
            </a:extLst>
          </p:cNvPr>
          <p:cNvSpPr>
            <a:spLocks noGrp="1"/>
          </p:cNvSpPr>
          <p:nvPr>
            <p:ph type="ftr" sz="quarter" idx="4"/>
          </p:nvPr>
        </p:nvSpPr>
        <p:spPr/>
        <p:txBody>
          <a:bodyPr/>
          <a:lstStyle/>
          <a:p>
            <a:r>
              <a:rPr lang="en-GB"/>
              <a:t>LIAM CORE</a:t>
            </a:r>
          </a:p>
        </p:txBody>
      </p:sp>
    </p:spTree>
    <p:extLst>
      <p:ext uri="{BB962C8B-B14F-4D97-AF65-F5344CB8AC3E}">
        <p14:creationId xmlns:p14="http://schemas.microsoft.com/office/powerpoint/2010/main" val="306749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rgbClr val="FF0000"/>
                </a:solidFill>
                <a:hlinkClick r:id="rId3"/>
              </a:rPr>
              <a:t>http://www.guardian.co.uk/commentisfree/2011/mar/28/free-protest-clegg-oh-dear/print</a:t>
            </a:r>
            <a:endParaRPr lang="en-GB" altLang="en-US" sz="1200" b="1" dirty="0">
              <a:solidFill>
                <a:srgbClr val="FF0000"/>
              </a:solidFill>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rgbClr val="FF0000"/>
                </a:solidFill>
                <a:hlinkClick r:id="rId4"/>
              </a:rPr>
              <a:t>http://www.guardian.co.uk/uk/2011/apr/02/uk-uncut-fortnum-mason-protest/print</a:t>
            </a:r>
            <a:endParaRPr lang="en-GB" altLang="en-US" sz="1200" b="1" dirty="0">
              <a:solidFill>
                <a:srgbClr val="FF0000"/>
              </a:solidFill>
            </a:endParaRPr>
          </a:p>
          <a:p>
            <a:endParaRPr lang="en-GB" dirty="0"/>
          </a:p>
          <a:p>
            <a:endParaRPr lang="en-GB" dirty="0"/>
          </a:p>
        </p:txBody>
      </p:sp>
      <p:sp>
        <p:nvSpPr>
          <p:cNvPr id="4" name="Slide Number Placeholder 3"/>
          <p:cNvSpPr>
            <a:spLocks noGrp="1"/>
          </p:cNvSpPr>
          <p:nvPr>
            <p:ph type="sldNum" sz="quarter" idx="5"/>
          </p:nvPr>
        </p:nvSpPr>
        <p:spPr/>
        <p:txBody>
          <a:bodyPr/>
          <a:lstStyle/>
          <a:p>
            <a:fld id="{7360FA9A-0B1D-864F-BB09-E3CBD2F7A81E}" type="slidenum">
              <a:rPr lang="en-GB" smtClean="0"/>
              <a:t>14</a:t>
            </a:fld>
            <a:endParaRPr lang="en-GB"/>
          </a:p>
        </p:txBody>
      </p:sp>
      <p:sp>
        <p:nvSpPr>
          <p:cNvPr id="5" name="Date Placeholder 4">
            <a:extLst>
              <a:ext uri="{FF2B5EF4-FFF2-40B4-BE49-F238E27FC236}">
                <a16:creationId xmlns:a16="http://schemas.microsoft.com/office/drawing/2014/main" id="{F0191E1D-93E1-FA42-AFC5-679D290224D5}"/>
              </a:ext>
            </a:extLst>
          </p:cNvPr>
          <p:cNvSpPr>
            <a:spLocks noGrp="1"/>
          </p:cNvSpPr>
          <p:nvPr>
            <p:ph type="dt" idx="1"/>
          </p:nvPr>
        </p:nvSpPr>
        <p:spPr/>
        <p:txBody>
          <a:bodyPr/>
          <a:lstStyle/>
          <a:p>
            <a:fld id="{1BEB61BF-2436-6148-8BE3-5CB7010E7813}" type="datetime1">
              <a:rPr lang="en-GB" smtClean="0"/>
              <a:t>13/02/2020</a:t>
            </a:fld>
            <a:endParaRPr lang="en-GB"/>
          </a:p>
        </p:txBody>
      </p:sp>
      <p:sp>
        <p:nvSpPr>
          <p:cNvPr id="6" name="Footer Placeholder 5">
            <a:extLst>
              <a:ext uri="{FF2B5EF4-FFF2-40B4-BE49-F238E27FC236}">
                <a16:creationId xmlns:a16="http://schemas.microsoft.com/office/drawing/2014/main" id="{219B2533-8985-CE49-9104-17F148ECDC3C}"/>
              </a:ext>
            </a:extLst>
          </p:cNvPr>
          <p:cNvSpPr>
            <a:spLocks noGrp="1"/>
          </p:cNvSpPr>
          <p:nvPr>
            <p:ph type="ftr" sz="quarter" idx="4"/>
          </p:nvPr>
        </p:nvSpPr>
        <p:spPr/>
        <p:txBody>
          <a:bodyPr/>
          <a:lstStyle/>
          <a:p>
            <a:r>
              <a:rPr lang="en-GB"/>
              <a:t>LIAM CORE</a:t>
            </a:r>
          </a:p>
        </p:txBody>
      </p:sp>
    </p:spTree>
    <p:extLst>
      <p:ext uri="{BB962C8B-B14F-4D97-AF65-F5344CB8AC3E}">
        <p14:creationId xmlns:p14="http://schemas.microsoft.com/office/powerpoint/2010/main" val="88603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0FA9A-0B1D-864F-BB09-E3CBD2F7A81E}" type="slidenum">
              <a:rPr lang="en-GB" smtClean="0"/>
              <a:t>15</a:t>
            </a:fld>
            <a:endParaRPr lang="en-GB"/>
          </a:p>
        </p:txBody>
      </p:sp>
      <p:sp>
        <p:nvSpPr>
          <p:cNvPr id="5" name="Date Placeholder 4">
            <a:extLst>
              <a:ext uri="{FF2B5EF4-FFF2-40B4-BE49-F238E27FC236}">
                <a16:creationId xmlns:a16="http://schemas.microsoft.com/office/drawing/2014/main" id="{4CC5A877-6449-694C-9E0F-4E3971BB846E}"/>
              </a:ext>
            </a:extLst>
          </p:cNvPr>
          <p:cNvSpPr>
            <a:spLocks noGrp="1"/>
          </p:cNvSpPr>
          <p:nvPr>
            <p:ph type="dt" idx="1"/>
          </p:nvPr>
        </p:nvSpPr>
        <p:spPr/>
        <p:txBody>
          <a:bodyPr/>
          <a:lstStyle/>
          <a:p>
            <a:fld id="{D5E3B282-B655-DB4A-99AC-1C4B9F9DF5E4}" type="datetime1">
              <a:rPr lang="en-GB" smtClean="0"/>
              <a:t>13/02/2020</a:t>
            </a:fld>
            <a:endParaRPr lang="en-GB"/>
          </a:p>
        </p:txBody>
      </p:sp>
      <p:sp>
        <p:nvSpPr>
          <p:cNvPr id="6" name="Footer Placeholder 5">
            <a:extLst>
              <a:ext uri="{FF2B5EF4-FFF2-40B4-BE49-F238E27FC236}">
                <a16:creationId xmlns:a16="http://schemas.microsoft.com/office/drawing/2014/main" id="{FA026CED-09B7-F34E-96FF-CAEDAF664F15}"/>
              </a:ext>
            </a:extLst>
          </p:cNvPr>
          <p:cNvSpPr>
            <a:spLocks noGrp="1"/>
          </p:cNvSpPr>
          <p:nvPr>
            <p:ph type="ftr" sz="quarter" idx="4"/>
          </p:nvPr>
        </p:nvSpPr>
        <p:spPr/>
        <p:txBody>
          <a:bodyPr/>
          <a:lstStyle/>
          <a:p>
            <a:r>
              <a:rPr lang="en-GB"/>
              <a:t>LIAM CORE</a:t>
            </a:r>
          </a:p>
        </p:txBody>
      </p:sp>
    </p:spTree>
    <p:extLst>
      <p:ext uri="{BB962C8B-B14F-4D97-AF65-F5344CB8AC3E}">
        <p14:creationId xmlns:p14="http://schemas.microsoft.com/office/powerpoint/2010/main" val="238175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Use the textbook to identify the strengths and weaknesses of Chambliss’ approach. </a:t>
            </a:r>
          </a:p>
        </p:txBody>
      </p:sp>
      <p:sp>
        <p:nvSpPr>
          <p:cNvPr id="4" name="Slide Number Placeholder 3"/>
          <p:cNvSpPr>
            <a:spLocks noGrp="1"/>
          </p:cNvSpPr>
          <p:nvPr>
            <p:ph type="sldNum" sz="quarter" idx="5"/>
          </p:nvPr>
        </p:nvSpPr>
        <p:spPr/>
        <p:txBody>
          <a:bodyPr/>
          <a:lstStyle/>
          <a:p>
            <a:fld id="{7360FA9A-0B1D-864F-BB09-E3CBD2F7A81E}" type="slidenum">
              <a:rPr lang="en-GB" smtClean="0"/>
              <a:t>19</a:t>
            </a:fld>
            <a:endParaRPr lang="en-GB"/>
          </a:p>
        </p:txBody>
      </p:sp>
      <p:sp>
        <p:nvSpPr>
          <p:cNvPr id="5" name="Date Placeholder 4">
            <a:extLst>
              <a:ext uri="{FF2B5EF4-FFF2-40B4-BE49-F238E27FC236}">
                <a16:creationId xmlns:a16="http://schemas.microsoft.com/office/drawing/2014/main" id="{715758E1-B43C-334D-A182-53E81642083A}"/>
              </a:ext>
            </a:extLst>
          </p:cNvPr>
          <p:cNvSpPr>
            <a:spLocks noGrp="1"/>
          </p:cNvSpPr>
          <p:nvPr>
            <p:ph type="dt" idx="1"/>
          </p:nvPr>
        </p:nvSpPr>
        <p:spPr/>
        <p:txBody>
          <a:bodyPr/>
          <a:lstStyle/>
          <a:p>
            <a:fld id="{3C938136-E47A-FC43-B7F9-A8C05E55AF92}" type="datetime1">
              <a:rPr lang="en-GB" smtClean="0"/>
              <a:t>13/02/2020</a:t>
            </a:fld>
            <a:endParaRPr lang="en-GB"/>
          </a:p>
        </p:txBody>
      </p:sp>
      <p:sp>
        <p:nvSpPr>
          <p:cNvPr id="6" name="Footer Placeholder 5">
            <a:extLst>
              <a:ext uri="{FF2B5EF4-FFF2-40B4-BE49-F238E27FC236}">
                <a16:creationId xmlns:a16="http://schemas.microsoft.com/office/drawing/2014/main" id="{BE624E0B-0573-224B-94FA-F997C3F71011}"/>
              </a:ext>
            </a:extLst>
          </p:cNvPr>
          <p:cNvSpPr>
            <a:spLocks noGrp="1"/>
          </p:cNvSpPr>
          <p:nvPr>
            <p:ph type="ftr" sz="quarter" idx="4"/>
          </p:nvPr>
        </p:nvSpPr>
        <p:spPr/>
        <p:txBody>
          <a:bodyPr/>
          <a:lstStyle/>
          <a:p>
            <a:r>
              <a:rPr lang="en-GB"/>
              <a:t>LIAM CORE</a:t>
            </a:r>
          </a:p>
        </p:txBody>
      </p:sp>
    </p:spTree>
    <p:extLst>
      <p:ext uri="{BB962C8B-B14F-4D97-AF65-F5344CB8AC3E}">
        <p14:creationId xmlns:p14="http://schemas.microsoft.com/office/powerpoint/2010/main" val="79271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882600-F16E-7C4F-962F-AAAB158E5E16}"/>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5CC671D-7500-B941-8BB0-1180D9A43057}"/>
              </a:ext>
            </a:extLst>
          </p:cNvPr>
          <p:cNvSpPr>
            <a:spLocks noGrp="1"/>
          </p:cNvSpPr>
          <p:nvPr>
            <p:ph type="ftr" sz="quarter" idx="11"/>
          </p:nvPr>
        </p:nvSpPr>
        <p:spPr/>
        <p:txBody>
          <a:bodyPr/>
          <a:lstStyle>
            <a:lvl1pPr>
              <a:defRPr/>
            </a:lvl1pPr>
          </a:lstStyle>
          <a:p>
            <a:pPr>
              <a:defRPr/>
            </a:pPr>
            <a:r>
              <a:rPr lang="en-GB"/>
              <a:t>LIAM CORE </a:t>
            </a:r>
          </a:p>
        </p:txBody>
      </p:sp>
      <p:sp>
        <p:nvSpPr>
          <p:cNvPr id="6" name="Slide Number Placeholder 5">
            <a:extLst>
              <a:ext uri="{FF2B5EF4-FFF2-40B4-BE49-F238E27FC236}">
                <a16:creationId xmlns:a16="http://schemas.microsoft.com/office/drawing/2014/main" id="{7960EC64-F563-2944-9ADB-C2CCE4AC62AB}"/>
              </a:ext>
            </a:extLst>
          </p:cNvPr>
          <p:cNvSpPr>
            <a:spLocks noGrp="1"/>
          </p:cNvSpPr>
          <p:nvPr>
            <p:ph type="sldNum" sz="quarter" idx="12"/>
          </p:nvPr>
        </p:nvSpPr>
        <p:spPr/>
        <p:txBody>
          <a:bodyPr/>
          <a:lstStyle>
            <a:lvl1pPr>
              <a:defRPr/>
            </a:lvl1pPr>
          </a:lstStyle>
          <a:p>
            <a:fld id="{760C085D-F0B6-4F4A-B85C-982C4BF55A85}" type="slidenum">
              <a:rPr lang="en-GB" altLang="en-US"/>
              <a:pPr/>
              <a:t>‹#›</a:t>
            </a:fld>
            <a:endParaRPr lang="en-GB" altLang="en-US"/>
          </a:p>
        </p:txBody>
      </p:sp>
    </p:spTree>
    <p:extLst>
      <p:ext uri="{BB962C8B-B14F-4D97-AF65-F5344CB8AC3E}">
        <p14:creationId xmlns:p14="http://schemas.microsoft.com/office/powerpoint/2010/main" val="118587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B5AC4-ED44-2A49-A026-DF1A81296697}"/>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C07B83A-DA79-AE48-AE1D-EB610960D0CC}"/>
              </a:ext>
            </a:extLst>
          </p:cNvPr>
          <p:cNvSpPr>
            <a:spLocks noGrp="1"/>
          </p:cNvSpPr>
          <p:nvPr>
            <p:ph type="ftr" sz="quarter" idx="11"/>
          </p:nvPr>
        </p:nvSpPr>
        <p:spPr/>
        <p:txBody>
          <a:bodyPr/>
          <a:lstStyle>
            <a:lvl1pPr>
              <a:defRPr/>
            </a:lvl1pPr>
          </a:lstStyle>
          <a:p>
            <a:pPr>
              <a:defRPr/>
            </a:pPr>
            <a:r>
              <a:rPr lang="en-GB"/>
              <a:t>LIAM CORE </a:t>
            </a:r>
          </a:p>
        </p:txBody>
      </p:sp>
      <p:sp>
        <p:nvSpPr>
          <p:cNvPr id="6" name="Slide Number Placeholder 5">
            <a:extLst>
              <a:ext uri="{FF2B5EF4-FFF2-40B4-BE49-F238E27FC236}">
                <a16:creationId xmlns:a16="http://schemas.microsoft.com/office/drawing/2014/main" id="{00EBD9B6-EF1F-2E49-9F6F-30A9B8628C80}"/>
              </a:ext>
            </a:extLst>
          </p:cNvPr>
          <p:cNvSpPr>
            <a:spLocks noGrp="1"/>
          </p:cNvSpPr>
          <p:nvPr>
            <p:ph type="sldNum" sz="quarter" idx="12"/>
          </p:nvPr>
        </p:nvSpPr>
        <p:spPr/>
        <p:txBody>
          <a:bodyPr/>
          <a:lstStyle>
            <a:lvl1pPr>
              <a:defRPr/>
            </a:lvl1pPr>
          </a:lstStyle>
          <a:p>
            <a:fld id="{B5FDB3EA-D9A9-784F-8DA9-6DCD1C75B14C}" type="slidenum">
              <a:rPr lang="en-GB" altLang="en-US"/>
              <a:pPr/>
              <a:t>‹#›</a:t>
            </a:fld>
            <a:endParaRPr lang="en-GB" altLang="en-US"/>
          </a:p>
        </p:txBody>
      </p:sp>
    </p:spTree>
    <p:extLst>
      <p:ext uri="{BB962C8B-B14F-4D97-AF65-F5344CB8AC3E}">
        <p14:creationId xmlns:p14="http://schemas.microsoft.com/office/powerpoint/2010/main" val="2026655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FC189F-E3F8-024D-8160-F5F074D875F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EA18D0B-763F-D24C-AE81-B101B294CD74}"/>
              </a:ext>
            </a:extLst>
          </p:cNvPr>
          <p:cNvSpPr>
            <a:spLocks noGrp="1"/>
          </p:cNvSpPr>
          <p:nvPr>
            <p:ph type="ftr" sz="quarter" idx="11"/>
          </p:nvPr>
        </p:nvSpPr>
        <p:spPr/>
        <p:txBody>
          <a:bodyPr/>
          <a:lstStyle>
            <a:lvl1pPr>
              <a:defRPr/>
            </a:lvl1pPr>
          </a:lstStyle>
          <a:p>
            <a:pPr>
              <a:defRPr/>
            </a:pPr>
            <a:r>
              <a:rPr lang="en-GB"/>
              <a:t>LIAM CORE </a:t>
            </a:r>
          </a:p>
        </p:txBody>
      </p:sp>
      <p:sp>
        <p:nvSpPr>
          <p:cNvPr id="6" name="Slide Number Placeholder 5">
            <a:extLst>
              <a:ext uri="{FF2B5EF4-FFF2-40B4-BE49-F238E27FC236}">
                <a16:creationId xmlns:a16="http://schemas.microsoft.com/office/drawing/2014/main" id="{A3D5DD68-C56C-3E46-AD3D-8B57C1AEA453}"/>
              </a:ext>
            </a:extLst>
          </p:cNvPr>
          <p:cNvSpPr>
            <a:spLocks noGrp="1"/>
          </p:cNvSpPr>
          <p:nvPr>
            <p:ph type="sldNum" sz="quarter" idx="12"/>
          </p:nvPr>
        </p:nvSpPr>
        <p:spPr/>
        <p:txBody>
          <a:bodyPr/>
          <a:lstStyle>
            <a:lvl1pPr>
              <a:defRPr/>
            </a:lvl1pPr>
          </a:lstStyle>
          <a:p>
            <a:fld id="{DE1528C8-8B4F-5343-A647-2944BFAFC433}" type="slidenum">
              <a:rPr lang="en-GB" altLang="en-US"/>
              <a:pPr/>
              <a:t>‹#›</a:t>
            </a:fld>
            <a:endParaRPr lang="en-GB" altLang="en-US"/>
          </a:p>
        </p:txBody>
      </p:sp>
    </p:spTree>
    <p:extLst>
      <p:ext uri="{BB962C8B-B14F-4D97-AF65-F5344CB8AC3E}">
        <p14:creationId xmlns:p14="http://schemas.microsoft.com/office/powerpoint/2010/main" val="2723318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14400" y="1641475"/>
            <a:ext cx="5080000" cy="4454525"/>
          </a:xfrm>
        </p:spPr>
        <p:txBody>
          <a:bodyPr rtlCol="0">
            <a:normAutofit/>
          </a:bodyPr>
          <a:lstStyle/>
          <a:p>
            <a:pPr lvl="0"/>
            <a:endParaRPr lang="en-GB" noProof="0" dirty="0"/>
          </a:p>
        </p:txBody>
      </p:sp>
      <p:sp>
        <p:nvSpPr>
          <p:cNvPr id="4" name="Text Placeholder 3"/>
          <p:cNvSpPr>
            <a:spLocks noGrp="1"/>
          </p:cNvSpPr>
          <p:nvPr>
            <p:ph type="body" sz="half" idx="2"/>
          </p:nvPr>
        </p:nvSpPr>
        <p:spPr>
          <a:xfrm>
            <a:off x="6197600" y="1641475"/>
            <a:ext cx="508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1259781-0C3E-234D-B2BE-5A9EC26D3EAD}"/>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4D7221FD-6C2D-E14D-95B0-9415491648AA}"/>
              </a:ext>
            </a:extLst>
          </p:cNvPr>
          <p:cNvSpPr>
            <a:spLocks noGrp="1"/>
          </p:cNvSpPr>
          <p:nvPr>
            <p:ph type="ftr" sz="quarter" idx="11"/>
          </p:nvPr>
        </p:nvSpPr>
        <p:spPr/>
        <p:txBody>
          <a:bodyPr/>
          <a:lstStyle>
            <a:lvl1pPr>
              <a:defRPr/>
            </a:lvl1pPr>
          </a:lstStyle>
          <a:p>
            <a:pPr>
              <a:defRPr/>
            </a:pPr>
            <a:r>
              <a:rPr lang="en-GB"/>
              <a:t>LIAM CORE </a:t>
            </a:r>
          </a:p>
        </p:txBody>
      </p:sp>
      <p:sp>
        <p:nvSpPr>
          <p:cNvPr id="7" name="Slide Number Placeholder 5">
            <a:extLst>
              <a:ext uri="{FF2B5EF4-FFF2-40B4-BE49-F238E27FC236}">
                <a16:creationId xmlns:a16="http://schemas.microsoft.com/office/drawing/2014/main" id="{ACF0D873-D504-1C4F-9395-3F0E35C8110F}"/>
              </a:ext>
            </a:extLst>
          </p:cNvPr>
          <p:cNvSpPr>
            <a:spLocks noGrp="1"/>
          </p:cNvSpPr>
          <p:nvPr>
            <p:ph type="sldNum" sz="quarter" idx="12"/>
          </p:nvPr>
        </p:nvSpPr>
        <p:spPr/>
        <p:txBody>
          <a:bodyPr/>
          <a:lstStyle>
            <a:lvl1pPr>
              <a:defRPr/>
            </a:lvl1pPr>
          </a:lstStyle>
          <a:p>
            <a:fld id="{49A19A9E-1AAA-8C4B-B0C8-CC5A1190BEE2}" type="slidenum">
              <a:rPr lang="en-GB" altLang="en-US"/>
              <a:pPr/>
              <a:t>‹#›</a:t>
            </a:fld>
            <a:endParaRPr lang="en-GB" altLang="en-US"/>
          </a:p>
        </p:txBody>
      </p:sp>
    </p:spTree>
    <p:extLst>
      <p:ext uri="{BB962C8B-B14F-4D97-AF65-F5344CB8AC3E}">
        <p14:creationId xmlns:p14="http://schemas.microsoft.com/office/powerpoint/2010/main" val="278589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6EDD2C-F50E-CC40-9DFC-128AFF1FC99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4A992E5-BD18-1143-89FF-A73E7EE37480}"/>
              </a:ext>
            </a:extLst>
          </p:cNvPr>
          <p:cNvSpPr>
            <a:spLocks noGrp="1"/>
          </p:cNvSpPr>
          <p:nvPr>
            <p:ph type="ftr" sz="quarter" idx="11"/>
          </p:nvPr>
        </p:nvSpPr>
        <p:spPr/>
        <p:txBody>
          <a:bodyPr/>
          <a:lstStyle>
            <a:lvl1pPr>
              <a:defRPr/>
            </a:lvl1pPr>
          </a:lstStyle>
          <a:p>
            <a:pPr>
              <a:defRPr/>
            </a:pPr>
            <a:r>
              <a:rPr lang="en-GB"/>
              <a:t>LIAM CORE </a:t>
            </a:r>
          </a:p>
        </p:txBody>
      </p:sp>
      <p:sp>
        <p:nvSpPr>
          <p:cNvPr id="6" name="Slide Number Placeholder 5">
            <a:extLst>
              <a:ext uri="{FF2B5EF4-FFF2-40B4-BE49-F238E27FC236}">
                <a16:creationId xmlns:a16="http://schemas.microsoft.com/office/drawing/2014/main" id="{C1E0D8CD-DE45-694E-8866-A36EFDE011B1}"/>
              </a:ext>
            </a:extLst>
          </p:cNvPr>
          <p:cNvSpPr>
            <a:spLocks noGrp="1"/>
          </p:cNvSpPr>
          <p:nvPr>
            <p:ph type="sldNum" sz="quarter" idx="12"/>
          </p:nvPr>
        </p:nvSpPr>
        <p:spPr/>
        <p:txBody>
          <a:bodyPr/>
          <a:lstStyle>
            <a:lvl1pPr>
              <a:defRPr/>
            </a:lvl1pPr>
          </a:lstStyle>
          <a:p>
            <a:fld id="{E7F3A58B-8EAA-2F4A-A477-BE4EB7798A47}" type="slidenum">
              <a:rPr lang="en-GB" altLang="en-US"/>
              <a:pPr/>
              <a:t>‹#›</a:t>
            </a:fld>
            <a:endParaRPr lang="en-GB" altLang="en-US"/>
          </a:p>
        </p:txBody>
      </p:sp>
    </p:spTree>
    <p:extLst>
      <p:ext uri="{BB962C8B-B14F-4D97-AF65-F5344CB8AC3E}">
        <p14:creationId xmlns:p14="http://schemas.microsoft.com/office/powerpoint/2010/main" val="352244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5CFC02-4824-464A-87F3-1BBAED2B1CC7}"/>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73FBE3A-E441-4949-957E-61863CBB2081}"/>
              </a:ext>
            </a:extLst>
          </p:cNvPr>
          <p:cNvSpPr>
            <a:spLocks noGrp="1"/>
          </p:cNvSpPr>
          <p:nvPr>
            <p:ph type="ftr" sz="quarter" idx="11"/>
          </p:nvPr>
        </p:nvSpPr>
        <p:spPr/>
        <p:txBody>
          <a:bodyPr/>
          <a:lstStyle>
            <a:lvl1pPr>
              <a:defRPr/>
            </a:lvl1pPr>
          </a:lstStyle>
          <a:p>
            <a:pPr>
              <a:defRPr/>
            </a:pPr>
            <a:r>
              <a:rPr lang="en-GB"/>
              <a:t>LIAM CORE </a:t>
            </a:r>
          </a:p>
        </p:txBody>
      </p:sp>
      <p:sp>
        <p:nvSpPr>
          <p:cNvPr id="6" name="Slide Number Placeholder 5">
            <a:extLst>
              <a:ext uri="{FF2B5EF4-FFF2-40B4-BE49-F238E27FC236}">
                <a16:creationId xmlns:a16="http://schemas.microsoft.com/office/drawing/2014/main" id="{F4418501-D02D-D942-BDAF-87E1ED84F0E8}"/>
              </a:ext>
            </a:extLst>
          </p:cNvPr>
          <p:cNvSpPr>
            <a:spLocks noGrp="1"/>
          </p:cNvSpPr>
          <p:nvPr>
            <p:ph type="sldNum" sz="quarter" idx="12"/>
          </p:nvPr>
        </p:nvSpPr>
        <p:spPr/>
        <p:txBody>
          <a:bodyPr/>
          <a:lstStyle>
            <a:lvl1pPr>
              <a:defRPr/>
            </a:lvl1pPr>
          </a:lstStyle>
          <a:p>
            <a:fld id="{BC16964B-D45F-024F-8971-1CF9A85B995D}" type="slidenum">
              <a:rPr lang="en-GB" altLang="en-US"/>
              <a:pPr/>
              <a:t>‹#›</a:t>
            </a:fld>
            <a:endParaRPr lang="en-GB" altLang="en-US"/>
          </a:p>
        </p:txBody>
      </p:sp>
    </p:spTree>
    <p:extLst>
      <p:ext uri="{BB962C8B-B14F-4D97-AF65-F5344CB8AC3E}">
        <p14:creationId xmlns:p14="http://schemas.microsoft.com/office/powerpoint/2010/main" val="280135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F738511-9867-AE41-9376-FE5BE974AB86}"/>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C187D43F-DCC5-B045-BB75-3127E12E33EA}"/>
              </a:ext>
            </a:extLst>
          </p:cNvPr>
          <p:cNvSpPr>
            <a:spLocks noGrp="1"/>
          </p:cNvSpPr>
          <p:nvPr>
            <p:ph type="ftr" sz="quarter" idx="11"/>
          </p:nvPr>
        </p:nvSpPr>
        <p:spPr/>
        <p:txBody>
          <a:bodyPr/>
          <a:lstStyle>
            <a:lvl1pPr>
              <a:defRPr/>
            </a:lvl1pPr>
          </a:lstStyle>
          <a:p>
            <a:pPr>
              <a:defRPr/>
            </a:pPr>
            <a:r>
              <a:rPr lang="en-GB"/>
              <a:t>LIAM CORE </a:t>
            </a:r>
          </a:p>
        </p:txBody>
      </p:sp>
      <p:sp>
        <p:nvSpPr>
          <p:cNvPr id="7" name="Slide Number Placeholder 5">
            <a:extLst>
              <a:ext uri="{FF2B5EF4-FFF2-40B4-BE49-F238E27FC236}">
                <a16:creationId xmlns:a16="http://schemas.microsoft.com/office/drawing/2014/main" id="{4BCB3D17-528C-5E44-9A67-9C9E3F2F0E28}"/>
              </a:ext>
            </a:extLst>
          </p:cNvPr>
          <p:cNvSpPr>
            <a:spLocks noGrp="1"/>
          </p:cNvSpPr>
          <p:nvPr>
            <p:ph type="sldNum" sz="quarter" idx="12"/>
          </p:nvPr>
        </p:nvSpPr>
        <p:spPr/>
        <p:txBody>
          <a:bodyPr/>
          <a:lstStyle>
            <a:lvl1pPr>
              <a:defRPr/>
            </a:lvl1pPr>
          </a:lstStyle>
          <a:p>
            <a:fld id="{7E7B6118-90A3-3145-BAA1-FEA6C7FEE89A}" type="slidenum">
              <a:rPr lang="en-GB" altLang="en-US"/>
              <a:pPr/>
              <a:t>‹#›</a:t>
            </a:fld>
            <a:endParaRPr lang="en-GB" altLang="en-US"/>
          </a:p>
        </p:txBody>
      </p:sp>
    </p:spTree>
    <p:extLst>
      <p:ext uri="{BB962C8B-B14F-4D97-AF65-F5344CB8AC3E}">
        <p14:creationId xmlns:p14="http://schemas.microsoft.com/office/powerpoint/2010/main" val="31606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50A8A3B-77DD-FD42-A898-B0A872C0B44B}"/>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0B2D4F2A-8C0B-264F-A2C4-2570F14BF69F}"/>
              </a:ext>
            </a:extLst>
          </p:cNvPr>
          <p:cNvSpPr>
            <a:spLocks noGrp="1"/>
          </p:cNvSpPr>
          <p:nvPr>
            <p:ph type="ftr" sz="quarter" idx="11"/>
          </p:nvPr>
        </p:nvSpPr>
        <p:spPr/>
        <p:txBody>
          <a:bodyPr/>
          <a:lstStyle>
            <a:lvl1pPr>
              <a:defRPr/>
            </a:lvl1pPr>
          </a:lstStyle>
          <a:p>
            <a:pPr>
              <a:defRPr/>
            </a:pPr>
            <a:r>
              <a:rPr lang="en-GB"/>
              <a:t>LIAM CORE </a:t>
            </a:r>
          </a:p>
        </p:txBody>
      </p:sp>
      <p:sp>
        <p:nvSpPr>
          <p:cNvPr id="9" name="Slide Number Placeholder 5">
            <a:extLst>
              <a:ext uri="{FF2B5EF4-FFF2-40B4-BE49-F238E27FC236}">
                <a16:creationId xmlns:a16="http://schemas.microsoft.com/office/drawing/2014/main" id="{08C64D81-2466-3A4A-8778-54BD34FFB886}"/>
              </a:ext>
            </a:extLst>
          </p:cNvPr>
          <p:cNvSpPr>
            <a:spLocks noGrp="1"/>
          </p:cNvSpPr>
          <p:nvPr>
            <p:ph type="sldNum" sz="quarter" idx="12"/>
          </p:nvPr>
        </p:nvSpPr>
        <p:spPr/>
        <p:txBody>
          <a:bodyPr/>
          <a:lstStyle>
            <a:lvl1pPr>
              <a:defRPr/>
            </a:lvl1pPr>
          </a:lstStyle>
          <a:p>
            <a:fld id="{24C98796-C950-7649-8ACA-848AD3A3C404}" type="slidenum">
              <a:rPr lang="en-GB" altLang="en-US"/>
              <a:pPr/>
              <a:t>‹#›</a:t>
            </a:fld>
            <a:endParaRPr lang="en-GB" altLang="en-US"/>
          </a:p>
        </p:txBody>
      </p:sp>
    </p:spTree>
    <p:extLst>
      <p:ext uri="{BB962C8B-B14F-4D97-AF65-F5344CB8AC3E}">
        <p14:creationId xmlns:p14="http://schemas.microsoft.com/office/powerpoint/2010/main" val="424757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71D74C-99D7-C044-BB54-0D8EC3145843}"/>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3DE7680F-EA02-3D4C-A253-E2ADA6C6209C}"/>
              </a:ext>
            </a:extLst>
          </p:cNvPr>
          <p:cNvSpPr>
            <a:spLocks noGrp="1"/>
          </p:cNvSpPr>
          <p:nvPr>
            <p:ph type="ftr" sz="quarter" idx="11"/>
          </p:nvPr>
        </p:nvSpPr>
        <p:spPr/>
        <p:txBody>
          <a:bodyPr/>
          <a:lstStyle>
            <a:lvl1pPr>
              <a:defRPr/>
            </a:lvl1pPr>
          </a:lstStyle>
          <a:p>
            <a:pPr>
              <a:defRPr/>
            </a:pPr>
            <a:r>
              <a:rPr lang="en-GB"/>
              <a:t>LIAM CORE </a:t>
            </a:r>
          </a:p>
        </p:txBody>
      </p:sp>
      <p:sp>
        <p:nvSpPr>
          <p:cNvPr id="5" name="Slide Number Placeholder 5">
            <a:extLst>
              <a:ext uri="{FF2B5EF4-FFF2-40B4-BE49-F238E27FC236}">
                <a16:creationId xmlns:a16="http://schemas.microsoft.com/office/drawing/2014/main" id="{55D8C207-1215-D14F-9CF2-6348B58E1584}"/>
              </a:ext>
            </a:extLst>
          </p:cNvPr>
          <p:cNvSpPr>
            <a:spLocks noGrp="1"/>
          </p:cNvSpPr>
          <p:nvPr>
            <p:ph type="sldNum" sz="quarter" idx="12"/>
          </p:nvPr>
        </p:nvSpPr>
        <p:spPr/>
        <p:txBody>
          <a:bodyPr/>
          <a:lstStyle>
            <a:lvl1pPr>
              <a:defRPr/>
            </a:lvl1pPr>
          </a:lstStyle>
          <a:p>
            <a:fld id="{FEA1C741-BBEC-0D4C-B45D-10E49D6C2ED2}" type="slidenum">
              <a:rPr lang="en-GB" altLang="en-US"/>
              <a:pPr/>
              <a:t>‹#›</a:t>
            </a:fld>
            <a:endParaRPr lang="en-GB" altLang="en-US"/>
          </a:p>
        </p:txBody>
      </p:sp>
    </p:spTree>
    <p:extLst>
      <p:ext uri="{BB962C8B-B14F-4D97-AF65-F5344CB8AC3E}">
        <p14:creationId xmlns:p14="http://schemas.microsoft.com/office/powerpoint/2010/main" val="63524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6DD933-5056-1048-AE66-F2C56287F600}"/>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716A2267-D5F6-FA4E-9BFA-DD78A51D224C}"/>
              </a:ext>
            </a:extLst>
          </p:cNvPr>
          <p:cNvSpPr>
            <a:spLocks noGrp="1"/>
          </p:cNvSpPr>
          <p:nvPr>
            <p:ph type="ftr" sz="quarter" idx="11"/>
          </p:nvPr>
        </p:nvSpPr>
        <p:spPr/>
        <p:txBody>
          <a:bodyPr/>
          <a:lstStyle>
            <a:lvl1pPr>
              <a:defRPr/>
            </a:lvl1pPr>
          </a:lstStyle>
          <a:p>
            <a:pPr>
              <a:defRPr/>
            </a:pPr>
            <a:r>
              <a:rPr lang="en-GB"/>
              <a:t>LIAM CORE </a:t>
            </a:r>
          </a:p>
        </p:txBody>
      </p:sp>
      <p:sp>
        <p:nvSpPr>
          <p:cNvPr id="4" name="Slide Number Placeholder 5">
            <a:extLst>
              <a:ext uri="{FF2B5EF4-FFF2-40B4-BE49-F238E27FC236}">
                <a16:creationId xmlns:a16="http://schemas.microsoft.com/office/drawing/2014/main" id="{F3330FFC-3740-1146-B2D4-A048B339824D}"/>
              </a:ext>
            </a:extLst>
          </p:cNvPr>
          <p:cNvSpPr>
            <a:spLocks noGrp="1"/>
          </p:cNvSpPr>
          <p:nvPr>
            <p:ph type="sldNum" sz="quarter" idx="12"/>
          </p:nvPr>
        </p:nvSpPr>
        <p:spPr/>
        <p:txBody>
          <a:bodyPr/>
          <a:lstStyle>
            <a:lvl1pPr>
              <a:defRPr/>
            </a:lvl1pPr>
          </a:lstStyle>
          <a:p>
            <a:fld id="{4E3DE116-F9DB-9D4A-B9FB-6DAC48146A7C}" type="slidenum">
              <a:rPr lang="en-GB" altLang="en-US"/>
              <a:pPr/>
              <a:t>‹#›</a:t>
            </a:fld>
            <a:endParaRPr lang="en-GB" altLang="en-US"/>
          </a:p>
        </p:txBody>
      </p:sp>
    </p:spTree>
    <p:extLst>
      <p:ext uri="{BB962C8B-B14F-4D97-AF65-F5344CB8AC3E}">
        <p14:creationId xmlns:p14="http://schemas.microsoft.com/office/powerpoint/2010/main" val="298508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735EB0-C33B-AD4F-A894-18E87E0A2B76}"/>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21588385-CA7F-3D4A-A235-385CF92ED9AE}"/>
              </a:ext>
            </a:extLst>
          </p:cNvPr>
          <p:cNvSpPr>
            <a:spLocks noGrp="1"/>
          </p:cNvSpPr>
          <p:nvPr>
            <p:ph type="ftr" sz="quarter" idx="11"/>
          </p:nvPr>
        </p:nvSpPr>
        <p:spPr/>
        <p:txBody>
          <a:bodyPr/>
          <a:lstStyle>
            <a:lvl1pPr>
              <a:defRPr/>
            </a:lvl1pPr>
          </a:lstStyle>
          <a:p>
            <a:pPr>
              <a:defRPr/>
            </a:pPr>
            <a:r>
              <a:rPr lang="en-GB"/>
              <a:t>LIAM CORE </a:t>
            </a:r>
          </a:p>
        </p:txBody>
      </p:sp>
      <p:sp>
        <p:nvSpPr>
          <p:cNvPr id="7" name="Slide Number Placeholder 5">
            <a:extLst>
              <a:ext uri="{FF2B5EF4-FFF2-40B4-BE49-F238E27FC236}">
                <a16:creationId xmlns:a16="http://schemas.microsoft.com/office/drawing/2014/main" id="{22C21757-E741-7A49-9356-E3674702A5D1}"/>
              </a:ext>
            </a:extLst>
          </p:cNvPr>
          <p:cNvSpPr>
            <a:spLocks noGrp="1"/>
          </p:cNvSpPr>
          <p:nvPr>
            <p:ph type="sldNum" sz="quarter" idx="12"/>
          </p:nvPr>
        </p:nvSpPr>
        <p:spPr/>
        <p:txBody>
          <a:bodyPr/>
          <a:lstStyle>
            <a:lvl1pPr>
              <a:defRPr/>
            </a:lvl1pPr>
          </a:lstStyle>
          <a:p>
            <a:fld id="{91FA5420-2107-074D-BE1C-AF81DD9A2B92}" type="slidenum">
              <a:rPr lang="en-GB" altLang="en-US"/>
              <a:pPr/>
              <a:t>‹#›</a:t>
            </a:fld>
            <a:endParaRPr lang="en-GB" altLang="en-US"/>
          </a:p>
        </p:txBody>
      </p:sp>
    </p:spTree>
    <p:extLst>
      <p:ext uri="{BB962C8B-B14F-4D97-AF65-F5344CB8AC3E}">
        <p14:creationId xmlns:p14="http://schemas.microsoft.com/office/powerpoint/2010/main" val="203013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FA8115-FB3E-1443-8BDC-5AB32BE59EF7}"/>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F229CB27-916F-5148-9D2D-A19D006DC846}"/>
              </a:ext>
            </a:extLst>
          </p:cNvPr>
          <p:cNvSpPr>
            <a:spLocks noGrp="1"/>
          </p:cNvSpPr>
          <p:nvPr>
            <p:ph type="ftr" sz="quarter" idx="11"/>
          </p:nvPr>
        </p:nvSpPr>
        <p:spPr/>
        <p:txBody>
          <a:bodyPr/>
          <a:lstStyle>
            <a:lvl1pPr>
              <a:defRPr/>
            </a:lvl1pPr>
          </a:lstStyle>
          <a:p>
            <a:pPr>
              <a:defRPr/>
            </a:pPr>
            <a:r>
              <a:rPr lang="en-GB"/>
              <a:t>LIAM CORE </a:t>
            </a:r>
          </a:p>
        </p:txBody>
      </p:sp>
      <p:sp>
        <p:nvSpPr>
          <p:cNvPr id="7" name="Slide Number Placeholder 5">
            <a:extLst>
              <a:ext uri="{FF2B5EF4-FFF2-40B4-BE49-F238E27FC236}">
                <a16:creationId xmlns:a16="http://schemas.microsoft.com/office/drawing/2014/main" id="{661CA4F4-2D68-DD42-A9E2-98A5B5632E33}"/>
              </a:ext>
            </a:extLst>
          </p:cNvPr>
          <p:cNvSpPr>
            <a:spLocks noGrp="1"/>
          </p:cNvSpPr>
          <p:nvPr>
            <p:ph type="sldNum" sz="quarter" idx="12"/>
          </p:nvPr>
        </p:nvSpPr>
        <p:spPr/>
        <p:txBody>
          <a:bodyPr/>
          <a:lstStyle>
            <a:lvl1pPr>
              <a:defRPr/>
            </a:lvl1pPr>
          </a:lstStyle>
          <a:p>
            <a:fld id="{9F9F4F7E-FCAB-F341-89C4-29E1CBD45B7E}" type="slidenum">
              <a:rPr lang="en-GB" altLang="en-US"/>
              <a:pPr/>
              <a:t>‹#›</a:t>
            </a:fld>
            <a:endParaRPr lang="en-GB" altLang="en-US"/>
          </a:p>
        </p:txBody>
      </p:sp>
    </p:spTree>
    <p:extLst>
      <p:ext uri="{BB962C8B-B14F-4D97-AF65-F5344CB8AC3E}">
        <p14:creationId xmlns:p14="http://schemas.microsoft.com/office/powerpoint/2010/main" val="146851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E1987F-4FDA-254D-822B-B888714B02F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B4C28C1-1AAB-A749-A421-2B399B55ABC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1C8C96A-07A1-424D-9981-EDF671B84DC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54748A8B-CC0A-9240-993E-CBC22C8A1B8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a:t>LIAM CORE </a:t>
            </a:r>
          </a:p>
        </p:txBody>
      </p:sp>
      <p:sp>
        <p:nvSpPr>
          <p:cNvPr id="6" name="Slide Number Placeholder 5">
            <a:extLst>
              <a:ext uri="{FF2B5EF4-FFF2-40B4-BE49-F238E27FC236}">
                <a16:creationId xmlns:a16="http://schemas.microsoft.com/office/drawing/2014/main" id="{91983753-D85A-7F46-8BAB-1554E1D4FD3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48D0B76-EE84-5947-B1D9-88167F9E0C25}"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frm=1&amp;source=images&amp;cd=&amp;cad=rja&amp;docid=DCIs7Jiqk7kq3M&amp;tbnid=EdUX0H6ZUpQrCM:&amp;ved=0CAUQjRw&amp;url=http%3A%2F%2Fwww.libertarian-blog.com%2Flibertarian-quotes%2F&amp;ei=ixONUZnRBOec0AXs8oGoAg&amp;bvm=bv.46340616,d.d2k&amp;psig=AFQjCNFYMc2Np4q-xP0-zLoqosVm6ZFobg&amp;ust=136828642314317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tWZMMPLvNgU?feature=oembed" TargetMode="Externa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IwPSDMUtNmk?feature=oembed"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llHXdMiguUM?feature=oembed"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aVnvM1HUjwY?feature=oembed"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D675CB-7219-5F4A-9BCE-A1E0FF8E1E95}"/>
              </a:ext>
            </a:extLst>
          </p:cNvPr>
          <p:cNvSpPr>
            <a:spLocks noGrp="1"/>
          </p:cNvSpPr>
          <p:nvPr>
            <p:ph type="ctrTitle"/>
          </p:nvPr>
        </p:nvSpPr>
        <p:spPr/>
        <p:txBody>
          <a:bodyPr/>
          <a:lstStyle/>
          <a:p>
            <a:r>
              <a:rPr lang="en-GB" dirty="0"/>
              <a:t>Marxist views on Crime and Deviance</a:t>
            </a:r>
          </a:p>
        </p:txBody>
      </p:sp>
      <p:sp>
        <p:nvSpPr>
          <p:cNvPr id="6" name="Subtitle 5">
            <a:extLst>
              <a:ext uri="{FF2B5EF4-FFF2-40B4-BE49-F238E27FC236}">
                <a16:creationId xmlns:a16="http://schemas.microsoft.com/office/drawing/2014/main" id="{75FF2A12-627C-6C42-9003-A5778AE6B9C7}"/>
              </a:ext>
            </a:extLst>
          </p:cNvPr>
          <p:cNvSpPr>
            <a:spLocks noGrp="1"/>
          </p:cNvSpPr>
          <p:nvPr>
            <p:ph type="subTitle" idx="1"/>
          </p:nvPr>
        </p:nvSpPr>
        <p:spPr/>
        <p:txBody>
          <a:bodyPr/>
          <a:lstStyle/>
          <a:p>
            <a:endParaRPr lang="en-GB" altLang="en-US" sz="2000" i="1" dirty="0">
              <a:solidFill>
                <a:schemeClr val="tx1"/>
              </a:solidFill>
            </a:endParaRPr>
          </a:p>
          <a:p>
            <a:endParaRPr lang="en-GB" altLang="en-US" sz="2000" i="1" dirty="0">
              <a:solidFill>
                <a:schemeClr val="tx1"/>
              </a:solidFill>
            </a:endParaRPr>
          </a:p>
          <a:p>
            <a:endParaRPr lang="en-GB" altLang="en-US" sz="2000" i="1" dirty="0">
              <a:solidFill>
                <a:schemeClr val="tx1"/>
              </a:solidFill>
            </a:endParaRPr>
          </a:p>
          <a:p>
            <a:r>
              <a:rPr lang="en-GB" altLang="en-US" sz="2000" i="1" dirty="0">
                <a:solidFill>
                  <a:schemeClr val="tx1"/>
                </a:solidFill>
              </a:rPr>
              <a:t>Robbing a bank is no crime compared to owning one.’   </a:t>
            </a:r>
            <a:r>
              <a:rPr lang="en-GB" altLang="en-US" sz="2000" dirty="0">
                <a:solidFill>
                  <a:schemeClr val="tx1"/>
                </a:solidFill>
              </a:rPr>
              <a:t>Bertolt Brecht.</a:t>
            </a:r>
            <a:endParaRPr lang="en-GB" sz="2000" dirty="0">
              <a:solidFill>
                <a:schemeClr val="tx1"/>
              </a:solidFill>
            </a:endParaRPr>
          </a:p>
        </p:txBody>
      </p:sp>
      <p:sp>
        <p:nvSpPr>
          <p:cNvPr id="7" name="Date Placeholder 6">
            <a:extLst>
              <a:ext uri="{FF2B5EF4-FFF2-40B4-BE49-F238E27FC236}">
                <a16:creationId xmlns:a16="http://schemas.microsoft.com/office/drawing/2014/main" id="{18275282-C52E-5548-A76B-B5D47B8C82A7}"/>
              </a:ext>
            </a:extLst>
          </p:cNvPr>
          <p:cNvSpPr>
            <a:spLocks noGrp="1"/>
          </p:cNvSpPr>
          <p:nvPr>
            <p:ph type="dt" sz="half" idx="10"/>
          </p:nvPr>
        </p:nvSpPr>
        <p:spPr/>
        <p:txBody>
          <a:bodyPr/>
          <a:lstStyle/>
          <a:p>
            <a:pPr>
              <a:defRPr/>
            </a:pPr>
            <a:endParaRPr lang="en-GB"/>
          </a:p>
        </p:txBody>
      </p:sp>
      <p:sp>
        <p:nvSpPr>
          <p:cNvPr id="8" name="Footer Placeholder 7">
            <a:extLst>
              <a:ext uri="{FF2B5EF4-FFF2-40B4-BE49-F238E27FC236}">
                <a16:creationId xmlns:a16="http://schemas.microsoft.com/office/drawing/2014/main" id="{BA044F01-9BF0-BE49-A960-FA5860571B5D}"/>
              </a:ext>
            </a:extLst>
          </p:cNvPr>
          <p:cNvSpPr>
            <a:spLocks noGrp="1"/>
          </p:cNvSpPr>
          <p:nvPr>
            <p:ph type="ftr" sz="quarter" idx="11"/>
          </p:nvPr>
        </p:nvSpPr>
        <p:spPr/>
        <p:txBody>
          <a:bodyPr/>
          <a:lstStyle/>
          <a:p>
            <a:pPr>
              <a:defRPr/>
            </a:pPr>
            <a:r>
              <a:rPr lang="en-GB"/>
              <a:t>LIAM CORE </a:t>
            </a:r>
          </a:p>
        </p:txBody>
      </p:sp>
      <p:sp>
        <p:nvSpPr>
          <p:cNvPr id="9" name="Slide Number Placeholder 8">
            <a:extLst>
              <a:ext uri="{FF2B5EF4-FFF2-40B4-BE49-F238E27FC236}">
                <a16:creationId xmlns:a16="http://schemas.microsoft.com/office/drawing/2014/main" id="{8B92C31B-F963-AF4A-B58D-D3083560F292}"/>
              </a:ext>
            </a:extLst>
          </p:cNvPr>
          <p:cNvSpPr>
            <a:spLocks noGrp="1"/>
          </p:cNvSpPr>
          <p:nvPr>
            <p:ph type="sldNum" sz="quarter" idx="12"/>
          </p:nvPr>
        </p:nvSpPr>
        <p:spPr/>
        <p:txBody>
          <a:bodyPr/>
          <a:lstStyle/>
          <a:p>
            <a:fld id="{760C085D-F0B6-4F4A-B85C-982C4BF55A85}" type="slidenum">
              <a:rPr lang="en-GB" altLang="en-US" smtClean="0"/>
              <a:pPr/>
              <a:t>1</a:t>
            </a:fld>
            <a:endParaRPr lang="en-GB" altLang="en-US"/>
          </a:p>
        </p:txBody>
      </p:sp>
    </p:spTree>
    <p:extLst>
      <p:ext uri="{BB962C8B-B14F-4D97-AF65-F5344CB8AC3E}">
        <p14:creationId xmlns:p14="http://schemas.microsoft.com/office/powerpoint/2010/main" val="191730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A100814-8EC8-FA4D-A3E3-39C86D09A3B3}"/>
              </a:ext>
            </a:extLst>
          </p:cNvPr>
          <p:cNvSpPr>
            <a:spLocks noGrp="1" noChangeArrowheads="1"/>
          </p:cNvSpPr>
          <p:nvPr>
            <p:ph type="title"/>
          </p:nvPr>
        </p:nvSpPr>
        <p:spPr>
          <a:xfrm>
            <a:off x="1775521" y="549275"/>
            <a:ext cx="8892479" cy="1007518"/>
          </a:xfrm>
        </p:spPr>
        <p:txBody>
          <a:bodyPr rtlCol="0">
            <a:noAutofit/>
          </a:bodyPr>
          <a:lstStyle/>
          <a:p>
            <a:pPr eaLnBrk="1" fontAlgn="auto" hangingPunct="1">
              <a:spcAft>
                <a:spcPts val="0"/>
              </a:spcAft>
              <a:defRPr/>
            </a:pPr>
            <a:r>
              <a:rPr lang="en-GB" sz="3600" dirty="0">
                <a:latin typeface="TRADITIONAL MARXISM AND "/>
              </a:rPr>
              <a:t>Marxism and Crime and Deviance</a:t>
            </a:r>
            <a:br>
              <a:rPr lang="en-GB" sz="3600" dirty="0">
                <a:latin typeface="TRADITIONAL MARXISM AND "/>
              </a:rPr>
            </a:br>
            <a:endParaRPr lang="en-GB" sz="3600" dirty="0">
              <a:latin typeface="TRADITIONAL MARXISM AND "/>
            </a:endParaRPr>
          </a:p>
        </p:txBody>
      </p:sp>
      <p:pic>
        <p:nvPicPr>
          <p:cNvPr id="2054" name="Picture 6" descr="crime">
            <a:extLst>
              <a:ext uri="{FF2B5EF4-FFF2-40B4-BE49-F238E27FC236}">
                <a16:creationId xmlns:a16="http://schemas.microsoft.com/office/drawing/2014/main" id="{78DF3D33-3E95-3C42-8A77-E4DCD2B867B2}"/>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919536" y="1844676"/>
            <a:ext cx="3810000" cy="4454525"/>
          </a:xfrm>
          <a:noFill/>
        </p:spPr>
      </p:pic>
      <p:sp>
        <p:nvSpPr>
          <p:cNvPr id="2052" name="Rectangle 4">
            <a:extLst>
              <a:ext uri="{FF2B5EF4-FFF2-40B4-BE49-F238E27FC236}">
                <a16:creationId xmlns:a16="http://schemas.microsoft.com/office/drawing/2014/main" id="{3C863439-2E03-DD4F-8963-E2C683BF8D50}"/>
              </a:ext>
            </a:extLst>
          </p:cNvPr>
          <p:cNvSpPr>
            <a:spLocks noGrp="1" noChangeArrowheads="1"/>
          </p:cNvSpPr>
          <p:nvPr>
            <p:ph type="body" sz="half" idx="2"/>
          </p:nvPr>
        </p:nvSpPr>
        <p:spPr>
          <a:xfrm>
            <a:off x="6240463" y="1844676"/>
            <a:ext cx="3810000" cy="4454525"/>
          </a:xfrm>
        </p:spPr>
        <p:txBody>
          <a:bodyPr/>
          <a:lstStyle/>
          <a:p>
            <a:pPr eaLnBrk="1" hangingPunct="1"/>
            <a:r>
              <a:rPr lang="en-GB" altLang="en-US" dirty="0"/>
              <a:t>Crime is a product of poverty</a:t>
            </a:r>
          </a:p>
          <a:p>
            <a:pPr eaLnBrk="1" hangingPunct="1">
              <a:buFont typeface="Wingdings" pitchFamily="2" charset="2"/>
              <a:buNone/>
            </a:pPr>
            <a:endParaRPr lang="en-GB" altLang="en-US" dirty="0"/>
          </a:p>
          <a:p>
            <a:pPr eaLnBrk="1" hangingPunct="1"/>
            <a:r>
              <a:rPr lang="en-GB" altLang="en-US" dirty="0"/>
              <a:t>Crime is brought about by capitalism</a:t>
            </a:r>
          </a:p>
        </p:txBody>
      </p:sp>
      <p:sp>
        <p:nvSpPr>
          <p:cNvPr id="3" name="Date Placeholder 2">
            <a:extLst>
              <a:ext uri="{FF2B5EF4-FFF2-40B4-BE49-F238E27FC236}">
                <a16:creationId xmlns:a16="http://schemas.microsoft.com/office/drawing/2014/main" id="{444E41B6-5B99-5542-9890-691ED572D3D9}"/>
              </a:ext>
            </a:extLst>
          </p:cNvPr>
          <p:cNvSpPr>
            <a:spLocks noGrp="1"/>
          </p:cNvSpPr>
          <p:nvPr>
            <p:ph type="dt" sz="half" idx="10"/>
          </p:nvPr>
        </p:nvSpPr>
        <p:spPr/>
        <p:txBody>
          <a:bodyPr/>
          <a:lstStyle/>
          <a:p>
            <a:pPr>
              <a:defRPr/>
            </a:pPr>
            <a:endParaRPr lang="en-GB"/>
          </a:p>
        </p:txBody>
      </p:sp>
      <p:sp>
        <p:nvSpPr>
          <p:cNvPr id="4" name="Footer Placeholder 3">
            <a:extLst>
              <a:ext uri="{FF2B5EF4-FFF2-40B4-BE49-F238E27FC236}">
                <a16:creationId xmlns:a16="http://schemas.microsoft.com/office/drawing/2014/main" id="{AAA55AFB-8AB2-C643-B744-D0D2DE5AF460}"/>
              </a:ext>
            </a:extLst>
          </p:cNvPr>
          <p:cNvSpPr>
            <a:spLocks noGrp="1"/>
          </p:cNvSpPr>
          <p:nvPr>
            <p:ph type="ftr" sz="quarter" idx="11"/>
          </p:nvPr>
        </p:nvSpPr>
        <p:spPr/>
        <p:txBody>
          <a:bodyPr/>
          <a:lstStyle/>
          <a:p>
            <a:pPr>
              <a:defRPr/>
            </a:pPr>
            <a:r>
              <a:rPr lang="en-GB"/>
              <a:t>LIAM CORE </a:t>
            </a:r>
          </a:p>
        </p:txBody>
      </p:sp>
      <p:sp>
        <p:nvSpPr>
          <p:cNvPr id="5" name="Slide Number Placeholder 4">
            <a:extLst>
              <a:ext uri="{FF2B5EF4-FFF2-40B4-BE49-F238E27FC236}">
                <a16:creationId xmlns:a16="http://schemas.microsoft.com/office/drawing/2014/main" id="{E74BF665-AF69-7A4B-8E74-6C8205DE0D5A}"/>
              </a:ext>
            </a:extLst>
          </p:cNvPr>
          <p:cNvSpPr>
            <a:spLocks noGrp="1"/>
          </p:cNvSpPr>
          <p:nvPr>
            <p:ph type="sldNum" sz="quarter" idx="12"/>
          </p:nvPr>
        </p:nvSpPr>
        <p:spPr/>
        <p:txBody>
          <a:bodyPr/>
          <a:lstStyle/>
          <a:p>
            <a:fld id="{49A19A9E-1AAA-8C4B-B0C8-CC5A1190BEE2}" type="slidenum">
              <a:rPr lang="en-GB" altLang="en-US" smtClean="0"/>
              <a:pPr/>
              <a:t>10</a:t>
            </a:fld>
            <a:endParaRPr lang="en-GB" altLang="en-US"/>
          </a:p>
        </p:txBody>
      </p:sp>
    </p:spTree>
    <p:extLst>
      <p:ext uri="{BB962C8B-B14F-4D97-AF65-F5344CB8AC3E}">
        <p14:creationId xmlns:p14="http://schemas.microsoft.com/office/powerpoint/2010/main" val="3044070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additive="base">
                                        <p:cTn id="7" dur="500" fill="hold"/>
                                        <p:tgtEl>
                                          <p:spTgt spid="205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52">
                                            <p:txEl>
                                              <p:pRg st="2" end="2"/>
                                            </p:txEl>
                                          </p:spTgt>
                                        </p:tgtEl>
                                        <p:attrNameLst>
                                          <p:attrName>style.visibility</p:attrName>
                                        </p:attrNameLst>
                                      </p:cBhvr>
                                      <p:to>
                                        <p:strVal val="visible"/>
                                      </p:to>
                                    </p:set>
                                    <p:anim calcmode="lin" valueType="num">
                                      <p:cBhvr additive="base">
                                        <p:cTn id="13" dur="500" fill="hold"/>
                                        <p:tgtEl>
                                          <p:spTgt spid="205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5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1+#ppt_w/2"/>
                                          </p:val>
                                        </p:tav>
                                        <p:tav tm="100000">
                                          <p:val>
                                            <p:strVal val="#ppt_x"/>
                                          </p:val>
                                        </p:tav>
                                      </p:tavLst>
                                    </p:anim>
                                    <p:anim calcmode="lin" valueType="num">
                                      <p:cBhvr additive="base">
                                        <p:cTn id="20" dur="500" fill="hold"/>
                                        <p:tgtEl>
                                          <p:spTgt spid="20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CBD1141-D2FE-0041-9BC3-C4043A67C68F}"/>
              </a:ext>
            </a:extLst>
          </p:cNvPr>
          <p:cNvSpPr>
            <a:spLocks noGrp="1"/>
          </p:cNvSpPr>
          <p:nvPr>
            <p:ph type="title"/>
          </p:nvPr>
        </p:nvSpPr>
        <p:spPr/>
        <p:txBody>
          <a:bodyPr/>
          <a:lstStyle/>
          <a:p>
            <a:r>
              <a:rPr lang="en-GB" altLang="en-US"/>
              <a:t>Marxism</a:t>
            </a:r>
          </a:p>
        </p:txBody>
      </p:sp>
      <p:sp>
        <p:nvSpPr>
          <p:cNvPr id="4099" name="Content Placeholder 2">
            <a:extLst>
              <a:ext uri="{FF2B5EF4-FFF2-40B4-BE49-F238E27FC236}">
                <a16:creationId xmlns:a16="http://schemas.microsoft.com/office/drawing/2014/main" id="{2DEB1C66-3AAA-C141-AF20-BA0E3C3A62D3}"/>
              </a:ext>
            </a:extLst>
          </p:cNvPr>
          <p:cNvSpPr>
            <a:spLocks noGrp="1"/>
          </p:cNvSpPr>
          <p:nvPr>
            <p:ph idx="1"/>
          </p:nvPr>
        </p:nvSpPr>
        <p:spPr/>
        <p:txBody>
          <a:bodyPr/>
          <a:lstStyle/>
          <a:p>
            <a:endParaRPr lang="en-US" altLang="en-US"/>
          </a:p>
        </p:txBody>
      </p:sp>
      <p:pic>
        <p:nvPicPr>
          <p:cNvPr id="4100" name="Picture 2" descr="http://4.bp.blogspot.com/-oLgtXsxKxNQ/TYqcW5ykz8I/AAAAAAAACxk/C67LqXO6Blc/s748/BastiatPlunderQuote.jpg">
            <a:hlinkClick r:id="rId2"/>
            <a:extLst>
              <a:ext uri="{FF2B5EF4-FFF2-40B4-BE49-F238E27FC236}">
                <a16:creationId xmlns:a16="http://schemas.microsoft.com/office/drawing/2014/main" id="{7B08A8D3-6B5D-4D48-95EC-622681A24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484313"/>
            <a:ext cx="7021512"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C0D160F6-4F23-8343-B2A5-90727938B46E}"/>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3D1D5408-AD99-8045-881E-0170990657DA}"/>
              </a:ext>
            </a:extLst>
          </p:cNvPr>
          <p:cNvSpPr>
            <a:spLocks noGrp="1"/>
          </p:cNvSpPr>
          <p:nvPr>
            <p:ph type="ftr" sz="quarter" idx="11"/>
          </p:nvPr>
        </p:nvSpPr>
        <p:spPr/>
        <p:txBody>
          <a:bodyPr/>
          <a:lstStyle/>
          <a:p>
            <a:pPr>
              <a:defRPr/>
            </a:pPr>
            <a:r>
              <a:rPr lang="en-GB"/>
              <a:t>LIAM CORE </a:t>
            </a:r>
          </a:p>
        </p:txBody>
      </p:sp>
      <p:sp>
        <p:nvSpPr>
          <p:cNvPr id="4" name="Slide Number Placeholder 3">
            <a:extLst>
              <a:ext uri="{FF2B5EF4-FFF2-40B4-BE49-F238E27FC236}">
                <a16:creationId xmlns:a16="http://schemas.microsoft.com/office/drawing/2014/main" id="{F30C99BE-D8C5-A640-83C2-D3C1A5BCDB16}"/>
              </a:ext>
            </a:extLst>
          </p:cNvPr>
          <p:cNvSpPr>
            <a:spLocks noGrp="1"/>
          </p:cNvSpPr>
          <p:nvPr>
            <p:ph type="sldNum" sz="quarter" idx="12"/>
          </p:nvPr>
        </p:nvSpPr>
        <p:spPr/>
        <p:txBody>
          <a:bodyPr/>
          <a:lstStyle/>
          <a:p>
            <a:fld id="{E7F3A58B-8EAA-2F4A-A477-BE4EB7798A47}" type="slidenum">
              <a:rPr lang="en-GB" altLang="en-US" smtClean="0"/>
              <a:pPr/>
              <a:t>11</a:t>
            </a:fld>
            <a:endParaRPr lang="en-GB"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2747CAE-0C8B-6B46-82ED-D1FEB3D84572}"/>
              </a:ext>
            </a:extLst>
          </p:cNvPr>
          <p:cNvSpPr>
            <a:spLocks noGrp="1" noChangeArrowheads="1"/>
          </p:cNvSpPr>
          <p:nvPr>
            <p:ph type="title"/>
          </p:nvPr>
        </p:nvSpPr>
        <p:spPr/>
        <p:txBody>
          <a:bodyPr/>
          <a:lstStyle/>
          <a:p>
            <a:pPr eaLnBrk="1" hangingPunct="1"/>
            <a:r>
              <a:rPr lang="en-GB" altLang="en-US" b="1"/>
              <a:t>MANIPULATION OF VALUES</a:t>
            </a:r>
          </a:p>
        </p:txBody>
      </p:sp>
      <p:pic>
        <p:nvPicPr>
          <p:cNvPr id="5123" name="Picture 9" descr="hammock2">
            <a:extLst>
              <a:ext uri="{FF2B5EF4-FFF2-40B4-BE49-F238E27FC236}">
                <a16:creationId xmlns:a16="http://schemas.microsoft.com/office/drawing/2014/main" id="{9BB5C28B-D986-A242-9D71-688BF241E5B5}"/>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917701" y="1607556"/>
            <a:ext cx="4102100" cy="4488445"/>
          </a:xfrm>
        </p:spPr>
      </p:pic>
      <p:sp>
        <p:nvSpPr>
          <p:cNvPr id="5124" name="Rectangle 4">
            <a:extLst>
              <a:ext uri="{FF2B5EF4-FFF2-40B4-BE49-F238E27FC236}">
                <a16:creationId xmlns:a16="http://schemas.microsoft.com/office/drawing/2014/main" id="{76B0822F-2D6C-1045-B154-999B7224A4EF}"/>
              </a:ext>
            </a:extLst>
          </p:cNvPr>
          <p:cNvSpPr>
            <a:spLocks noGrp="1" noChangeArrowheads="1"/>
          </p:cNvSpPr>
          <p:nvPr>
            <p:ph type="body" sz="half" idx="2"/>
          </p:nvPr>
        </p:nvSpPr>
        <p:spPr/>
        <p:txBody>
          <a:bodyPr/>
          <a:lstStyle/>
          <a:p>
            <a:pPr eaLnBrk="1" hangingPunct="1">
              <a:lnSpc>
                <a:spcPct val="90000"/>
              </a:lnSpc>
              <a:buFont typeface="Wingdings" pitchFamily="2" charset="2"/>
              <a:buChar char="§"/>
            </a:pPr>
            <a:r>
              <a:rPr lang="en-GB" altLang="en-US" sz="2800" dirty="0"/>
              <a:t>Manipulation of the basic values and morality of a society</a:t>
            </a:r>
          </a:p>
          <a:p>
            <a:pPr eaLnBrk="1" hangingPunct="1">
              <a:lnSpc>
                <a:spcPct val="90000"/>
              </a:lnSpc>
              <a:buFont typeface="Wingdings" pitchFamily="2" charset="2"/>
              <a:buChar char="§"/>
            </a:pPr>
            <a:r>
              <a:rPr lang="en-GB" altLang="en-US" sz="2800" dirty="0"/>
              <a:t>Society is dominated and controlled by those at the helm</a:t>
            </a:r>
          </a:p>
          <a:p>
            <a:pPr eaLnBrk="1" hangingPunct="1">
              <a:lnSpc>
                <a:spcPct val="90000"/>
              </a:lnSpc>
              <a:buFont typeface="Wingdings" pitchFamily="2" charset="2"/>
              <a:buChar char="§"/>
            </a:pPr>
            <a:r>
              <a:rPr lang="en-GB" altLang="en-US" sz="2800" dirty="0"/>
              <a:t>Control is maintained via the socialisation process and threat</a:t>
            </a:r>
          </a:p>
        </p:txBody>
      </p:sp>
      <p:sp>
        <p:nvSpPr>
          <p:cNvPr id="2" name="Date Placeholder 1">
            <a:extLst>
              <a:ext uri="{FF2B5EF4-FFF2-40B4-BE49-F238E27FC236}">
                <a16:creationId xmlns:a16="http://schemas.microsoft.com/office/drawing/2014/main" id="{2626CB1F-D180-FC41-AD90-EBD0D4BAB2F4}"/>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29FCABD0-A883-B849-B5FA-8777186379D5}"/>
              </a:ext>
            </a:extLst>
          </p:cNvPr>
          <p:cNvSpPr>
            <a:spLocks noGrp="1"/>
          </p:cNvSpPr>
          <p:nvPr>
            <p:ph type="ftr" sz="quarter" idx="11"/>
          </p:nvPr>
        </p:nvSpPr>
        <p:spPr/>
        <p:txBody>
          <a:bodyPr/>
          <a:lstStyle/>
          <a:p>
            <a:pPr>
              <a:defRPr/>
            </a:pPr>
            <a:r>
              <a:rPr lang="en-GB"/>
              <a:t>LIAM CORE </a:t>
            </a:r>
          </a:p>
        </p:txBody>
      </p:sp>
      <p:sp>
        <p:nvSpPr>
          <p:cNvPr id="4" name="Slide Number Placeholder 3">
            <a:extLst>
              <a:ext uri="{FF2B5EF4-FFF2-40B4-BE49-F238E27FC236}">
                <a16:creationId xmlns:a16="http://schemas.microsoft.com/office/drawing/2014/main" id="{888C6B9D-CA5D-9442-B72D-EBF307CE151F}"/>
              </a:ext>
            </a:extLst>
          </p:cNvPr>
          <p:cNvSpPr>
            <a:spLocks noGrp="1"/>
          </p:cNvSpPr>
          <p:nvPr>
            <p:ph type="sldNum" sz="quarter" idx="12"/>
          </p:nvPr>
        </p:nvSpPr>
        <p:spPr/>
        <p:txBody>
          <a:bodyPr/>
          <a:lstStyle/>
          <a:p>
            <a:fld id="{49A19A9E-1AAA-8C4B-B0C8-CC5A1190BEE2}" type="slidenum">
              <a:rPr lang="en-GB" altLang="en-US" smtClean="0"/>
              <a:pPr/>
              <a:t>12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500" fill="hold"/>
                                        <p:tgtEl>
                                          <p:spTgt spid="512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anim calcmode="lin" valueType="num">
                                      <p:cBhvr additive="base">
                                        <p:cTn id="13" dur="500" fill="hold"/>
                                        <p:tgtEl>
                                          <p:spTgt spid="512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anim calcmode="lin" valueType="num">
                                      <p:cBhvr additive="base">
                                        <p:cTn id="19" dur="500" fill="hold"/>
                                        <p:tgtEl>
                                          <p:spTgt spid="512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B62B9F9-4556-3E48-885B-D1005D9B94B4}"/>
              </a:ext>
            </a:extLst>
          </p:cNvPr>
          <p:cNvSpPr>
            <a:spLocks noGrp="1" noChangeArrowheads="1"/>
          </p:cNvSpPr>
          <p:nvPr>
            <p:ph type="title"/>
          </p:nvPr>
        </p:nvSpPr>
        <p:spPr/>
        <p:txBody>
          <a:bodyPr/>
          <a:lstStyle/>
          <a:p>
            <a:pPr eaLnBrk="1" hangingPunct="1"/>
            <a:r>
              <a:rPr lang="en-GB" altLang="en-US" b="1"/>
              <a:t>MANIPULATION OF VALUES</a:t>
            </a:r>
          </a:p>
        </p:txBody>
      </p:sp>
      <p:sp>
        <p:nvSpPr>
          <p:cNvPr id="1028" name="Rectangle 4">
            <a:extLst>
              <a:ext uri="{FF2B5EF4-FFF2-40B4-BE49-F238E27FC236}">
                <a16:creationId xmlns:a16="http://schemas.microsoft.com/office/drawing/2014/main" id="{3E78A91E-F631-F445-9FFC-80B90273D9B2}"/>
              </a:ext>
            </a:extLst>
          </p:cNvPr>
          <p:cNvSpPr>
            <a:spLocks noGrp="1" noChangeArrowheads="1"/>
          </p:cNvSpPr>
          <p:nvPr>
            <p:ph type="body" sz="half" idx="2"/>
          </p:nvPr>
        </p:nvSpPr>
        <p:spPr>
          <a:xfrm>
            <a:off x="6858000" y="1700214"/>
            <a:ext cx="3810000" cy="4454525"/>
          </a:xfrm>
        </p:spPr>
        <p:txBody>
          <a:bodyPr/>
          <a:lstStyle/>
          <a:p>
            <a:pPr eaLnBrk="1" hangingPunct="1"/>
            <a:r>
              <a:rPr lang="en-GB" altLang="en-US" sz="2400" b="1" dirty="0"/>
              <a:t>VALUES OF ‘FREEDOM’</a:t>
            </a:r>
          </a:p>
          <a:p>
            <a:pPr eaLnBrk="1" hangingPunct="1">
              <a:buFont typeface="Wingdings" pitchFamily="2" charset="2"/>
              <a:buNone/>
            </a:pPr>
            <a:endParaRPr lang="en-GB" altLang="en-US" sz="2400" b="1" dirty="0"/>
          </a:p>
          <a:p>
            <a:pPr eaLnBrk="1" hangingPunct="1"/>
            <a:r>
              <a:rPr lang="en-GB" altLang="en-US" sz="2400" b="1" dirty="0"/>
              <a:t>SELF-INTEREST</a:t>
            </a:r>
          </a:p>
          <a:p>
            <a:pPr eaLnBrk="1" hangingPunct="1">
              <a:buFont typeface="Wingdings" pitchFamily="2" charset="2"/>
              <a:buNone/>
            </a:pPr>
            <a:endParaRPr lang="en-GB" altLang="en-US" sz="2400" b="1" dirty="0"/>
          </a:p>
          <a:p>
            <a:pPr eaLnBrk="1" hangingPunct="1"/>
            <a:r>
              <a:rPr lang="en-GB" altLang="en-US" sz="2400" b="1" dirty="0"/>
              <a:t>COMPETITION</a:t>
            </a:r>
          </a:p>
          <a:p>
            <a:pPr eaLnBrk="1" hangingPunct="1">
              <a:buFont typeface="Wingdings" pitchFamily="2" charset="2"/>
              <a:buNone/>
            </a:pPr>
            <a:endParaRPr lang="en-GB" altLang="en-US" sz="2400" b="1" dirty="0"/>
          </a:p>
          <a:p>
            <a:pPr eaLnBrk="1" hangingPunct="1"/>
            <a:r>
              <a:rPr lang="en-GB" altLang="en-US" sz="2400" b="1" dirty="0"/>
              <a:t>CONSUMERISM</a:t>
            </a:r>
          </a:p>
          <a:p>
            <a:pPr eaLnBrk="1" hangingPunct="1"/>
            <a:endParaRPr lang="en-GB" altLang="en-US" sz="2400" b="1" dirty="0"/>
          </a:p>
          <a:p>
            <a:pPr eaLnBrk="1" hangingPunct="1"/>
            <a:r>
              <a:rPr lang="en-GB" altLang="en-US" sz="2400" b="1" dirty="0"/>
              <a:t>INDIVIDUALISM</a:t>
            </a:r>
          </a:p>
          <a:p>
            <a:pPr eaLnBrk="1" hangingPunct="1">
              <a:buFont typeface="Wingdings" pitchFamily="2" charset="2"/>
              <a:buNone/>
            </a:pPr>
            <a:endParaRPr lang="en-GB" altLang="en-US" sz="2400" dirty="0">
              <a:solidFill>
                <a:srgbClr val="FF0000"/>
              </a:solidFill>
            </a:endParaRPr>
          </a:p>
        </p:txBody>
      </p:sp>
      <p:pic>
        <p:nvPicPr>
          <p:cNvPr id="6149" name="Picture 8" descr="http://www.ethicalconsumer.org/Portals/0/Images/comment%20and%20an/Consumerism.jpg">
            <a:extLst>
              <a:ext uri="{FF2B5EF4-FFF2-40B4-BE49-F238E27FC236}">
                <a16:creationId xmlns:a16="http://schemas.microsoft.com/office/drawing/2014/main" id="{1A748657-045B-5843-B575-8416F9946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462288"/>
            <a:ext cx="4536504" cy="484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14E8CABC-E9DE-F44E-8C41-4882652CA21E}"/>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03DDFA6F-B6A4-BC46-A8BE-26B5821E5647}"/>
              </a:ext>
            </a:extLst>
          </p:cNvPr>
          <p:cNvSpPr>
            <a:spLocks noGrp="1"/>
          </p:cNvSpPr>
          <p:nvPr>
            <p:ph type="ftr" sz="quarter" idx="11"/>
          </p:nvPr>
        </p:nvSpPr>
        <p:spPr/>
        <p:txBody>
          <a:bodyPr/>
          <a:lstStyle/>
          <a:p>
            <a:pPr>
              <a:defRPr/>
            </a:pPr>
            <a:r>
              <a:rPr lang="en-GB"/>
              <a:t>LIAM CORE </a:t>
            </a:r>
          </a:p>
        </p:txBody>
      </p:sp>
      <p:sp>
        <p:nvSpPr>
          <p:cNvPr id="4" name="Slide Number Placeholder 3">
            <a:extLst>
              <a:ext uri="{FF2B5EF4-FFF2-40B4-BE49-F238E27FC236}">
                <a16:creationId xmlns:a16="http://schemas.microsoft.com/office/drawing/2014/main" id="{86FA3CF8-9422-0F45-A575-8A11E68AE4EA}"/>
              </a:ext>
            </a:extLst>
          </p:cNvPr>
          <p:cNvSpPr>
            <a:spLocks noGrp="1"/>
          </p:cNvSpPr>
          <p:nvPr>
            <p:ph type="sldNum" sz="quarter" idx="12"/>
          </p:nvPr>
        </p:nvSpPr>
        <p:spPr/>
        <p:txBody>
          <a:bodyPr/>
          <a:lstStyle/>
          <a:p>
            <a:fld id="{49A19A9E-1AAA-8C4B-B0C8-CC5A1190BEE2}" type="slidenum">
              <a:rPr lang="en-GB" altLang="en-US" smtClean="0"/>
              <a:pPr/>
              <a:t>13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 calcmode="lin" valueType="num">
                                      <p:cBhvr additive="base">
                                        <p:cTn id="7" dur="500" fill="hold"/>
                                        <p:tgtEl>
                                          <p:spTgt spid="102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 calcmode="lin" valueType="num">
                                      <p:cBhvr additive="base">
                                        <p:cTn id="13" dur="500" fill="hold"/>
                                        <p:tgtEl>
                                          <p:spTgt spid="102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 calcmode="lin" valueType="num">
                                      <p:cBhvr additive="base">
                                        <p:cTn id="19" dur="500" fill="hold"/>
                                        <p:tgtEl>
                                          <p:spTgt spid="102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8">
                                            <p:txEl>
                                              <p:pRg st="6" end="6"/>
                                            </p:txEl>
                                          </p:spTgt>
                                        </p:tgtEl>
                                        <p:attrNameLst>
                                          <p:attrName>style.visibility</p:attrName>
                                        </p:attrNameLst>
                                      </p:cBhvr>
                                      <p:to>
                                        <p:strVal val="visible"/>
                                      </p:to>
                                    </p:set>
                                    <p:anim calcmode="lin" valueType="num">
                                      <p:cBhvr additive="base">
                                        <p:cTn id="25" dur="500" fill="hold"/>
                                        <p:tgtEl>
                                          <p:spTgt spid="1028">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8">
                                            <p:txEl>
                                              <p:pRg st="8" end="8"/>
                                            </p:txEl>
                                          </p:spTgt>
                                        </p:tgtEl>
                                        <p:attrNameLst>
                                          <p:attrName>style.visibility</p:attrName>
                                        </p:attrNameLst>
                                      </p:cBhvr>
                                      <p:to>
                                        <p:strVal val="visible"/>
                                      </p:to>
                                    </p:set>
                                    <p:anim calcmode="lin" valueType="num">
                                      <p:cBhvr additive="base">
                                        <p:cTn id="31" dur="500" fill="hold"/>
                                        <p:tgtEl>
                                          <p:spTgt spid="1028">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08C5C1E-EAF1-154D-8ADB-CD2109F9AE29}"/>
              </a:ext>
            </a:extLst>
          </p:cNvPr>
          <p:cNvSpPr>
            <a:spLocks noGrp="1" noChangeArrowheads="1"/>
          </p:cNvSpPr>
          <p:nvPr>
            <p:ph type="title"/>
          </p:nvPr>
        </p:nvSpPr>
        <p:spPr/>
        <p:txBody>
          <a:bodyPr/>
          <a:lstStyle/>
          <a:p>
            <a:pPr eaLnBrk="1" hangingPunct="1"/>
            <a:r>
              <a:rPr lang="en-GB" altLang="en-US" b="1"/>
              <a:t>LAW CREATION</a:t>
            </a:r>
          </a:p>
        </p:txBody>
      </p:sp>
      <p:pic>
        <p:nvPicPr>
          <p:cNvPr id="6150" name="Picture 6" descr="law creation">
            <a:extLst>
              <a:ext uri="{FF2B5EF4-FFF2-40B4-BE49-F238E27FC236}">
                <a16:creationId xmlns:a16="http://schemas.microsoft.com/office/drawing/2014/main" id="{912F8F7B-8CF3-C642-9804-46A574DA7F66}"/>
              </a:ext>
            </a:extLst>
          </p:cNvPr>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1775520" y="1447800"/>
            <a:ext cx="4104456" cy="4861520"/>
          </a:xfrm>
          <a:noFill/>
        </p:spPr>
      </p:pic>
      <p:sp>
        <p:nvSpPr>
          <p:cNvPr id="6148" name="Rectangle 4">
            <a:extLst>
              <a:ext uri="{FF2B5EF4-FFF2-40B4-BE49-F238E27FC236}">
                <a16:creationId xmlns:a16="http://schemas.microsoft.com/office/drawing/2014/main" id="{01B8E017-E594-814F-AFD7-1411DC458014}"/>
              </a:ext>
            </a:extLst>
          </p:cNvPr>
          <p:cNvSpPr>
            <a:spLocks noGrp="1" noChangeArrowheads="1"/>
          </p:cNvSpPr>
          <p:nvPr>
            <p:ph type="body" sz="half" idx="2"/>
          </p:nvPr>
        </p:nvSpPr>
        <p:spPr/>
        <p:txBody>
          <a:bodyPr rtlCol="0">
            <a:normAutofit/>
          </a:bodyPr>
          <a:lstStyle/>
          <a:p>
            <a:pPr eaLnBrk="1" fontAlgn="auto" hangingPunct="1">
              <a:lnSpc>
                <a:spcPct val="90000"/>
              </a:lnSpc>
              <a:spcAft>
                <a:spcPts val="0"/>
              </a:spcAft>
              <a:defRPr/>
            </a:pPr>
            <a:r>
              <a:rPr lang="en-GB" sz="2400" dirty="0"/>
              <a:t>Law is a reflection of the will of the powerful</a:t>
            </a:r>
          </a:p>
          <a:p>
            <a:pPr eaLnBrk="1" fontAlgn="auto" hangingPunct="1">
              <a:lnSpc>
                <a:spcPct val="90000"/>
              </a:lnSpc>
              <a:spcAft>
                <a:spcPts val="0"/>
              </a:spcAft>
              <a:defRPr/>
            </a:pPr>
            <a:r>
              <a:rPr lang="en-GB" sz="2400" dirty="0"/>
              <a:t>As economic power guarantees political and social power, the rich can manipulate the rest of us and pass laws that benefit them</a:t>
            </a:r>
          </a:p>
          <a:p>
            <a:pPr eaLnBrk="1" fontAlgn="auto" hangingPunct="1">
              <a:lnSpc>
                <a:spcPct val="90000"/>
              </a:lnSpc>
              <a:spcAft>
                <a:spcPts val="0"/>
              </a:spcAft>
              <a:defRPr/>
            </a:pPr>
            <a:r>
              <a:rPr lang="en-GB" sz="2400" dirty="0"/>
              <a:t>They ‘set the agenda’</a:t>
            </a:r>
          </a:p>
        </p:txBody>
      </p:sp>
      <p:sp>
        <p:nvSpPr>
          <p:cNvPr id="2" name="Date Placeholder 1">
            <a:extLst>
              <a:ext uri="{FF2B5EF4-FFF2-40B4-BE49-F238E27FC236}">
                <a16:creationId xmlns:a16="http://schemas.microsoft.com/office/drawing/2014/main" id="{F957BC49-357B-0649-B5F7-239705F195BC}"/>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3A04550A-81EF-844F-AD38-E2C7604F7219}"/>
              </a:ext>
            </a:extLst>
          </p:cNvPr>
          <p:cNvSpPr>
            <a:spLocks noGrp="1"/>
          </p:cNvSpPr>
          <p:nvPr>
            <p:ph type="ftr" sz="quarter" idx="11"/>
          </p:nvPr>
        </p:nvSpPr>
        <p:spPr/>
        <p:txBody>
          <a:bodyPr/>
          <a:lstStyle/>
          <a:p>
            <a:pPr>
              <a:defRPr/>
            </a:pPr>
            <a:r>
              <a:rPr lang="en-GB"/>
              <a:t>LIAM CORE </a:t>
            </a:r>
          </a:p>
        </p:txBody>
      </p:sp>
      <p:sp>
        <p:nvSpPr>
          <p:cNvPr id="4" name="Slide Number Placeholder 3">
            <a:extLst>
              <a:ext uri="{FF2B5EF4-FFF2-40B4-BE49-F238E27FC236}">
                <a16:creationId xmlns:a16="http://schemas.microsoft.com/office/drawing/2014/main" id="{BDBEBAE3-8699-2A4A-85F5-F6D106B2CF2C}"/>
              </a:ext>
            </a:extLst>
          </p:cNvPr>
          <p:cNvSpPr>
            <a:spLocks noGrp="1"/>
          </p:cNvSpPr>
          <p:nvPr>
            <p:ph type="sldNum" sz="quarter" idx="12"/>
          </p:nvPr>
        </p:nvSpPr>
        <p:spPr/>
        <p:txBody>
          <a:bodyPr/>
          <a:lstStyle/>
          <a:p>
            <a:fld id="{49A19A9E-1AAA-8C4B-B0C8-CC5A1190BEE2}" type="slidenum">
              <a:rPr lang="en-GB" altLang="en-US" smtClean="0"/>
              <a:pPr/>
              <a:t>14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anim calcmode="lin" valueType="num">
                                      <p:cBhvr additive="base">
                                        <p:cTn id="13" dur="500" fill="hold"/>
                                        <p:tgtEl>
                                          <p:spTgt spid="614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4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48">
                                            <p:txEl>
                                              <p:pRg st="2" end="2"/>
                                            </p:txEl>
                                          </p:spTgt>
                                        </p:tgtEl>
                                        <p:attrNameLst>
                                          <p:attrName>style.visibility</p:attrName>
                                        </p:attrNameLst>
                                      </p:cBhvr>
                                      <p:to>
                                        <p:strVal val="visible"/>
                                      </p:to>
                                    </p:set>
                                    <p:anim calcmode="lin" valueType="num">
                                      <p:cBhvr additive="base">
                                        <p:cTn id="19" dur="500" fill="hold"/>
                                        <p:tgtEl>
                                          <p:spTgt spid="614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additive="base">
                                        <p:cTn id="25" dur="500" fill="hold"/>
                                        <p:tgtEl>
                                          <p:spTgt spid="6150"/>
                                        </p:tgtEl>
                                        <p:attrNameLst>
                                          <p:attrName>ppt_x</p:attrName>
                                        </p:attrNameLst>
                                      </p:cBhvr>
                                      <p:tavLst>
                                        <p:tav tm="0">
                                          <p:val>
                                            <p:strVal val="1+#ppt_w/2"/>
                                          </p:val>
                                        </p:tav>
                                        <p:tav tm="100000">
                                          <p:val>
                                            <p:strVal val="#ppt_x"/>
                                          </p:val>
                                        </p:tav>
                                      </p:tavLst>
                                    </p:anim>
                                    <p:anim calcmode="lin" valueType="num">
                                      <p:cBhvr additive="base">
                                        <p:cTn id="26" dur="500" fill="hold"/>
                                        <p:tgtEl>
                                          <p:spTgt spid="61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6253471-2D06-FF44-9B23-71F722079F3F}"/>
              </a:ext>
            </a:extLst>
          </p:cNvPr>
          <p:cNvSpPr>
            <a:spLocks noGrp="1" noChangeArrowheads="1"/>
          </p:cNvSpPr>
          <p:nvPr>
            <p:ph type="title"/>
          </p:nvPr>
        </p:nvSpPr>
        <p:spPr>
          <a:xfrm>
            <a:off x="2208213" y="0"/>
            <a:ext cx="7772400" cy="1219200"/>
          </a:xfrm>
        </p:spPr>
        <p:txBody>
          <a:bodyPr/>
          <a:lstStyle/>
          <a:p>
            <a:pPr eaLnBrk="1" hangingPunct="1"/>
            <a:r>
              <a:rPr lang="en-GB" altLang="en-US" b="1" dirty="0"/>
              <a:t>LAW ENFORCEMENT</a:t>
            </a:r>
          </a:p>
        </p:txBody>
      </p:sp>
      <p:pic>
        <p:nvPicPr>
          <p:cNvPr id="8198" name="Picture 6" descr="LAW ENFORCEMENT">
            <a:extLst>
              <a:ext uri="{FF2B5EF4-FFF2-40B4-BE49-F238E27FC236}">
                <a16:creationId xmlns:a16="http://schemas.microsoft.com/office/drawing/2014/main" id="{91F8FE3E-7226-3744-9607-6649CF285966}"/>
              </a:ext>
            </a:extLst>
          </p:cNvPr>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1923356" y="1340769"/>
            <a:ext cx="2156421" cy="4454525"/>
          </a:xfrm>
          <a:noFill/>
        </p:spPr>
      </p:pic>
      <p:sp>
        <p:nvSpPr>
          <p:cNvPr id="8196" name="Rectangle 4">
            <a:extLst>
              <a:ext uri="{FF2B5EF4-FFF2-40B4-BE49-F238E27FC236}">
                <a16:creationId xmlns:a16="http://schemas.microsoft.com/office/drawing/2014/main" id="{4F84595C-5B15-3B4C-A8F3-DE2E26F765B8}"/>
              </a:ext>
            </a:extLst>
          </p:cNvPr>
          <p:cNvSpPr>
            <a:spLocks noGrp="1" noChangeArrowheads="1"/>
          </p:cNvSpPr>
          <p:nvPr>
            <p:ph type="body" sz="half" idx="2"/>
          </p:nvPr>
        </p:nvSpPr>
        <p:spPr>
          <a:xfrm>
            <a:off x="4439817" y="2060849"/>
            <a:ext cx="5828829" cy="2443287"/>
          </a:xfrm>
        </p:spPr>
        <p:txBody>
          <a:bodyPr/>
          <a:lstStyle/>
          <a:p>
            <a:pPr eaLnBrk="1" hangingPunct="1">
              <a:lnSpc>
                <a:spcPct val="90000"/>
              </a:lnSpc>
            </a:pPr>
            <a:r>
              <a:rPr lang="en-GB" altLang="en-US" sz="2400" dirty="0"/>
              <a:t>‘Street crime’ is more likely to be pursued by police than ‘white collar’ crime</a:t>
            </a:r>
          </a:p>
          <a:p>
            <a:pPr marL="0" indent="0" eaLnBrk="1" hangingPunct="1">
              <a:lnSpc>
                <a:spcPct val="90000"/>
              </a:lnSpc>
              <a:buNone/>
            </a:pPr>
            <a:endParaRPr lang="en-GB" altLang="en-US" sz="2400" dirty="0"/>
          </a:p>
          <a:p>
            <a:pPr eaLnBrk="1" hangingPunct="1">
              <a:lnSpc>
                <a:spcPct val="90000"/>
              </a:lnSpc>
            </a:pPr>
            <a:r>
              <a:rPr lang="en-GB" altLang="en-US" sz="2400" dirty="0"/>
              <a:t>Intensified policing and punishment of poorer individuals and communities</a:t>
            </a:r>
          </a:p>
          <a:p>
            <a:pPr marL="0" indent="0" eaLnBrk="1" hangingPunct="1">
              <a:lnSpc>
                <a:spcPct val="90000"/>
              </a:lnSpc>
              <a:buNone/>
            </a:pPr>
            <a:endParaRPr lang="en-GB" altLang="en-US" sz="2400" dirty="0"/>
          </a:p>
          <a:p>
            <a:pPr eaLnBrk="1" hangingPunct="1">
              <a:lnSpc>
                <a:spcPct val="90000"/>
              </a:lnSpc>
            </a:pPr>
            <a:r>
              <a:rPr lang="en-GB" altLang="en-US" sz="2400" dirty="0"/>
              <a:t>The poor are filtered into the criminal justice system while the rich are filtered out</a:t>
            </a:r>
          </a:p>
          <a:p>
            <a:pPr marL="0" indent="0" eaLnBrk="1" hangingPunct="1">
              <a:lnSpc>
                <a:spcPct val="90000"/>
              </a:lnSpc>
              <a:buNone/>
            </a:pPr>
            <a:endParaRPr lang="en-GB" altLang="en-US" sz="1800" dirty="0"/>
          </a:p>
          <a:p>
            <a:pPr marL="0" indent="0" eaLnBrk="1" hangingPunct="1">
              <a:lnSpc>
                <a:spcPct val="90000"/>
              </a:lnSpc>
              <a:buNone/>
            </a:pPr>
            <a:endParaRPr lang="en-GB" altLang="en-US" sz="1800" b="1" dirty="0">
              <a:solidFill>
                <a:srgbClr val="FF0000"/>
              </a:solidFill>
            </a:endParaRPr>
          </a:p>
        </p:txBody>
      </p:sp>
      <p:sp>
        <p:nvSpPr>
          <p:cNvPr id="2" name="Date Placeholder 1">
            <a:extLst>
              <a:ext uri="{FF2B5EF4-FFF2-40B4-BE49-F238E27FC236}">
                <a16:creationId xmlns:a16="http://schemas.microsoft.com/office/drawing/2014/main" id="{4496A3D2-84FE-ED4A-9599-19193FC8013F}"/>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7A8E417A-663E-3641-BE1B-A975B19F8C55}"/>
              </a:ext>
            </a:extLst>
          </p:cNvPr>
          <p:cNvSpPr>
            <a:spLocks noGrp="1"/>
          </p:cNvSpPr>
          <p:nvPr>
            <p:ph type="ftr" sz="quarter" idx="11"/>
          </p:nvPr>
        </p:nvSpPr>
        <p:spPr/>
        <p:txBody>
          <a:bodyPr/>
          <a:lstStyle/>
          <a:p>
            <a:pPr>
              <a:defRPr/>
            </a:pPr>
            <a:r>
              <a:rPr lang="en-GB"/>
              <a:t>LIAM CORE </a:t>
            </a:r>
          </a:p>
        </p:txBody>
      </p:sp>
      <p:sp>
        <p:nvSpPr>
          <p:cNvPr id="4" name="Slide Number Placeholder 3">
            <a:extLst>
              <a:ext uri="{FF2B5EF4-FFF2-40B4-BE49-F238E27FC236}">
                <a16:creationId xmlns:a16="http://schemas.microsoft.com/office/drawing/2014/main" id="{7D0AFD89-F299-BB4E-9963-2BBA13926A06}"/>
              </a:ext>
            </a:extLst>
          </p:cNvPr>
          <p:cNvSpPr>
            <a:spLocks noGrp="1"/>
          </p:cNvSpPr>
          <p:nvPr>
            <p:ph type="sldNum" sz="quarter" idx="12"/>
          </p:nvPr>
        </p:nvSpPr>
        <p:spPr/>
        <p:txBody>
          <a:bodyPr/>
          <a:lstStyle/>
          <a:p>
            <a:fld id="{49A19A9E-1AAA-8C4B-B0C8-CC5A1190BEE2}" type="slidenum">
              <a:rPr lang="en-GB" altLang="en-US" smtClean="0"/>
              <a:pPr/>
              <a:t>15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1+#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6">
                                            <p:txEl>
                                              <p:pRg st="0" end="0"/>
                                            </p:txEl>
                                          </p:spTgt>
                                        </p:tgtEl>
                                        <p:attrNameLst>
                                          <p:attrName>style.visibility</p:attrName>
                                        </p:attrNameLst>
                                      </p:cBhvr>
                                      <p:to>
                                        <p:strVal val="visible"/>
                                      </p:to>
                                    </p:set>
                                    <p:anim calcmode="lin" valueType="num">
                                      <p:cBhvr additive="base">
                                        <p:cTn id="13" dur="500" fill="hold"/>
                                        <p:tgtEl>
                                          <p:spTgt spid="819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additive="base">
                                        <p:cTn id="19" dur="500" fill="hold"/>
                                        <p:tgtEl>
                                          <p:spTgt spid="819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196">
                                            <p:txEl>
                                              <p:pRg st="4" end="4"/>
                                            </p:txEl>
                                          </p:spTgt>
                                        </p:tgtEl>
                                        <p:attrNameLst>
                                          <p:attrName>style.visibility</p:attrName>
                                        </p:attrNameLst>
                                      </p:cBhvr>
                                      <p:to>
                                        <p:strVal val="visible"/>
                                      </p:to>
                                    </p:set>
                                    <p:anim calcmode="lin" valueType="num">
                                      <p:cBhvr additive="base">
                                        <p:cTn id="25" dur="500" fill="hold"/>
                                        <p:tgtEl>
                                          <p:spTgt spid="819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19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55D0A6-E7AC-EB4A-8D89-B87B2A8A4E6B}"/>
              </a:ext>
            </a:extLst>
          </p:cNvPr>
          <p:cNvSpPr>
            <a:spLocks noGrp="1"/>
          </p:cNvSpPr>
          <p:nvPr>
            <p:ph type="body" sz="half" idx="2"/>
          </p:nvPr>
        </p:nvSpPr>
        <p:spPr/>
        <p:txBody>
          <a:bodyPr/>
          <a:lstStyle/>
          <a:p>
            <a:pPr marL="0" indent="0">
              <a:buNone/>
            </a:pPr>
            <a:r>
              <a:rPr lang="en-GB" altLang="en-US" sz="2000" dirty="0"/>
              <a:t>Dole ‘cheats’ are demonised, while corporate and individual tax avoidance is tolerated. Richard Murphy of Tax Research estimates that avoidance now amounts to £25 billion a year, evasion to £70 billion and outstanding debts to the tax service to £28 billion: a total of £120 billion. Benefit fraud amounts to around £1.1 billion annually.</a:t>
            </a:r>
          </a:p>
          <a:p>
            <a:endParaRPr lang="en-GB" dirty="0"/>
          </a:p>
        </p:txBody>
      </p:sp>
      <p:pic>
        <p:nvPicPr>
          <p:cNvPr id="5" name="Picture 4">
            <a:extLst>
              <a:ext uri="{FF2B5EF4-FFF2-40B4-BE49-F238E27FC236}">
                <a16:creationId xmlns:a16="http://schemas.microsoft.com/office/drawing/2014/main" id="{8F96DEFC-C15C-594B-83B4-13808EF0E1B2}"/>
              </a:ext>
            </a:extLst>
          </p:cNvPr>
          <p:cNvPicPr>
            <a:picLocks noChangeAspect="1"/>
          </p:cNvPicPr>
          <p:nvPr/>
        </p:nvPicPr>
        <p:blipFill>
          <a:blip r:embed="rId2"/>
          <a:stretch>
            <a:fillRect/>
          </a:stretch>
        </p:blipFill>
        <p:spPr>
          <a:xfrm>
            <a:off x="1847528" y="332657"/>
            <a:ext cx="4172273" cy="2363589"/>
          </a:xfrm>
          <a:prstGeom prst="rect">
            <a:avLst/>
          </a:prstGeom>
        </p:spPr>
      </p:pic>
      <p:pic>
        <p:nvPicPr>
          <p:cNvPr id="6" name="Picture 5">
            <a:extLst>
              <a:ext uri="{FF2B5EF4-FFF2-40B4-BE49-F238E27FC236}">
                <a16:creationId xmlns:a16="http://schemas.microsoft.com/office/drawing/2014/main" id="{DBB526DD-0F50-1946-8A07-B608BC6F18CF}"/>
              </a:ext>
            </a:extLst>
          </p:cNvPr>
          <p:cNvPicPr>
            <a:picLocks noChangeAspect="1"/>
          </p:cNvPicPr>
          <p:nvPr/>
        </p:nvPicPr>
        <p:blipFill>
          <a:blip r:embed="rId3"/>
          <a:stretch>
            <a:fillRect/>
          </a:stretch>
        </p:blipFill>
        <p:spPr>
          <a:xfrm>
            <a:off x="1847528" y="2924944"/>
            <a:ext cx="4172272" cy="3312368"/>
          </a:xfrm>
          <a:prstGeom prst="rect">
            <a:avLst/>
          </a:prstGeom>
        </p:spPr>
      </p:pic>
      <p:sp>
        <p:nvSpPr>
          <p:cNvPr id="7" name="Date Placeholder 6">
            <a:extLst>
              <a:ext uri="{FF2B5EF4-FFF2-40B4-BE49-F238E27FC236}">
                <a16:creationId xmlns:a16="http://schemas.microsoft.com/office/drawing/2014/main" id="{D73717B6-042D-864A-9971-DE836C44A234}"/>
              </a:ext>
            </a:extLst>
          </p:cNvPr>
          <p:cNvSpPr>
            <a:spLocks noGrp="1"/>
          </p:cNvSpPr>
          <p:nvPr>
            <p:ph type="dt" sz="half" idx="10"/>
          </p:nvPr>
        </p:nvSpPr>
        <p:spPr/>
        <p:txBody>
          <a:bodyPr/>
          <a:lstStyle/>
          <a:p>
            <a:pPr>
              <a:defRPr/>
            </a:pPr>
            <a:endParaRPr lang="en-GB"/>
          </a:p>
        </p:txBody>
      </p:sp>
      <p:sp>
        <p:nvSpPr>
          <p:cNvPr id="8" name="Footer Placeholder 7">
            <a:extLst>
              <a:ext uri="{FF2B5EF4-FFF2-40B4-BE49-F238E27FC236}">
                <a16:creationId xmlns:a16="http://schemas.microsoft.com/office/drawing/2014/main" id="{22F9E691-94B4-D448-9417-CBC0E61E1E27}"/>
              </a:ext>
            </a:extLst>
          </p:cNvPr>
          <p:cNvSpPr>
            <a:spLocks noGrp="1"/>
          </p:cNvSpPr>
          <p:nvPr>
            <p:ph type="ftr" sz="quarter" idx="11"/>
          </p:nvPr>
        </p:nvSpPr>
        <p:spPr/>
        <p:txBody>
          <a:bodyPr/>
          <a:lstStyle/>
          <a:p>
            <a:pPr>
              <a:defRPr/>
            </a:pPr>
            <a:r>
              <a:rPr lang="en-GB"/>
              <a:t>LIAM CORE </a:t>
            </a:r>
          </a:p>
        </p:txBody>
      </p:sp>
      <p:sp>
        <p:nvSpPr>
          <p:cNvPr id="9" name="Slide Number Placeholder 8">
            <a:extLst>
              <a:ext uri="{FF2B5EF4-FFF2-40B4-BE49-F238E27FC236}">
                <a16:creationId xmlns:a16="http://schemas.microsoft.com/office/drawing/2014/main" id="{AE44952B-9FE0-C54E-A5D4-9E6CDDF8F1C4}"/>
              </a:ext>
            </a:extLst>
          </p:cNvPr>
          <p:cNvSpPr>
            <a:spLocks noGrp="1"/>
          </p:cNvSpPr>
          <p:nvPr>
            <p:ph type="sldNum" sz="quarter" idx="12"/>
          </p:nvPr>
        </p:nvSpPr>
        <p:spPr/>
        <p:txBody>
          <a:bodyPr/>
          <a:lstStyle/>
          <a:p>
            <a:fld id="{49A19A9E-1AAA-8C4B-B0C8-CC5A1190BEE2}" type="slidenum">
              <a:rPr lang="en-GB" altLang="en-US" smtClean="0"/>
              <a:pPr/>
              <a:t>16</a:t>
            </a:fld>
            <a:endParaRPr lang="en-GB" altLang="en-US"/>
          </a:p>
        </p:txBody>
      </p:sp>
    </p:spTree>
    <p:extLst>
      <p:ext uri="{BB962C8B-B14F-4D97-AF65-F5344CB8AC3E}">
        <p14:creationId xmlns:p14="http://schemas.microsoft.com/office/powerpoint/2010/main" val="1360241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1963EA3-0C4B-B049-B544-9CECEE8029D4}"/>
              </a:ext>
            </a:extLst>
          </p:cNvPr>
          <p:cNvSpPr>
            <a:spLocks noGrp="1" noChangeArrowheads="1"/>
          </p:cNvSpPr>
          <p:nvPr>
            <p:ph type="title"/>
          </p:nvPr>
        </p:nvSpPr>
        <p:spPr>
          <a:xfrm>
            <a:off x="1631504" y="228600"/>
            <a:ext cx="8928992" cy="1219200"/>
          </a:xfrm>
        </p:spPr>
        <p:txBody>
          <a:bodyPr/>
          <a:lstStyle/>
          <a:p>
            <a:pPr eaLnBrk="1" hangingPunct="1"/>
            <a:r>
              <a:rPr lang="en-GB" altLang="en-US" b="1" dirty="0"/>
              <a:t>INDIVIDUAL MOTIVATION FOR CRIME</a:t>
            </a:r>
          </a:p>
        </p:txBody>
      </p:sp>
      <p:pic>
        <p:nvPicPr>
          <p:cNvPr id="10243" name="Picture 11" descr="materialism">
            <a:extLst>
              <a:ext uri="{FF2B5EF4-FFF2-40B4-BE49-F238E27FC236}">
                <a16:creationId xmlns:a16="http://schemas.microsoft.com/office/drawing/2014/main" id="{399BA7E0-3CEA-C947-AE59-0F3FF4AB9D8A}"/>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03512" y="1669300"/>
            <a:ext cx="2806080" cy="2695575"/>
          </a:xfrm>
          <a:noFill/>
        </p:spPr>
      </p:pic>
      <p:sp>
        <p:nvSpPr>
          <p:cNvPr id="9220" name="Rectangle 4">
            <a:extLst>
              <a:ext uri="{FF2B5EF4-FFF2-40B4-BE49-F238E27FC236}">
                <a16:creationId xmlns:a16="http://schemas.microsoft.com/office/drawing/2014/main" id="{5FDF380F-A927-8C4B-8498-26655810CC1E}"/>
              </a:ext>
            </a:extLst>
          </p:cNvPr>
          <p:cNvSpPr>
            <a:spLocks noGrp="1" noChangeArrowheads="1"/>
          </p:cNvSpPr>
          <p:nvPr>
            <p:ph type="body" sz="half" idx="2"/>
          </p:nvPr>
        </p:nvSpPr>
        <p:spPr>
          <a:xfrm>
            <a:off x="4727848" y="1641476"/>
            <a:ext cx="5254352" cy="4454525"/>
          </a:xfrm>
        </p:spPr>
        <p:txBody>
          <a:bodyPr/>
          <a:lstStyle/>
          <a:p>
            <a:pPr eaLnBrk="1" hangingPunct="1">
              <a:lnSpc>
                <a:spcPct val="90000"/>
              </a:lnSpc>
            </a:pPr>
            <a:r>
              <a:rPr lang="en-GB" altLang="en-US" sz="2400" dirty="0"/>
              <a:t>In capitalist societies the cultural stress in on competition, not cooperation, and the acquisition of wealth</a:t>
            </a:r>
          </a:p>
          <a:p>
            <a:pPr eaLnBrk="1" hangingPunct="1">
              <a:lnSpc>
                <a:spcPct val="90000"/>
              </a:lnSpc>
            </a:pPr>
            <a:r>
              <a:rPr lang="en-GB" altLang="en-US" sz="2400" dirty="0"/>
              <a:t>Desire for money can lead those who are blocked off from legitimate chances of gaining wealth to turn to criminal methods (anomie)</a:t>
            </a:r>
          </a:p>
          <a:p>
            <a:pPr eaLnBrk="1" hangingPunct="1">
              <a:lnSpc>
                <a:spcPct val="90000"/>
              </a:lnSpc>
            </a:pPr>
            <a:r>
              <a:rPr lang="en-GB" altLang="en-US" sz="2400" dirty="0"/>
              <a:t>Greed is built into the capitalist system</a:t>
            </a:r>
          </a:p>
        </p:txBody>
      </p:sp>
      <p:sp>
        <p:nvSpPr>
          <p:cNvPr id="2" name="Date Placeholder 1">
            <a:extLst>
              <a:ext uri="{FF2B5EF4-FFF2-40B4-BE49-F238E27FC236}">
                <a16:creationId xmlns:a16="http://schemas.microsoft.com/office/drawing/2014/main" id="{9962CAAC-3D6B-2648-8994-6891CDF29C91}"/>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B0D9C39E-B90A-6749-8816-08165C470F9A}"/>
              </a:ext>
            </a:extLst>
          </p:cNvPr>
          <p:cNvSpPr>
            <a:spLocks noGrp="1"/>
          </p:cNvSpPr>
          <p:nvPr>
            <p:ph type="ftr" sz="quarter" idx="11"/>
          </p:nvPr>
        </p:nvSpPr>
        <p:spPr/>
        <p:txBody>
          <a:bodyPr/>
          <a:lstStyle/>
          <a:p>
            <a:pPr>
              <a:defRPr/>
            </a:pPr>
            <a:r>
              <a:rPr lang="en-GB"/>
              <a:t>LIAM CORE </a:t>
            </a:r>
          </a:p>
        </p:txBody>
      </p:sp>
      <p:sp>
        <p:nvSpPr>
          <p:cNvPr id="4" name="Slide Number Placeholder 3">
            <a:extLst>
              <a:ext uri="{FF2B5EF4-FFF2-40B4-BE49-F238E27FC236}">
                <a16:creationId xmlns:a16="http://schemas.microsoft.com/office/drawing/2014/main" id="{5671FEE1-1585-5F47-B281-7393BA4DD89E}"/>
              </a:ext>
            </a:extLst>
          </p:cNvPr>
          <p:cNvSpPr>
            <a:spLocks noGrp="1"/>
          </p:cNvSpPr>
          <p:nvPr>
            <p:ph type="sldNum" sz="quarter" idx="12"/>
          </p:nvPr>
        </p:nvSpPr>
        <p:spPr/>
        <p:txBody>
          <a:bodyPr/>
          <a:lstStyle/>
          <a:p>
            <a:fld id="{49A19A9E-1AAA-8C4B-B0C8-CC5A1190BEE2}" type="slidenum">
              <a:rPr lang="en-GB" altLang="en-US" smtClean="0"/>
              <a:pPr/>
              <a:t>17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20">
                                            <p:txEl>
                                              <p:pRg st="1" end="1"/>
                                            </p:txEl>
                                          </p:spTgt>
                                        </p:tgtEl>
                                        <p:attrNameLst>
                                          <p:attrName>style.visibility</p:attrName>
                                        </p:attrNameLst>
                                      </p:cBhvr>
                                      <p:to>
                                        <p:strVal val="visible"/>
                                      </p:to>
                                    </p:set>
                                    <p:anim calcmode="lin" valueType="num">
                                      <p:cBhvr additive="base">
                                        <p:cTn id="13" dur="500" fill="hold"/>
                                        <p:tgtEl>
                                          <p:spTgt spid="922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20">
                                            <p:txEl>
                                              <p:pRg st="2" end="2"/>
                                            </p:txEl>
                                          </p:spTgt>
                                        </p:tgtEl>
                                        <p:attrNameLst>
                                          <p:attrName>style.visibility</p:attrName>
                                        </p:attrNameLst>
                                      </p:cBhvr>
                                      <p:to>
                                        <p:strVal val="visible"/>
                                      </p:to>
                                    </p:set>
                                    <p:anim calcmode="lin" valueType="num">
                                      <p:cBhvr additive="base">
                                        <p:cTn id="19" dur="500" fill="hold"/>
                                        <p:tgtEl>
                                          <p:spTgt spid="922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2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899AB68-B743-0C42-B4F4-EACE92875014}"/>
              </a:ext>
            </a:extLst>
          </p:cNvPr>
          <p:cNvSpPr>
            <a:spLocks noGrp="1"/>
          </p:cNvSpPr>
          <p:nvPr>
            <p:ph type="title"/>
          </p:nvPr>
        </p:nvSpPr>
        <p:spPr/>
        <p:txBody>
          <a:bodyPr/>
          <a:lstStyle/>
          <a:p>
            <a:r>
              <a:rPr lang="en-GB" altLang="en-US" b="1" dirty="0"/>
              <a:t>William Chambliss</a:t>
            </a:r>
            <a:br>
              <a:rPr lang="en-GB" altLang="en-US" b="1" dirty="0"/>
            </a:br>
            <a:endParaRPr lang="en-GB" altLang="en-US" sz="2000" dirty="0"/>
          </a:p>
        </p:txBody>
      </p:sp>
      <p:sp>
        <p:nvSpPr>
          <p:cNvPr id="12291" name="Content Placeholder 2">
            <a:extLst>
              <a:ext uri="{FF2B5EF4-FFF2-40B4-BE49-F238E27FC236}">
                <a16:creationId xmlns:a16="http://schemas.microsoft.com/office/drawing/2014/main" id="{138337FA-F2E1-5646-91DE-D9E37661B61F}"/>
              </a:ext>
            </a:extLst>
          </p:cNvPr>
          <p:cNvSpPr>
            <a:spLocks noGrp="1"/>
          </p:cNvSpPr>
          <p:nvPr>
            <p:ph idx="1"/>
          </p:nvPr>
        </p:nvSpPr>
        <p:spPr>
          <a:xfrm>
            <a:off x="1981200" y="1417639"/>
            <a:ext cx="4258816" cy="4525963"/>
          </a:xfrm>
        </p:spPr>
        <p:txBody>
          <a:bodyPr/>
          <a:lstStyle/>
          <a:p>
            <a:pPr eaLnBrk="1" hangingPunct="1">
              <a:lnSpc>
                <a:spcPct val="90000"/>
              </a:lnSpc>
            </a:pPr>
            <a:r>
              <a:rPr lang="en-GB" altLang="en-US" sz="2400" i="1" dirty="0"/>
              <a:t>‘A Study of Crime in Seattle’ </a:t>
            </a:r>
            <a:r>
              <a:rPr lang="en-GB" altLang="en-US" sz="2400" dirty="0"/>
              <a:t>(1978)</a:t>
            </a:r>
          </a:p>
          <a:p>
            <a:pPr eaLnBrk="1" hangingPunct="1">
              <a:lnSpc>
                <a:spcPct val="90000"/>
              </a:lnSpc>
            </a:pPr>
            <a:r>
              <a:rPr lang="en-GB" altLang="en-US" sz="2400" dirty="0"/>
              <a:t>Chambliss identified </a:t>
            </a:r>
            <a:r>
              <a:rPr lang="en-GB" altLang="en-US" sz="2400" i="1" dirty="0"/>
              <a:t>selective law enforcement</a:t>
            </a:r>
            <a:r>
              <a:rPr lang="en-GB" altLang="en-US" sz="2400" dirty="0"/>
              <a:t> in Seattle. </a:t>
            </a:r>
          </a:p>
          <a:p>
            <a:pPr eaLnBrk="1" hangingPunct="1">
              <a:lnSpc>
                <a:spcPct val="90000"/>
              </a:lnSpc>
            </a:pPr>
            <a:r>
              <a:rPr lang="en-GB" altLang="en-US" sz="2400" dirty="0"/>
              <a:t>70% of arrests were for public drunkenness, while white collar crime involving  leading politicians, police and big business – some of it relating to organised crime involving prostitution – was all but ignored.</a:t>
            </a:r>
          </a:p>
        </p:txBody>
      </p:sp>
      <p:pic>
        <p:nvPicPr>
          <p:cNvPr id="2" name="Picture 1">
            <a:extLst>
              <a:ext uri="{FF2B5EF4-FFF2-40B4-BE49-F238E27FC236}">
                <a16:creationId xmlns:a16="http://schemas.microsoft.com/office/drawing/2014/main" id="{B957A481-B918-9C46-97AF-EBC0927B8300}"/>
              </a:ext>
            </a:extLst>
          </p:cNvPr>
          <p:cNvPicPr>
            <a:picLocks noChangeAspect="1"/>
          </p:cNvPicPr>
          <p:nvPr/>
        </p:nvPicPr>
        <p:blipFill>
          <a:blip r:embed="rId2"/>
          <a:stretch>
            <a:fillRect/>
          </a:stretch>
        </p:blipFill>
        <p:spPr>
          <a:xfrm>
            <a:off x="6528048" y="1417638"/>
            <a:ext cx="3816424" cy="4525962"/>
          </a:xfrm>
          <a:prstGeom prst="rect">
            <a:avLst/>
          </a:prstGeom>
        </p:spPr>
      </p:pic>
      <p:sp>
        <p:nvSpPr>
          <p:cNvPr id="3" name="Date Placeholder 2">
            <a:extLst>
              <a:ext uri="{FF2B5EF4-FFF2-40B4-BE49-F238E27FC236}">
                <a16:creationId xmlns:a16="http://schemas.microsoft.com/office/drawing/2014/main" id="{E32FC357-E3DE-9043-94F0-0417900EFAE2}"/>
              </a:ext>
            </a:extLst>
          </p:cNvPr>
          <p:cNvSpPr>
            <a:spLocks noGrp="1"/>
          </p:cNvSpPr>
          <p:nvPr>
            <p:ph type="dt" sz="half" idx="10"/>
          </p:nvPr>
        </p:nvSpPr>
        <p:spPr/>
        <p:txBody>
          <a:bodyPr/>
          <a:lstStyle/>
          <a:p>
            <a:pPr>
              <a:defRPr/>
            </a:pPr>
            <a:endParaRPr lang="en-GB"/>
          </a:p>
        </p:txBody>
      </p:sp>
      <p:sp>
        <p:nvSpPr>
          <p:cNvPr id="4" name="Footer Placeholder 3">
            <a:extLst>
              <a:ext uri="{FF2B5EF4-FFF2-40B4-BE49-F238E27FC236}">
                <a16:creationId xmlns:a16="http://schemas.microsoft.com/office/drawing/2014/main" id="{C448F657-C58E-4E43-8066-CB59E6520265}"/>
              </a:ext>
            </a:extLst>
          </p:cNvPr>
          <p:cNvSpPr>
            <a:spLocks noGrp="1"/>
          </p:cNvSpPr>
          <p:nvPr>
            <p:ph type="ftr" sz="quarter" idx="11"/>
          </p:nvPr>
        </p:nvSpPr>
        <p:spPr/>
        <p:txBody>
          <a:bodyPr/>
          <a:lstStyle/>
          <a:p>
            <a:pPr>
              <a:defRPr/>
            </a:pPr>
            <a:r>
              <a:rPr lang="en-GB"/>
              <a:t>LIAM CORE </a:t>
            </a:r>
          </a:p>
        </p:txBody>
      </p:sp>
      <p:sp>
        <p:nvSpPr>
          <p:cNvPr id="5" name="Slide Number Placeholder 4">
            <a:extLst>
              <a:ext uri="{FF2B5EF4-FFF2-40B4-BE49-F238E27FC236}">
                <a16:creationId xmlns:a16="http://schemas.microsoft.com/office/drawing/2014/main" id="{5593F07E-0A55-4E42-98D1-1299239FAC97}"/>
              </a:ext>
            </a:extLst>
          </p:cNvPr>
          <p:cNvSpPr>
            <a:spLocks noGrp="1"/>
          </p:cNvSpPr>
          <p:nvPr>
            <p:ph type="sldNum" sz="quarter" idx="12"/>
          </p:nvPr>
        </p:nvSpPr>
        <p:spPr/>
        <p:txBody>
          <a:bodyPr/>
          <a:lstStyle/>
          <a:p>
            <a:fld id="{E7F3A58B-8EAA-2F4A-A477-BE4EB7798A47}" type="slidenum">
              <a:rPr lang="en-GB" altLang="en-US" smtClean="0"/>
              <a:pPr/>
              <a:t>18</a:t>
            </a:fld>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F408E8-0C08-4D46-88CD-6ADE6DA01D54}"/>
              </a:ext>
            </a:extLst>
          </p:cNvPr>
          <p:cNvSpPr>
            <a:spLocks noGrp="1"/>
          </p:cNvSpPr>
          <p:nvPr>
            <p:ph type="title"/>
          </p:nvPr>
        </p:nvSpPr>
        <p:spPr/>
        <p:txBody>
          <a:bodyPr/>
          <a:lstStyle/>
          <a:p>
            <a:r>
              <a:rPr lang="en-GB" dirty="0"/>
              <a:t>William Chambliss</a:t>
            </a:r>
          </a:p>
        </p:txBody>
      </p:sp>
      <p:sp>
        <p:nvSpPr>
          <p:cNvPr id="5" name="Text Placeholder 4">
            <a:extLst>
              <a:ext uri="{FF2B5EF4-FFF2-40B4-BE49-F238E27FC236}">
                <a16:creationId xmlns:a16="http://schemas.microsoft.com/office/drawing/2014/main" id="{7BAEE3E4-1864-1F4C-AFE6-2BF0F1FE08EF}"/>
              </a:ext>
            </a:extLst>
          </p:cNvPr>
          <p:cNvSpPr>
            <a:spLocks noGrp="1"/>
          </p:cNvSpPr>
          <p:nvPr>
            <p:ph type="body" idx="1"/>
          </p:nvPr>
        </p:nvSpPr>
        <p:spPr>
          <a:xfrm>
            <a:off x="1981200" y="1535114"/>
            <a:ext cx="4040188" cy="381719"/>
          </a:xfrm>
        </p:spPr>
        <p:txBody>
          <a:bodyPr/>
          <a:lstStyle/>
          <a:p>
            <a:pPr algn="ctr"/>
            <a:r>
              <a:rPr lang="en-GB" dirty="0"/>
              <a:t>Strengths </a:t>
            </a:r>
          </a:p>
        </p:txBody>
      </p:sp>
      <p:sp>
        <p:nvSpPr>
          <p:cNvPr id="6" name="Content Placeholder 5">
            <a:extLst>
              <a:ext uri="{FF2B5EF4-FFF2-40B4-BE49-F238E27FC236}">
                <a16:creationId xmlns:a16="http://schemas.microsoft.com/office/drawing/2014/main" id="{8BAD4050-B2E1-454D-BA78-6CC3D41C7326}"/>
              </a:ext>
            </a:extLst>
          </p:cNvPr>
          <p:cNvSpPr>
            <a:spLocks noGrp="1"/>
          </p:cNvSpPr>
          <p:nvPr>
            <p:ph sz="half" idx="2"/>
          </p:nvPr>
        </p:nvSpPr>
        <p:spPr/>
        <p:txBody>
          <a:bodyPr/>
          <a:lstStyle/>
          <a:p>
            <a:endParaRPr lang="en-GB"/>
          </a:p>
        </p:txBody>
      </p:sp>
      <p:sp>
        <p:nvSpPr>
          <p:cNvPr id="7" name="Text Placeholder 6">
            <a:extLst>
              <a:ext uri="{FF2B5EF4-FFF2-40B4-BE49-F238E27FC236}">
                <a16:creationId xmlns:a16="http://schemas.microsoft.com/office/drawing/2014/main" id="{CB7A98EC-D113-1A48-B3E2-E70DBB66D4E9}"/>
              </a:ext>
            </a:extLst>
          </p:cNvPr>
          <p:cNvSpPr>
            <a:spLocks noGrp="1"/>
          </p:cNvSpPr>
          <p:nvPr>
            <p:ph type="body" sz="quarter" idx="3"/>
          </p:nvPr>
        </p:nvSpPr>
        <p:spPr>
          <a:xfrm>
            <a:off x="6169026" y="1535114"/>
            <a:ext cx="4041775" cy="381719"/>
          </a:xfrm>
        </p:spPr>
        <p:txBody>
          <a:bodyPr/>
          <a:lstStyle/>
          <a:p>
            <a:pPr algn="ctr"/>
            <a:r>
              <a:rPr lang="en-GB" dirty="0"/>
              <a:t>Criticisms</a:t>
            </a:r>
          </a:p>
        </p:txBody>
      </p:sp>
      <p:sp>
        <p:nvSpPr>
          <p:cNvPr id="8" name="Content Placeholder 7">
            <a:extLst>
              <a:ext uri="{FF2B5EF4-FFF2-40B4-BE49-F238E27FC236}">
                <a16:creationId xmlns:a16="http://schemas.microsoft.com/office/drawing/2014/main" id="{3514C7D2-994C-904A-B99E-65A240993404}"/>
              </a:ext>
            </a:extLst>
          </p:cNvPr>
          <p:cNvSpPr>
            <a:spLocks noGrp="1"/>
          </p:cNvSpPr>
          <p:nvPr>
            <p:ph sz="quarter" idx="4"/>
          </p:nvPr>
        </p:nvSpPr>
        <p:spPr/>
        <p:txBody>
          <a:bodyPr/>
          <a:lstStyle/>
          <a:p>
            <a:endParaRPr lang="en-GB"/>
          </a:p>
        </p:txBody>
      </p:sp>
      <p:sp>
        <p:nvSpPr>
          <p:cNvPr id="9" name="Date Placeholder 8">
            <a:extLst>
              <a:ext uri="{FF2B5EF4-FFF2-40B4-BE49-F238E27FC236}">
                <a16:creationId xmlns:a16="http://schemas.microsoft.com/office/drawing/2014/main" id="{69D0F8D5-BF64-2D41-921A-A1D352B2E365}"/>
              </a:ext>
            </a:extLst>
          </p:cNvPr>
          <p:cNvSpPr>
            <a:spLocks noGrp="1"/>
          </p:cNvSpPr>
          <p:nvPr>
            <p:ph type="dt" sz="half" idx="10"/>
          </p:nvPr>
        </p:nvSpPr>
        <p:spPr/>
        <p:txBody>
          <a:bodyPr/>
          <a:lstStyle/>
          <a:p>
            <a:pPr>
              <a:defRPr/>
            </a:pPr>
            <a:endParaRPr lang="en-GB"/>
          </a:p>
        </p:txBody>
      </p:sp>
      <p:sp>
        <p:nvSpPr>
          <p:cNvPr id="10" name="Footer Placeholder 9">
            <a:extLst>
              <a:ext uri="{FF2B5EF4-FFF2-40B4-BE49-F238E27FC236}">
                <a16:creationId xmlns:a16="http://schemas.microsoft.com/office/drawing/2014/main" id="{820DB78E-3F6F-F745-B668-DDF271E6CD41}"/>
              </a:ext>
            </a:extLst>
          </p:cNvPr>
          <p:cNvSpPr>
            <a:spLocks noGrp="1"/>
          </p:cNvSpPr>
          <p:nvPr>
            <p:ph type="ftr" sz="quarter" idx="11"/>
          </p:nvPr>
        </p:nvSpPr>
        <p:spPr/>
        <p:txBody>
          <a:bodyPr/>
          <a:lstStyle/>
          <a:p>
            <a:pPr>
              <a:defRPr/>
            </a:pPr>
            <a:r>
              <a:rPr lang="en-GB"/>
              <a:t>LIAM CORE </a:t>
            </a:r>
          </a:p>
        </p:txBody>
      </p:sp>
      <p:sp>
        <p:nvSpPr>
          <p:cNvPr id="11" name="Slide Number Placeholder 10">
            <a:extLst>
              <a:ext uri="{FF2B5EF4-FFF2-40B4-BE49-F238E27FC236}">
                <a16:creationId xmlns:a16="http://schemas.microsoft.com/office/drawing/2014/main" id="{68436349-FA26-C242-AAC1-6824E4311FCC}"/>
              </a:ext>
            </a:extLst>
          </p:cNvPr>
          <p:cNvSpPr>
            <a:spLocks noGrp="1"/>
          </p:cNvSpPr>
          <p:nvPr>
            <p:ph type="sldNum" sz="quarter" idx="12"/>
          </p:nvPr>
        </p:nvSpPr>
        <p:spPr/>
        <p:txBody>
          <a:bodyPr/>
          <a:lstStyle/>
          <a:p>
            <a:fld id="{24C98796-C950-7649-8ACA-848AD3A3C404}" type="slidenum">
              <a:rPr lang="en-GB" altLang="en-US" smtClean="0"/>
              <a:pPr/>
              <a:t>19</a:t>
            </a:fld>
            <a:endParaRPr lang="en-GB" altLang="en-US"/>
          </a:p>
        </p:txBody>
      </p:sp>
    </p:spTree>
    <p:extLst>
      <p:ext uri="{BB962C8B-B14F-4D97-AF65-F5344CB8AC3E}">
        <p14:creationId xmlns:p14="http://schemas.microsoft.com/office/powerpoint/2010/main" val="295379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809C-0AF5-8743-8B15-F656DE707363}"/>
              </a:ext>
            </a:extLst>
          </p:cNvPr>
          <p:cNvSpPr>
            <a:spLocks noGrp="1"/>
          </p:cNvSpPr>
          <p:nvPr>
            <p:ph type="title"/>
          </p:nvPr>
        </p:nvSpPr>
        <p:spPr/>
        <p:txBody>
          <a:bodyPr/>
          <a:lstStyle/>
          <a:p>
            <a:pPr algn="l"/>
            <a:r>
              <a:rPr lang="en-GB" dirty="0"/>
              <a:t>Lesson Objectives</a:t>
            </a:r>
          </a:p>
        </p:txBody>
      </p:sp>
      <p:sp>
        <p:nvSpPr>
          <p:cNvPr id="3" name="Content Placeholder 2">
            <a:extLst>
              <a:ext uri="{FF2B5EF4-FFF2-40B4-BE49-F238E27FC236}">
                <a16:creationId xmlns:a16="http://schemas.microsoft.com/office/drawing/2014/main" id="{F50E0ECA-53C8-DE49-81DA-B458423F58E8}"/>
              </a:ext>
            </a:extLst>
          </p:cNvPr>
          <p:cNvSpPr>
            <a:spLocks noGrp="1"/>
          </p:cNvSpPr>
          <p:nvPr>
            <p:ph idx="1"/>
          </p:nvPr>
        </p:nvSpPr>
        <p:spPr/>
        <p:txBody>
          <a:bodyPr/>
          <a:lstStyle/>
          <a:p>
            <a:r>
              <a:rPr lang="en-GB" dirty="0"/>
              <a:t>Review knowledge of Marxism</a:t>
            </a:r>
          </a:p>
          <a:p>
            <a:r>
              <a:rPr lang="en-GB" dirty="0"/>
              <a:t>Understand Marxist explanations of both the causes </a:t>
            </a:r>
            <a:r>
              <a:rPr lang="en-GB" i="1" dirty="0"/>
              <a:t>and </a:t>
            </a:r>
            <a:r>
              <a:rPr lang="en-GB" dirty="0"/>
              <a:t>consequences of crime. </a:t>
            </a:r>
          </a:p>
          <a:p>
            <a:endParaRPr lang="en-GB" i="1" dirty="0"/>
          </a:p>
        </p:txBody>
      </p:sp>
      <p:sp>
        <p:nvSpPr>
          <p:cNvPr id="5" name="Date Placeholder 4">
            <a:extLst>
              <a:ext uri="{FF2B5EF4-FFF2-40B4-BE49-F238E27FC236}">
                <a16:creationId xmlns:a16="http://schemas.microsoft.com/office/drawing/2014/main" id="{01E630DE-E4CC-9742-AAF5-8AC175512A19}"/>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F9CC3925-0E81-394D-8E87-7375894A8B83}"/>
              </a:ext>
            </a:extLst>
          </p:cNvPr>
          <p:cNvSpPr>
            <a:spLocks noGrp="1"/>
          </p:cNvSpPr>
          <p:nvPr>
            <p:ph type="ftr" sz="quarter" idx="11"/>
          </p:nvPr>
        </p:nvSpPr>
        <p:spPr/>
        <p:txBody>
          <a:bodyPr/>
          <a:lstStyle/>
          <a:p>
            <a:pPr>
              <a:defRPr/>
            </a:pPr>
            <a:r>
              <a:rPr lang="en-GB"/>
              <a:t>LIAM CORE </a:t>
            </a:r>
          </a:p>
        </p:txBody>
      </p:sp>
      <p:sp>
        <p:nvSpPr>
          <p:cNvPr id="7" name="Slide Number Placeholder 6">
            <a:extLst>
              <a:ext uri="{FF2B5EF4-FFF2-40B4-BE49-F238E27FC236}">
                <a16:creationId xmlns:a16="http://schemas.microsoft.com/office/drawing/2014/main" id="{A1DC92A9-682A-B04B-8B30-F735FBEE3A77}"/>
              </a:ext>
            </a:extLst>
          </p:cNvPr>
          <p:cNvSpPr>
            <a:spLocks noGrp="1"/>
          </p:cNvSpPr>
          <p:nvPr>
            <p:ph type="sldNum" sz="quarter" idx="12"/>
          </p:nvPr>
        </p:nvSpPr>
        <p:spPr/>
        <p:txBody>
          <a:bodyPr/>
          <a:lstStyle/>
          <a:p>
            <a:fld id="{E7F3A58B-8EAA-2F4A-A477-BE4EB7798A47}" type="slidenum">
              <a:rPr lang="en-GB" altLang="en-US" smtClean="0"/>
              <a:pPr/>
              <a:t>2</a:t>
            </a:fld>
            <a:endParaRPr lang="en-GB" altLang="en-US"/>
          </a:p>
        </p:txBody>
      </p:sp>
    </p:spTree>
    <p:extLst>
      <p:ext uri="{BB962C8B-B14F-4D97-AF65-F5344CB8AC3E}">
        <p14:creationId xmlns:p14="http://schemas.microsoft.com/office/powerpoint/2010/main" val="3070098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CC086920-BB70-EE4C-BEF9-BB82FE9FC815}"/>
              </a:ext>
            </a:extLst>
          </p:cNvPr>
          <p:cNvSpPr>
            <a:spLocks noGrp="1"/>
          </p:cNvSpPr>
          <p:nvPr>
            <p:ph idx="1"/>
          </p:nvPr>
        </p:nvSpPr>
        <p:spPr>
          <a:xfrm>
            <a:off x="1981200" y="476672"/>
            <a:ext cx="8229600" cy="1396752"/>
          </a:xfrm>
        </p:spPr>
        <p:txBody>
          <a:bodyPr/>
          <a:lstStyle/>
          <a:p>
            <a:pPr marL="0" indent="0" algn="ctr" eaLnBrk="1" hangingPunct="1">
              <a:buNone/>
            </a:pPr>
            <a:r>
              <a:rPr lang="en-GB" altLang="en-US" sz="2400" i="1" dirty="0"/>
              <a:t>‘If the demoralisation of the worker passes beyond a certain point, then it is just as natural that he will turn into a criminal – as inevitably as water turns into steam at boiling point.’ </a:t>
            </a:r>
          </a:p>
          <a:p>
            <a:pPr marL="0" indent="0" algn="r" eaLnBrk="1" hangingPunct="1">
              <a:buNone/>
            </a:pPr>
            <a:r>
              <a:rPr lang="en-GB" altLang="en-US" sz="1800" dirty="0"/>
              <a:t>(Engels 1844)</a:t>
            </a:r>
          </a:p>
        </p:txBody>
      </p:sp>
      <p:sp>
        <p:nvSpPr>
          <p:cNvPr id="2" name="TextBox 1">
            <a:extLst>
              <a:ext uri="{FF2B5EF4-FFF2-40B4-BE49-F238E27FC236}">
                <a16:creationId xmlns:a16="http://schemas.microsoft.com/office/drawing/2014/main" id="{8369160B-7F13-074B-80C0-6F96DA4B13B8}"/>
              </a:ext>
            </a:extLst>
          </p:cNvPr>
          <p:cNvSpPr txBox="1"/>
          <p:nvPr/>
        </p:nvSpPr>
        <p:spPr>
          <a:xfrm>
            <a:off x="1739516" y="5919663"/>
            <a:ext cx="8712968" cy="523220"/>
          </a:xfrm>
          <a:prstGeom prst="rect">
            <a:avLst/>
          </a:prstGeom>
          <a:noFill/>
        </p:spPr>
        <p:txBody>
          <a:bodyPr wrap="square" rtlCol="0">
            <a:spAutoFit/>
          </a:bodyPr>
          <a:lstStyle/>
          <a:p>
            <a:pPr algn="ctr"/>
            <a:r>
              <a:rPr lang="en-GB" sz="2800" b="1" dirty="0">
                <a:latin typeface="+mn-lt"/>
              </a:rPr>
              <a:t>To what extent do you agree with this statement?</a:t>
            </a:r>
          </a:p>
        </p:txBody>
      </p:sp>
      <p:cxnSp>
        <p:nvCxnSpPr>
          <p:cNvPr id="4" name="Straight Arrow Connector 3">
            <a:extLst>
              <a:ext uri="{FF2B5EF4-FFF2-40B4-BE49-F238E27FC236}">
                <a16:creationId xmlns:a16="http://schemas.microsoft.com/office/drawing/2014/main" id="{43AE9A37-1B18-5A40-8BCB-267AAB7FDF7C}"/>
              </a:ext>
            </a:extLst>
          </p:cNvPr>
          <p:cNvCxnSpPr>
            <a:cxnSpLocks/>
          </p:cNvCxnSpPr>
          <p:nvPr/>
        </p:nvCxnSpPr>
        <p:spPr>
          <a:xfrm>
            <a:off x="1739516" y="2708920"/>
            <a:ext cx="8820980" cy="0"/>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F9EF93-CFCD-F541-959A-C13E4E87C731}"/>
              </a:ext>
            </a:extLst>
          </p:cNvPr>
          <p:cNvSpPr txBox="1"/>
          <p:nvPr/>
        </p:nvSpPr>
        <p:spPr>
          <a:xfrm>
            <a:off x="1739516" y="2894020"/>
            <a:ext cx="900100" cy="584775"/>
          </a:xfrm>
          <a:prstGeom prst="rect">
            <a:avLst/>
          </a:prstGeom>
          <a:noFill/>
        </p:spPr>
        <p:txBody>
          <a:bodyPr wrap="square" rtlCol="0">
            <a:spAutoFit/>
          </a:bodyPr>
          <a:lstStyle/>
          <a:p>
            <a:r>
              <a:rPr lang="en-GB" sz="1600" dirty="0">
                <a:latin typeface="+mn-lt"/>
              </a:rPr>
              <a:t>Strongly disagree</a:t>
            </a:r>
          </a:p>
        </p:txBody>
      </p:sp>
      <p:sp>
        <p:nvSpPr>
          <p:cNvPr id="10" name="TextBox 9">
            <a:extLst>
              <a:ext uri="{FF2B5EF4-FFF2-40B4-BE49-F238E27FC236}">
                <a16:creationId xmlns:a16="http://schemas.microsoft.com/office/drawing/2014/main" id="{DB237AC1-012C-F140-A77E-C2D51C220D9D}"/>
              </a:ext>
            </a:extLst>
          </p:cNvPr>
          <p:cNvSpPr txBox="1"/>
          <p:nvPr/>
        </p:nvSpPr>
        <p:spPr>
          <a:xfrm>
            <a:off x="9803491" y="2996626"/>
            <a:ext cx="900100" cy="584775"/>
          </a:xfrm>
          <a:prstGeom prst="rect">
            <a:avLst/>
          </a:prstGeom>
          <a:noFill/>
        </p:spPr>
        <p:txBody>
          <a:bodyPr wrap="square" rtlCol="0">
            <a:spAutoFit/>
          </a:bodyPr>
          <a:lstStyle/>
          <a:p>
            <a:pPr algn="r"/>
            <a:r>
              <a:rPr lang="en-GB" sz="1600" dirty="0">
                <a:latin typeface="+mn-lt"/>
              </a:rPr>
              <a:t>Strongly Agree</a:t>
            </a:r>
          </a:p>
        </p:txBody>
      </p:sp>
      <p:sp>
        <p:nvSpPr>
          <p:cNvPr id="3" name="Date Placeholder 2">
            <a:extLst>
              <a:ext uri="{FF2B5EF4-FFF2-40B4-BE49-F238E27FC236}">
                <a16:creationId xmlns:a16="http://schemas.microsoft.com/office/drawing/2014/main" id="{D32E155F-2DA7-F243-A319-AB90BD2658CE}"/>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7A5100F6-D17C-194B-BEF3-C120D5B64B48}"/>
              </a:ext>
            </a:extLst>
          </p:cNvPr>
          <p:cNvSpPr>
            <a:spLocks noGrp="1"/>
          </p:cNvSpPr>
          <p:nvPr>
            <p:ph type="ftr" sz="quarter" idx="11"/>
          </p:nvPr>
        </p:nvSpPr>
        <p:spPr/>
        <p:txBody>
          <a:bodyPr/>
          <a:lstStyle/>
          <a:p>
            <a:pPr>
              <a:defRPr/>
            </a:pPr>
            <a:r>
              <a:rPr lang="en-GB"/>
              <a:t>LIAM CORE </a:t>
            </a:r>
          </a:p>
        </p:txBody>
      </p:sp>
      <p:sp>
        <p:nvSpPr>
          <p:cNvPr id="7" name="Slide Number Placeholder 6">
            <a:extLst>
              <a:ext uri="{FF2B5EF4-FFF2-40B4-BE49-F238E27FC236}">
                <a16:creationId xmlns:a16="http://schemas.microsoft.com/office/drawing/2014/main" id="{ED2DDE58-9605-2B46-BDCC-70752D58FA79}"/>
              </a:ext>
            </a:extLst>
          </p:cNvPr>
          <p:cNvSpPr>
            <a:spLocks noGrp="1"/>
          </p:cNvSpPr>
          <p:nvPr>
            <p:ph type="sldNum" sz="quarter" idx="12"/>
          </p:nvPr>
        </p:nvSpPr>
        <p:spPr/>
        <p:txBody>
          <a:bodyPr/>
          <a:lstStyle/>
          <a:p>
            <a:fld id="{E7F3A58B-8EAA-2F4A-A477-BE4EB7798A47}" type="slidenum">
              <a:rPr lang="en-GB" altLang="en-US" smtClean="0"/>
              <a:pPr/>
              <a:t>20</a:t>
            </a:fld>
            <a:endParaRPr lang="en-GB" altLang="en-US"/>
          </a:p>
        </p:txBody>
      </p:sp>
    </p:spTree>
    <p:extLst>
      <p:ext uri="{BB962C8B-B14F-4D97-AF65-F5344CB8AC3E}">
        <p14:creationId xmlns:p14="http://schemas.microsoft.com/office/powerpoint/2010/main" val="2241736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CC086920-BB70-EE4C-BEF9-BB82FE9FC815}"/>
              </a:ext>
            </a:extLst>
          </p:cNvPr>
          <p:cNvSpPr>
            <a:spLocks noGrp="1"/>
          </p:cNvSpPr>
          <p:nvPr>
            <p:ph idx="1"/>
          </p:nvPr>
        </p:nvSpPr>
        <p:spPr>
          <a:xfrm>
            <a:off x="1981200" y="476672"/>
            <a:ext cx="8229600" cy="1396752"/>
          </a:xfrm>
        </p:spPr>
        <p:txBody>
          <a:bodyPr/>
          <a:lstStyle/>
          <a:p>
            <a:pPr marL="0" indent="0" algn="ctr">
              <a:buNone/>
            </a:pPr>
            <a:r>
              <a:rPr lang="en-GB" altLang="en-US" i="1" dirty="0"/>
              <a:t>‘Power in the form of money and influence is the key factor which determines who gets arrested and who does not.’ </a:t>
            </a:r>
          </a:p>
          <a:p>
            <a:pPr marL="0" indent="0" algn="r">
              <a:buNone/>
            </a:pPr>
            <a:r>
              <a:rPr lang="en-GB" altLang="en-US" sz="2000" dirty="0"/>
              <a:t>Chambliss (78)</a:t>
            </a:r>
            <a:endParaRPr lang="en-GB" altLang="en-US" sz="2000" i="1" dirty="0"/>
          </a:p>
        </p:txBody>
      </p:sp>
      <p:sp>
        <p:nvSpPr>
          <p:cNvPr id="2" name="TextBox 1">
            <a:extLst>
              <a:ext uri="{FF2B5EF4-FFF2-40B4-BE49-F238E27FC236}">
                <a16:creationId xmlns:a16="http://schemas.microsoft.com/office/drawing/2014/main" id="{8369160B-7F13-074B-80C0-6F96DA4B13B8}"/>
              </a:ext>
            </a:extLst>
          </p:cNvPr>
          <p:cNvSpPr txBox="1"/>
          <p:nvPr/>
        </p:nvSpPr>
        <p:spPr>
          <a:xfrm>
            <a:off x="1739516" y="5919663"/>
            <a:ext cx="8712968" cy="523220"/>
          </a:xfrm>
          <a:prstGeom prst="rect">
            <a:avLst/>
          </a:prstGeom>
          <a:noFill/>
        </p:spPr>
        <p:txBody>
          <a:bodyPr wrap="square" rtlCol="0">
            <a:spAutoFit/>
          </a:bodyPr>
          <a:lstStyle/>
          <a:p>
            <a:pPr algn="ctr"/>
            <a:r>
              <a:rPr lang="en-GB" sz="2800" b="1" dirty="0">
                <a:latin typeface="+mn-lt"/>
              </a:rPr>
              <a:t>To what extent do you agree with this statement?</a:t>
            </a:r>
          </a:p>
        </p:txBody>
      </p:sp>
      <p:cxnSp>
        <p:nvCxnSpPr>
          <p:cNvPr id="4" name="Straight Arrow Connector 3">
            <a:extLst>
              <a:ext uri="{FF2B5EF4-FFF2-40B4-BE49-F238E27FC236}">
                <a16:creationId xmlns:a16="http://schemas.microsoft.com/office/drawing/2014/main" id="{43AE9A37-1B18-5A40-8BCB-267AAB7FDF7C}"/>
              </a:ext>
            </a:extLst>
          </p:cNvPr>
          <p:cNvCxnSpPr>
            <a:cxnSpLocks/>
          </p:cNvCxnSpPr>
          <p:nvPr/>
        </p:nvCxnSpPr>
        <p:spPr>
          <a:xfrm>
            <a:off x="1739516" y="2708920"/>
            <a:ext cx="8820980" cy="0"/>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F9EF93-CFCD-F541-959A-C13E4E87C731}"/>
              </a:ext>
            </a:extLst>
          </p:cNvPr>
          <p:cNvSpPr txBox="1"/>
          <p:nvPr/>
        </p:nvSpPr>
        <p:spPr>
          <a:xfrm>
            <a:off x="1739516" y="2894020"/>
            <a:ext cx="900100" cy="584775"/>
          </a:xfrm>
          <a:prstGeom prst="rect">
            <a:avLst/>
          </a:prstGeom>
          <a:noFill/>
        </p:spPr>
        <p:txBody>
          <a:bodyPr wrap="square" rtlCol="0">
            <a:spAutoFit/>
          </a:bodyPr>
          <a:lstStyle/>
          <a:p>
            <a:r>
              <a:rPr lang="en-GB" sz="1600" dirty="0">
                <a:latin typeface="+mn-lt"/>
              </a:rPr>
              <a:t>Strongly disagree</a:t>
            </a:r>
          </a:p>
        </p:txBody>
      </p:sp>
      <p:sp>
        <p:nvSpPr>
          <p:cNvPr id="10" name="TextBox 9">
            <a:extLst>
              <a:ext uri="{FF2B5EF4-FFF2-40B4-BE49-F238E27FC236}">
                <a16:creationId xmlns:a16="http://schemas.microsoft.com/office/drawing/2014/main" id="{DB237AC1-012C-F140-A77E-C2D51C220D9D}"/>
              </a:ext>
            </a:extLst>
          </p:cNvPr>
          <p:cNvSpPr txBox="1"/>
          <p:nvPr/>
        </p:nvSpPr>
        <p:spPr>
          <a:xfrm>
            <a:off x="9803491" y="2996626"/>
            <a:ext cx="900100" cy="584775"/>
          </a:xfrm>
          <a:prstGeom prst="rect">
            <a:avLst/>
          </a:prstGeom>
          <a:noFill/>
        </p:spPr>
        <p:txBody>
          <a:bodyPr wrap="square" rtlCol="0">
            <a:spAutoFit/>
          </a:bodyPr>
          <a:lstStyle/>
          <a:p>
            <a:pPr algn="r"/>
            <a:r>
              <a:rPr lang="en-GB" sz="1600" dirty="0">
                <a:latin typeface="+mn-lt"/>
              </a:rPr>
              <a:t>Strongly Agree</a:t>
            </a:r>
          </a:p>
        </p:txBody>
      </p:sp>
      <p:sp>
        <p:nvSpPr>
          <p:cNvPr id="7" name="Date Placeholder 6">
            <a:extLst>
              <a:ext uri="{FF2B5EF4-FFF2-40B4-BE49-F238E27FC236}">
                <a16:creationId xmlns:a16="http://schemas.microsoft.com/office/drawing/2014/main" id="{333CFA4A-F204-D548-A180-848C25D3D6D8}"/>
              </a:ext>
            </a:extLst>
          </p:cNvPr>
          <p:cNvSpPr>
            <a:spLocks noGrp="1"/>
          </p:cNvSpPr>
          <p:nvPr>
            <p:ph type="dt" sz="half" idx="10"/>
          </p:nvPr>
        </p:nvSpPr>
        <p:spPr/>
        <p:txBody>
          <a:bodyPr/>
          <a:lstStyle/>
          <a:p>
            <a:pPr>
              <a:defRPr/>
            </a:pPr>
            <a:endParaRPr lang="en-GB"/>
          </a:p>
        </p:txBody>
      </p:sp>
      <p:sp>
        <p:nvSpPr>
          <p:cNvPr id="8" name="Footer Placeholder 7">
            <a:extLst>
              <a:ext uri="{FF2B5EF4-FFF2-40B4-BE49-F238E27FC236}">
                <a16:creationId xmlns:a16="http://schemas.microsoft.com/office/drawing/2014/main" id="{06AE0DD2-DC69-D84E-9C2B-8A1D710D049F}"/>
              </a:ext>
            </a:extLst>
          </p:cNvPr>
          <p:cNvSpPr>
            <a:spLocks noGrp="1"/>
          </p:cNvSpPr>
          <p:nvPr>
            <p:ph type="ftr" sz="quarter" idx="11"/>
          </p:nvPr>
        </p:nvSpPr>
        <p:spPr/>
        <p:txBody>
          <a:bodyPr/>
          <a:lstStyle/>
          <a:p>
            <a:pPr>
              <a:defRPr/>
            </a:pPr>
            <a:r>
              <a:rPr lang="en-GB"/>
              <a:t>LIAM CORE </a:t>
            </a:r>
          </a:p>
        </p:txBody>
      </p:sp>
      <p:sp>
        <p:nvSpPr>
          <p:cNvPr id="9" name="Slide Number Placeholder 8">
            <a:extLst>
              <a:ext uri="{FF2B5EF4-FFF2-40B4-BE49-F238E27FC236}">
                <a16:creationId xmlns:a16="http://schemas.microsoft.com/office/drawing/2014/main" id="{3AFA9BA5-D3BB-754B-8CF7-99C87A74C196}"/>
              </a:ext>
            </a:extLst>
          </p:cNvPr>
          <p:cNvSpPr>
            <a:spLocks noGrp="1"/>
          </p:cNvSpPr>
          <p:nvPr>
            <p:ph type="sldNum" sz="quarter" idx="12"/>
          </p:nvPr>
        </p:nvSpPr>
        <p:spPr/>
        <p:txBody>
          <a:bodyPr/>
          <a:lstStyle/>
          <a:p>
            <a:fld id="{E7F3A58B-8EAA-2F4A-A477-BE4EB7798A47}" type="slidenum">
              <a:rPr lang="en-GB" altLang="en-US" smtClean="0"/>
              <a:pPr/>
              <a:t>21</a:t>
            </a:fld>
            <a:endParaRPr lang="en-GB"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CC086920-BB70-EE4C-BEF9-BB82FE9FC815}"/>
              </a:ext>
            </a:extLst>
          </p:cNvPr>
          <p:cNvSpPr>
            <a:spLocks noGrp="1"/>
          </p:cNvSpPr>
          <p:nvPr>
            <p:ph idx="1"/>
          </p:nvPr>
        </p:nvSpPr>
        <p:spPr>
          <a:xfrm>
            <a:off x="1981200" y="476672"/>
            <a:ext cx="8229600" cy="1396752"/>
          </a:xfrm>
        </p:spPr>
        <p:txBody>
          <a:bodyPr/>
          <a:lstStyle/>
          <a:p>
            <a:pPr marL="0" indent="0" algn="ctr">
              <a:buNone/>
            </a:pPr>
            <a:r>
              <a:rPr lang="en-GB" altLang="en-US" sz="2400" i="1" dirty="0"/>
              <a:t>‘The state is reluctant to pass – or enforce – stringent laws against pollution, worker health and safety, or monopolies. Such measures scare off much sought after investment and engender the equally dreaded loss of confidence.’</a:t>
            </a:r>
          </a:p>
          <a:p>
            <a:pPr marL="0" indent="0" algn="r">
              <a:buNone/>
            </a:pPr>
            <a:r>
              <a:rPr lang="en-GB" altLang="en-US" sz="2000" dirty="0"/>
              <a:t>Chambliss (78)</a:t>
            </a:r>
            <a:endParaRPr lang="en-GB" altLang="en-US" sz="2000" i="1" dirty="0"/>
          </a:p>
        </p:txBody>
      </p:sp>
      <p:sp>
        <p:nvSpPr>
          <p:cNvPr id="2" name="TextBox 1">
            <a:extLst>
              <a:ext uri="{FF2B5EF4-FFF2-40B4-BE49-F238E27FC236}">
                <a16:creationId xmlns:a16="http://schemas.microsoft.com/office/drawing/2014/main" id="{8369160B-7F13-074B-80C0-6F96DA4B13B8}"/>
              </a:ext>
            </a:extLst>
          </p:cNvPr>
          <p:cNvSpPr txBox="1"/>
          <p:nvPr/>
        </p:nvSpPr>
        <p:spPr>
          <a:xfrm>
            <a:off x="1739516" y="5919663"/>
            <a:ext cx="8712968" cy="523220"/>
          </a:xfrm>
          <a:prstGeom prst="rect">
            <a:avLst/>
          </a:prstGeom>
          <a:noFill/>
        </p:spPr>
        <p:txBody>
          <a:bodyPr wrap="square" rtlCol="0">
            <a:spAutoFit/>
          </a:bodyPr>
          <a:lstStyle/>
          <a:p>
            <a:pPr algn="ctr"/>
            <a:r>
              <a:rPr lang="en-GB" sz="2800" b="1" dirty="0">
                <a:latin typeface="+mn-lt"/>
              </a:rPr>
              <a:t>To what extent do you agree with this statement?</a:t>
            </a:r>
          </a:p>
        </p:txBody>
      </p:sp>
      <p:cxnSp>
        <p:nvCxnSpPr>
          <p:cNvPr id="4" name="Straight Arrow Connector 3">
            <a:extLst>
              <a:ext uri="{FF2B5EF4-FFF2-40B4-BE49-F238E27FC236}">
                <a16:creationId xmlns:a16="http://schemas.microsoft.com/office/drawing/2014/main" id="{43AE9A37-1B18-5A40-8BCB-267AAB7FDF7C}"/>
              </a:ext>
            </a:extLst>
          </p:cNvPr>
          <p:cNvCxnSpPr>
            <a:cxnSpLocks/>
          </p:cNvCxnSpPr>
          <p:nvPr/>
        </p:nvCxnSpPr>
        <p:spPr>
          <a:xfrm>
            <a:off x="1739516" y="2708920"/>
            <a:ext cx="8820980" cy="0"/>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F9EF93-CFCD-F541-959A-C13E4E87C731}"/>
              </a:ext>
            </a:extLst>
          </p:cNvPr>
          <p:cNvSpPr txBox="1"/>
          <p:nvPr/>
        </p:nvSpPr>
        <p:spPr>
          <a:xfrm>
            <a:off x="1739516" y="2894020"/>
            <a:ext cx="900100" cy="584775"/>
          </a:xfrm>
          <a:prstGeom prst="rect">
            <a:avLst/>
          </a:prstGeom>
          <a:noFill/>
        </p:spPr>
        <p:txBody>
          <a:bodyPr wrap="square" rtlCol="0">
            <a:spAutoFit/>
          </a:bodyPr>
          <a:lstStyle/>
          <a:p>
            <a:r>
              <a:rPr lang="en-GB" sz="1600" dirty="0">
                <a:latin typeface="+mn-lt"/>
              </a:rPr>
              <a:t>Strongly disagree</a:t>
            </a:r>
          </a:p>
        </p:txBody>
      </p:sp>
      <p:sp>
        <p:nvSpPr>
          <p:cNvPr id="10" name="TextBox 9">
            <a:extLst>
              <a:ext uri="{FF2B5EF4-FFF2-40B4-BE49-F238E27FC236}">
                <a16:creationId xmlns:a16="http://schemas.microsoft.com/office/drawing/2014/main" id="{DB237AC1-012C-F140-A77E-C2D51C220D9D}"/>
              </a:ext>
            </a:extLst>
          </p:cNvPr>
          <p:cNvSpPr txBox="1"/>
          <p:nvPr/>
        </p:nvSpPr>
        <p:spPr>
          <a:xfrm>
            <a:off x="9803491" y="2996626"/>
            <a:ext cx="900100" cy="584775"/>
          </a:xfrm>
          <a:prstGeom prst="rect">
            <a:avLst/>
          </a:prstGeom>
          <a:noFill/>
        </p:spPr>
        <p:txBody>
          <a:bodyPr wrap="square" rtlCol="0">
            <a:spAutoFit/>
          </a:bodyPr>
          <a:lstStyle/>
          <a:p>
            <a:pPr algn="r"/>
            <a:r>
              <a:rPr lang="en-GB" sz="1600" dirty="0">
                <a:latin typeface="+mn-lt"/>
              </a:rPr>
              <a:t>Strongly Agree</a:t>
            </a:r>
          </a:p>
        </p:txBody>
      </p:sp>
      <p:sp>
        <p:nvSpPr>
          <p:cNvPr id="3" name="Date Placeholder 2">
            <a:extLst>
              <a:ext uri="{FF2B5EF4-FFF2-40B4-BE49-F238E27FC236}">
                <a16:creationId xmlns:a16="http://schemas.microsoft.com/office/drawing/2014/main" id="{295D248F-FAB8-6447-9E43-E9C7EA01CE93}"/>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D38186FF-6388-894A-BA18-29DE4F58B3B8}"/>
              </a:ext>
            </a:extLst>
          </p:cNvPr>
          <p:cNvSpPr>
            <a:spLocks noGrp="1"/>
          </p:cNvSpPr>
          <p:nvPr>
            <p:ph type="ftr" sz="quarter" idx="11"/>
          </p:nvPr>
        </p:nvSpPr>
        <p:spPr/>
        <p:txBody>
          <a:bodyPr/>
          <a:lstStyle/>
          <a:p>
            <a:pPr>
              <a:defRPr/>
            </a:pPr>
            <a:r>
              <a:rPr lang="en-GB" dirty="0">
                <a:latin typeface="+mn-lt"/>
              </a:rPr>
              <a:t>LIAM CORE </a:t>
            </a:r>
          </a:p>
        </p:txBody>
      </p:sp>
      <p:sp>
        <p:nvSpPr>
          <p:cNvPr id="7" name="Slide Number Placeholder 6">
            <a:extLst>
              <a:ext uri="{FF2B5EF4-FFF2-40B4-BE49-F238E27FC236}">
                <a16:creationId xmlns:a16="http://schemas.microsoft.com/office/drawing/2014/main" id="{DA9F7E08-195E-8E4E-98A4-BF447CDE7BE0}"/>
              </a:ext>
            </a:extLst>
          </p:cNvPr>
          <p:cNvSpPr>
            <a:spLocks noGrp="1"/>
          </p:cNvSpPr>
          <p:nvPr>
            <p:ph type="sldNum" sz="quarter" idx="12"/>
          </p:nvPr>
        </p:nvSpPr>
        <p:spPr/>
        <p:txBody>
          <a:bodyPr/>
          <a:lstStyle/>
          <a:p>
            <a:fld id="{E7F3A58B-8EAA-2F4A-A477-BE4EB7798A47}" type="slidenum">
              <a:rPr lang="en-GB" altLang="en-US" smtClean="0"/>
              <a:pPr/>
              <a:t>22</a:t>
            </a:fld>
            <a:endParaRPr lang="en-GB" altLang="en-US"/>
          </a:p>
        </p:txBody>
      </p:sp>
    </p:spTree>
    <p:extLst>
      <p:ext uri="{BB962C8B-B14F-4D97-AF65-F5344CB8AC3E}">
        <p14:creationId xmlns:p14="http://schemas.microsoft.com/office/powerpoint/2010/main" val="1452734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CC086920-BB70-EE4C-BEF9-BB82FE9FC815}"/>
              </a:ext>
            </a:extLst>
          </p:cNvPr>
          <p:cNvSpPr>
            <a:spLocks noGrp="1"/>
          </p:cNvSpPr>
          <p:nvPr>
            <p:ph idx="1"/>
          </p:nvPr>
        </p:nvSpPr>
        <p:spPr>
          <a:xfrm>
            <a:off x="1981200" y="476672"/>
            <a:ext cx="8229600" cy="1396752"/>
          </a:xfrm>
        </p:spPr>
        <p:txBody>
          <a:bodyPr/>
          <a:lstStyle/>
          <a:p>
            <a:pPr marL="0" indent="0" algn="ctr">
              <a:buNone/>
            </a:pPr>
            <a:r>
              <a:rPr lang="en-GB" altLang="en-US" i="1" dirty="0"/>
              <a:t>‘Many of the most serious anti social and predatory acts committed in modern industrial countries are corporate crimes.’</a:t>
            </a:r>
          </a:p>
          <a:p>
            <a:pPr marL="0" indent="0" algn="r">
              <a:buNone/>
            </a:pPr>
            <a:r>
              <a:rPr lang="en-GB" altLang="en-US" sz="2000" dirty="0"/>
              <a:t>Chambliss (78)</a:t>
            </a:r>
            <a:endParaRPr lang="en-GB" altLang="en-US" sz="2000" i="1" dirty="0"/>
          </a:p>
        </p:txBody>
      </p:sp>
      <p:sp>
        <p:nvSpPr>
          <p:cNvPr id="2" name="TextBox 1">
            <a:extLst>
              <a:ext uri="{FF2B5EF4-FFF2-40B4-BE49-F238E27FC236}">
                <a16:creationId xmlns:a16="http://schemas.microsoft.com/office/drawing/2014/main" id="{8369160B-7F13-074B-80C0-6F96DA4B13B8}"/>
              </a:ext>
            </a:extLst>
          </p:cNvPr>
          <p:cNvSpPr txBox="1"/>
          <p:nvPr/>
        </p:nvSpPr>
        <p:spPr>
          <a:xfrm>
            <a:off x="1739516" y="5919663"/>
            <a:ext cx="8712968" cy="523220"/>
          </a:xfrm>
          <a:prstGeom prst="rect">
            <a:avLst/>
          </a:prstGeom>
          <a:noFill/>
        </p:spPr>
        <p:txBody>
          <a:bodyPr wrap="square" rtlCol="0">
            <a:spAutoFit/>
          </a:bodyPr>
          <a:lstStyle/>
          <a:p>
            <a:pPr algn="ctr"/>
            <a:r>
              <a:rPr lang="en-GB" sz="2800" b="1" dirty="0">
                <a:latin typeface="+mn-lt"/>
              </a:rPr>
              <a:t>To what extent do you agree with this statement?</a:t>
            </a:r>
          </a:p>
        </p:txBody>
      </p:sp>
      <p:cxnSp>
        <p:nvCxnSpPr>
          <p:cNvPr id="4" name="Straight Arrow Connector 3">
            <a:extLst>
              <a:ext uri="{FF2B5EF4-FFF2-40B4-BE49-F238E27FC236}">
                <a16:creationId xmlns:a16="http://schemas.microsoft.com/office/drawing/2014/main" id="{43AE9A37-1B18-5A40-8BCB-267AAB7FDF7C}"/>
              </a:ext>
            </a:extLst>
          </p:cNvPr>
          <p:cNvCxnSpPr>
            <a:cxnSpLocks/>
          </p:cNvCxnSpPr>
          <p:nvPr/>
        </p:nvCxnSpPr>
        <p:spPr>
          <a:xfrm>
            <a:off x="1739516" y="2708920"/>
            <a:ext cx="8820980" cy="0"/>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F9EF93-CFCD-F541-959A-C13E4E87C731}"/>
              </a:ext>
            </a:extLst>
          </p:cNvPr>
          <p:cNvSpPr txBox="1"/>
          <p:nvPr/>
        </p:nvSpPr>
        <p:spPr>
          <a:xfrm>
            <a:off x="1739516" y="2894020"/>
            <a:ext cx="900100" cy="584775"/>
          </a:xfrm>
          <a:prstGeom prst="rect">
            <a:avLst/>
          </a:prstGeom>
          <a:noFill/>
        </p:spPr>
        <p:txBody>
          <a:bodyPr wrap="square" rtlCol="0">
            <a:spAutoFit/>
          </a:bodyPr>
          <a:lstStyle/>
          <a:p>
            <a:r>
              <a:rPr lang="en-GB" sz="1600" dirty="0">
                <a:latin typeface="+mn-lt"/>
              </a:rPr>
              <a:t>Strongly disagree</a:t>
            </a:r>
          </a:p>
        </p:txBody>
      </p:sp>
      <p:sp>
        <p:nvSpPr>
          <p:cNvPr id="10" name="TextBox 9">
            <a:extLst>
              <a:ext uri="{FF2B5EF4-FFF2-40B4-BE49-F238E27FC236}">
                <a16:creationId xmlns:a16="http://schemas.microsoft.com/office/drawing/2014/main" id="{DB237AC1-012C-F140-A77E-C2D51C220D9D}"/>
              </a:ext>
            </a:extLst>
          </p:cNvPr>
          <p:cNvSpPr txBox="1"/>
          <p:nvPr/>
        </p:nvSpPr>
        <p:spPr>
          <a:xfrm>
            <a:off x="9803491" y="2996626"/>
            <a:ext cx="900100" cy="584775"/>
          </a:xfrm>
          <a:prstGeom prst="rect">
            <a:avLst/>
          </a:prstGeom>
          <a:noFill/>
        </p:spPr>
        <p:txBody>
          <a:bodyPr wrap="square" rtlCol="0">
            <a:spAutoFit/>
          </a:bodyPr>
          <a:lstStyle/>
          <a:p>
            <a:pPr algn="r"/>
            <a:r>
              <a:rPr lang="en-GB" sz="1600" dirty="0">
                <a:latin typeface="+mn-lt"/>
              </a:rPr>
              <a:t>Strongly Agree</a:t>
            </a:r>
          </a:p>
        </p:txBody>
      </p:sp>
      <p:sp>
        <p:nvSpPr>
          <p:cNvPr id="3" name="Date Placeholder 2">
            <a:extLst>
              <a:ext uri="{FF2B5EF4-FFF2-40B4-BE49-F238E27FC236}">
                <a16:creationId xmlns:a16="http://schemas.microsoft.com/office/drawing/2014/main" id="{C5946DCD-8E00-8145-B165-DC45381D1907}"/>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FEB84A1A-355D-D04D-B5D3-78EA6C4A115C}"/>
              </a:ext>
            </a:extLst>
          </p:cNvPr>
          <p:cNvSpPr>
            <a:spLocks noGrp="1"/>
          </p:cNvSpPr>
          <p:nvPr>
            <p:ph type="ftr" sz="quarter" idx="11"/>
          </p:nvPr>
        </p:nvSpPr>
        <p:spPr/>
        <p:txBody>
          <a:bodyPr/>
          <a:lstStyle/>
          <a:p>
            <a:pPr>
              <a:defRPr/>
            </a:pPr>
            <a:r>
              <a:rPr lang="en-GB"/>
              <a:t>LIAM CORE </a:t>
            </a:r>
          </a:p>
        </p:txBody>
      </p:sp>
      <p:sp>
        <p:nvSpPr>
          <p:cNvPr id="7" name="Slide Number Placeholder 6">
            <a:extLst>
              <a:ext uri="{FF2B5EF4-FFF2-40B4-BE49-F238E27FC236}">
                <a16:creationId xmlns:a16="http://schemas.microsoft.com/office/drawing/2014/main" id="{613F010C-936C-754C-AD5E-DC0F61C88DD6}"/>
              </a:ext>
            </a:extLst>
          </p:cNvPr>
          <p:cNvSpPr>
            <a:spLocks noGrp="1"/>
          </p:cNvSpPr>
          <p:nvPr>
            <p:ph type="sldNum" sz="quarter" idx="12"/>
          </p:nvPr>
        </p:nvSpPr>
        <p:spPr/>
        <p:txBody>
          <a:bodyPr/>
          <a:lstStyle/>
          <a:p>
            <a:fld id="{E7F3A58B-8EAA-2F4A-A477-BE4EB7798A47}" type="slidenum">
              <a:rPr lang="en-GB" altLang="en-US" smtClean="0"/>
              <a:pPr/>
              <a:t>23</a:t>
            </a:fld>
            <a:endParaRPr lang="en-GB" altLang="en-US"/>
          </a:p>
        </p:txBody>
      </p:sp>
    </p:spTree>
    <p:extLst>
      <p:ext uri="{BB962C8B-B14F-4D97-AF65-F5344CB8AC3E}">
        <p14:creationId xmlns:p14="http://schemas.microsoft.com/office/powerpoint/2010/main" val="284329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CC086920-BB70-EE4C-BEF9-BB82FE9FC815}"/>
              </a:ext>
            </a:extLst>
          </p:cNvPr>
          <p:cNvSpPr>
            <a:spLocks noGrp="1"/>
          </p:cNvSpPr>
          <p:nvPr>
            <p:ph idx="1"/>
          </p:nvPr>
        </p:nvSpPr>
        <p:spPr>
          <a:xfrm>
            <a:off x="1981200" y="476672"/>
            <a:ext cx="8229600" cy="1396752"/>
          </a:xfrm>
        </p:spPr>
        <p:txBody>
          <a:bodyPr/>
          <a:lstStyle/>
          <a:p>
            <a:pPr marL="0" indent="0" algn="ctr">
              <a:buNone/>
            </a:pPr>
            <a:r>
              <a:rPr lang="en-GB" altLang="en-US" sz="2400" i="1" dirty="0"/>
              <a:t>“the pimp, mugger and prostitute use what they have to get what they can, whereas those in higher income brackets have more effective means to grab a slice of the cake” </a:t>
            </a:r>
          </a:p>
          <a:p>
            <a:pPr marL="0" indent="0" algn="r">
              <a:buNone/>
            </a:pPr>
            <a:r>
              <a:rPr lang="en-GB" altLang="en-US" sz="2000" dirty="0"/>
              <a:t>Chambliss (78)</a:t>
            </a:r>
            <a:endParaRPr lang="en-GB" altLang="en-US" sz="2000" i="1" dirty="0"/>
          </a:p>
        </p:txBody>
      </p:sp>
      <p:sp>
        <p:nvSpPr>
          <p:cNvPr id="2" name="TextBox 1">
            <a:extLst>
              <a:ext uri="{FF2B5EF4-FFF2-40B4-BE49-F238E27FC236}">
                <a16:creationId xmlns:a16="http://schemas.microsoft.com/office/drawing/2014/main" id="{8369160B-7F13-074B-80C0-6F96DA4B13B8}"/>
              </a:ext>
            </a:extLst>
          </p:cNvPr>
          <p:cNvSpPr txBox="1"/>
          <p:nvPr/>
        </p:nvSpPr>
        <p:spPr>
          <a:xfrm>
            <a:off x="1739516" y="5919663"/>
            <a:ext cx="8712968" cy="523220"/>
          </a:xfrm>
          <a:prstGeom prst="rect">
            <a:avLst/>
          </a:prstGeom>
          <a:noFill/>
        </p:spPr>
        <p:txBody>
          <a:bodyPr wrap="square" rtlCol="0">
            <a:spAutoFit/>
          </a:bodyPr>
          <a:lstStyle/>
          <a:p>
            <a:pPr algn="ctr"/>
            <a:r>
              <a:rPr lang="en-GB" sz="2800" b="1" dirty="0">
                <a:latin typeface="+mn-lt"/>
              </a:rPr>
              <a:t>To what extent do you agree with this statement?</a:t>
            </a:r>
          </a:p>
        </p:txBody>
      </p:sp>
      <p:cxnSp>
        <p:nvCxnSpPr>
          <p:cNvPr id="4" name="Straight Arrow Connector 3">
            <a:extLst>
              <a:ext uri="{FF2B5EF4-FFF2-40B4-BE49-F238E27FC236}">
                <a16:creationId xmlns:a16="http://schemas.microsoft.com/office/drawing/2014/main" id="{43AE9A37-1B18-5A40-8BCB-267AAB7FDF7C}"/>
              </a:ext>
            </a:extLst>
          </p:cNvPr>
          <p:cNvCxnSpPr>
            <a:cxnSpLocks/>
          </p:cNvCxnSpPr>
          <p:nvPr/>
        </p:nvCxnSpPr>
        <p:spPr>
          <a:xfrm>
            <a:off x="1739516" y="2708920"/>
            <a:ext cx="8820980" cy="0"/>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F9EF93-CFCD-F541-959A-C13E4E87C731}"/>
              </a:ext>
            </a:extLst>
          </p:cNvPr>
          <p:cNvSpPr txBox="1"/>
          <p:nvPr/>
        </p:nvSpPr>
        <p:spPr>
          <a:xfrm>
            <a:off x="1739516" y="2894020"/>
            <a:ext cx="900100" cy="584775"/>
          </a:xfrm>
          <a:prstGeom prst="rect">
            <a:avLst/>
          </a:prstGeom>
          <a:noFill/>
        </p:spPr>
        <p:txBody>
          <a:bodyPr wrap="square" rtlCol="0">
            <a:spAutoFit/>
          </a:bodyPr>
          <a:lstStyle/>
          <a:p>
            <a:r>
              <a:rPr lang="en-GB" sz="1600" dirty="0">
                <a:latin typeface="+mn-lt"/>
              </a:rPr>
              <a:t>Strongly disagree</a:t>
            </a:r>
          </a:p>
        </p:txBody>
      </p:sp>
      <p:sp>
        <p:nvSpPr>
          <p:cNvPr id="10" name="TextBox 9">
            <a:extLst>
              <a:ext uri="{FF2B5EF4-FFF2-40B4-BE49-F238E27FC236}">
                <a16:creationId xmlns:a16="http://schemas.microsoft.com/office/drawing/2014/main" id="{DB237AC1-012C-F140-A77E-C2D51C220D9D}"/>
              </a:ext>
            </a:extLst>
          </p:cNvPr>
          <p:cNvSpPr txBox="1"/>
          <p:nvPr/>
        </p:nvSpPr>
        <p:spPr>
          <a:xfrm>
            <a:off x="9803491" y="2996626"/>
            <a:ext cx="900100" cy="584775"/>
          </a:xfrm>
          <a:prstGeom prst="rect">
            <a:avLst/>
          </a:prstGeom>
          <a:noFill/>
        </p:spPr>
        <p:txBody>
          <a:bodyPr wrap="square" rtlCol="0">
            <a:spAutoFit/>
          </a:bodyPr>
          <a:lstStyle/>
          <a:p>
            <a:pPr algn="r"/>
            <a:r>
              <a:rPr lang="en-GB" sz="1600" dirty="0">
                <a:latin typeface="+mn-lt"/>
              </a:rPr>
              <a:t>Strongly Agree</a:t>
            </a:r>
          </a:p>
        </p:txBody>
      </p:sp>
      <p:sp>
        <p:nvSpPr>
          <p:cNvPr id="3" name="Date Placeholder 2">
            <a:extLst>
              <a:ext uri="{FF2B5EF4-FFF2-40B4-BE49-F238E27FC236}">
                <a16:creationId xmlns:a16="http://schemas.microsoft.com/office/drawing/2014/main" id="{70CEC40D-5229-A142-9C92-6DD26D8A048A}"/>
              </a:ext>
            </a:extLst>
          </p:cNvPr>
          <p:cNvSpPr>
            <a:spLocks noGrp="1"/>
          </p:cNvSpPr>
          <p:nvPr>
            <p:ph type="dt" sz="half" idx="10"/>
          </p:nvPr>
        </p:nvSpPr>
        <p:spPr/>
        <p:txBody>
          <a:bodyPr/>
          <a:lstStyle/>
          <a:p>
            <a:pPr>
              <a:defRPr/>
            </a:pPr>
            <a:endParaRPr lang="en-GB" dirty="0"/>
          </a:p>
        </p:txBody>
      </p:sp>
      <p:sp>
        <p:nvSpPr>
          <p:cNvPr id="5" name="Footer Placeholder 4">
            <a:extLst>
              <a:ext uri="{FF2B5EF4-FFF2-40B4-BE49-F238E27FC236}">
                <a16:creationId xmlns:a16="http://schemas.microsoft.com/office/drawing/2014/main" id="{BBDD7DF6-748D-2B4C-BE68-B87A6FF2E796}"/>
              </a:ext>
            </a:extLst>
          </p:cNvPr>
          <p:cNvSpPr>
            <a:spLocks noGrp="1"/>
          </p:cNvSpPr>
          <p:nvPr>
            <p:ph type="ftr" sz="quarter" idx="11"/>
          </p:nvPr>
        </p:nvSpPr>
        <p:spPr/>
        <p:txBody>
          <a:bodyPr/>
          <a:lstStyle/>
          <a:p>
            <a:pPr>
              <a:defRPr/>
            </a:pPr>
            <a:r>
              <a:rPr lang="en-GB" dirty="0">
                <a:latin typeface="+mn-lt"/>
              </a:rPr>
              <a:t>LIAM CORE </a:t>
            </a:r>
          </a:p>
        </p:txBody>
      </p:sp>
      <p:sp>
        <p:nvSpPr>
          <p:cNvPr id="7" name="Slide Number Placeholder 6">
            <a:extLst>
              <a:ext uri="{FF2B5EF4-FFF2-40B4-BE49-F238E27FC236}">
                <a16:creationId xmlns:a16="http://schemas.microsoft.com/office/drawing/2014/main" id="{60EB7D18-B4E8-1D41-92FE-197D349D2F25}"/>
              </a:ext>
            </a:extLst>
          </p:cNvPr>
          <p:cNvSpPr>
            <a:spLocks noGrp="1"/>
          </p:cNvSpPr>
          <p:nvPr>
            <p:ph type="sldNum" sz="quarter" idx="12"/>
          </p:nvPr>
        </p:nvSpPr>
        <p:spPr/>
        <p:txBody>
          <a:bodyPr/>
          <a:lstStyle/>
          <a:p>
            <a:fld id="{E7F3A58B-8EAA-2F4A-A477-BE4EB7798A47}" type="slidenum">
              <a:rPr lang="en-GB" altLang="en-US" smtClean="0">
                <a:latin typeface="+mn-lt"/>
              </a:rPr>
              <a:pPr/>
              <a:t>24</a:t>
            </a:fld>
            <a:endParaRPr lang="en-GB" altLang="en-US" dirty="0">
              <a:latin typeface="+mn-lt"/>
            </a:endParaRPr>
          </a:p>
        </p:txBody>
      </p:sp>
    </p:spTree>
    <p:extLst>
      <p:ext uri="{BB962C8B-B14F-4D97-AF65-F5344CB8AC3E}">
        <p14:creationId xmlns:p14="http://schemas.microsoft.com/office/powerpoint/2010/main" val="409518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749224-F6DF-284E-80A0-D6B465BFC70F}"/>
              </a:ext>
            </a:extLst>
          </p:cNvPr>
          <p:cNvSpPr/>
          <p:nvPr/>
        </p:nvSpPr>
        <p:spPr>
          <a:xfrm>
            <a:off x="3810000" y="2644170"/>
            <a:ext cx="4572000" cy="1569660"/>
          </a:xfrm>
          <a:prstGeom prst="rect">
            <a:avLst/>
          </a:prstGeom>
        </p:spPr>
        <p:txBody>
          <a:bodyPr>
            <a:spAutoFit/>
          </a:bodyPr>
          <a:lstStyle/>
          <a:p>
            <a:pPr algn="ctr"/>
            <a:r>
              <a:rPr lang="en-GB" altLang="en-US" i="1" dirty="0">
                <a:latin typeface="+mn-lt"/>
              </a:rPr>
              <a:t>‘What is the crime of robbing a bank compared</a:t>
            </a:r>
            <a:br>
              <a:rPr lang="en-GB" altLang="en-US" i="1" dirty="0">
                <a:latin typeface="+mn-lt"/>
              </a:rPr>
            </a:br>
            <a:r>
              <a:rPr lang="en-GB" altLang="en-US" i="1" dirty="0">
                <a:latin typeface="+mn-lt"/>
              </a:rPr>
              <a:t>with the crime of founding one.’</a:t>
            </a:r>
            <a:br>
              <a:rPr lang="en-GB" altLang="en-US" i="1" dirty="0">
                <a:latin typeface="+mn-lt"/>
              </a:rPr>
            </a:br>
            <a:r>
              <a:rPr lang="en-GB" altLang="en-US" i="1" dirty="0">
                <a:latin typeface="+mn-lt"/>
              </a:rPr>
              <a:t>- Bertolt Brecht</a:t>
            </a:r>
            <a:endParaRPr lang="en-GB" i="1" dirty="0">
              <a:latin typeface="+mn-lt"/>
            </a:endParaRPr>
          </a:p>
        </p:txBody>
      </p:sp>
      <p:sp>
        <p:nvSpPr>
          <p:cNvPr id="5" name="TextBox 4">
            <a:extLst>
              <a:ext uri="{FF2B5EF4-FFF2-40B4-BE49-F238E27FC236}">
                <a16:creationId xmlns:a16="http://schemas.microsoft.com/office/drawing/2014/main" id="{D43257A4-2261-874B-98BA-D9B996D92C76}"/>
              </a:ext>
            </a:extLst>
          </p:cNvPr>
          <p:cNvSpPr txBox="1"/>
          <p:nvPr/>
        </p:nvSpPr>
        <p:spPr>
          <a:xfrm>
            <a:off x="1919536" y="5733257"/>
            <a:ext cx="8352928" cy="584775"/>
          </a:xfrm>
          <a:prstGeom prst="rect">
            <a:avLst/>
          </a:prstGeom>
          <a:noFill/>
        </p:spPr>
        <p:txBody>
          <a:bodyPr wrap="square" rtlCol="0">
            <a:spAutoFit/>
          </a:bodyPr>
          <a:lstStyle/>
          <a:p>
            <a:pPr algn="ctr"/>
            <a:r>
              <a:rPr lang="en-GB" sz="3200" b="1" dirty="0">
                <a:latin typeface="+mn-lt"/>
              </a:rPr>
              <a:t>What point is being made here?</a:t>
            </a:r>
          </a:p>
        </p:txBody>
      </p:sp>
      <p:sp>
        <p:nvSpPr>
          <p:cNvPr id="7" name="Date Placeholder 6">
            <a:extLst>
              <a:ext uri="{FF2B5EF4-FFF2-40B4-BE49-F238E27FC236}">
                <a16:creationId xmlns:a16="http://schemas.microsoft.com/office/drawing/2014/main" id="{C77319B3-0238-DF49-9927-35769A713D9C}"/>
              </a:ext>
            </a:extLst>
          </p:cNvPr>
          <p:cNvSpPr>
            <a:spLocks noGrp="1"/>
          </p:cNvSpPr>
          <p:nvPr>
            <p:ph type="dt" sz="half" idx="10"/>
          </p:nvPr>
        </p:nvSpPr>
        <p:spPr/>
        <p:txBody>
          <a:bodyPr/>
          <a:lstStyle/>
          <a:p>
            <a:pPr>
              <a:defRPr/>
            </a:pPr>
            <a:endParaRPr lang="en-GB"/>
          </a:p>
        </p:txBody>
      </p:sp>
      <p:sp>
        <p:nvSpPr>
          <p:cNvPr id="8" name="Footer Placeholder 7">
            <a:extLst>
              <a:ext uri="{FF2B5EF4-FFF2-40B4-BE49-F238E27FC236}">
                <a16:creationId xmlns:a16="http://schemas.microsoft.com/office/drawing/2014/main" id="{BE8AEEBF-8B4E-C948-9D5F-FFE60DA8CD28}"/>
              </a:ext>
            </a:extLst>
          </p:cNvPr>
          <p:cNvSpPr>
            <a:spLocks noGrp="1"/>
          </p:cNvSpPr>
          <p:nvPr>
            <p:ph type="ftr" sz="quarter" idx="11"/>
          </p:nvPr>
        </p:nvSpPr>
        <p:spPr/>
        <p:txBody>
          <a:bodyPr/>
          <a:lstStyle/>
          <a:p>
            <a:pPr>
              <a:defRPr/>
            </a:pPr>
            <a:r>
              <a:rPr lang="en-GB"/>
              <a:t>LIAM CORE </a:t>
            </a:r>
          </a:p>
        </p:txBody>
      </p:sp>
      <p:sp>
        <p:nvSpPr>
          <p:cNvPr id="9" name="Slide Number Placeholder 8">
            <a:extLst>
              <a:ext uri="{FF2B5EF4-FFF2-40B4-BE49-F238E27FC236}">
                <a16:creationId xmlns:a16="http://schemas.microsoft.com/office/drawing/2014/main" id="{C00F2726-469F-DA4E-991D-47F7A34DE9C1}"/>
              </a:ext>
            </a:extLst>
          </p:cNvPr>
          <p:cNvSpPr>
            <a:spLocks noGrp="1"/>
          </p:cNvSpPr>
          <p:nvPr>
            <p:ph type="sldNum" sz="quarter" idx="12"/>
          </p:nvPr>
        </p:nvSpPr>
        <p:spPr/>
        <p:txBody>
          <a:bodyPr/>
          <a:lstStyle/>
          <a:p>
            <a:fld id="{4E3DE116-F9DB-9D4A-B9FB-6DAC48146A7C}" type="slidenum">
              <a:rPr lang="en-GB" altLang="en-US" smtClean="0"/>
              <a:pPr/>
              <a:t>3</a:t>
            </a:fld>
            <a:endParaRPr lang="en-GB" altLang="en-US"/>
          </a:p>
        </p:txBody>
      </p:sp>
    </p:spTree>
    <p:extLst>
      <p:ext uri="{BB962C8B-B14F-4D97-AF65-F5344CB8AC3E}">
        <p14:creationId xmlns:p14="http://schemas.microsoft.com/office/powerpoint/2010/main" val="414774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6755EF-3862-1242-8A16-93CE91A266AD}"/>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35D3E336-9286-FF45-BD1D-6F8F78C9CB1D}"/>
              </a:ext>
            </a:extLst>
          </p:cNvPr>
          <p:cNvSpPr>
            <a:spLocks noGrp="1"/>
          </p:cNvSpPr>
          <p:nvPr>
            <p:ph type="ftr" sz="quarter" idx="11"/>
          </p:nvPr>
        </p:nvSpPr>
        <p:spPr/>
        <p:txBody>
          <a:bodyPr/>
          <a:lstStyle/>
          <a:p>
            <a:pPr>
              <a:defRPr/>
            </a:pPr>
            <a:r>
              <a:rPr lang="en-GB"/>
              <a:t>LIAM CORE </a:t>
            </a:r>
          </a:p>
        </p:txBody>
      </p:sp>
      <p:sp>
        <p:nvSpPr>
          <p:cNvPr id="4" name="Slide Number Placeholder 3">
            <a:extLst>
              <a:ext uri="{FF2B5EF4-FFF2-40B4-BE49-F238E27FC236}">
                <a16:creationId xmlns:a16="http://schemas.microsoft.com/office/drawing/2014/main" id="{85751410-F1B7-1249-972C-7A441C7231F3}"/>
              </a:ext>
            </a:extLst>
          </p:cNvPr>
          <p:cNvSpPr>
            <a:spLocks noGrp="1"/>
          </p:cNvSpPr>
          <p:nvPr>
            <p:ph type="sldNum" sz="quarter" idx="12"/>
          </p:nvPr>
        </p:nvSpPr>
        <p:spPr/>
        <p:txBody>
          <a:bodyPr/>
          <a:lstStyle/>
          <a:p>
            <a:fld id="{4E3DE116-F9DB-9D4A-B9FB-6DAC48146A7C}" type="slidenum">
              <a:rPr lang="en-GB" altLang="en-US" smtClean="0"/>
              <a:pPr/>
              <a:t>4</a:t>
            </a:fld>
            <a:endParaRPr lang="en-GB" altLang="en-US"/>
          </a:p>
        </p:txBody>
      </p:sp>
      <p:pic>
        <p:nvPicPr>
          <p:cNvPr id="5" name="Online Media 4" title="TV Nation - Crackers: The Corporate Crime-Fighting Chicken">
            <a:hlinkClick r:id="" action="ppaction://media"/>
            <a:extLst>
              <a:ext uri="{FF2B5EF4-FFF2-40B4-BE49-F238E27FC236}">
                <a16:creationId xmlns:a16="http://schemas.microsoft.com/office/drawing/2014/main" id="{49CB11D8-DFC2-4E71-88A8-2388344E41FC}"/>
              </a:ext>
            </a:extLst>
          </p:cNvPr>
          <p:cNvPicPr>
            <a:picLocks noRot="1" noChangeAspect="1"/>
          </p:cNvPicPr>
          <p:nvPr>
            <a:videoFile r:link="rId1"/>
          </p:nvPr>
        </p:nvPicPr>
        <p:blipFill>
          <a:blip r:embed="rId4"/>
          <a:stretch>
            <a:fillRect/>
          </a:stretch>
        </p:blipFill>
        <p:spPr>
          <a:xfrm>
            <a:off x="1991544" y="730661"/>
            <a:ext cx="8424936" cy="51268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603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CA467B-487A-294F-B2A5-11E15AFD2E8D}"/>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815375E2-967F-C24C-A159-70713F01D8B8}"/>
              </a:ext>
            </a:extLst>
          </p:cNvPr>
          <p:cNvSpPr>
            <a:spLocks noGrp="1"/>
          </p:cNvSpPr>
          <p:nvPr>
            <p:ph type="ftr" sz="quarter" idx="11"/>
          </p:nvPr>
        </p:nvSpPr>
        <p:spPr/>
        <p:txBody>
          <a:bodyPr/>
          <a:lstStyle/>
          <a:p>
            <a:pPr>
              <a:defRPr/>
            </a:pPr>
            <a:r>
              <a:rPr lang="en-GB"/>
              <a:t>LIAM CORE </a:t>
            </a:r>
          </a:p>
        </p:txBody>
      </p:sp>
      <p:sp>
        <p:nvSpPr>
          <p:cNvPr id="4" name="Slide Number Placeholder 3">
            <a:extLst>
              <a:ext uri="{FF2B5EF4-FFF2-40B4-BE49-F238E27FC236}">
                <a16:creationId xmlns:a16="http://schemas.microsoft.com/office/drawing/2014/main" id="{B4C7D48D-1DD6-5040-A67D-FD64FA23B386}"/>
              </a:ext>
            </a:extLst>
          </p:cNvPr>
          <p:cNvSpPr>
            <a:spLocks noGrp="1"/>
          </p:cNvSpPr>
          <p:nvPr>
            <p:ph type="sldNum" sz="quarter" idx="12"/>
          </p:nvPr>
        </p:nvSpPr>
        <p:spPr/>
        <p:txBody>
          <a:bodyPr/>
          <a:lstStyle/>
          <a:p>
            <a:fld id="{4E3DE116-F9DB-9D4A-B9FB-6DAC48146A7C}" type="slidenum">
              <a:rPr lang="en-GB" altLang="en-US" smtClean="0"/>
              <a:pPr/>
              <a:t>5</a:t>
            </a:fld>
            <a:endParaRPr lang="en-GB" altLang="en-US"/>
          </a:p>
        </p:txBody>
      </p:sp>
      <p:pic>
        <p:nvPicPr>
          <p:cNvPr id="5" name="Online Media 4" title="The Bhopal gas tragedy: Toxic legacy | The Economist">
            <a:hlinkClick r:id="" action="ppaction://media"/>
            <a:extLst>
              <a:ext uri="{FF2B5EF4-FFF2-40B4-BE49-F238E27FC236}">
                <a16:creationId xmlns:a16="http://schemas.microsoft.com/office/drawing/2014/main" id="{1277954D-ED66-42D9-8C51-2FD2F5F001F9}"/>
              </a:ext>
            </a:extLst>
          </p:cNvPr>
          <p:cNvPicPr>
            <a:picLocks noRot="1" noChangeAspect="1"/>
          </p:cNvPicPr>
          <p:nvPr>
            <a:videoFile r:link="rId1"/>
          </p:nvPr>
        </p:nvPicPr>
        <p:blipFill>
          <a:blip r:embed="rId4"/>
          <a:stretch>
            <a:fillRect/>
          </a:stretch>
        </p:blipFill>
        <p:spPr>
          <a:xfrm>
            <a:off x="1451484" y="692696"/>
            <a:ext cx="9289032" cy="52250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7350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028C4-1B7E-CB47-8C05-DF58882E46C0}"/>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1506096E-CCE1-3D42-B072-DBD031B7A931}"/>
              </a:ext>
            </a:extLst>
          </p:cNvPr>
          <p:cNvSpPr>
            <a:spLocks noGrp="1"/>
          </p:cNvSpPr>
          <p:nvPr>
            <p:ph type="ftr" sz="quarter" idx="11"/>
          </p:nvPr>
        </p:nvSpPr>
        <p:spPr/>
        <p:txBody>
          <a:bodyPr/>
          <a:lstStyle/>
          <a:p>
            <a:pPr>
              <a:defRPr/>
            </a:pPr>
            <a:r>
              <a:rPr lang="en-GB"/>
              <a:t>LIAM CORE </a:t>
            </a:r>
          </a:p>
        </p:txBody>
      </p:sp>
      <p:sp>
        <p:nvSpPr>
          <p:cNvPr id="4" name="Slide Number Placeholder 3">
            <a:extLst>
              <a:ext uri="{FF2B5EF4-FFF2-40B4-BE49-F238E27FC236}">
                <a16:creationId xmlns:a16="http://schemas.microsoft.com/office/drawing/2014/main" id="{C7B6FC83-C456-4145-9CAF-86011068A803}"/>
              </a:ext>
            </a:extLst>
          </p:cNvPr>
          <p:cNvSpPr>
            <a:spLocks noGrp="1"/>
          </p:cNvSpPr>
          <p:nvPr>
            <p:ph type="sldNum" sz="quarter" idx="12"/>
          </p:nvPr>
        </p:nvSpPr>
        <p:spPr/>
        <p:txBody>
          <a:bodyPr/>
          <a:lstStyle/>
          <a:p>
            <a:fld id="{4E3DE116-F9DB-9D4A-B9FB-6DAC48146A7C}" type="slidenum">
              <a:rPr lang="en-GB" altLang="en-US" smtClean="0"/>
              <a:pPr/>
              <a:t>6</a:t>
            </a:fld>
            <a:endParaRPr lang="en-GB" altLang="en-US"/>
          </a:p>
        </p:txBody>
      </p:sp>
      <p:pic>
        <p:nvPicPr>
          <p:cNvPr id="6" name="Online Media 5" title="Allen Stanford: The Dark Knight | American Greed">
            <a:hlinkClick r:id="" action="ppaction://media"/>
            <a:extLst>
              <a:ext uri="{FF2B5EF4-FFF2-40B4-BE49-F238E27FC236}">
                <a16:creationId xmlns:a16="http://schemas.microsoft.com/office/drawing/2014/main" id="{4EBADD7A-08C1-4264-8FF0-84FD4E22F57B}"/>
              </a:ext>
            </a:extLst>
          </p:cNvPr>
          <p:cNvPicPr>
            <a:picLocks noRot="1" noChangeAspect="1"/>
          </p:cNvPicPr>
          <p:nvPr>
            <a:videoFile r:link="rId1"/>
          </p:nvPr>
        </p:nvPicPr>
        <p:blipFill>
          <a:blip r:embed="rId4"/>
          <a:stretch>
            <a:fillRect/>
          </a:stretch>
        </p:blipFill>
        <p:spPr>
          <a:xfrm>
            <a:off x="1703512" y="764704"/>
            <a:ext cx="9073008" cy="47046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0346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32688-5C9A-AB48-B1EE-6582C293E5B7}"/>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501F4439-0E3B-1644-B82D-5AE0682EB1B1}"/>
              </a:ext>
            </a:extLst>
          </p:cNvPr>
          <p:cNvSpPr>
            <a:spLocks noGrp="1"/>
          </p:cNvSpPr>
          <p:nvPr>
            <p:ph type="ftr" sz="quarter" idx="11"/>
          </p:nvPr>
        </p:nvSpPr>
        <p:spPr/>
        <p:txBody>
          <a:bodyPr/>
          <a:lstStyle/>
          <a:p>
            <a:pPr>
              <a:defRPr/>
            </a:pPr>
            <a:r>
              <a:rPr lang="en-GB"/>
              <a:t>LIAM CORE </a:t>
            </a:r>
          </a:p>
        </p:txBody>
      </p:sp>
      <p:sp>
        <p:nvSpPr>
          <p:cNvPr id="4" name="Slide Number Placeholder 3">
            <a:extLst>
              <a:ext uri="{FF2B5EF4-FFF2-40B4-BE49-F238E27FC236}">
                <a16:creationId xmlns:a16="http://schemas.microsoft.com/office/drawing/2014/main" id="{39C3FD2B-8A40-1C45-B112-450BBEEDDEDB}"/>
              </a:ext>
            </a:extLst>
          </p:cNvPr>
          <p:cNvSpPr>
            <a:spLocks noGrp="1"/>
          </p:cNvSpPr>
          <p:nvPr>
            <p:ph type="sldNum" sz="quarter" idx="12"/>
          </p:nvPr>
        </p:nvSpPr>
        <p:spPr/>
        <p:txBody>
          <a:bodyPr/>
          <a:lstStyle/>
          <a:p>
            <a:fld id="{4E3DE116-F9DB-9D4A-B9FB-6DAC48146A7C}" type="slidenum">
              <a:rPr lang="en-GB" altLang="en-US" smtClean="0"/>
              <a:pPr/>
              <a:t>7</a:t>
            </a:fld>
            <a:endParaRPr lang="en-GB" altLang="en-US"/>
          </a:p>
        </p:txBody>
      </p:sp>
      <p:pic>
        <p:nvPicPr>
          <p:cNvPr id="5" name="Online Media 4" title="Jimmy Savile sex abuse scandal">
            <a:hlinkClick r:id="" action="ppaction://media"/>
            <a:extLst>
              <a:ext uri="{FF2B5EF4-FFF2-40B4-BE49-F238E27FC236}">
                <a16:creationId xmlns:a16="http://schemas.microsoft.com/office/drawing/2014/main" id="{8D8C3F45-6FB9-4390-984E-FB315369F62F}"/>
              </a:ext>
            </a:extLst>
          </p:cNvPr>
          <p:cNvPicPr>
            <a:picLocks noRot="1" noChangeAspect="1"/>
          </p:cNvPicPr>
          <p:nvPr>
            <a:videoFile r:link="rId1"/>
          </p:nvPr>
        </p:nvPicPr>
        <p:blipFill>
          <a:blip r:embed="rId4"/>
          <a:stretch>
            <a:fillRect/>
          </a:stretch>
        </p:blipFill>
        <p:spPr>
          <a:xfrm>
            <a:off x="1815524" y="759619"/>
            <a:ext cx="8560951" cy="48155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8253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219378A-02F9-BE42-A048-0E256C84A305}"/>
              </a:ext>
            </a:extLst>
          </p:cNvPr>
          <p:cNvSpPr/>
          <p:nvPr/>
        </p:nvSpPr>
        <p:spPr>
          <a:xfrm>
            <a:off x="4295800" y="2024844"/>
            <a:ext cx="3600400" cy="280831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31A33D1-34BB-AD46-BB2B-264C7654AFE8}"/>
              </a:ext>
            </a:extLst>
          </p:cNvPr>
          <p:cNvSpPr txBox="1"/>
          <p:nvPr/>
        </p:nvSpPr>
        <p:spPr>
          <a:xfrm>
            <a:off x="5015880" y="2600908"/>
            <a:ext cx="2160240" cy="1569660"/>
          </a:xfrm>
          <a:prstGeom prst="rect">
            <a:avLst/>
          </a:prstGeom>
          <a:noFill/>
        </p:spPr>
        <p:txBody>
          <a:bodyPr wrap="square" rtlCol="0">
            <a:spAutoFit/>
          </a:bodyPr>
          <a:lstStyle/>
          <a:p>
            <a:pPr algn="ctr"/>
            <a:r>
              <a:rPr lang="en-GB" dirty="0">
                <a:latin typeface="+mn-lt"/>
              </a:rPr>
              <a:t>What common themes come up across the videos?</a:t>
            </a:r>
          </a:p>
        </p:txBody>
      </p:sp>
      <p:sp>
        <p:nvSpPr>
          <p:cNvPr id="4" name="Date Placeholder 3">
            <a:extLst>
              <a:ext uri="{FF2B5EF4-FFF2-40B4-BE49-F238E27FC236}">
                <a16:creationId xmlns:a16="http://schemas.microsoft.com/office/drawing/2014/main" id="{A612181F-5658-9A43-B094-604B74D71E4A}"/>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5B28F35E-9F6E-ED4C-9D3E-DAA458F21C87}"/>
              </a:ext>
            </a:extLst>
          </p:cNvPr>
          <p:cNvSpPr>
            <a:spLocks noGrp="1"/>
          </p:cNvSpPr>
          <p:nvPr>
            <p:ph type="ftr" sz="quarter" idx="11"/>
          </p:nvPr>
        </p:nvSpPr>
        <p:spPr/>
        <p:txBody>
          <a:bodyPr/>
          <a:lstStyle/>
          <a:p>
            <a:pPr>
              <a:defRPr/>
            </a:pPr>
            <a:r>
              <a:rPr lang="en-GB"/>
              <a:t>LIAM CORE </a:t>
            </a:r>
          </a:p>
        </p:txBody>
      </p:sp>
      <p:sp>
        <p:nvSpPr>
          <p:cNvPr id="6" name="Slide Number Placeholder 5">
            <a:extLst>
              <a:ext uri="{FF2B5EF4-FFF2-40B4-BE49-F238E27FC236}">
                <a16:creationId xmlns:a16="http://schemas.microsoft.com/office/drawing/2014/main" id="{13913AB3-3F81-0143-9BA1-C26E4C5B25B1}"/>
              </a:ext>
            </a:extLst>
          </p:cNvPr>
          <p:cNvSpPr>
            <a:spLocks noGrp="1"/>
          </p:cNvSpPr>
          <p:nvPr>
            <p:ph type="sldNum" sz="quarter" idx="12"/>
          </p:nvPr>
        </p:nvSpPr>
        <p:spPr/>
        <p:txBody>
          <a:bodyPr/>
          <a:lstStyle/>
          <a:p>
            <a:fld id="{4E3DE116-F9DB-9D4A-B9FB-6DAC48146A7C}" type="slidenum">
              <a:rPr lang="en-GB" altLang="en-US" smtClean="0"/>
              <a:pPr/>
              <a:t>8</a:t>
            </a:fld>
            <a:endParaRPr lang="en-GB" altLang="en-US"/>
          </a:p>
        </p:txBody>
      </p:sp>
    </p:spTree>
    <p:extLst>
      <p:ext uri="{BB962C8B-B14F-4D97-AF65-F5344CB8AC3E}">
        <p14:creationId xmlns:p14="http://schemas.microsoft.com/office/powerpoint/2010/main" val="6366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DFED2256-2FEA-C24D-AAA1-42731D8BFACF}"/>
              </a:ext>
            </a:extLst>
          </p:cNvPr>
          <p:cNvSpPr>
            <a:spLocks noGrp="1"/>
          </p:cNvSpPr>
          <p:nvPr>
            <p:ph type="title"/>
          </p:nvPr>
        </p:nvSpPr>
        <p:spPr/>
        <p:txBody>
          <a:bodyPr/>
          <a:lstStyle/>
          <a:p>
            <a:pPr eaLnBrk="1" hangingPunct="1"/>
            <a:r>
              <a:rPr lang="en-GB" altLang="en-US"/>
              <a:t>Marxism and Crime</a:t>
            </a:r>
          </a:p>
        </p:txBody>
      </p:sp>
      <p:sp>
        <p:nvSpPr>
          <p:cNvPr id="3" name="Content Placeholder 2">
            <a:extLst>
              <a:ext uri="{FF2B5EF4-FFF2-40B4-BE49-F238E27FC236}">
                <a16:creationId xmlns:a16="http://schemas.microsoft.com/office/drawing/2014/main" id="{E9723CD5-223D-534C-B9CB-0898A8034DCB}"/>
              </a:ext>
            </a:extLst>
          </p:cNvPr>
          <p:cNvSpPr>
            <a:spLocks noGrp="1"/>
          </p:cNvSpPr>
          <p:nvPr>
            <p:ph idx="1"/>
          </p:nvPr>
        </p:nvSpPr>
        <p:spPr/>
        <p:txBody>
          <a:bodyPr rtlCol="0">
            <a:normAutofit/>
          </a:bodyPr>
          <a:lstStyle/>
          <a:p>
            <a:pPr marL="0" indent="0" algn="ctr" eaLnBrk="1" fontAlgn="auto" hangingPunct="1">
              <a:spcAft>
                <a:spcPts val="0"/>
              </a:spcAft>
              <a:buNone/>
              <a:defRPr/>
            </a:pPr>
            <a:r>
              <a:rPr lang="en-GB" i="1" dirty="0"/>
              <a:t>‘Where justice is denied, where poverty is enforced, where ignorance prevails and where any one class is made to feel that society is in an organised conspiracy to oppress, rob and degrade them, neither persons nor property will be safe.’</a:t>
            </a:r>
          </a:p>
          <a:p>
            <a:pPr eaLnBrk="1" fontAlgn="auto" hangingPunct="1">
              <a:spcAft>
                <a:spcPts val="0"/>
              </a:spcAft>
              <a:defRPr/>
            </a:pPr>
            <a:endParaRPr lang="en-GB" sz="2000" i="1" dirty="0"/>
          </a:p>
          <a:p>
            <a:pPr marL="0" indent="0" eaLnBrk="1" fontAlgn="auto" hangingPunct="1">
              <a:spcAft>
                <a:spcPts val="0"/>
              </a:spcAft>
              <a:buNone/>
              <a:defRPr/>
            </a:pPr>
            <a:r>
              <a:rPr lang="en-GB" sz="2000" dirty="0"/>
              <a:t>Frederick Douglas, Speech on the 24</a:t>
            </a:r>
            <a:r>
              <a:rPr lang="en-GB" sz="2000" baseline="30000" dirty="0"/>
              <a:t>th</a:t>
            </a:r>
            <a:r>
              <a:rPr lang="en-GB" sz="2000" dirty="0"/>
              <a:t> Anniversary of emancipation, Washington 1886.</a:t>
            </a:r>
          </a:p>
        </p:txBody>
      </p:sp>
      <p:sp>
        <p:nvSpPr>
          <p:cNvPr id="2" name="Date Placeholder 1">
            <a:extLst>
              <a:ext uri="{FF2B5EF4-FFF2-40B4-BE49-F238E27FC236}">
                <a16:creationId xmlns:a16="http://schemas.microsoft.com/office/drawing/2014/main" id="{CD168F8C-36A4-3042-BB57-F60E9E32D36F}"/>
              </a:ext>
            </a:extLst>
          </p:cNvPr>
          <p:cNvSpPr>
            <a:spLocks noGrp="1"/>
          </p:cNvSpPr>
          <p:nvPr>
            <p:ph type="dt" sz="half" idx="10"/>
          </p:nvPr>
        </p:nvSpPr>
        <p:spPr/>
        <p:txBody>
          <a:bodyPr/>
          <a:lstStyle/>
          <a:p>
            <a:pPr>
              <a:defRPr/>
            </a:pPr>
            <a:endParaRPr lang="en-GB"/>
          </a:p>
        </p:txBody>
      </p:sp>
      <p:sp>
        <p:nvSpPr>
          <p:cNvPr id="4" name="Footer Placeholder 3">
            <a:extLst>
              <a:ext uri="{FF2B5EF4-FFF2-40B4-BE49-F238E27FC236}">
                <a16:creationId xmlns:a16="http://schemas.microsoft.com/office/drawing/2014/main" id="{444AE57B-A222-E345-A976-6E441A755F65}"/>
              </a:ext>
            </a:extLst>
          </p:cNvPr>
          <p:cNvSpPr>
            <a:spLocks noGrp="1"/>
          </p:cNvSpPr>
          <p:nvPr>
            <p:ph type="ftr" sz="quarter" idx="11"/>
          </p:nvPr>
        </p:nvSpPr>
        <p:spPr/>
        <p:txBody>
          <a:bodyPr/>
          <a:lstStyle/>
          <a:p>
            <a:pPr>
              <a:defRPr/>
            </a:pPr>
            <a:r>
              <a:rPr lang="en-GB"/>
              <a:t>LIAM CORE </a:t>
            </a:r>
          </a:p>
        </p:txBody>
      </p:sp>
      <p:sp>
        <p:nvSpPr>
          <p:cNvPr id="5" name="Slide Number Placeholder 4">
            <a:extLst>
              <a:ext uri="{FF2B5EF4-FFF2-40B4-BE49-F238E27FC236}">
                <a16:creationId xmlns:a16="http://schemas.microsoft.com/office/drawing/2014/main" id="{4FA0B382-BDD5-F443-B17C-BDC4AEEF550B}"/>
              </a:ext>
            </a:extLst>
          </p:cNvPr>
          <p:cNvSpPr>
            <a:spLocks noGrp="1"/>
          </p:cNvSpPr>
          <p:nvPr>
            <p:ph type="sldNum" sz="quarter" idx="12"/>
          </p:nvPr>
        </p:nvSpPr>
        <p:spPr/>
        <p:txBody>
          <a:bodyPr/>
          <a:lstStyle/>
          <a:p>
            <a:fld id="{E7F3A58B-8EAA-2F4A-A477-BE4EB7798A47}" type="slidenum">
              <a:rPr lang="en-GB" altLang="en-US" smtClean="0"/>
              <a:pPr/>
              <a:t>9</a:t>
            </a:fld>
            <a:endParaRPr lang="en-GB"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TotalTime>
  <Words>985</Words>
  <Application>Microsoft Office PowerPoint</Application>
  <PresentationFormat>Widescreen</PresentationFormat>
  <Paragraphs>160</Paragraphs>
  <Slides>24</Slides>
  <Notes>7</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Times New Roman</vt:lpstr>
      <vt:lpstr>TRADITIONAL MARXISM AND </vt:lpstr>
      <vt:lpstr>Wingdings</vt:lpstr>
      <vt:lpstr>Office Theme</vt:lpstr>
      <vt:lpstr>Marxist views on Crime and Deviance</vt:lpstr>
      <vt:lpstr>Lesson Objectives</vt:lpstr>
      <vt:lpstr>PowerPoint Presentation</vt:lpstr>
      <vt:lpstr>PowerPoint Presentation</vt:lpstr>
      <vt:lpstr>PowerPoint Presentation</vt:lpstr>
      <vt:lpstr>PowerPoint Presentation</vt:lpstr>
      <vt:lpstr>PowerPoint Presentation</vt:lpstr>
      <vt:lpstr>PowerPoint Presentation</vt:lpstr>
      <vt:lpstr>Marxism and Crime</vt:lpstr>
      <vt:lpstr>Marxism and Crime and Deviance </vt:lpstr>
      <vt:lpstr>Marxism</vt:lpstr>
      <vt:lpstr>MANIPULATION OF VALUES</vt:lpstr>
      <vt:lpstr>MANIPULATION OF VALUES</vt:lpstr>
      <vt:lpstr>LAW CREATION</vt:lpstr>
      <vt:lpstr>LAW ENFORCEMENT</vt:lpstr>
      <vt:lpstr>PowerPoint Presentation</vt:lpstr>
      <vt:lpstr>INDIVIDUAL MOTIVATION FOR CRIME</vt:lpstr>
      <vt:lpstr>William Chambliss </vt:lpstr>
      <vt:lpstr>William Chambliss</vt:lpstr>
      <vt:lpstr>PowerPoint Presentation</vt:lpstr>
      <vt:lpstr>PowerPoint Presentation</vt:lpstr>
      <vt:lpstr>PowerPoint Presentation</vt:lpstr>
      <vt:lpstr>PowerPoint Presentation</vt:lpstr>
      <vt:lpstr>PowerPoint Presentation</vt:lpstr>
    </vt:vector>
  </TitlesOfParts>
  <Company>Edinburghs Telford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Marxism and crime and deviance</dc:title>
  <dc:creator>aileend</dc:creator>
  <cp:lastModifiedBy>chris livesey</cp:lastModifiedBy>
  <cp:revision>113</cp:revision>
  <dcterms:created xsi:type="dcterms:W3CDTF">2005-01-24T11:02:16Z</dcterms:created>
  <dcterms:modified xsi:type="dcterms:W3CDTF">2020-02-13T09:25:06Z</dcterms:modified>
</cp:coreProperties>
</file>