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EE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77" autoAdjust="0"/>
    <p:restoredTop sz="94660"/>
  </p:normalViewPr>
  <p:slideViewPr>
    <p:cSldViewPr>
      <p:cViewPr varScale="1">
        <p:scale>
          <a:sx n="83" d="100"/>
          <a:sy n="83" d="100"/>
        </p:scale>
        <p:origin x="432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6C7C-5FFB-4885-B632-190F33C7791E}" type="datetimeFigureOut">
              <a:rPr lang="en-US" smtClean="0"/>
              <a:pPr/>
              <a:t>2/13/2020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1595-315A-4D25-9F3C-DF35F2E7F80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6C7C-5FFB-4885-B632-190F33C7791E}" type="datetimeFigureOut">
              <a:rPr lang="en-US" smtClean="0"/>
              <a:pPr/>
              <a:t>2/13/2020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1595-315A-4D25-9F3C-DF35F2E7F80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6C7C-5FFB-4885-B632-190F33C7791E}" type="datetimeFigureOut">
              <a:rPr lang="en-US" smtClean="0"/>
              <a:pPr/>
              <a:t>2/13/2020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1595-315A-4D25-9F3C-DF35F2E7F80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6C7C-5FFB-4885-B632-190F33C7791E}" type="datetimeFigureOut">
              <a:rPr lang="en-US" smtClean="0"/>
              <a:pPr/>
              <a:t>2/13/2020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1595-315A-4D25-9F3C-DF35F2E7F80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6C7C-5FFB-4885-B632-190F33C7791E}" type="datetimeFigureOut">
              <a:rPr lang="en-US" smtClean="0"/>
              <a:pPr/>
              <a:t>2/13/2020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1595-315A-4D25-9F3C-DF35F2E7F80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6C7C-5FFB-4885-B632-190F33C7791E}" type="datetimeFigureOut">
              <a:rPr lang="en-US" smtClean="0"/>
              <a:pPr/>
              <a:t>2/13/2020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1595-315A-4D25-9F3C-DF35F2E7F80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6C7C-5FFB-4885-B632-190F33C7791E}" type="datetimeFigureOut">
              <a:rPr lang="en-US" smtClean="0"/>
              <a:pPr/>
              <a:t>2/13/2020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1595-315A-4D25-9F3C-DF35F2E7F80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6C7C-5FFB-4885-B632-190F33C7791E}" type="datetimeFigureOut">
              <a:rPr lang="en-US" smtClean="0"/>
              <a:pPr/>
              <a:t>2/13/2020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1595-315A-4D25-9F3C-DF35F2E7F80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6C7C-5FFB-4885-B632-190F33C7791E}" type="datetimeFigureOut">
              <a:rPr lang="en-US" smtClean="0"/>
              <a:pPr/>
              <a:t>2/13/2020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1595-315A-4D25-9F3C-DF35F2E7F80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6C7C-5FFB-4885-B632-190F33C7791E}" type="datetimeFigureOut">
              <a:rPr lang="en-US" smtClean="0"/>
              <a:pPr/>
              <a:t>2/13/2020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1595-315A-4D25-9F3C-DF35F2E7F80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6C7C-5FFB-4885-B632-190F33C7791E}" type="datetimeFigureOut">
              <a:rPr lang="en-US" smtClean="0"/>
              <a:pPr/>
              <a:t>2/13/2020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1595-315A-4D25-9F3C-DF35F2E7F80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E6C7C-5FFB-4885-B632-190F33C7791E}" type="datetimeFigureOut">
              <a:rPr lang="en-US" smtClean="0"/>
              <a:pPr/>
              <a:t>2/13/2020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41595-315A-4D25-9F3C-DF35F2E7F80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928671"/>
            <a:ext cx="7772400" cy="2671780"/>
          </a:xfrm>
        </p:spPr>
        <p:txBody>
          <a:bodyPr>
            <a:normAutofit/>
          </a:bodyPr>
          <a:lstStyle/>
          <a:p>
            <a:r>
              <a:rPr lang="en-GB" sz="6000" dirty="0">
                <a:latin typeface="Comic Sans MS" pitchFamily="66" charset="0"/>
              </a:rPr>
              <a:t>Globalisation and Crime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rgbClr val="00B050"/>
                </a:solidFill>
              </a:rPr>
              <a:t>Key Themes</a:t>
            </a:r>
          </a:p>
          <a:p>
            <a:r>
              <a:rPr lang="en-GB" dirty="0">
                <a:solidFill>
                  <a:srgbClr val="00B050"/>
                </a:solidFill>
              </a:rPr>
              <a:t>Gangs – Green Crime – State Crimes and Human Rights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3600" dirty="0">
                <a:latin typeface="Comic Sans MS" pitchFamily="66" charset="0"/>
              </a:rPr>
              <a:t>Green Criminology</a:t>
            </a:r>
            <a:br>
              <a:rPr lang="en-GB" sz="3600" dirty="0">
                <a:latin typeface="Comic Sans MS" pitchFamily="66" charset="0"/>
              </a:rPr>
            </a:br>
            <a:r>
              <a:rPr lang="en-GB" sz="3600" dirty="0">
                <a:latin typeface="Comic Sans MS" pitchFamily="66" charset="0"/>
              </a:rPr>
              <a:t>Anthropocentrism V’s Ecocentrism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1800" dirty="0">
                <a:latin typeface="Comic Sans MS" pitchFamily="66" charset="0"/>
              </a:rPr>
              <a:t>The anthropocentrism view states that humans have the right to dominate nature for their own ends. (Multinational corporations/big business interests)</a:t>
            </a:r>
          </a:p>
          <a:p>
            <a:pPr>
              <a:buNone/>
            </a:pPr>
            <a:endParaRPr lang="en-GB" sz="1800" dirty="0">
              <a:latin typeface="Comic Sans MS" pitchFamily="66" charset="0"/>
            </a:endParaRPr>
          </a:p>
          <a:p>
            <a:r>
              <a:rPr lang="en-GB" sz="1800" dirty="0">
                <a:latin typeface="Comic Sans MS" pitchFamily="66" charset="0"/>
              </a:rPr>
              <a:t>The Ecocentric view sees humans and the environment as interdependent – harming the environment ultimately harms humans. (Green criminology)</a:t>
            </a:r>
          </a:p>
        </p:txBody>
      </p:sp>
      <p:pic>
        <p:nvPicPr>
          <p:cNvPr id="5" name="Content Placeholder 4" descr="460_0___30_0_0_0_0_0_shell_skull_colour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53190" y="1643050"/>
            <a:ext cx="3714776" cy="435771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>
                <a:latin typeface="Comic Sans MS" pitchFamily="66" charset="0"/>
              </a:rPr>
              <a:t>Green Criminology – An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1800" dirty="0">
                <a:latin typeface="Comic Sans MS" pitchFamily="66" charset="0"/>
              </a:rPr>
              <a:t>G.C. has helped to focus the global ramifications of many legal and illegal, but morally suspect actions.</a:t>
            </a:r>
          </a:p>
          <a:p>
            <a:r>
              <a:rPr lang="en-GB" sz="1800" dirty="0">
                <a:latin typeface="Comic Sans MS" pitchFamily="66" charset="0"/>
              </a:rPr>
              <a:t>However, because of its very global concerns it is difficult to define the boundaries of right and wrong.</a:t>
            </a:r>
          </a:p>
          <a:p>
            <a:r>
              <a:rPr lang="en-GB" sz="1800" dirty="0">
                <a:latin typeface="Comic Sans MS" pitchFamily="66" charset="0"/>
              </a:rPr>
              <a:t>Some argue the debate is too biased on subjective issues involving ethics and values as opposed to realist and pragmatic solutions towards solving issues such as fossil fuel dependency.</a:t>
            </a:r>
          </a:p>
        </p:txBody>
      </p:sp>
      <p:pic>
        <p:nvPicPr>
          <p:cNvPr id="5" name="Content Placeholder 4" descr="imagesCANAO1BW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10314" y="1643050"/>
            <a:ext cx="3786214" cy="442915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Human Rights and state crimes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1800" dirty="0">
                <a:latin typeface="Comic Sans MS" pitchFamily="66" charset="0"/>
              </a:rPr>
              <a:t>Human rights involve:</a:t>
            </a:r>
          </a:p>
          <a:p>
            <a:r>
              <a:rPr lang="en-GB" sz="1800" b="1" u="sng" dirty="0">
                <a:latin typeface="Comic Sans MS" pitchFamily="66" charset="0"/>
              </a:rPr>
              <a:t>Civil rights </a:t>
            </a:r>
            <a:r>
              <a:rPr lang="en-GB" sz="1800" dirty="0">
                <a:latin typeface="Comic Sans MS" pitchFamily="66" charset="0"/>
              </a:rPr>
              <a:t>– rights to vote, a fail trial, rights to own property, etc…</a:t>
            </a:r>
          </a:p>
          <a:p>
            <a:r>
              <a:rPr lang="en-GB" sz="1800" b="1" u="sng" dirty="0">
                <a:latin typeface="Comic Sans MS" pitchFamily="66" charset="0"/>
              </a:rPr>
              <a:t>Natural rights </a:t>
            </a:r>
            <a:r>
              <a:rPr lang="en-GB" sz="1800" dirty="0">
                <a:latin typeface="Comic Sans MS" pitchFamily="66" charset="0"/>
              </a:rPr>
              <a:t>– issues involving life itself, freedom from slavery, freedom of thought, freedom of speech etc…</a:t>
            </a:r>
          </a:p>
          <a:p>
            <a:pPr>
              <a:buNone/>
            </a:pPr>
            <a:endParaRPr lang="en-GB" sz="1800" dirty="0">
              <a:latin typeface="Comic Sans MS" pitchFamily="66" charset="0"/>
            </a:endParaRPr>
          </a:p>
          <a:p>
            <a:r>
              <a:rPr lang="en-GB" sz="1800" dirty="0">
                <a:latin typeface="Comic Sans MS" pitchFamily="66" charset="0"/>
              </a:rPr>
              <a:t>A right refers to something you are entitled to. It is a basic philosophy underpinning all western societies.</a:t>
            </a:r>
          </a:p>
          <a:p>
            <a:r>
              <a:rPr lang="en-GB" sz="1800" dirty="0">
                <a:latin typeface="Comic Sans MS" pitchFamily="66" charset="0"/>
              </a:rPr>
              <a:t>They are enshrined in law – the Universal Deceleration of Human Rights.</a:t>
            </a:r>
          </a:p>
        </p:txBody>
      </p:sp>
      <p:pic>
        <p:nvPicPr>
          <p:cNvPr id="5" name="Content Placeholder 4" descr="Say_no_to__Beijing_2008_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67439" y="1643050"/>
            <a:ext cx="4143403" cy="457203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H&amp;J Schwendinger (1971)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000" dirty="0">
                <a:latin typeface="Comic Sans MS" pitchFamily="66" charset="0"/>
              </a:rPr>
              <a:t>Claim that all crimes should be defined in relation to human rights as opposed to just breaking criminal laws.</a:t>
            </a:r>
          </a:p>
          <a:p>
            <a:r>
              <a:rPr lang="en-GB" sz="2000" dirty="0">
                <a:latin typeface="Comic Sans MS" pitchFamily="66" charset="0"/>
              </a:rPr>
              <a:t>Why? Because any country can make up laws to suit the purposes of the political party in power.</a:t>
            </a:r>
          </a:p>
          <a:p>
            <a:r>
              <a:rPr lang="en-GB" sz="2000" dirty="0">
                <a:latin typeface="Comic Sans MS" pitchFamily="66" charset="0"/>
              </a:rPr>
              <a:t>Eg – Nazi party making it legal to persecute Jews.</a:t>
            </a:r>
          </a:p>
          <a:p>
            <a:r>
              <a:rPr lang="en-GB" sz="2000" dirty="0">
                <a:latin typeface="Comic Sans MS" pitchFamily="66" charset="0"/>
              </a:rPr>
              <a:t>They argue that definitions of crime need to be based on transgressions from human rights laws.  </a:t>
            </a:r>
          </a:p>
        </p:txBody>
      </p:sp>
      <p:pic>
        <p:nvPicPr>
          <p:cNvPr id="5" name="Content Placeholder 4" descr="Dachauprisonerliberatio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81752" y="1714489"/>
            <a:ext cx="3571900" cy="428627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S. Cohen (2001)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/>
              <a:t>Cohen is interested in how countries cover up or try to legitimise their human rights crimes.</a:t>
            </a:r>
          </a:p>
          <a:p>
            <a:r>
              <a:rPr lang="en-GB" b="1" u="sng" dirty="0"/>
              <a:t>Dictatorships</a:t>
            </a:r>
            <a:r>
              <a:rPr lang="en-GB" dirty="0"/>
              <a:t> often deny acts of torture (eg Assad – Syria)</a:t>
            </a:r>
          </a:p>
          <a:p>
            <a:r>
              <a:rPr lang="en-GB" b="1" u="sng" dirty="0"/>
              <a:t>Democracies</a:t>
            </a:r>
            <a:r>
              <a:rPr lang="en-GB" dirty="0"/>
              <a:t> often use complex laws to legitimise acts of torture (eg USA  - Guantanamo Bay)</a:t>
            </a:r>
          </a:p>
        </p:txBody>
      </p:sp>
      <p:pic>
        <p:nvPicPr>
          <p:cNvPr id="5" name="Content Placeholder 4" descr="Camp_x-ray_detainees_cropped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81752" y="1643050"/>
            <a:ext cx="3714776" cy="435771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Techniques of Neutralism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1600" dirty="0">
                <a:latin typeface="Comic Sans MS" pitchFamily="66" charset="0"/>
              </a:rPr>
              <a:t>Cohen borrows Matza’s idea to show how governments use the same techniques as people to explain/excuse their actions.</a:t>
            </a:r>
          </a:p>
          <a:p>
            <a:r>
              <a:rPr lang="en-GB" sz="1600" dirty="0">
                <a:latin typeface="Comic Sans MS" pitchFamily="66" charset="0"/>
              </a:rPr>
              <a:t>1. denial of victim – they are terrorists etc..</a:t>
            </a:r>
          </a:p>
          <a:p>
            <a:r>
              <a:rPr lang="en-GB" sz="1600" dirty="0">
                <a:latin typeface="Comic Sans MS" pitchFamily="66" charset="0"/>
              </a:rPr>
              <a:t>2. denial of injury – they started it/it’s self defence etc..</a:t>
            </a:r>
          </a:p>
          <a:p>
            <a:r>
              <a:rPr lang="en-GB" sz="1600" dirty="0">
                <a:latin typeface="Comic Sans MS" pitchFamily="66" charset="0"/>
              </a:rPr>
              <a:t>3. denial of responsibility -  We were following orders etc…</a:t>
            </a:r>
          </a:p>
          <a:p>
            <a:r>
              <a:rPr lang="en-GB" sz="1600" dirty="0">
                <a:latin typeface="Comic Sans MS" pitchFamily="66" charset="0"/>
              </a:rPr>
              <a:t>4. Condemning the condemners – they are picking on/victimising us etc…</a:t>
            </a:r>
          </a:p>
          <a:p>
            <a:r>
              <a:rPr lang="en-GB" sz="1600" dirty="0">
                <a:latin typeface="Comic Sans MS" pitchFamily="66" charset="0"/>
              </a:rPr>
              <a:t>5. Appealing to higher loyalty… there is a bigger cause and sacrifices are inevitable – protecting Israel, protecting Judaism , protecting Islam etc etc….….</a:t>
            </a:r>
          </a:p>
        </p:txBody>
      </p:sp>
      <p:pic>
        <p:nvPicPr>
          <p:cNvPr id="5" name="Content Placeholder 4" descr="criminal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38876" y="1714488"/>
            <a:ext cx="3857652" cy="428628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Kelman and Hamilton (1989)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000" dirty="0"/>
              <a:t>Examine how social conditions in modern society can lead to horrific crimes being committed.</a:t>
            </a:r>
          </a:p>
          <a:p>
            <a:pPr>
              <a:buNone/>
            </a:pPr>
            <a:endParaRPr lang="en-GB" sz="2000" dirty="0"/>
          </a:p>
          <a:p>
            <a:r>
              <a:rPr lang="en-GB" sz="2000" dirty="0"/>
              <a:t>Looked at the Mai Lai massacred – an infamous incident during the Viet Nam war  where 400 civilians were massacred by US soldiers.</a:t>
            </a:r>
          </a:p>
          <a:p>
            <a:pPr>
              <a:buNone/>
            </a:pPr>
            <a:endParaRPr lang="en-GB" sz="2000" dirty="0"/>
          </a:p>
          <a:p>
            <a:r>
              <a:rPr lang="en-GB" sz="2000" dirty="0"/>
              <a:t>They identify 3 features that can result in ‘crimes of obedience’</a:t>
            </a:r>
          </a:p>
        </p:txBody>
      </p:sp>
      <p:pic>
        <p:nvPicPr>
          <p:cNvPr id="5" name="Content Placeholder 4" descr="viet nam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53191" y="1714488"/>
            <a:ext cx="3643337" cy="428628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1. authorisation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000" dirty="0">
                <a:latin typeface="Comic Sans MS" pitchFamily="66" charset="0"/>
              </a:rPr>
              <a:t>This is where ‘acts’ are ordered by someone in charge. 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>
                <a:latin typeface="Comic Sans MS" pitchFamily="66" charset="0"/>
              </a:rPr>
              <a:t>Milgram famously demonstrated  this principle in his ‘electrical shock’ research – obedience to authority.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>
                <a:latin typeface="Comic Sans MS" pitchFamily="66" charset="0"/>
              </a:rPr>
              <a:t>Normal moral principles are overruled by the need/desire to obey authority.  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5" name="Content Placeholder 4" descr="untitled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10314" y="1785926"/>
            <a:ext cx="3786214" cy="428628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2. Routinisation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This is where pressure from the hierarchy/organisation/government etc.. Turns the act into a routine so it can be performed again, repeated in a detached manner.</a:t>
            </a:r>
            <a:endParaRPr lang="en-US" dirty="0"/>
          </a:p>
        </p:txBody>
      </p:sp>
      <p:pic>
        <p:nvPicPr>
          <p:cNvPr id="5" name="Content Placeholder 4" descr="waterboarding_1756919c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1643050"/>
            <a:ext cx="4038600" cy="450059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3. Dehumanisation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000" dirty="0"/>
              <a:t>The enemy is made to look as non-human as possible – eg refused clothing, shaved head, id number replaces name etc..</a:t>
            </a:r>
          </a:p>
          <a:p>
            <a:r>
              <a:rPr lang="en-GB" sz="2000" dirty="0"/>
              <a:t>It makes it easier to do unpleasant thing to them (eg torture)</a:t>
            </a:r>
          </a:p>
          <a:p>
            <a:r>
              <a:rPr lang="en-GB" sz="2000" dirty="0"/>
              <a:t>Bauman (1989) – argues that the features  of ‘modernity’ (science, technology, divisions of labour etc…) all help to create to conditions where such acts have become more acceptable and common.</a:t>
            </a:r>
          </a:p>
        </p:txBody>
      </p:sp>
      <p:pic>
        <p:nvPicPr>
          <p:cNvPr id="5" name="Content Placeholder 4" descr="jud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81752" y="1785926"/>
            <a:ext cx="3500462" cy="428628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Definition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000" dirty="0">
                <a:latin typeface="Comic Sans MS" pitchFamily="66" charset="0"/>
              </a:rPr>
              <a:t>Globalisation refers to the way in which the world has become more interconnected, the cultural and political boundaries which once separated countries are dissolving.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>
                <a:latin typeface="Comic Sans MS" pitchFamily="66" charset="0"/>
              </a:rPr>
              <a:t>A result of this process is new opportunities for crime, and new types of crime.</a:t>
            </a:r>
          </a:p>
        </p:txBody>
      </p:sp>
      <p:pic>
        <p:nvPicPr>
          <p:cNvPr id="7" name="Content Placeholder 6" descr="glob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81752" y="1571612"/>
            <a:ext cx="4000528" cy="435771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>
                <a:latin typeface="Comic Sans MS" pitchFamily="66" charset="0"/>
              </a:rPr>
              <a:t>Types of global crime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GB" sz="1800">
              <a:latin typeface="Comic Sans MS" pitchFamily="66" charset="0"/>
            </a:endParaRPr>
          </a:p>
          <a:p>
            <a:r>
              <a:rPr lang="en-GB" sz="1800">
                <a:latin typeface="Comic Sans MS" pitchFamily="66" charset="0"/>
              </a:rPr>
              <a:t>Castells </a:t>
            </a:r>
            <a:r>
              <a:rPr lang="en-GB" sz="1800" dirty="0">
                <a:latin typeface="Comic Sans MS" pitchFamily="66" charset="0"/>
              </a:rPr>
              <a:t>(1998) Identifies a number of typical global crimes.</a:t>
            </a:r>
          </a:p>
          <a:p>
            <a:r>
              <a:rPr lang="en-GB" sz="1800" dirty="0">
                <a:latin typeface="Comic Sans MS" pitchFamily="66" charset="0"/>
              </a:rPr>
              <a:t>Arms trafficking</a:t>
            </a:r>
          </a:p>
          <a:p>
            <a:r>
              <a:rPr lang="en-GB" sz="1800" dirty="0">
                <a:latin typeface="Comic Sans MS" pitchFamily="66" charset="0"/>
              </a:rPr>
              <a:t>Nuclear materials trafficking</a:t>
            </a:r>
          </a:p>
          <a:p>
            <a:r>
              <a:rPr lang="en-GB" sz="1800" dirty="0">
                <a:latin typeface="Comic Sans MS" pitchFamily="66" charset="0"/>
              </a:rPr>
              <a:t>21</a:t>
            </a:r>
            <a:r>
              <a:rPr lang="en-GB" sz="1800" baseline="30000" dirty="0">
                <a:latin typeface="Comic Sans MS" pitchFamily="66" charset="0"/>
              </a:rPr>
              <a:t>st</a:t>
            </a:r>
            <a:r>
              <a:rPr lang="en-GB" sz="1800" dirty="0">
                <a:latin typeface="Comic Sans MS" pitchFamily="66" charset="0"/>
              </a:rPr>
              <a:t> Century slavery - People trafficking, trafficking illegal immigrants/prostitutes</a:t>
            </a:r>
          </a:p>
          <a:p>
            <a:r>
              <a:rPr lang="en-GB" sz="1800" dirty="0">
                <a:latin typeface="Comic Sans MS" pitchFamily="66" charset="0"/>
              </a:rPr>
              <a:t>Cyber crimes</a:t>
            </a:r>
          </a:p>
          <a:p>
            <a:r>
              <a:rPr lang="en-GB" sz="1800" dirty="0">
                <a:latin typeface="Comic Sans MS" pitchFamily="66" charset="0"/>
              </a:rPr>
              <a:t>Sex tourism in developing countries</a:t>
            </a:r>
          </a:p>
          <a:p>
            <a:r>
              <a:rPr lang="en-GB" sz="1800" dirty="0">
                <a:latin typeface="Comic Sans MS" pitchFamily="66" charset="0"/>
              </a:rPr>
              <a:t>Terrorism</a:t>
            </a:r>
          </a:p>
          <a:p>
            <a:r>
              <a:rPr lang="en-GB" sz="1800" dirty="0">
                <a:latin typeface="Comic Sans MS" pitchFamily="66" charset="0"/>
              </a:rPr>
              <a:t>Drugs</a:t>
            </a:r>
          </a:p>
          <a:p>
            <a:r>
              <a:rPr lang="en-GB" sz="1800" dirty="0">
                <a:latin typeface="Comic Sans MS" pitchFamily="66" charset="0"/>
              </a:rPr>
              <a:t>Money laundering</a:t>
            </a:r>
          </a:p>
          <a:p>
            <a:endParaRPr lang="en-GB" sz="2000" dirty="0">
              <a:latin typeface="Comic Sans MS" pitchFamily="66" charset="0"/>
            </a:endParaRPr>
          </a:p>
          <a:p>
            <a:endParaRPr lang="en-GB" sz="2000" dirty="0">
              <a:latin typeface="Comic Sans MS" pitchFamily="66" charset="0"/>
            </a:endParaRPr>
          </a:p>
        </p:txBody>
      </p:sp>
      <p:pic>
        <p:nvPicPr>
          <p:cNvPr id="5" name="Content Placeholder 4" descr="glob cr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1571613"/>
            <a:ext cx="4038600" cy="431086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>
                <a:latin typeface="Comic Sans MS" pitchFamily="66" charset="0"/>
              </a:rPr>
              <a:t>Supply and demand economics?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/>
              <a:t>Castells </a:t>
            </a:r>
            <a:r>
              <a:rPr lang="en-GB" dirty="0"/>
              <a:t>argues</a:t>
            </a:r>
          </a:p>
          <a:p>
            <a:pPr algn="ctr">
              <a:buNone/>
            </a:pPr>
            <a:r>
              <a:rPr lang="en-GB" i="1" dirty="0">
                <a:latin typeface="Comic Sans MS" pitchFamily="66" charset="0"/>
              </a:rPr>
              <a:t>“Most global crime is supply side economics provided by developing countries, feeding the demand being led by developed countries”.</a:t>
            </a:r>
          </a:p>
        </p:txBody>
      </p:sp>
      <p:pic>
        <p:nvPicPr>
          <p:cNvPr id="5" name="Content Placeholder 4" descr="coke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1785926"/>
            <a:ext cx="4038600" cy="421484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600" dirty="0">
                <a:latin typeface="Comic Sans MS" pitchFamily="66" charset="0"/>
              </a:rPr>
              <a:t>Global crime impacts on all social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1800" dirty="0">
                <a:latin typeface="Comic Sans MS" pitchFamily="66" charset="0"/>
              </a:rPr>
              <a:t>Taylor (1997)</a:t>
            </a:r>
          </a:p>
          <a:p>
            <a:r>
              <a:rPr lang="en-GB" sz="1800" dirty="0">
                <a:latin typeface="Comic Sans MS" pitchFamily="66" charset="0"/>
              </a:rPr>
              <a:t>Claims globalisation creates crime at both ends of the social spectrum.</a:t>
            </a:r>
          </a:p>
          <a:p>
            <a:pPr algn="ctr"/>
            <a:r>
              <a:rPr lang="en-GB" sz="1800" b="1" i="1" dirty="0">
                <a:latin typeface="Comic Sans MS" pitchFamily="66" charset="0"/>
              </a:rPr>
              <a:t>Lower social groups</a:t>
            </a:r>
          </a:p>
          <a:p>
            <a:r>
              <a:rPr lang="en-GB" sz="1800" dirty="0">
                <a:latin typeface="Comic Sans MS" pitchFamily="66" charset="0"/>
              </a:rPr>
              <a:t>Lack of legitimate employment opportunities caused by outsourcing to cheaper labour pools means illegal options become more rational.</a:t>
            </a:r>
          </a:p>
          <a:p>
            <a:pPr algn="ctr"/>
            <a:r>
              <a:rPr lang="en-GB" sz="1800" b="1" i="1" dirty="0">
                <a:latin typeface="Comic Sans MS" pitchFamily="66" charset="0"/>
              </a:rPr>
              <a:t>Higher social groups</a:t>
            </a:r>
          </a:p>
          <a:p>
            <a:r>
              <a:rPr lang="en-GB" sz="1800" dirty="0">
                <a:latin typeface="Comic Sans MS" pitchFamily="66" charset="0"/>
              </a:rPr>
              <a:t>Globalisation of money markets has led to an increase of insider trading, tax evasion and wide scale fraud.</a:t>
            </a:r>
          </a:p>
        </p:txBody>
      </p:sp>
      <p:pic>
        <p:nvPicPr>
          <p:cNvPr id="5" name="Content Placeholder 4" descr="stop-crim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38876" y="1714488"/>
            <a:ext cx="3857652" cy="414340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>
                <a:latin typeface="Comic Sans MS" pitchFamily="66" charset="0"/>
              </a:rPr>
              <a:t>Globalisation and gangs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1800" dirty="0">
                <a:latin typeface="Comic Sans MS" pitchFamily="66" charset="0"/>
              </a:rPr>
              <a:t>Hobbs and Dunningham (1998)</a:t>
            </a:r>
          </a:p>
          <a:p>
            <a:r>
              <a:rPr lang="en-GB" sz="1800" dirty="0">
                <a:latin typeface="Comic Sans MS" pitchFamily="66" charset="0"/>
              </a:rPr>
              <a:t>Use the </a:t>
            </a:r>
            <a:r>
              <a:rPr lang="en-GB" sz="1800" b="1" i="1" dirty="0">
                <a:latin typeface="Comic Sans MS" pitchFamily="66" charset="0"/>
              </a:rPr>
              <a:t>term Glocal Organisation </a:t>
            </a:r>
            <a:r>
              <a:rPr lang="en-GB" sz="1800" dirty="0">
                <a:latin typeface="Comic Sans MS" pitchFamily="66" charset="0"/>
              </a:rPr>
              <a:t>to explain how new types of gang structures have emerged to facilitate new global markets, particularly with international drug deals.</a:t>
            </a:r>
          </a:p>
          <a:p>
            <a:r>
              <a:rPr lang="en-GB" sz="1800" dirty="0">
                <a:latin typeface="Comic Sans MS" pitchFamily="66" charset="0"/>
              </a:rPr>
              <a:t>Such new structures do not have the old rigid family based hierarchical structures typified by the Italian-American Mafia of the 1930 – 1950’s</a:t>
            </a:r>
          </a:p>
          <a:p>
            <a:r>
              <a:rPr lang="en-GB" sz="1800" dirty="0">
                <a:latin typeface="Comic Sans MS" pitchFamily="66" charset="0"/>
              </a:rPr>
              <a:t>Rather they’re much more fluid, flexible and faster to respond to emerging opportunities.</a:t>
            </a:r>
          </a:p>
        </p:txBody>
      </p:sp>
      <p:pic>
        <p:nvPicPr>
          <p:cNvPr id="5" name="Content Placeholder 4" descr="imagesCAHQXX4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81752" y="1714489"/>
            <a:ext cx="3786214" cy="421484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>
                <a:latin typeface="Comic Sans MS" pitchFamily="66" charset="0"/>
              </a:rPr>
              <a:t>Glenny (2008) - McMafia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1800" dirty="0">
                <a:latin typeface="Comic Sans MS" pitchFamily="66" charset="0"/>
              </a:rPr>
              <a:t>Claims the recent increase of eastern European gangs are an illustrative example of the social, cultural and political changes since the fall of communism in 1998.</a:t>
            </a:r>
          </a:p>
          <a:p>
            <a:r>
              <a:rPr lang="en-GB" sz="1800" dirty="0">
                <a:latin typeface="Comic Sans MS" pitchFamily="66" charset="0"/>
              </a:rPr>
              <a:t>Many corrupt KGB (Russian Secret Police) officials bought up coal, steel and mineral industries at low prices  and sold them on western markets, making billions in the process.</a:t>
            </a:r>
          </a:p>
          <a:p>
            <a:r>
              <a:rPr lang="en-GB" sz="1800" dirty="0">
                <a:latin typeface="Comic Sans MS" pitchFamily="66" charset="0"/>
              </a:rPr>
              <a:t>Many ex-KGB have morphed into criminal gangs with global connections. </a:t>
            </a:r>
          </a:p>
        </p:txBody>
      </p:sp>
      <p:pic>
        <p:nvPicPr>
          <p:cNvPr id="5" name="Content Placeholder 4" descr="mcMafi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81752" y="1714488"/>
            <a:ext cx="3428998" cy="435771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>
                <a:latin typeface="Comic Sans MS" pitchFamily="66" charset="0"/>
              </a:rPr>
              <a:t>Green Crime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1600" dirty="0">
                <a:latin typeface="Comic Sans MS" pitchFamily="66" charset="0"/>
              </a:rPr>
              <a:t>These are crimes committed against the environment, it’s a highly subjective and contested concept.</a:t>
            </a:r>
          </a:p>
          <a:p>
            <a:r>
              <a:rPr lang="en-GB" sz="1600" dirty="0">
                <a:latin typeface="Comic Sans MS" pitchFamily="66" charset="0"/>
              </a:rPr>
              <a:t>Globalisation ensures that nation states can no longer act as separate entities.</a:t>
            </a:r>
          </a:p>
          <a:p>
            <a:r>
              <a:rPr lang="en-GB" sz="1600" dirty="0">
                <a:latin typeface="Comic Sans MS" pitchFamily="66" charset="0"/>
              </a:rPr>
              <a:t>Pollution from a factory in one country can cause pollution in another.</a:t>
            </a:r>
          </a:p>
          <a:p>
            <a:r>
              <a:rPr lang="en-GB" sz="1600" dirty="0">
                <a:latin typeface="Comic Sans MS" pitchFamily="66" charset="0"/>
              </a:rPr>
              <a:t>Traditional criminology examines national laws to see if a crime has been committed.</a:t>
            </a:r>
          </a:p>
          <a:p>
            <a:r>
              <a:rPr lang="en-GB" sz="1600" dirty="0">
                <a:latin typeface="Comic Sans MS" pitchFamily="66" charset="0"/>
              </a:rPr>
              <a:t>This approach is now challenged as it’s argued large corporations (who cause the most environmental damage) have too much power in influencing challenges to environmental protection laws. ( ie lobby groups, large donations to political parties)</a:t>
            </a:r>
          </a:p>
        </p:txBody>
      </p:sp>
      <p:pic>
        <p:nvPicPr>
          <p:cNvPr id="5" name="Content Placeholder 4" descr="air-pollutio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24600" y="1714488"/>
            <a:ext cx="3733800" cy="428628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>
                <a:latin typeface="Comic Sans MS" pitchFamily="66" charset="0"/>
              </a:rPr>
              <a:t>Green Criminology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1800" dirty="0">
                <a:latin typeface="Comic Sans MS" pitchFamily="66" charset="0"/>
              </a:rPr>
              <a:t>Takes a more radical approach to traditional criminology.</a:t>
            </a:r>
          </a:p>
          <a:p>
            <a:r>
              <a:rPr lang="en-GB" sz="1800" dirty="0">
                <a:latin typeface="Comic Sans MS" pitchFamily="66" charset="0"/>
              </a:rPr>
              <a:t>As different countries have different laws, green criminology seeks to overstep national laws by focusing on the damage which is being done.</a:t>
            </a:r>
          </a:p>
          <a:p>
            <a:r>
              <a:rPr lang="en-GB" sz="1800" dirty="0">
                <a:latin typeface="Comic Sans MS" pitchFamily="66" charset="0"/>
              </a:rPr>
              <a:t>Therefore, green criminology adopts a global perspective on crimes against the environment.</a:t>
            </a:r>
          </a:p>
          <a:p>
            <a:r>
              <a:rPr lang="en-GB" sz="1800" dirty="0">
                <a:latin typeface="Comic Sans MS" pitchFamily="66" charset="0"/>
              </a:rPr>
              <a:t>In a similar approach to Marxism, it challenges powerful corporations and demonstrates how their unacceptable practices are defended as legitimate business interests.</a:t>
            </a:r>
          </a:p>
        </p:txBody>
      </p:sp>
      <p:pic>
        <p:nvPicPr>
          <p:cNvPr id="5" name="Content Placeholder 4" descr="gpbutton41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1865950"/>
            <a:ext cx="4038600" cy="39944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1187</Words>
  <Application>Microsoft Office PowerPoint</Application>
  <PresentationFormat>Widescreen</PresentationFormat>
  <Paragraphs>97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Comic Sans MS</vt:lpstr>
      <vt:lpstr>Office Theme</vt:lpstr>
      <vt:lpstr>Globalisation and Crime</vt:lpstr>
      <vt:lpstr>Definition</vt:lpstr>
      <vt:lpstr>Types of global crime</vt:lpstr>
      <vt:lpstr>Supply and demand economics?</vt:lpstr>
      <vt:lpstr>Global crime impacts on all social classes</vt:lpstr>
      <vt:lpstr>Globalisation and gangs</vt:lpstr>
      <vt:lpstr>Glenny (2008) - McMafia</vt:lpstr>
      <vt:lpstr>Green Crime</vt:lpstr>
      <vt:lpstr>Green Criminology</vt:lpstr>
      <vt:lpstr>Green Criminology Anthropocentrism V’s Ecocentrism</vt:lpstr>
      <vt:lpstr>Green Criminology – An Evaluation</vt:lpstr>
      <vt:lpstr>Human Rights and state crimes</vt:lpstr>
      <vt:lpstr>H&amp;J Schwendinger (1971)</vt:lpstr>
      <vt:lpstr>S. Cohen (2001)</vt:lpstr>
      <vt:lpstr>Techniques of Neutralism</vt:lpstr>
      <vt:lpstr>Kelman and Hamilton (1989)</vt:lpstr>
      <vt:lpstr>1. authorisation</vt:lpstr>
      <vt:lpstr>2. Routinisation</vt:lpstr>
      <vt:lpstr>3. Dehumanisation</vt:lpstr>
    </vt:vector>
  </TitlesOfParts>
  <Company>Ergo Computing UK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Globalisation and crime</dc:title>
  <dc:creator>HOME</dc:creator>
  <cp:lastModifiedBy>chris livesey</cp:lastModifiedBy>
  <cp:revision>64</cp:revision>
  <dcterms:created xsi:type="dcterms:W3CDTF">2012-05-14T20:01:32Z</dcterms:created>
  <dcterms:modified xsi:type="dcterms:W3CDTF">2020-02-13T13:23:08Z</dcterms:modified>
</cp:coreProperties>
</file>