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handoutMasterIdLst>
    <p:handoutMasterId r:id="rId73"/>
  </p:handoutMasterIdLst>
  <p:sldIdLst>
    <p:sldId id="316" r:id="rId2"/>
    <p:sldId id="264" r:id="rId3"/>
    <p:sldId id="258" r:id="rId4"/>
    <p:sldId id="259" r:id="rId5"/>
    <p:sldId id="260" r:id="rId6"/>
    <p:sldId id="302" r:id="rId7"/>
    <p:sldId id="287" r:id="rId8"/>
    <p:sldId id="289" r:id="rId9"/>
    <p:sldId id="290" r:id="rId10"/>
    <p:sldId id="291" r:id="rId11"/>
    <p:sldId id="292" r:id="rId12"/>
    <p:sldId id="265" r:id="rId13"/>
    <p:sldId id="267" r:id="rId14"/>
    <p:sldId id="270" r:id="rId15"/>
    <p:sldId id="271" r:id="rId16"/>
    <p:sldId id="273" r:id="rId17"/>
    <p:sldId id="274" r:id="rId18"/>
    <p:sldId id="275" r:id="rId19"/>
    <p:sldId id="276" r:id="rId20"/>
    <p:sldId id="303" r:id="rId21"/>
    <p:sldId id="277" r:id="rId22"/>
    <p:sldId id="279" r:id="rId23"/>
    <p:sldId id="281" r:id="rId24"/>
    <p:sldId id="283" r:id="rId25"/>
    <p:sldId id="284" r:id="rId26"/>
    <p:sldId id="285" r:id="rId27"/>
    <p:sldId id="310" r:id="rId28"/>
    <p:sldId id="311" r:id="rId29"/>
    <p:sldId id="286" r:id="rId30"/>
    <p:sldId id="294" r:id="rId31"/>
    <p:sldId id="295" r:id="rId32"/>
    <p:sldId id="296" r:id="rId33"/>
    <p:sldId id="297" r:id="rId34"/>
    <p:sldId id="298" r:id="rId35"/>
    <p:sldId id="299" r:id="rId36"/>
    <p:sldId id="300" r:id="rId37"/>
    <p:sldId id="301" r:id="rId38"/>
    <p:sldId id="305" r:id="rId39"/>
    <p:sldId id="306" r:id="rId40"/>
    <p:sldId id="307" r:id="rId41"/>
    <p:sldId id="308" r:id="rId42"/>
    <p:sldId id="309" r:id="rId43"/>
    <p:sldId id="312" r:id="rId44"/>
    <p:sldId id="313" r:id="rId45"/>
    <p:sldId id="314" r:id="rId46"/>
    <p:sldId id="315" r:id="rId47"/>
    <p:sldId id="317" r:id="rId48"/>
    <p:sldId id="318" r:id="rId49"/>
    <p:sldId id="319" r:id="rId50"/>
    <p:sldId id="320" r:id="rId51"/>
    <p:sldId id="321" r:id="rId52"/>
    <p:sldId id="322" r:id="rId53"/>
    <p:sldId id="323" r:id="rId54"/>
    <p:sldId id="324" r:id="rId55"/>
    <p:sldId id="327" r:id="rId56"/>
    <p:sldId id="336" r:id="rId57"/>
    <p:sldId id="337" r:id="rId58"/>
    <p:sldId id="338" r:id="rId59"/>
    <p:sldId id="339" r:id="rId60"/>
    <p:sldId id="340" r:id="rId61"/>
    <p:sldId id="341" r:id="rId62"/>
    <p:sldId id="342" r:id="rId63"/>
    <p:sldId id="328" r:id="rId64"/>
    <p:sldId id="329" r:id="rId65"/>
    <p:sldId id="330" r:id="rId66"/>
    <p:sldId id="331" r:id="rId67"/>
    <p:sldId id="332" r:id="rId68"/>
    <p:sldId id="333" r:id="rId69"/>
    <p:sldId id="334" r:id="rId70"/>
    <p:sldId id="335" r:id="rId7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89" autoAdjust="0"/>
    <p:restoredTop sz="94660"/>
  </p:normalViewPr>
  <p:slideViewPr>
    <p:cSldViewPr snapToGrid="0">
      <p:cViewPr varScale="1">
        <p:scale>
          <a:sx n="87" d="100"/>
          <a:sy n="87" d="100"/>
        </p:scale>
        <p:origin x="88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92ED578-3F6B-4B3E-BA4A-B82CF8D77480}" type="datetimeFigureOut">
              <a:rPr lang="en-GB" smtClean="0"/>
              <a:t>11/02/2020</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A9AF132-DAA9-4716-B2DE-27D7C4066794}" type="slidenum">
              <a:rPr lang="en-GB" smtClean="0"/>
              <a:t>‹#›</a:t>
            </a:fld>
            <a:endParaRPr lang="en-GB"/>
          </a:p>
        </p:txBody>
      </p:sp>
    </p:spTree>
    <p:extLst>
      <p:ext uri="{BB962C8B-B14F-4D97-AF65-F5344CB8AC3E}">
        <p14:creationId xmlns:p14="http://schemas.microsoft.com/office/powerpoint/2010/main" val="6316627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0105F1-7C59-4A18-8615-4DFBB86B8E19}" type="datetimeFigureOut">
              <a:rPr lang="en-GB" smtClean="0"/>
              <a:t>11/02/2020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E73473-1102-4087-AF39-547ACC96A8F4}" type="slidenum">
              <a:rPr lang="en-GB" smtClean="0"/>
              <a:t>‹#›</a:t>
            </a:fld>
            <a:endParaRPr lang="en-GB"/>
          </a:p>
        </p:txBody>
      </p:sp>
    </p:spTree>
    <p:extLst>
      <p:ext uri="{BB962C8B-B14F-4D97-AF65-F5344CB8AC3E}">
        <p14:creationId xmlns:p14="http://schemas.microsoft.com/office/powerpoint/2010/main" val="3580187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1</a:t>
            </a:fld>
            <a:endParaRPr lang="en-GB"/>
          </a:p>
        </p:txBody>
      </p:sp>
    </p:spTree>
    <p:extLst>
      <p:ext uri="{BB962C8B-B14F-4D97-AF65-F5344CB8AC3E}">
        <p14:creationId xmlns:p14="http://schemas.microsoft.com/office/powerpoint/2010/main" val="20810859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10</a:t>
            </a:fld>
            <a:endParaRPr lang="en-GB"/>
          </a:p>
        </p:txBody>
      </p:sp>
    </p:spTree>
    <p:extLst>
      <p:ext uri="{BB962C8B-B14F-4D97-AF65-F5344CB8AC3E}">
        <p14:creationId xmlns:p14="http://schemas.microsoft.com/office/powerpoint/2010/main" val="14507196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11</a:t>
            </a:fld>
            <a:endParaRPr lang="en-GB"/>
          </a:p>
        </p:txBody>
      </p:sp>
    </p:spTree>
    <p:extLst>
      <p:ext uri="{BB962C8B-B14F-4D97-AF65-F5344CB8AC3E}">
        <p14:creationId xmlns:p14="http://schemas.microsoft.com/office/powerpoint/2010/main" val="19831320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12</a:t>
            </a:fld>
            <a:endParaRPr lang="en-GB"/>
          </a:p>
        </p:txBody>
      </p:sp>
    </p:spTree>
    <p:extLst>
      <p:ext uri="{BB962C8B-B14F-4D97-AF65-F5344CB8AC3E}">
        <p14:creationId xmlns:p14="http://schemas.microsoft.com/office/powerpoint/2010/main" val="7737396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13</a:t>
            </a:fld>
            <a:endParaRPr lang="en-GB"/>
          </a:p>
        </p:txBody>
      </p:sp>
    </p:spTree>
    <p:extLst>
      <p:ext uri="{BB962C8B-B14F-4D97-AF65-F5344CB8AC3E}">
        <p14:creationId xmlns:p14="http://schemas.microsoft.com/office/powerpoint/2010/main" val="3564177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14</a:t>
            </a:fld>
            <a:endParaRPr lang="en-GB"/>
          </a:p>
        </p:txBody>
      </p:sp>
    </p:spTree>
    <p:extLst>
      <p:ext uri="{BB962C8B-B14F-4D97-AF65-F5344CB8AC3E}">
        <p14:creationId xmlns:p14="http://schemas.microsoft.com/office/powerpoint/2010/main" val="3613047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15</a:t>
            </a:fld>
            <a:endParaRPr lang="en-GB"/>
          </a:p>
        </p:txBody>
      </p:sp>
    </p:spTree>
    <p:extLst>
      <p:ext uri="{BB962C8B-B14F-4D97-AF65-F5344CB8AC3E}">
        <p14:creationId xmlns:p14="http://schemas.microsoft.com/office/powerpoint/2010/main" val="3786606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16</a:t>
            </a:fld>
            <a:endParaRPr lang="en-GB"/>
          </a:p>
        </p:txBody>
      </p:sp>
    </p:spTree>
    <p:extLst>
      <p:ext uri="{BB962C8B-B14F-4D97-AF65-F5344CB8AC3E}">
        <p14:creationId xmlns:p14="http://schemas.microsoft.com/office/powerpoint/2010/main" val="28875883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17</a:t>
            </a:fld>
            <a:endParaRPr lang="en-GB"/>
          </a:p>
        </p:txBody>
      </p:sp>
    </p:spTree>
    <p:extLst>
      <p:ext uri="{BB962C8B-B14F-4D97-AF65-F5344CB8AC3E}">
        <p14:creationId xmlns:p14="http://schemas.microsoft.com/office/powerpoint/2010/main" val="16472420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18</a:t>
            </a:fld>
            <a:endParaRPr lang="en-GB"/>
          </a:p>
        </p:txBody>
      </p:sp>
    </p:spTree>
    <p:extLst>
      <p:ext uri="{BB962C8B-B14F-4D97-AF65-F5344CB8AC3E}">
        <p14:creationId xmlns:p14="http://schemas.microsoft.com/office/powerpoint/2010/main" val="35734237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19</a:t>
            </a:fld>
            <a:endParaRPr lang="en-GB"/>
          </a:p>
        </p:txBody>
      </p:sp>
    </p:spTree>
    <p:extLst>
      <p:ext uri="{BB962C8B-B14F-4D97-AF65-F5344CB8AC3E}">
        <p14:creationId xmlns:p14="http://schemas.microsoft.com/office/powerpoint/2010/main" val="1002054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2</a:t>
            </a:fld>
            <a:endParaRPr lang="en-GB"/>
          </a:p>
        </p:txBody>
      </p:sp>
    </p:spTree>
    <p:extLst>
      <p:ext uri="{BB962C8B-B14F-4D97-AF65-F5344CB8AC3E}">
        <p14:creationId xmlns:p14="http://schemas.microsoft.com/office/powerpoint/2010/main" val="16910017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20</a:t>
            </a:fld>
            <a:endParaRPr lang="en-GB"/>
          </a:p>
        </p:txBody>
      </p:sp>
    </p:spTree>
    <p:extLst>
      <p:ext uri="{BB962C8B-B14F-4D97-AF65-F5344CB8AC3E}">
        <p14:creationId xmlns:p14="http://schemas.microsoft.com/office/powerpoint/2010/main" val="12777565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21</a:t>
            </a:fld>
            <a:endParaRPr lang="en-GB"/>
          </a:p>
        </p:txBody>
      </p:sp>
    </p:spTree>
    <p:extLst>
      <p:ext uri="{BB962C8B-B14F-4D97-AF65-F5344CB8AC3E}">
        <p14:creationId xmlns:p14="http://schemas.microsoft.com/office/powerpoint/2010/main" val="6646992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22</a:t>
            </a:fld>
            <a:endParaRPr lang="en-GB"/>
          </a:p>
        </p:txBody>
      </p:sp>
    </p:spTree>
    <p:extLst>
      <p:ext uri="{BB962C8B-B14F-4D97-AF65-F5344CB8AC3E}">
        <p14:creationId xmlns:p14="http://schemas.microsoft.com/office/powerpoint/2010/main" val="18185713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23</a:t>
            </a:fld>
            <a:endParaRPr lang="en-GB"/>
          </a:p>
        </p:txBody>
      </p:sp>
    </p:spTree>
    <p:extLst>
      <p:ext uri="{BB962C8B-B14F-4D97-AF65-F5344CB8AC3E}">
        <p14:creationId xmlns:p14="http://schemas.microsoft.com/office/powerpoint/2010/main" val="37044806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24</a:t>
            </a:fld>
            <a:endParaRPr lang="en-GB"/>
          </a:p>
        </p:txBody>
      </p:sp>
    </p:spTree>
    <p:extLst>
      <p:ext uri="{BB962C8B-B14F-4D97-AF65-F5344CB8AC3E}">
        <p14:creationId xmlns:p14="http://schemas.microsoft.com/office/powerpoint/2010/main" val="15102858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25</a:t>
            </a:fld>
            <a:endParaRPr lang="en-GB"/>
          </a:p>
        </p:txBody>
      </p:sp>
    </p:spTree>
    <p:extLst>
      <p:ext uri="{BB962C8B-B14F-4D97-AF65-F5344CB8AC3E}">
        <p14:creationId xmlns:p14="http://schemas.microsoft.com/office/powerpoint/2010/main" val="225291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26</a:t>
            </a:fld>
            <a:endParaRPr lang="en-GB"/>
          </a:p>
        </p:txBody>
      </p:sp>
    </p:spTree>
    <p:extLst>
      <p:ext uri="{BB962C8B-B14F-4D97-AF65-F5344CB8AC3E}">
        <p14:creationId xmlns:p14="http://schemas.microsoft.com/office/powerpoint/2010/main" val="35875571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27</a:t>
            </a:fld>
            <a:endParaRPr lang="en-GB"/>
          </a:p>
        </p:txBody>
      </p:sp>
    </p:spTree>
    <p:extLst>
      <p:ext uri="{BB962C8B-B14F-4D97-AF65-F5344CB8AC3E}">
        <p14:creationId xmlns:p14="http://schemas.microsoft.com/office/powerpoint/2010/main" val="19454416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28</a:t>
            </a:fld>
            <a:endParaRPr lang="en-GB"/>
          </a:p>
        </p:txBody>
      </p:sp>
    </p:spTree>
    <p:extLst>
      <p:ext uri="{BB962C8B-B14F-4D97-AF65-F5344CB8AC3E}">
        <p14:creationId xmlns:p14="http://schemas.microsoft.com/office/powerpoint/2010/main" val="42703840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29</a:t>
            </a:fld>
            <a:endParaRPr lang="en-GB"/>
          </a:p>
        </p:txBody>
      </p:sp>
    </p:spTree>
    <p:extLst>
      <p:ext uri="{BB962C8B-B14F-4D97-AF65-F5344CB8AC3E}">
        <p14:creationId xmlns:p14="http://schemas.microsoft.com/office/powerpoint/2010/main" val="1907938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3</a:t>
            </a:fld>
            <a:endParaRPr lang="en-GB"/>
          </a:p>
        </p:txBody>
      </p:sp>
    </p:spTree>
    <p:extLst>
      <p:ext uri="{BB962C8B-B14F-4D97-AF65-F5344CB8AC3E}">
        <p14:creationId xmlns:p14="http://schemas.microsoft.com/office/powerpoint/2010/main" val="30955992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30</a:t>
            </a:fld>
            <a:endParaRPr lang="en-GB"/>
          </a:p>
        </p:txBody>
      </p:sp>
    </p:spTree>
    <p:extLst>
      <p:ext uri="{BB962C8B-B14F-4D97-AF65-F5344CB8AC3E}">
        <p14:creationId xmlns:p14="http://schemas.microsoft.com/office/powerpoint/2010/main" val="30619538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31</a:t>
            </a:fld>
            <a:endParaRPr lang="en-GB"/>
          </a:p>
        </p:txBody>
      </p:sp>
    </p:spTree>
    <p:extLst>
      <p:ext uri="{BB962C8B-B14F-4D97-AF65-F5344CB8AC3E}">
        <p14:creationId xmlns:p14="http://schemas.microsoft.com/office/powerpoint/2010/main" val="13664570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32</a:t>
            </a:fld>
            <a:endParaRPr lang="en-GB"/>
          </a:p>
        </p:txBody>
      </p:sp>
    </p:spTree>
    <p:extLst>
      <p:ext uri="{BB962C8B-B14F-4D97-AF65-F5344CB8AC3E}">
        <p14:creationId xmlns:p14="http://schemas.microsoft.com/office/powerpoint/2010/main" val="19418859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33</a:t>
            </a:fld>
            <a:endParaRPr lang="en-GB"/>
          </a:p>
        </p:txBody>
      </p:sp>
    </p:spTree>
    <p:extLst>
      <p:ext uri="{BB962C8B-B14F-4D97-AF65-F5344CB8AC3E}">
        <p14:creationId xmlns:p14="http://schemas.microsoft.com/office/powerpoint/2010/main" val="37783859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34</a:t>
            </a:fld>
            <a:endParaRPr lang="en-GB"/>
          </a:p>
        </p:txBody>
      </p:sp>
    </p:spTree>
    <p:extLst>
      <p:ext uri="{BB962C8B-B14F-4D97-AF65-F5344CB8AC3E}">
        <p14:creationId xmlns:p14="http://schemas.microsoft.com/office/powerpoint/2010/main" val="22020670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35</a:t>
            </a:fld>
            <a:endParaRPr lang="en-GB"/>
          </a:p>
        </p:txBody>
      </p:sp>
    </p:spTree>
    <p:extLst>
      <p:ext uri="{BB962C8B-B14F-4D97-AF65-F5344CB8AC3E}">
        <p14:creationId xmlns:p14="http://schemas.microsoft.com/office/powerpoint/2010/main" val="2817394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36</a:t>
            </a:fld>
            <a:endParaRPr lang="en-GB"/>
          </a:p>
        </p:txBody>
      </p:sp>
    </p:spTree>
    <p:extLst>
      <p:ext uri="{BB962C8B-B14F-4D97-AF65-F5344CB8AC3E}">
        <p14:creationId xmlns:p14="http://schemas.microsoft.com/office/powerpoint/2010/main" val="301880532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37</a:t>
            </a:fld>
            <a:endParaRPr lang="en-GB"/>
          </a:p>
        </p:txBody>
      </p:sp>
    </p:spTree>
    <p:extLst>
      <p:ext uri="{BB962C8B-B14F-4D97-AF65-F5344CB8AC3E}">
        <p14:creationId xmlns:p14="http://schemas.microsoft.com/office/powerpoint/2010/main" val="28250895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38</a:t>
            </a:fld>
            <a:endParaRPr lang="en-GB"/>
          </a:p>
        </p:txBody>
      </p:sp>
    </p:spTree>
    <p:extLst>
      <p:ext uri="{BB962C8B-B14F-4D97-AF65-F5344CB8AC3E}">
        <p14:creationId xmlns:p14="http://schemas.microsoft.com/office/powerpoint/2010/main" val="320188943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39</a:t>
            </a:fld>
            <a:endParaRPr lang="en-GB"/>
          </a:p>
        </p:txBody>
      </p:sp>
    </p:spTree>
    <p:extLst>
      <p:ext uri="{BB962C8B-B14F-4D97-AF65-F5344CB8AC3E}">
        <p14:creationId xmlns:p14="http://schemas.microsoft.com/office/powerpoint/2010/main" val="2765126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4</a:t>
            </a:fld>
            <a:endParaRPr lang="en-GB"/>
          </a:p>
        </p:txBody>
      </p:sp>
    </p:spTree>
    <p:extLst>
      <p:ext uri="{BB962C8B-B14F-4D97-AF65-F5344CB8AC3E}">
        <p14:creationId xmlns:p14="http://schemas.microsoft.com/office/powerpoint/2010/main" val="20443767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40</a:t>
            </a:fld>
            <a:endParaRPr lang="en-GB"/>
          </a:p>
        </p:txBody>
      </p:sp>
    </p:spTree>
    <p:extLst>
      <p:ext uri="{BB962C8B-B14F-4D97-AF65-F5344CB8AC3E}">
        <p14:creationId xmlns:p14="http://schemas.microsoft.com/office/powerpoint/2010/main" val="21616621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41</a:t>
            </a:fld>
            <a:endParaRPr lang="en-GB"/>
          </a:p>
        </p:txBody>
      </p:sp>
    </p:spTree>
    <p:extLst>
      <p:ext uri="{BB962C8B-B14F-4D97-AF65-F5344CB8AC3E}">
        <p14:creationId xmlns:p14="http://schemas.microsoft.com/office/powerpoint/2010/main" val="397867134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42</a:t>
            </a:fld>
            <a:endParaRPr lang="en-GB"/>
          </a:p>
        </p:txBody>
      </p:sp>
    </p:spTree>
    <p:extLst>
      <p:ext uri="{BB962C8B-B14F-4D97-AF65-F5344CB8AC3E}">
        <p14:creationId xmlns:p14="http://schemas.microsoft.com/office/powerpoint/2010/main" val="261768360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43</a:t>
            </a:fld>
            <a:endParaRPr lang="en-GB"/>
          </a:p>
        </p:txBody>
      </p:sp>
    </p:spTree>
    <p:extLst>
      <p:ext uri="{BB962C8B-B14F-4D97-AF65-F5344CB8AC3E}">
        <p14:creationId xmlns:p14="http://schemas.microsoft.com/office/powerpoint/2010/main" val="112330886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44</a:t>
            </a:fld>
            <a:endParaRPr lang="en-GB"/>
          </a:p>
        </p:txBody>
      </p:sp>
    </p:spTree>
    <p:extLst>
      <p:ext uri="{BB962C8B-B14F-4D97-AF65-F5344CB8AC3E}">
        <p14:creationId xmlns:p14="http://schemas.microsoft.com/office/powerpoint/2010/main" val="296196880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45</a:t>
            </a:fld>
            <a:endParaRPr lang="en-GB"/>
          </a:p>
        </p:txBody>
      </p:sp>
    </p:spTree>
    <p:extLst>
      <p:ext uri="{BB962C8B-B14F-4D97-AF65-F5344CB8AC3E}">
        <p14:creationId xmlns:p14="http://schemas.microsoft.com/office/powerpoint/2010/main" val="163271892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46</a:t>
            </a:fld>
            <a:endParaRPr lang="en-GB"/>
          </a:p>
        </p:txBody>
      </p:sp>
    </p:spTree>
    <p:extLst>
      <p:ext uri="{BB962C8B-B14F-4D97-AF65-F5344CB8AC3E}">
        <p14:creationId xmlns:p14="http://schemas.microsoft.com/office/powerpoint/2010/main" val="149289802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47</a:t>
            </a:fld>
            <a:endParaRPr lang="en-GB"/>
          </a:p>
        </p:txBody>
      </p:sp>
    </p:spTree>
    <p:extLst>
      <p:ext uri="{BB962C8B-B14F-4D97-AF65-F5344CB8AC3E}">
        <p14:creationId xmlns:p14="http://schemas.microsoft.com/office/powerpoint/2010/main" val="150950746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48</a:t>
            </a:fld>
            <a:endParaRPr lang="en-GB"/>
          </a:p>
        </p:txBody>
      </p:sp>
    </p:spTree>
    <p:extLst>
      <p:ext uri="{BB962C8B-B14F-4D97-AF65-F5344CB8AC3E}">
        <p14:creationId xmlns:p14="http://schemas.microsoft.com/office/powerpoint/2010/main" val="132373979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49</a:t>
            </a:fld>
            <a:endParaRPr lang="en-GB"/>
          </a:p>
        </p:txBody>
      </p:sp>
    </p:spTree>
    <p:extLst>
      <p:ext uri="{BB962C8B-B14F-4D97-AF65-F5344CB8AC3E}">
        <p14:creationId xmlns:p14="http://schemas.microsoft.com/office/powerpoint/2010/main" val="3179495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5</a:t>
            </a:fld>
            <a:endParaRPr lang="en-GB"/>
          </a:p>
        </p:txBody>
      </p:sp>
    </p:spTree>
    <p:extLst>
      <p:ext uri="{BB962C8B-B14F-4D97-AF65-F5344CB8AC3E}">
        <p14:creationId xmlns:p14="http://schemas.microsoft.com/office/powerpoint/2010/main" val="111492538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50</a:t>
            </a:fld>
            <a:endParaRPr lang="en-GB"/>
          </a:p>
        </p:txBody>
      </p:sp>
    </p:spTree>
    <p:extLst>
      <p:ext uri="{BB962C8B-B14F-4D97-AF65-F5344CB8AC3E}">
        <p14:creationId xmlns:p14="http://schemas.microsoft.com/office/powerpoint/2010/main" val="3925026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51</a:t>
            </a:fld>
            <a:endParaRPr lang="en-GB"/>
          </a:p>
        </p:txBody>
      </p:sp>
    </p:spTree>
    <p:extLst>
      <p:ext uri="{BB962C8B-B14F-4D97-AF65-F5344CB8AC3E}">
        <p14:creationId xmlns:p14="http://schemas.microsoft.com/office/powerpoint/2010/main" val="61852128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52</a:t>
            </a:fld>
            <a:endParaRPr lang="en-GB"/>
          </a:p>
        </p:txBody>
      </p:sp>
    </p:spTree>
    <p:extLst>
      <p:ext uri="{BB962C8B-B14F-4D97-AF65-F5344CB8AC3E}">
        <p14:creationId xmlns:p14="http://schemas.microsoft.com/office/powerpoint/2010/main" val="217152089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53</a:t>
            </a:fld>
            <a:endParaRPr lang="en-GB"/>
          </a:p>
        </p:txBody>
      </p:sp>
    </p:spTree>
    <p:extLst>
      <p:ext uri="{BB962C8B-B14F-4D97-AF65-F5344CB8AC3E}">
        <p14:creationId xmlns:p14="http://schemas.microsoft.com/office/powerpoint/2010/main" val="412949108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54</a:t>
            </a:fld>
            <a:endParaRPr lang="en-GB"/>
          </a:p>
        </p:txBody>
      </p:sp>
    </p:spTree>
    <p:extLst>
      <p:ext uri="{BB962C8B-B14F-4D97-AF65-F5344CB8AC3E}">
        <p14:creationId xmlns:p14="http://schemas.microsoft.com/office/powerpoint/2010/main" val="35452653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55</a:t>
            </a:fld>
            <a:endParaRPr lang="en-GB"/>
          </a:p>
        </p:txBody>
      </p:sp>
    </p:spTree>
    <p:extLst>
      <p:ext uri="{BB962C8B-B14F-4D97-AF65-F5344CB8AC3E}">
        <p14:creationId xmlns:p14="http://schemas.microsoft.com/office/powerpoint/2010/main" val="360816117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56</a:t>
            </a:fld>
            <a:endParaRPr lang="en-GB"/>
          </a:p>
        </p:txBody>
      </p:sp>
    </p:spTree>
    <p:extLst>
      <p:ext uri="{BB962C8B-B14F-4D97-AF65-F5344CB8AC3E}">
        <p14:creationId xmlns:p14="http://schemas.microsoft.com/office/powerpoint/2010/main" val="105246037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57</a:t>
            </a:fld>
            <a:endParaRPr lang="en-GB"/>
          </a:p>
        </p:txBody>
      </p:sp>
    </p:spTree>
    <p:extLst>
      <p:ext uri="{BB962C8B-B14F-4D97-AF65-F5344CB8AC3E}">
        <p14:creationId xmlns:p14="http://schemas.microsoft.com/office/powerpoint/2010/main" val="41280582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61</a:t>
            </a:fld>
            <a:endParaRPr lang="en-GB"/>
          </a:p>
        </p:txBody>
      </p:sp>
    </p:spTree>
    <p:extLst>
      <p:ext uri="{BB962C8B-B14F-4D97-AF65-F5344CB8AC3E}">
        <p14:creationId xmlns:p14="http://schemas.microsoft.com/office/powerpoint/2010/main" val="362182492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62</a:t>
            </a:fld>
            <a:endParaRPr lang="en-GB"/>
          </a:p>
        </p:txBody>
      </p:sp>
    </p:spTree>
    <p:extLst>
      <p:ext uri="{BB962C8B-B14F-4D97-AF65-F5344CB8AC3E}">
        <p14:creationId xmlns:p14="http://schemas.microsoft.com/office/powerpoint/2010/main" val="16099379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6</a:t>
            </a:fld>
            <a:endParaRPr lang="en-GB"/>
          </a:p>
        </p:txBody>
      </p:sp>
    </p:spTree>
    <p:extLst>
      <p:ext uri="{BB962C8B-B14F-4D97-AF65-F5344CB8AC3E}">
        <p14:creationId xmlns:p14="http://schemas.microsoft.com/office/powerpoint/2010/main" val="191145052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CCA3F10-D04F-4AA4-BB13-97E5811E9BFD}" type="slidenum">
              <a:rPr lang="en-GB" smtClean="0"/>
              <a:t>68</a:t>
            </a:fld>
            <a:endParaRPr lang="en-GB"/>
          </a:p>
        </p:txBody>
      </p:sp>
    </p:spTree>
    <p:extLst>
      <p:ext uri="{BB962C8B-B14F-4D97-AF65-F5344CB8AC3E}">
        <p14:creationId xmlns:p14="http://schemas.microsoft.com/office/powerpoint/2010/main" val="425897008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69</a:t>
            </a:fld>
            <a:endParaRPr lang="en-GB"/>
          </a:p>
        </p:txBody>
      </p:sp>
    </p:spTree>
    <p:extLst>
      <p:ext uri="{BB962C8B-B14F-4D97-AF65-F5344CB8AC3E}">
        <p14:creationId xmlns:p14="http://schemas.microsoft.com/office/powerpoint/2010/main" val="98532720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70</a:t>
            </a:fld>
            <a:endParaRPr lang="en-GB"/>
          </a:p>
        </p:txBody>
      </p:sp>
    </p:spTree>
    <p:extLst>
      <p:ext uri="{BB962C8B-B14F-4D97-AF65-F5344CB8AC3E}">
        <p14:creationId xmlns:p14="http://schemas.microsoft.com/office/powerpoint/2010/main" val="3530931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7</a:t>
            </a:fld>
            <a:endParaRPr lang="en-GB"/>
          </a:p>
        </p:txBody>
      </p:sp>
    </p:spTree>
    <p:extLst>
      <p:ext uri="{BB962C8B-B14F-4D97-AF65-F5344CB8AC3E}">
        <p14:creationId xmlns:p14="http://schemas.microsoft.com/office/powerpoint/2010/main" val="3228042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8</a:t>
            </a:fld>
            <a:endParaRPr lang="en-GB"/>
          </a:p>
        </p:txBody>
      </p:sp>
    </p:spTree>
    <p:extLst>
      <p:ext uri="{BB962C8B-B14F-4D97-AF65-F5344CB8AC3E}">
        <p14:creationId xmlns:p14="http://schemas.microsoft.com/office/powerpoint/2010/main" val="434410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9E73473-1102-4087-AF39-547ACC96A8F4}" type="slidenum">
              <a:rPr lang="en-GB" smtClean="0"/>
              <a:t>9</a:t>
            </a:fld>
            <a:endParaRPr lang="en-GB"/>
          </a:p>
        </p:txBody>
      </p:sp>
    </p:spTree>
    <p:extLst>
      <p:ext uri="{BB962C8B-B14F-4D97-AF65-F5344CB8AC3E}">
        <p14:creationId xmlns:p14="http://schemas.microsoft.com/office/powerpoint/2010/main" val="4150499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6A79815-F5E6-42FF-B394-CB302E8CFAFC}"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C3B7E4-C5D9-4CEA-BDAC-3C17265E5CDF}" type="slidenum">
              <a:rPr lang="en-GB" smtClean="0"/>
              <a:t>‹#›</a:t>
            </a:fld>
            <a:endParaRPr lang="en-GB"/>
          </a:p>
        </p:txBody>
      </p:sp>
    </p:spTree>
    <p:extLst>
      <p:ext uri="{BB962C8B-B14F-4D97-AF65-F5344CB8AC3E}">
        <p14:creationId xmlns:p14="http://schemas.microsoft.com/office/powerpoint/2010/main" val="3058756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6A79815-F5E6-42FF-B394-CB302E8CFAFC}"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C3B7E4-C5D9-4CEA-BDAC-3C17265E5CDF}" type="slidenum">
              <a:rPr lang="en-GB" smtClean="0"/>
              <a:t>‹#›</a:t>
            </a:fld>
            <a:endParaRPr lang="en-GB"/>
          </a:p>
        </p:txBody>
      </p:sp>
    </p:spTree>
    <p:extLst>
      <p:ext uri="{BB962C8B-B14F-4D97-AF65-F5344CB8AC3E}">
        <p14:creationId xmlns:p14="http://schemas.microsoft.com/office/powerpoint/2010/main" val="2338980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6A79815-F5E6-42FF-B394-CB302E8CFAFC}"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C3B7E4-C5D9-4CEA-BDAC-3C17265E5CDF}" type="slidenum">
              <a:rPr lang="en-GB" smtClean="0"/>
              <a:t>‹#›</a:t>
            </a:fld>
            <a:endParaRPr lang="en-GB"/>
          </a:p>
        </p:txBody>
      </p:sp>
    </p:spTree>
    <p:extLst>
      <p:ext uri="{BB962C8B-B14F-4D97-AF65-F5344CB8AC3E}">
        <p14:creationId xmlns:p14="http://schemas.microsoft.com/office/powerpoint/2010/main" val="2401508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6A79815-F5E6-42FF-B394-CB302E8CFAFC}"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C3B7E4-C5D9-4CEA-BDAC-3C17265E5CDF}" type="slidenum">
              <a:rPr lang="en-GB" smtClean="0"/>
              <a:t>‹#›</a:t>
            </a:fld>
            <a:endParaRPr lang="en-GB"/>
          </a:p>
        </p:txBody>
      </p:sp>
    </p:spTree>
    <p:extLst>
      <p:ext uri="{BB962C8B-B14F-4D97-AF65-F5344CB8AC3E}">
        <p14:creationId xmlns:p14="http://schemas.microsoft.com/office/powerpoint/2010/main" val="217145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79815-F5E6-42FF-B394-CB302E8CFAFC}" type="datetimeFigureOut">
              <a:rPr lang="en-GB" smtClean="0"/>
              <a:t>11/02/2020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C3B7E4-C5D9-4CEA-BDAC-3C17265E5CDF}" type="slidenum">
              <a:rPr lang="en-GB" smtClean="0"/>
              <a:t>‹#›</a:t>
            </a:fld>
            <a:endParaRPr lang="en-GB"/>
          </a:p>
        </p:txBody>
      </p:sp>
    </p:spTree>
    <p:extLst>
      <p:ext uri="{BB962C8B-B14F-4D97-AF65-F5344CB8AC3E}">
        <p14:creationId xmlns:p14="http://schemas.microsoft.com/office/powerpoint/2010/main" val="2134223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6A79815-F5E6-42FF-B394-CB302E8CFAFC}" type="datetimeFigureOut">
              <a:rPr lang="en-GB" smtClean="0"/>
              <a:t>11/02/2020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C3B7E4-C5D9-4CEA-BDAC-3C17265E5CDF}" type="slidenum">
              <a:rPr lang="en-GB" smtClean="0"/>
              <a:t>‹#›</a:t>
            </a:fld>
            <a:endParaRPr lang="en-GB"/>
          </a:p>
        </p:txBody>
      </p:sp>
    </p:spTree>
    <p:extLst>
      <p:ext uri="{BB962C8B-B14F-4D97-AF65-F5344CB8AC3E}">
        <p14:creationId xmlns:p14="http://schemas.microsoft.com/office/powerpoint/2010/main" val="2722981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6A79815-F5E6-42FF-B394-CB302E8CFAFC}" type="datetimeFigureOut">
              <a:rPr lang="en-GB" smtClean="0"/>
              <a:t>11/02/2020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C3B7E4-C5D9-4CEA-BDAC-3C17265E5CDF}" type="slidenum">
              <a:rPr lang="en-GB" smtClean="0"/>
              <a:t>‹#›</a:t>
            </a:fld>
            <a:endParaRPr lang="en-GB"/>
          </a:p>
        </p:txBody>
      </p:sp>
    </p:spTree>
    <p:extLst>
      <p:ext uri="{BB962C8B-B14F-4D97-AF65-F5344CB8AC3E}">
        <p14:creationId xmlns:p14="http://schemas.microsoft.com/office/powerpoint/2010/main" val="2532428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6A79815-F5E6-42FF-B394-CB302E8CFAFC}" type="datetimeFigureOut">
              <a:rPr lang="en-GB" smtClean="0"/>
              <a:t>11/02/2020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C3B7E4-C5D9-4CEA-BDAC-3C17265E5CDF}" type="slidenum">
              <a:rPr lang="en-GB" smtClean="0"/>
              <a:t>‹#›</a:t>
            </a:fld>
            <a:endParaRPr lang="en-GB"/>
          </a:p>
        </p:txBody>
      </p:sp>
    </p:spTree>
    <p:extLst>
      <p:ext uri="{BB962C8B-B14F-4D97-AF65-F5344CB8AC3E}">
        <p14:creationId xmlns:p14="http://schemas.microsoft.com/office/powerpoint/2010/main" val="1014950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A79815-F5E6-42FF-B394-CB302E8CFAFC}" type="datetimeFigureOut">
              <a:rPr lang="en-GB" smtClean="0"/>
              <a:t>11/02/2020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C3B7E4-C5D9-4CEA-BDAC-3C17265E5CDF}" type="slidenum">
              <a:rPr lang="en-GB" smtClean="0"/>
              <a:t>‹#›</a:t>
            </a:fld>
            <a:endParaRPr lang="en-GB"/>
          </a:p>
        </p:txBody>
      </p:sp>
    </p:spTree>
    <p:extLst>
      <p:ext uri="{BB962C8B-B14F-4D97-AF65-F5344CB8AC3E}">
        <p14:creationId xmlns:p14="http://schemas.microsoft.com/office/powerpoint/2010/main" val="3735587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A79815-F5E6-42FF-B394-CB302E8CFAFC}" type="datetimeFigureOut">
              <a:rPr lang="en-GB" smtClean="0"/>
              <a:t>11/02/2020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C3B7E4-C5D9-4CEA-BDAC-3C17265E5CDF}" type="slidenum">
              <a:rPr lang="en-GB" smtClean="0"/>
              <a:t>‹#›</a:t>
            </a:fld>
            <a:endParaRPr lang="en-GB"/>
          </a:p>
        </p:txBody>
      </p:sp>
    </p:spTree>
    <p:extLst>
      <p:ext uri="{BB962C8B-B14F-4D97-AF65-F5344CB8AC3E}">
        <p14:creationId xmlns:p14="http://schemas.microsoft.com/office/powerpoint/2010/main" val="3390952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A79815-F5E6-42FF-B394-CB302E8CFAFC}" type="datetimeFigureOut">
              <a:rPr lang="en-GB" smtClean="0"/>
              <a:t>11/02/2020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C3B7E4-C5D9-4CEA-BDAC-3C17265E5CDF}" type="slidenum">
              <a:rPr lang="en-GB" smtClean="0"/>
              <a:t>‹#›</a:t>
            </a:fld>
            <a:endParaRPr lang="en-GB"/>
          </a:p>
        </p:txBody>
      </p:sp>
    </p:spTree>
    <p:extLst>
      <p:ext uri="{BB962C8B-B14F-4D97-AF65-F5344CB8AC3E}">
        <p14:creationId xmlns:p14="http://schemas.microsoft.com/office/powerpoint/2010/main" val="3194651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A79815-F5E6-42FF-B394-CB302E8CFAFC}" type="datetimeFigureOut">
              <a:rPr lang="en-GB" smtClean="0"/>
              <a:t>11/02/2020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C3B7E4-C5D9-4CEA-BDAC-3C17265E5CDF}" type="slidenum">
              <a:rPr lang="en-GB" smtClean="0"/>
              <a:t>‹#›</a:t>
            </a:fld>
            <a:endParaRPr lang="en-GB"/>
          </a:p>
        </p:txBody>
      </p:sp>
    </p:spTree>
    <p:extLst>
      <p:ext uri="{BB962C8B-B14F-4D97-AF65-F5344CB8AC3E}">
        <p14:creationId xmlns:p14="http://schemas.microsoft.com/office/powerpoint/2010/main" val="1831852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5963" y="1122363"/>
            <a:ext cx="10463645" cy="2387600"/>
          </a:xfrm>
        </p:spPr>
        <p:txBody>
          <a:bodyPr>
            <a:noAutofit/>
          </a:bodyPr>
          <a:lstStyle/>
          <a:p>
            <a:r>
              <a:rPr lang="en-GB" u="sng" dirty="0"/>
              <a:t>SOCIOLOGY – FAMILY AND HOUSEHOLD REVISION GUIDE:</a:t>
            </a:r>
          </a:p>
        </p:txBody>
      </p:sp>
      <p:sp>
        <p:nvSpPr>
          <p:cNvPr id="3" name="Subtitle 2"/>
          <p:cNvSpPr>
            <a:spLocks noGrp="1"/>
          </p:cNvSpPr>
          <p:nvPr>
            <p:ph type="subTitle" idx="1"/>
          </p:nvPr>
        </p:nvSpPr>
        <p:spPr/>
        <p:txBody>
          <a:bodyPr/>
          <a:lstStyle/>
          <a:p>
            <a:r>
              <a:rPr lang="en-GB" dirty="0"/>
              <a:t>EXAM REVISION</a:t>
            </a:r>
          </a:p>
        </p:txBody>
      </p:sp>
    </p:spTree>
    <p:extLst>
      <p:ext uri="{BB962C8B-B14F-4D97-AF65-F5344CB8AC3E}">
        <p14:creationId xmlns:p14="http://schemas.microsoft.com/office/powerpoint/2010/main" val="3079221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334" y="284991"/>
            <a:ext cx="10515600" cy="518102"/>
          </a:xfrm>
        </p:spPr>
        <p:txBody>
          <a:bodyPr>
            <a:noAutofit/>
          </a:bodyPr>
          <a:lstStyle/>
          <a:p>
            <a:r>
              <a:rPr lang="en-GB" sz="3600" b="1" u="sng" dirty="0">
                <a:solidFill>
                  <a:srgbClr val="002060"/>
                </a:solidFill>
                <a:latin typeface="+mn-lt"/>
              </a:rPr>
              <a:t>EXPLANATIONS OF DOMESTIC VIOLENCE:</a:t>
            </a:r>
          </a:p>
        </p:txBody>
      </p:sp>
      <p:sp>
        <p:nvSpPr>
          <p:cNvPr id="3" name="Text Placeholder 2"/>
          <p:cNvSpPr>
            <a:spLocks noGrp="1"/>
          </p:cNvSpPr>
          <p:nvPr>
            <p:ph type="body" idx="1"/>
          </p:nvPr>
        </p:nvSpPr>
        <p:spPr>
          <a:xfrm>
            <a:off x="361742" y="789710"/>
            <a:ext cx="5157787" cy="823912"/>
          </a:xfrm>
        </p:spPr>
        <p:txBody>
          <a:bodyPr/>
          <a:lstStyle/>
          <a:p>
            <a:r>
              <a:rPr lang="en-GB" u="sng" dirty="0">
                <a:solidFill>
                  <a:srgbClr val="002060"/>
                </a:solidFill>
              </a:rPr>
              <a:t>THE RADICAL FEMINSIT EXPLANATIONS:</a:t>
            </a:r>
          </a:p>
        </p:txBody>
      </p:sp>
      <p:sp>
        <p:nvSpPr>
          <p:cNvPr id="4" name="Content Placeholder 3"/>
          <p:cNvSpPr>
            <a:spLocks noGrp="1"/>
          </p:cNvSpPr>
          <p:nvPr>
            <p:ph sz="half" idx="2"/>
          </p:nvPr>
        </p:nvSpPr>
        <p:spPr>
          <a:xfrm>
            <a:off x="301334" y="1613622"/>
            <a:ext cx="5870864" cy="4760337"/>
          </a:xfrm>
        </p:spPr>
        <p:txBody>
          <a:bodyPr>
            <a:noAutofit/>
          </a:bodyPr>
          <a:lstStyle/>
          <a:p>
            <a:r>
              <a:rPr lang="en-GB" sz="1800" dirty="0"/>
              <a:t>They emphasise the role of patriarchal ideas, cultural values and institutions. </a:t>
            </a:r>
          </a:p>
          <a:p>
            <a:r>
              <a:rPr lang="en-GB" sz="1800" dirty="0"/>
              <a:t>Feminist, Millett (1970) and Firestone (1970) argue patriarchy is evident in all societies – men are the enemy and exploiters of women.</a:t>
            </a:r>
          </a:p>
          <a:p>
            <a:r>
              <a:rPr lang="en-GB" sz="1800" dirty="0"/>
              <a:t>Marriage = key form of oppression for women, within the family, men dominate.</a:t>
            </a:r>
          </a:p>
          <a:p>
            <a:r>
              <a:rPr lang="en-GB" sz="1800" dirty="0"/>
              <a:t>Domestic violence is inevitable and aims to keep men in power over women.</a:t>
            </a:r>
          </a:p>
          <a:p>
            <a:r>
              <a:rPr lang="en-GB" sz="1800" dirty="0"/>
              <a:t>Link domestic violence to dominant norms of marriage.</a:t>
            </a:r>
          </a:p>
          <a:p>
            <a:r>
              <a:rPr lang="en-GB" sz="1800" dirty="0"/>
              <a:t>Male domination explains domestic violence.</a:t>
            </a:r>
          </a:p>
          <a:p>
            <a:pPr marL="0" indent="0">
              <a:buNone/>
            </a:pPr>
            <a:r>
              <a:rPr lang="en-GB" sz="1800" b="1" u="sng" dirty="0"/>
              <a:t>Evaluation</a:t>
            </a:r>
            <a:r>
              <a:rPr lang="en-GB" sz="1800" dirty="0"/>
              <a:t>: </a:t>
            </a:r>
          </a:p>
          <a:p>
            <a:r>
              <a:rPr lang="en-GB" sz="1800" dirty="0"/>
              <a:t>Elliot (1996) = Not all men benefit from violence against women, not all men are aggressive too. Most men are opposed to domestic violence – radical feminists ignore this.</a:t>
            </a:r>
          </a:p>
        </p:txBody>
      </p:sp>
      <p:sp>
        <p:nvSpPr>
          <p:cNvPr id="5" name="Text Placeholder 4"/>
          <p:cNvSpPr>
            <a:spLocks noGrp="1"/>
          </p:cNvSpPr>
          <p:nvPr>
            <p:ph type="body" sz="quarter" idx="3"/>
          </p:nvPr>
        </p:nvSpPr>
        <p:spPr>
          <a:xfrm>
            <a:off x="6172200" y="820664"/>
            <a:ext cx="5183188" cy="482959"/>
          </a:xfrm>
        </p:spPr>
        <p:txBody>
          <a:bodyPr/>
          <a:lstStyle/>
          <a:p>
            <a:r>
              <a:rPr lang="en-GB" u="sng" dirty="0">
                <a:solidFill>
                  <a:srgbClr val="002060"/>
                </a:solidFill>
              </a:rPr>
              <a:t>THE MATERIALIST EXPLANATION:</a:t>
            </a:r>
          </a:p>
        </p:txBody>
      </p:sp>
      <p:sp>
        <p:nvSpPr>
          <p:cNvPr id="6" name="Content Placeholder 5"/>
          <p:cNvSpPr>
            <a:spLocks noGrp="1"/>
          </p:cNvSpPr>
          <p:nvPr>
            <p:ph sz="quarter" idx="4"/>
          </p:nvPr>
        </p:nvSpPr>
        <p:spPr>
          <a:xfrm>
            <a:off x="6172199" y="1303623"/>
            <a:ext cx="5725391" cy="3684588"/>
          </a:xfrm>
        </p:spPr>
        <p:txBody>
          <a:bodyPr>
            <a:noAutofit/>
          </a:bodyPr>
          <a:lstStyle/>
          <a:p>
            <a:r>
              <a:rPr lang="en-GB" sz="1800" dirty="0"/>
              <a:t>They emphasise the economic factors such as lack of resources.</a:t>
            </a:r>
          </a:p>
          <a:p>
            <a:r>
              <a:rPr lang="en-GB" sz="1800" dirty="0"/>
              <a:t>Wilkinson and Pickett (2010) see domestic violence as the result of stress on family members, caused by social inequality.</a:t>
            </a:r>
          </a:p>
          <a:p>
            <a:r>
              <a:rPr lang="en-GB" sz="1800" dirty="0"/>
              <a:t>Inequality means some families have fewer resources than others. </a:t>
            </a:r>
          </a:p>
          <a:p>
            <a:r>
              <a:rPr lang="en-GB" sz="1800" dirty="0"/>
              <a:t>Those living in cramped homes have higher levels of stress.</a:t>
            </a:r>
          </a:p>
          <a:p>
            <a:r>
              <a:rPr lang="en-GB" sz="1800" dirty="0"/>
              <a:t>This reduces their chances of having stable relationships with their partner – </a:t>
            </a:r>
            <a:r>
              <a:rPr lang="en-GB" sz="1800" dirty="0" err="1"/>
              <a:t>e.g</a:t>
            </a:r>
            <a:r>
              <a:rPr lang="en-GB" sz="1800" dirty="0"/>
              <a:t> worrying about money and rent.</a:t>
            </a:r>
          </a:p>
          <a:p>
            <a:r>
              <a:rPr lang="en-GB" sz="1800" dirty="0"/>
              <a:t>Not all people are in danger of suffering domestic violence – typically just the W/C.</a:t>
            </a:r>
          </a:p>
          <a:p>
            <a:pPr marL="0" indent="0">
              <a:buNone/>
            </a:pPr>
            <a:r>
              <a:rPr lang="en-GB" sz="1800" b="1" u="sng" dirty="0"/>
              <a:t>Evaluation</a:t>
            </a:r>
            <a:r>
              <a:rPr lang="en-GB" sz="1800" dirty="0"/>
              <a:t>:</a:t>
            </a:r>
          </a:p>
          <a:p>
            <a:r>
              <a:rPr lang="en-GB" sz="1800" dirty="0"/>
              <a:t>Do not explain why women instead of men, experience domestic violence in the first place.</a:t>
            </a:r>
          </a:p>
        </p:txBody>
      </p:sp>
    </p:spTree>
    <p:extLst>
      <p:ext uri="{BB962C8B-B14F-4D97-AF65-F5344CB8AC3E}">
        <p14:creationId xmlns:p14="http://schemas.microsoft.com/office/powerpoint/2010/main" val="2671601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172" y="333952"/>
            <a:ext cx="3858492" cy="622011"/>
          </a:xfrm>
        </p:spPr>
        <p:txBody>
          <a:bodyPr>
            <a:normAutofit fontScale="90000"/>
          </a:bodyPr>
          <a:lstStyle/>
          <a:p>
            <a:r>
              <a:rPr lang="en-GB" u="sng" dirty="0">
                <a:solidFill>
                  <a:srgbClr val="FF0000"/>
                </a:solidFill>
                <a:latin typeface="+mn-lt"/>
              </a:rPr>
              <a:t>ESSAY PLANNING:</a:t>
            </a:r>
          </a:p>
        </p:txBody>
      </p:sp>
      <p:sp>
        <p:nvSpPr>
          <p:cNvPr id="3" name="Content Placeholder 2"/>
          <p:cNvSpPr>
            <a:spLocks noGrp="1"/>
          </p:cNvSpPr>
          <p:nvPr>
            <p:ph idx="1"/>
          </p:nvPr>
        </p:nvSpPr>
        <p:spPr>
          <a:xfrm>
            <a:off x="412172" y="955963"/>
            <a:ext cx="11402292" cy="5507182"/>
          </a:xfrm>
        </p:spPr>
        <p:txBody>
          <a:bodyPr>
            <a:normAutofit fontScale="70000" lnSpcReduction="20000"/>
          </a:bodyPr>
          <a:lstStyle/>
          <a:p>
            <a:pPr marL="0" indent="0">
              <a:buNone/>
            </a:pPr>
            <a:r>
              <a:rPr lang="en-GB" b="1" u="sng" dirty="0"/>
              <a:t>Applying material Item B, analyse two reasons for patterns of domestic violence – 10 marks.</a:t>
            </a:r>
          </a:p>
          <a:p>
            <a:pPr marL="0" indent="0">
              <a:buNone/>
            </a:pPr>
            <a:r>
              <a:rPr lang="en-GB" dirty="0"/>
              <a:t>One reason for patterns of domestic violence is explained through the radical feminist perspective who, who use sociological explanations rather than psychological, to explain domestic violence. Radical feminists use Dobash and Dobash’s study as evidence of a patriarchal society. Millett and Firestone develop their work, arguing that the foundation of society is patriarchy, which is evidently found within the family. Both sociologists argue that men are the ultimate enemies and oppressors of women; through domestic violence, they use physical power to suppress them. For radical feminists, widespread domestic violence is inevitable in a patriarchal society. In their view, this explains why more domestic violence is committed by men, because they aim to re-inforce their power within the home and upon women. Moreover, the persistent occurrence of domestic violence is a result of male state control, hence why the police force are reluctant to solving or investigating domestic violence. However, Elliot criticises this perspective, he argues not all men are aggressive and not all men support domestic violence, most men are against it, and radical feminists fail to acknowledge this.</a:t>
            </a:r>
          </a:p>
          <a:p>
            <a:pPr marL="0" indent="0">
              <a:buNone/>
            </a:pPr>
            <a:r>
              <a:rPr lang="en-GB" dirty="0"/>
              <a:t>Another reason for the patterns of domestic violence is argued by Wilkinson and Pickett, they focus on economic and material factors such as inequalities in income and housing, they show working class groups are more at risk of these factors. They additionally argue domestic violence is the result of stress on family members caused by social inequalities. Essentially, inequality means that some families have fewer resources than others, thus, those living in compact and crowded spaces are likely to experience high levels of stress and this reduces their chances of maintaining stable, caring relationships and increases their chances of experiencing conflict, frustration and violence. Fore example, worrying about work or paying the rent or lack of money may spurt frustration and stress on the male figure within the home. This may encourage husbands or partners to physically release their anger of their material deprivation. Wilkinson and Pickett argue it is not the fault of the woman, but the circumstance, that results in domestic violence. However, unlike radical feminists, Wilkinson and Pickett do not explain why men are the main victims.</a:t>
            </a:r>
          </a:p>
        </p:txBody>
      </p:sp>
    </p:spTree>
    <p:extLst>
      <p:ext uri="{BB962C8B-B14F-4D97-AF65-F5344CB8AC3E}">
        <p14:creationId xmlns:p14="http://schemas.microsoft.com/office/powerpoint/2010/main" val="2434225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TOPIC 2: </a:t>
            </a:r>
            <a:r>
              <a:rPr lang="en-GB" dirty="0"/>
              <a:t>CHILDHOOD</a:t>
            </a:r>
          </a:p>
        </p:txBody>
      </p:sp>
      <p:sp>
        <p:nvSpPr>
          <p:cNvPr id="3" name="Text Placeholder 2"/>
          <p:cNvSpPr>
            <a:spLocks noGrp="1"/>
          </p:cNvSpPr>
          <p:nvPr>
            <p:ph type="body" idx="1"/>
          </p:nvPr>
        </p:nvSpPr>
        <p:spPr/>
        <p:txBody>
          <a:bodyPr/>
          <a:lstStyle/>
          <a:p>
            <a:r>
              <a:rPr lang="en-GB" dirty="0"/>
              <a:t>EXAM REVISION</a:t>
            </a:r>
          </a:p>
        </p:txBody>
      </p:sp>
    </p:spTree>
    <p:extLst>
      <p:ext uri="{BB962C8B-B14F-4D97-AF65-F5344CB8AC3E}">
        <p14:creationId xmlns:p14="http://schemas.microsoft.com/office/powerpoint/2010/main" val="4007376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775" y="166255"/>
            <a:ext cx="10515600" cy="665018"/>
          </a:xfrm>
        </p:spPr>
        <p:txBody>
          <a:bodyPr>
            <a:normAutofit/>
          </a:bodyPr>
          <a:lstStyle/>
          <a:p>
            <a:pPr algn="ctr"/>
            <a:r>
              <a:rPr lang="en-GB" sz="4000" b="1" u="sng" dirty="0">
                <a:solidFill>
                  <a:srgbClr val="FF0000"/>
                </a:solidFill>
              </a:rPr>
              <a:t>CHILDHOOD AS SOCIAL CONSTRUCT:</a:t>
            </a:r>
          </a:p>
        </p:txBody>
      </p:sp>
      <p:sp>
        <p:nvSpPr>
          <p:cNvPr id="3" name="Text Placeholder 2"/>
          <p:cNvSpPr>
            <a:spLocks noGrp="1"/>
          </p:cNvSpPr>
          <p:nvPr>
            <p:ph type="body" idx="1"/>
          </p:nvPr>
        </p:nvSpPr>
        <p:spPr>
          <a:xfrm>
            <a:off x="301913" y="823895"/>
            <a:ext cx="5157787" cy="437284"/>
          </a:xfrm>
        </p:spPr>
        <p:txBody>
          <a:bodyPr>
            <a:normAutofit fontScale="77500" lnSpcReduction="20000"/>
          </a:bodyPr>
          <a:lstStyle/>
          <a:p>
            <a:r>
              <a:rPr lang="en-GB" u="sng" dirty="0">
                <a:solidFill>
                  <a:srgbClr val="002060"/>
                </a:solidFill>
              </a:rPr>
              <a:t>THE MODERN WESTERN NOTION OF CHILDHOOD:</a:t>
            </a:r>
          </a:p>
        </p:txBody>
      </p:sp>
      <p:sp>
        <p:nvSpPr>
          <p:cNvPr id="4" name="Content Placeholder 3"/>
          <p:cNvSpPr>
            <a:spLocks noGrp="1"/>
          </p:cNvSpPr>
          <p:nvPr>
            <p:ph sz="half" idx="2"/>
          </p:nvPr>
        </p:nvSpPr>
        <p:spPr>
          <a:xfrm>
            <a:off x="301913" y="1261179"/>
            <a:ext cx="6128616" cy="4310424"/>
          </a:xfrm>
        </p:spPr>
        <p:txBody>
          <a:bodyPr>
            <a:noAutofit/>
          </a:bodyPr>
          <a:lstStyle/>
          <a:p>
            <a:r>
              <a:rPr lang="en-GB" sz="1800" dirty="0"/>
              <a:t>Children fundamentally differ from adults, children are immature and cannot control their own lives. Children are dependent on parents.</a:t>
            </a:r>
          </a:p>
          <a:p>
            <a:r>
              <a:rPr lang="en-GB" sz="1800" dirty="0"/>
              <a:t>Jane Pilcher (1995) = Most important feature of the modern idea of childhood is ‘separateness’ – childhood is seen as a clear and distinct life stage (Children have different status from adults).</a:t>
            </a:r>
          </a:p>
          <a:p>
            <a:r>
              <a:rPr lang="en-GB" sz="1800" dirty="0"/>
              <a:t>Laws &amp; policies show this separateness = Laws stopping children from drinking, smoking – we see children with toys, shows they are different from adults.</a:t>
            </a:r>
          </a:p>
          <a:p>
            <a:r>
              <a:rPr lang="en-GB" sz="1800" dirty="0"/>
              <a:t>Childhood is seen as the ‘golden age’ of happiness and innocence. Children in modern world, are seen as vulnerable and dependent. Adults should protect children from the explicit progress of this world = Children live lives of leisure and play.</a:t>
            </a:r>
          </a:p>
          <a:p>
            <a:r>
              <a:rPr lang="en-GB" sz="1800" dirty="0"/>
              <a:t>HOWEVER, </a:t>
            </a:r>
            <a:r>
              <a:rPr lang="en-GB" sz="1800" b="1" dirty="0"/>
              <a:t>Wagg (1992)</a:t>
            </a:r>
            <a:r>
              <a:rPr lang="en-GB" sz="1800" dirty="0"/>
              <a:t> Argues childhood is socially constructed, in particular societies – there is no single, universal concept of childhood = childhood itself is not natural.</a:t>
            </a:r>
          </a:p>
        </p:txBody>
      </p:sp>
      <p:sp>
        <p:nvSpPr>
          <p:cNvPr id="5" name="Text Placeholder 4"/>
          <p:cNvSpPr>
            <a:spLocks noGrp="1"/>
          </p:cNvSpPr>
          <p:nvPr>
            <p:ph type="body" sz="quarter" idx="3"/>
          </p:nvPr>
        </p:nvSpPr>
        <p:spPr>
          <a:xfrm>
            <a:off x="6452754" y="822290"/>
            <a:ext cx="5183188" cy="416502"/>
          </a:xfrm>
        </p:spPr>
        <p:txBody>
          <a:bodyPr>
            <a:normAutofit fontScale="77500" lnSpcReduction="20000"/>
          </a:bodyPr>
          <a:lstStyle/>
          <a:p>
            <a:r>
              <a:rPr lang="en-GB" u="sng" dirty="0">
                <a:solidFill>
                  <a:srgbClr val="002060"/>
                </a:solidFill>
              </a:rPr>
              <a:t>CROSS-CULTURAL DIFFERENCES IN CHILDHOOD:</a:t>
            </a:r>
          </a:p>
        </p:txBody>
      </p:sp>
      <p:sp>
        <p:nvSpPr>
          <p:cNvPr id="6" name="Content Placeholder 5"/>
          <p:cNvSpPr>
            <a:spLocks noGrp="1"/>
          </p:cNvSpPr>
          <p:nvPr>
            <p:ph sz="quarter" idx="4"/>
          </p:nvPr>
        </p:nvSpPr>
        <p:spPr>
          <a:xfrm>
            <a:off x="6452754" y="1261179"/>
            <a:ext cx="5459845" cy="5144690"/>
          </a:xfrm>
        </p:spPr>
        <p:txBody>
          <a:bodyPr>
            <a:normAutofit fontScale="40000" lnSpcReduction="20000"/>
          </a:bodyPr>
          <a:lstStyle/>
          <a:p>
            <a:r>
              <a:rPr lang="en-GB" sz="5100" dirty="0"/>
              <a:t>Benedict (1934) argues children are treated different in rural societies. </a:t>
            </a:r>
          </a:p>
          <a:p>
            <a:pPr marL="0" indent="0">
              <a:buNone/>
            </a:pPr>
            <a:r>
              <a:rPr lang="en-GB" sz="5100" b="1" dirty="0"/>
              <a:t>1. Children take responsibility at a young age: </a:t>
            </a:r>
            <a:r>
              <a:rPr lang="en-GB" sz="5100" dirty="0"/>
              <a:t>Samantha Punch (2001) found that in rural parts of Bolivia, children were expected to work at home and in community. Similarly, Lowell Holmes (1974) found in some rural, un-industrialised countries, children were ‘never too young to work’.</a:t>
            </a:r>
          </a:p>
          <a:p>
            <a:pPr marL="0" indent="0">
              <a:buNone/>
            </a:pPr>
            <a:r>
              <a:rPr lang="en-GB" sz="5100" b="1" dirty="0"/>
              <a:t>2. Children did not have to show obedience to adults:</a:t>
            </a:r>
            <a:r>
              <a:rPr lang="en-GB" sz="5100" dirty="0"/>
              <a:t> Firth (1970) found that children from third world countries, did not have to obey adults, as found in the western world.</a:t>
            </a:r>
          </a:p>
          <a:p>
            <a:pPr marL="0" indent="0">
              <a:buNone/>
            </a:pPr>
            <a:r>
              <a:rPr lang="en-GB" sz="5100" b="1" dirty="0"/>
              <a:t>3. Children’s sexual behaviour is often viewed differently:</a:t>
            </a:r>
            <a:r>
              <a:rPr lang="en-GB" sz="5100" dirty="0"/>
              <a:t> Malinowski (1957) found that adults were amused by children’s sexual exploration.</a:t>
            </a:r>
          </a:p>
          <a:p>
            <a:r>
              <a:rPr lang="en-GB" sz="5100" dirty="0"/>
              <a:t>Benedict argues in rural and un-industrialised societies, children and adults are seen similarly – hard to tell the difference.</a:t>
            </a:r>
          </a:p>
          <a:p>
            <a:pPr marL="514350" indent="-514350">
              <a:buAutoNum type="arabicPeriod"/>
            </a:pPr>
            <a:endParaRPr lang="en-GB" dirty="0"/>
          </a:p>
        </p:txBody>
      </p:sp>
    </p:spTree>
    <p:extLst>
      <p:ext uri="{BB962C8B-B14F-4D97-AF65-F5344CB8AC3E}">
        <p14:creationId xmlns:p14="http://schemas.microsoft.com/office/powerpoint/2010/main" val="695205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697" y="139362"/>
            <a:ext cx="5397501" cy="400111"/>
          </a:xfrm>
        </p:spPr>
        <p:txBody>
          <a:bodyPr>
            <a:normAutofit/>
          </a:bodyPr>
          <a:lstStyle/>
          <a:p>
            <a:r>
              <a:rPr lang="en-GB" sz="2000" b="1" u="sng" dirty="0">
                <a:solidFill>
                  <a:srgbClr val="002060"/>
                </a:solidFill>
                <a:latin typeface="+mn-lt"/>
              </a:rPr>
              <a:t>THE GLOBALISATION OF WESTERN CHILDHOOD:</a:t>
            </a:r>
            <a:endParaRPr lang="en-GB" sz="3200" b="1" dirty="0">
              <a:latin typeface="+mn-lt"/>
            </a:endParaRPr>
          </a:p>
        </p:txBody>
      </p:sp>
      <p:sp>
        <p:nvSpPr>
          <p:cNvPr id="3" name="Content Placeholder 2"/>
          <p:cNvSpPr>
            <a:spLocks noGrp="1"/>
          </p:cNvSpPr>
          <p:nvPr>
            <p:ph idx="1"/>
          </p:nvPr>
        </p:nvSpPr>
        <p:spPr>
          <a:xfrm>
            <a:off x="266697" y="555329"/>
            <a:ext cx="5524501" cy="2656194"/>
          </a:xfrm>
        </p:spPr>
        <p:txBody>
          <a:bodyPr>
            <a:normAutofit fontScale="92500" lnSpcReduction="20000"/>
          </a:bodyPr>
          <a:lstStyle/>
          <a:p>
            <a:r>
              <a:rPr lang="en-GB" sz="2000" dirty="0"/>
              <a:t>Western notions of childhood are being globalised = through charities and media.</a:t>
            </a:r>
          </a:p>
          <a:p>
            <a:r>
              <a:rPr lang="en-GB" sz="2000" dirty="0"/>
              <a:t>International Humanitarian &amp; Welfare agencies = exported and imposed values and norms of western world ‘childhood’ in LDC (Low developed countries).</a:t>
            </a:r>
          </a:p>
          <a:p>
            <a:r>
              <a:rPr lang="en-GB" sz="2000" dirty="0"/>
              <a:t>Western world children / childhood seen as = innocent, dependent and vulnerable.</a:t>
            </a:r>
          </a:p>
          <a:p>
            <a:r>
              <a:rPr lang="en-GB" sz="2000" dirty="0"/>
              <a:t>For example, campaigns against child labour and concerns of ‘street children’ (Addresses this problem in rural countries) and child abuse.</a:t>
            </a:r>
          </a:p>
          <a:p>
            <a:endParaRPr lang="en-GB" dirty="0"/>
          </a:p>
        </p:txBody>
      </p:sp>
      <p:sp>
        <p:nvSpPr>
          <p:cNvPr id="4" name="Rectangle 3"/>
          <p:cNvSpPr/>
          <p:nvPr/>
        </p:nvSpPr>
        <p:spPr>
          <a:xfrm>
            <a:off x="6050971" y="139362"/>
            <a:ext cx="4940300" cy="400110"/>
          </a:xfrm>
          <a:prstGeom prst="rect">
            <a:avLst/>
          </a:prstGeom>
        </p:spPr>
        <p:txBody>
          <a:bodyPr wrap="square">
            <a:spAutoFit/>
          </a:bodyPr>
          <a:lstStyle/>
          <a:p>
            <a:r>
              <a:rPr lang="en-GB" sz="2000" b="1" u="sng" dirty="0">
                <a:solidFill>
                  <a:srgbClr val="002060"/>
                </a:solidFill>
              </a:rPr>
              <a:t>HISTORICAL DIFFERENCES IN CHILDHOOD:</a:t>
            </a:r>
            <a:endParaRPr lang="en-GB" sz="2000" dirty="0"/>
          </a:p>
        </p:txBody>
      </p:sp>
      <p:sp>
        <p:nvSpPr>
          <p:cNvPr id="6" name="Rectangle 5"/>
          <p:cNvSpPr/>
          <p:nvPr/>
        </p:nvSpPr>
        <p:spPr>
          <a:xfrm>
            <a:off x="6134099" y="555329"/>
            <a:ext cx="5842001" cy="5900077"/>
          </a:xfrm>
          <a:prstGeom prst="rect">
            <a:avLst/>
          </a:prstGeom>
        </p:spPr>
        <p:txBody>
          <a:bodyPr wrap="square">
            <a:spAutoFit/>
          </a:bodyPr>
          <a:lstStyle/>
          <a:p>
            <a:pPr marL="228600" lvl="0" indent="-228600">
              <a:lnSpc>
                <a:spcPct val="90000"/>
              </a:lnSpc>
              <a:spcBef>
                <a:spcPts val="1000"/>
              </a:spcBef>
              <a:buFont typeface="Arial" panose="020B0604020202020204" pitchFamily="34" charset="0"/>
              <a:buChar char="•"/>
            </a:pPr>
            <a:r>
              <a:rPr lang="en-GB" sz="1400" dirty="0">
                <a:solidFill>
                  <a:prstClr val="black"/>
                </a:solidFill>
              </a:rPr>
              <a:t>Aries (1960) argues in the middle ages – the idea of a childhood did not exist. Position of children differs over time – childhood is recent to our western world (introduced over 100 years ago). </a:t>
            </a:r>
          </a:p>
          <a:p>
            <a:pPr marL="228600" indent="-228600">
              <a:lnSpc>
                <a:spcPct val="90000"/>
              </a:lnSpc>
              <a:spcBef>
                <a:spcPts val="1000"/>
              </a:spcBef>
              <a:buFont typeface="Arial" panose="020B0604020202020204" pitchFamily="34" charset="0"/>
              <a:buChar char="•"/>
            </a:pPr>
            <a:r>
              <a:rPr lang="en-GB" sz="1400" dirty="0">
                <a:solidFill>
                  <a:prstClr val="black"/>
                </a:solidFill>
              </a:rPr>
              <a:t>In middle ages = childhood was a short stage. Children were not seen as different from adults – once they past the stage of infancy. Children were mini – adults (Laws at the time made no distinction between children and adults).</a:t>
            </a:r>
          </a:p>
          <a:p>
            <a:pPr marL="228600" lvl="0" indent="-228600">
              <a:lnSpc>
                <a:spcPct val="90000"/>
              </a:lnSpc>
              <a:spcBef>
                <a:spcPts val="1000"/>
              </a:spcBef>
              <a:buFont typeface="Arial" panose="020B0604020202020204" pitchFamily="34" charset="0"/>
              <a:buChar char="•"/>
            </a:pPr>
            <a:r>
              <a:rPr lang="en-GB" sz="1400" dirty="0">
                <a:solidFill>
                  <a:prstClr val="black"/>
                </a:solidFill>
              </a:rPr>
              <a:t>Aries uses art from middle ages to show evidence of adults and children being hard to distinguish between.</a:t>
            </a:r>
          </a:p>
          <a:p>
            <a:pPr marL="228600" lvl="0" indent="-228600">
              <a:lnSpc>
                <a:spcPct val="90000"/>
              </a:lnSpc>
              <a:spcBef>
                <a:spcPts val="1000"/>
              </a:spcBef>
              <a:buFont typeface="Arial" panose="020B0604020202020204" pitchFamily="34" charset="0"/>
              <a:buChar char="•"/>
            </a:pPr>
            <a:r>
              <a:rPr lang="en-GB" sz="1400" dirty="0">
                <a:solidFill>
                  <a:prstClr val="black"/>
                </a:solidFill>
              </a:rPr>
              <a:t>Shorter (1945) found parents and children relationships seen as distant – Parents would call their children ‘it’ and wouldn’t give them names because they were always dying.</a:t>
            </a:r>
          </a:p>
          <a:p>
            <a:pPr lvl="0">
              <a:lnSpc>
                <a:spcPct val="90000"/>
              </a:lnSpc>
              <a:spcBef>
                <a:spcPts val="1000"/>
              </a:spcBef>
            </a:pPr>
            <a:r>
              <a:rPr lang="en-GB" sz="1400" b="1" u="sng" dirty="0">
                <a:solidFill>
                  <a:prstClr val="black"/>
                </a:solidFill>
              </a:rPr>
              <a:t>The modern cult of childhood: </a:t>
            </a:r>
          </a:p>
          <a:p>
            <a:pPr marL="228600" lvl="0" indent="-228600">
              <a:lnSpc>
                <a:spcPct val="90000"/>
              </a:lnSpc>
              <a:spcBef>
                <a:spcPts val="1000"/>
              </a:spcBef>
              <a:buFont typeface="Arial" panose="020B0604020202020204" pitchFamily="34" charset="0"/>
              <a:buChar char="•"/>
            </a:pPr>
            <a:r>
              <a:rPr lang="en-GB" sz="1400" dirty="0">
                <a:solidFill>
                  <a:prstClr val="black"/>
                </a:solidFill>
              </a:rPr>
              <a:t>Shows transition of childhood.</a:t>
            </a:r>
          </a:p>
          <a:p>
            <a:pPr lvl="0">
              <a:lnSpc>
                <a:spcPct val="90000"/>
              </a:lnSpc>
              <a:spcBef>
                <a:spcPts val="1000"/>
              </a:spcBef>
            </a:pPr>
            <a:r>
              <a:rPr lang="en-GB" sz="1400" b="1" dirty="0">
                <a:solidFill>
                  <a:prstClr val="black"/>
                </a:solidFill>
              </a:rPr>
              <a:t>1. School: </a:t>
            </a:r>
            <a:r>
              <a:rPr lang="en-GB" sz="1400" dirty="0">
                <a:solidFill>
                  <a:prstClr val="black"/>
                </a:solidFill>
              </a:rPr>
              <a:t>typically for adults, was now available to children. Church had their influence because they saw children as creatures of God, who needed to be protected from this sinful world.</a:t>
            </a:r>
          </a:p>
          <a:p>
            <a:pPr lvl="0">
              <a:lnSpc>
                <a:spcPct val="90000"/>
              </a:lnSpc>
              <a:spcBef>
                <a:spcPts val="1000"/>
              </a:spcBef>
            </a:pPr>
            <a:r>
              <a:rPr lang="en-GB" sz="1400" b="1" dirty="0">
                <a:solidFill>
                  <a:prstClr val="black"/>
                </a:solidFill>
              </a:rPr>
              <a:t>2. Distinction between adult and child clothing:</a:t>
            </a:r>
            <a:r>
              <a:rPr lang="en-GB" sz="1400" dirty="0">
                <a:solidFill>
                  <a:prstClr val="black"/>
                </a:solidFill>
              </a:rPr>
              <a:t> Adults were dressed well suited to their age, same to children.</a:t>
            </a:r>
          </a:p>
          <a:p>
            <a:pPr marL="228600" lvl="0" indent="-228600">
              <a:lnSpc>
                <a:spcPct val="90000"/>
              </a:lnSpc>
              <a:spcBef>
                <a:spcPts val="1000"/>
              </a:spcBef>
              <a:buFont typeface="Arial" panose="020B0604020202020204" pitchFamily="34" charset="0"/>
              <a:buChar char="•"/>
            </a:pPr>
            <a:r>
              <a:rPr lang="en-GB" sz="1400" dirty="0">
                <a:solidFill>
                  <a:prstClr val="black"/>
                </a:solidFill>
              </a:rPr>
              <a:t>Aries argues we have moved from a world that did not have childhood to one that values it.</a:t>
            </a:r>
          </a:p>
          <a:p>
            <a:pPr lvl="0">
              <a:lnSpc>
                <a:spcPct val="90000"/>
              </a:lnSpc>
              <a:spcBef>
                <a:spcPts val="1000"/>
              </a:spcBef>
            </a:pPr>
            <a:r>
              <a:rPr lang="en-GB" sz="1400" b="1" dirty="0">
                <a:solidFill>
                  <a:prstClr val="black"/>
                </a:solidFill>
              </a:rPr>
              <a:t>Criticisms</a:t>
            </a:r>
            <a:r>
              <a:rPr lang="en-GB" sz="1400" dirty="0">
                <a:solidFill>
                  <a:prstClr val="black"/>
                </a:solidFill>
              </a:rPr>
              <a:t>: Linda Pollock (1983) argues against Aries, for saying ‘childhood did not exist in the past at all’ she says instead, we can say childhood, as a notion and stage has changed.</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55122" y="3310505"/>
            <a:ext cx="3988377" cy="2644467"/>
          </a:xfrm>
          <a:prstGeom prst="rect">
            <a:avLst/>
          </a:prstGeom>
          <a:ln w="28575">
            <a:solidFill>
              <a:schemeClr val="tx1"/>
            </a:solidFill>
          </a:ln>
        </p:spPr>
      </p:pic>
    </p:spTree>
    <p:extLst>
      <p:ext uri="{BB962C8B-B14F-4D97-AF65-F5344CB8AC3E}">
        <p14:creationId xmlns:p14="http://schemas.microsoft.com/office/powerpoint/2010/main" val="2500148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609" y="541625"/>
            <a:ext cx="5760028" cy="1100139"/>
          </a:xfrm>
        </p:spPr>
        <p:txBody>
          <a:bodyPr>
            <a:noAutofit/>
          </a:bodyPr>
          <a:lstStyle/>
          <a:p>
            <a:r>
              <a:rPr lang="en-GB" sz="3200" b="1" u="sng" dirty="0">
                <a:solidFill>
                  <a:srgbClr val="002060"/>
                </a:solidFill>
                <a:latin typeface="+mn-lt"/>
              </a:rPr>
              <a:t>REASONS FOR CHANGES IN THE POSISTION OF CHILDREN:</a:t>
            </a:r>
          </a:p>
        </p:txBody>
      </p:sp>
      <p:sp>
        <p:nvSpPr>
          <p:cNvPr id="3" name="Content Placeholder 2"/>
          <p:cNvSpPr>
            <a:spLocks noGrp="1"/>
          </p:cNvSpPr>
          <p:nvPr>
            <p:ph idx="1"/>
          </p:nvPr>
        </p:nvSpPr>
        <p:spPr>
          <a:xfrm>
            <a:off x="370609" y="1856798"/>
            <a:ext cx="5552209" cy="4351338"/>
          </a:xfrm>
        </p:spPr>
        <p:txBody>
          <a:bodyPr>
            <a:normAutofit fontScale="92500" lnSpcReduction="20000"/>
          </a:bodyPr>
          <a:lstStyle/>
          <a:p>
            <a:r>
              <a:rPr lang="en-GB" dirty="0"/>
              <a:t>Laws restricting children from working and exclude children from paid.</a:t>
            </a:r>
          </a:p>
          <a:p>
            <a:r>
              <a:rPr lang="en-GB" dirty="0"/>
              <a:t>Introduction of compulsory education.</a:t>
            </a:r>
          </a:p>
          <a:p>
            <a:r>
              <a:rPr lang="en-GB" dirty="0"/>
              <a:t>Declining family size and lower infant mortality.</a:t>
            </a:r>
          </a:p>
          <a:p>
            <a:r>
              <a:rPr lang="en-GB" dirty="0"/>
              <a:t>Laws and policies that apply specifically to children – ‘child protection law’.</a:t>
            </a:r>
          </a:p>
          <a:p>
            <a:r>
              <a:rPr lang="en-GB" dirty="0"/>
              <a:t>Industrialisation – birth of modernism and liberalism, allowing perception of childhood to develop.</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76109" y="987135"/>
            <a:ext cx="5519143" cy="4054185"/>
          </a:xfrm>
          <a:prstGeom prst="rect">
            <a:avLst/>
          </a:prstGeom>
        </p:spPr>
      </p:pic>
    </p:spTree>
    <p:extLst>
      <p:ext uri="{BB962C8B-B14F-4D97-AF65-F5344CB8AC3E}">
        <p14:creationId xmlns:p14="http://schemas.microsoft.com/office/powerpoint/2010/main" val="1431989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87037"/>
            <a:ext cx="10515600" cy="860064"/>
          </a:xfrm>
        </p:spPr>
        <p:txBody>
          <a:bodyPr>
            <a:normAutofit/>
          </a:bodyPr>
          <a:lstStyle/>
          <a:p>
            <a:pPr algn="ctr"/>
            <a:r>
              <a:rPr lang="en-GB" sz="3600" b="1" u="sng" dirty="0">
                <a:solidFill>
                  <a:srgbClr val="FF0000"/>
                </a:solidFill>
              </a:rPr>
              <a:t>THE FUTURE OF CHILDHOOD:</a:t>
            </a:r>
          </a:p>
        </p:txBody>
      </p:sp>
      <p:sp>
        <p:nvSpPr>
          <p:cNvPr id="3" name="Text Placeholder 2"/>
          <p:cNvSpPr>
            <a:spLocks noGrp="1"/>
          </p:cNvSpPr>
          <p:nvPr>
            <p:ph type="body" idx="1"/>
          </p:nvPr>
        </p:nvSpPr>
        <p:spPr>
          <a:xfrm>
            <a:off x="366639" y="926522"/>
            <a:ext cx="5157787" cy="437284"/>
          </a:xfrm>
        </p:spPr>
        <p:txBody>
          <a:bodyPr>
            <a:normAutofit/>
          </a:bodyPr>
          <a:lstStyle/>
          <a:p>
            <a:r>
              <a:rPr lang="en-GB" u="sng" dirty="0">
                <a:solidFill>
                  <a:srgbClr val="002060"/>
                </a:solidFill>
              </a:rPr>
              <a:t>THE DISAPPEARENCE OF CHILDHOOD:</a:t>
            </a:r>
          </a:p>
        </p:txBody>
      </p:sp>
      <p:sp>
        <p:nvSpPr>
          <p:cNvPr id="4" name="Content Placeholder 3"/>
          <p:cNvSpPr>
            <a:spLocks noGrp="1"/>
          </p:cNvSpPr>
          <p:nvPr>
            <p:ph sz="half" idx="2"/>
          </p:nvPr>
        </p:nvSpPr>
        <p:spPr>
          <a:xfrm>
            <a:off x="366639" y="1363805"/>
            <a:ext cx="5730949" cy="5203249"/>
          </a:xfrm>
        </p:spPr>
        <p:txBody>
          <a:bodyPr>
            <a:noAutofit/>
          </a:bodyPr>
          <a:lstStyle/>
          <a:p>
            <a:r>
              <a:rPr lang="en-GB" sz="1250" dirty="0"/>
              <a:t>Postman (1994) argues childhood is ‘disappearing’ – points towards children having the same rights as adults.</a:t>
            </a:r>
          </a:p>
          <a:p>
            <a:r>
              <a:rPr lang="en-GB" sz="1250" dirty="0"/>
              <a:t>Examples, growing similarity between children and adult clothing.</a:t>
            </a:r>
          </a:p>
          <a:p>
            <a:r>
              <a:rPr lang="en-GB" sz="1250" dirty="0"/>
              <a:t>Children committing adult crimes – James Bulgar case.</a:t>
            </a:r>
          </a:p>
          <a:p>
            <a:r>
              <a:rPr lang="en-GB" sz="1250" dirty="0"/>
              <a:t>In postman’s view – cause of childhood is industrialisation (rise of culture) and the cause of its disappearance is the ‘television culture’.</a:t>
            </a:r>
          </a:p>
          <a:p>
            <a:r>
              <a:rPr lang="en-GB" sz="1250" dirty="0"/>
              <a:t>‘Television culture’: Television blurs out the distinction between childhood and adulthood.</a:t>
            </a:r>
          </a:p>
          <a:p>
            <a:pPr marL="0" indent="0">
              <a:buNone/>
            </a:pPr>
            <a:r>
              <a:rPr lang="en-GB" sz="1250" b="1" u="sng" dirty="0"/>
              <a:t>The information Hierarchy:</a:t>
            </a:r>
          </a:p>
          <a:p>
            <a:r>
              <a:rPr lang="en-GB" sz="1250" dirty="0"/>
              <a:t>Division between parent and children = adults being able to read, whilst children cannot, meaning, children do not understand what parents intend to hide from them.</a:t>
            </a:r>
          </a:p>
          <a:p>
            <a:r>
              <a:rPr lang="en-GB" sz="1250" dirty="0"/>
              <a:t>However, television blurs out the distinction between childhood and adulthood.</a:t>
            </a:r>
          </a:p>
          <a:p>
            <a:r>
              <a:rPr lang="en-GB" sz="1250" dirty="0"/>
              <a:t>Information Hierarchy: Gave adults the power to keep knowledge of sex money and violence, illness of death (These things, however, are shown to children through the television).</a:t>
            </a:r>
          </a:p>
          <a:p>
            <a:r>
              <a:rPr lang="en-GB" sz="1250" dirty="0"/>
              <a:t>Disappearance of adulthood = children + adults modern clothing, electronics and information.</a:t>
            </a:r>
          </a:p>
          <a:p>
            <a:pPr marL="0" indent="0">
              <a:buNone/>
            </a:pPr>
            <a:r>
              <a:rPr lang="en-GB" sz="1250" b="1" u="sng" dirty="0"/>
              <a:t>Evaluation: </a:t>
            </a:r>
          </a:p>
          <a:p>
            <a:r>
              <a:rPr lang="en-GB" sz="1250" dirty="0"/>
              <a:t>Iona Opie (1993) – argues that childhood is not disappearing, we can see an evident childhood through toys and musical rhymes.</a:t>
            </a:r>
          </a:p>
        </p:txBody>
      </p:sp>
      <p:sp>
        <p:nvSpPr>
          <p:cNvPr id="5" name="Text Placeholder 4"/>
          <p:cNvSpPr>
            <a:spLocks noGrp="1"/>
          </p:cNvSpPr>
          <p:nvPr>
            <p:ph type="body" sz="quarter" idx="3"/>
          </p:nvPr>
        </p:nvSpPr>
        <p:spPr>
          <a:xfrm>
            <a:off x="6172200" y="947303"/>
            <a:ext cx="5183188" cy="416502"/>
          </a:xfrm>
        </p:spPr>
        <p:txBody>
          <a:bodyPr>
            <a:normAutofit lnSpcReduction="10000"/>
          </a:bodyPr>
          <a:lstStyle/>
          <a:p>
            <a:r>
              <a:rPr lang="en-GB" u="sng" dirty="0">
                <a:solidFill>
                  <a:srgbClr val="002060"/>
                </a:solidFill>
              </a:rPr>
              <a:t>CHILDHOOD IN POSTMODERNITY:</a:t>
            </a:r>
          </a:p>
        </p:txBody>
      </p:sp>
      <p:sp>
        <p:nvSpPr>
          <p:cNvPr id="6" name="Content Placeholder 5"/>
          <p:cNvSpPr>
            <a:spLocks noGrp="1"/>
          </p:cNvSpPr>
          <p:nvPr>
            <p:ph sz="quarter" idx="4"/>
          </p:nvPr>
        </p:nvSpPr>
        <p:spPr>
          <a:xfrm>
            <a:off x="6172200" y="1363805"/>
            <a:ext cx="5715000" cy="5203249"/>
          </a:xfrm>
        </p:spPr>
        <p:txBody>
          <a:bodyPr>
            <a:normAutofit fontScale="55000" lnSpcReduction="20000"/>
          </a:bodyPr>
          <a:lstStyle/>
          <a:p>
            <a:r>
              <a:rPr lang="en-GB" dirty="0"/>
              <a:t>Jenks (2005) argues childhood is not disappearing, but just changing.</a:t>
            </a:r>
          </a:p>
          <a:p>
            <a:r>
              <a:rPr lang="en-GB" dirty="0"/>
              <a:t>Jenks argues with Aries that childhood was a creation of modern society.</a:t>
            </a:r>
          </a:p>
          <a:p>
            <a:r>
              <a:rPr lang="en-GB" dirty="0"/>
              <a:t>Childhood evident in 20</a:t>
            </a:r>
            <a:r>
              <a:rPr lang="en-GB" baseline="30000" dirty="0"/>
              <a:t>th</a:t>
            </a:r>
            <a:r>
              <a:rPr lang="en-GB" dirty="0"/>
              <a:t> century = evident emotional dependence of children in family.</a:t>
            </a:r>
          </a:p>
          <a:p>
            <a:r>
              <a:rPr lang="en-GB" dirty="0"/>
              <a:t>Childhood was a stage that prepared children for adult world.</a:t>
            </a:r>
          </a:p>
          <a:p>
            <a:r>
              <a:rPr lang="en-GB" dirty="0"/>
              <a:t>However, Jenks argues children are undergoing change, as society moves from modernity to postmodernity.</a:t>
            </a:r>
          </a:p>
          <a:p>
            <a:r>
              <a:rPr lang="en-GB" dirty="0"/>
              <a:t>In postmodern society = Relationships are unstable – example, divorce becomes more common.</a:t>
            </a:r>
          </a:p>
          <a:p>
            <a:r>
              <a:rPr lang="en-GB" dirty="0"/>
              <a:t>Because of unstable family – parents become emotionally dependent on children.</a:t>
            </a:r>
          </a:p>
          <a:p>
            <a:r>
              <a:rPr lang="en-GB" dirty="0"/>
              <a:t>Parents see children as a source of expression.</a:t>
            </a:r>
          </a:p>
          <a:p>
            <a:r>
              <a:rPr lang="en-GB" dirty="0"/>
              <a:t>Parents try to protect children as much as possible – because of society’s uncertainty – they want to protect them from child abuse.</a:t>
            </a:r>
          </a:p>
          <a:p>
            <a:r>
              <a:rPr lang="en-GB" dirty="0"/>
              <a:t>Jenks does not agree with postman, we are seeing a ‘disappearance’ instead he believes we are seeing a change.</a:t>
            </a:r>
          </a:p>
          <a:p>
            <a:r>
              <a:rPr lang="en-GB" dirty="0"/>
              <a:t>Childhood continues to be a separate status.</a:t>
            </a:r>
          </a:p>
          <a:p>
            <a:pPr marL="0" indent="0">
              <a:buNone/>
            </a:pPr>
            <a:r>
              <a:rPr lang="en-GB" b="1" u="sng" dirty="0"/>
              <a:t>Evaluation</a:t>
            </a:r>
            <a:r>
              <a:rPr lang="en-GB" dirty="0"/>
              <a:t>:</a:t>
            </a:r>
          </a:p>
          <a:p>
            <a:r>
              <a:rPr lang="en-GB" dirty="0"/>
              <a:t>Jenks is guilty of over – generalising relationships between parents and children.</a:t>
            </a:r>
          </a:p>
          <a:p>
            <a:pPr marL="0" indent="0">
              <a:buNone/>
            </a:pPr>
            <a:endParaRPr lang="en-GB" dirty="0"/>
          </a:p>
        </p:txBody>
      </p:sp>
    </p:spTree>
    <p:extLst>
      <p:ext uri="{BB962C8B-B14F-4D97-AF65-F5344CB8AC3E}">
        <p14:creationId xmlns:p14="http://schemas.microsoft.com/office/powerpoint/2010/main" val="985770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49" y="206736"/>
            <a:ext cx="10515600" cy="730610"/>
          </a:xfrm>
        </p:spPr>
        <p:txBody>
          <a:bodyPr>
            <a:normAutofit/>
          </a:bodyPr>
          <a:lstStyle/>
          <a:p>
            <a:pPr algn="ctr"/>
            <a:r>
              <a:rPr lang="en-GB" sz="4000" b="1" u="sng" dirty="0">
                <a:solidFill>
                  <a:srgbClr val="FF0000"/>
                </a:solidFill>
              </a:rPr>
              <a:t>HAS THE POSISTION OF CHILDREN IMPROVED?</a:t>
            </a:r>
          </a:p>
        </p:txBody>
      </p:sp>
      <p:sp>
        <p:nvSpPr>
          <p:cNvPr id="3" name="Text Placeholder 2"/>
          <p:cNvSpPr>
            <a:spLocks noGrp="1"/>
          </p:cNvSpPr>
          <p:nvPr>
            <p:ph type="body" idx="1"/>
          </p:nvPr>
        </p:nvSpPr>
        <p:spPr>
          <a:xfrm>
            <a:off x="301335" y="937346"/>
            <a:ext cx="5157787" cy="437284"/>
          </a:xfrm>
        </p:spPr>
        <p:txBody>
          <a:bodyPr>
            <a:noAutofit/>
          </a:bodyPr>
          <a:lstStyle/>
          <a:p>
            <a:r>
              <a:rPr lang="en-GB" sz="2800" u="sng" dirty="0">
                <a:solidFill>
                  <a:srgbClr val="002060"/>
                </a:solidFill>
              </a:rPr>
              <a:t>THE MARCH OF PROGRESS VIEW:</a:t>
            </a:r>
          </a:p>
        </p:txBody>
      </p:sp>
      <p:sp>
        <p:nvSpPr>
          <p:cNvPr id="4" name="Content Placeholder 3"/>
          <p:cNvSpPr>
            <a:spLocks noGrp="1"/>
          </p:cNvSpPr>
          <p:nvPr>
            <p:ph sz="half" idx="2"/>
          </p:nvPr>
        </p:nvSpPr>
        <p:spPr>
          <a:xfrm>
            <a:off x="301334" y="1374630"/>
            <a:ext cx="11627429" cy="2955385"/>
          </a:xfrm>
        </p:spPr>
        <p:txBody>
          <a:bodyPr>
            <a:noAutofit/>
          </a:bodyPr>
          <a:lstStyle/>
          <a:p>
            <a:r>
              <a:rPr lang="en-GB" sz="1400" dirty="0"/>
              <a:t>Position of children in the western society has improved.</a:t>
            </a:r>
          </a:p>
          <a:p>
            <a:r>
              <a:rPr lang="en-GB" sz="1400" dirty="0"/>
              <a:t>Lloyd De Mause (1974): The past was very bad for children- where we are now is the very best for children.</a:t>
            </a:r>
          </a:p>
          <a:p>
            <a:r>
              <a:rPr lang="en-GB" sz="1400" dirty="0"/>
              <a:t>Aries and shorter have a march of progress view – they argue children of todays society are much more valued and better cared for, better educated too.</a:t>
            </a:r>
          </a:p>
          <a:p>
            <a:r>
              <a:rPr lang="en-GB" sz="1400" dirty="0"/>
              <a:t>Example, children are protected from harm – evident through child labour laws.</a:t>
            </a:r>
          </a:p>
          <a:p>
            <a:r>
              <a:rPr lang="en-GB" sz="1400" dirty="0"/>
              <a:t>Better healthcare and standards of living show children are living longer now. Infant mortality was 154 per 1,000 in 1900 = now it is 4 per 1,000.</a:t>
            </a:r>
          </a:p>
          <a:p>
            <a:pPr marL="0" indent="0">
              <a:buNone/>
            </a:pPr>
            <a:r>
              <a:rPr lang="en-GB" sz="1400" b="1" u="sng" dirty="0">
                <a:solidFill>
                  <a:srgbClr val="002060"/>
                </a:solidFill>
              </a:rPr>
              <a:t>The child centred family:</a:t>
            </a:r>
          </a:p>
          <a:p>
            <a:r>
              <a:rPr lang="en-GB" sz="1400" dirty="0"/>
              <a:t>Higher living standards and smaller family sizes – means parents can focus on one child and look after them.</a:t>
            </a:r>
          </a:p>
          <a:p>
            <a:r>
              <a:rPr lang="en-GB" sz="1400" dirty="0"/>
              <a:t>Statistics show by the time a child reaches 21, they would have cost their parents £227,000.</a:t>
            </a:r>
          </a:p>
          <a:p>
            <a:r>
              <a:rPr lang="en-GB" sz="1400" dirty="0"/>
              <a:t>March of progress sociologists argue the family is child centred – children are no longer ignored, like in the Victorian times – parents emotionally and financially invest in their children.</a:t>
            </a:r>
          </a:p>
          <a:p>
            <a:r>
              <a:rPr lang="en-GB" sz="1400" dirty="0"/>
              <a:t>Not just the family that is child centred, society is too – many adverts promoting children activities.</a:t>
            </a:r>
          </a:p>
          <a:p>
            <a:pPr marL="0" indent="0">
              <a:buNone/>
            </a:pPr>
            <a:r>
              <a:rPr lang="en-GB" sz="1400" b="1" u="sng" dirty="0">
                <a:solidFill>
                  <a:srgbClr val="002060"/>
                </a:solidFill>
              </a:rPr>
              <a:t>The toxic childhood:</a:t>
            </a:r>
          </a:p>
          <a:p>
            <a:r>
              <a:rPr lang="en-GB" sz="1400" dirty="0"/>
              <a:t>Sue Palmer (2007) argues there is a ‘toxic childhood’ – she argues that the intellectual, physical and emotional development of children, has been damaged by rapid cultural and technical changes in the last 25 years.</a:t>
            </a:r>
          </a:p>
          <a:p>
            <a:r>
              <a:rPr lang="en-GB" sz="1400" dirty="0"/>
              <a:t>These changes are = The junk food children eat, the computer games, intensive marketing on children, parents working long hours to provide for children and testing in school on kids.</a:t>
            </a:r>
          </a:p>
          <a:p>
            <a:r>
              <a:rPr lang="en-GB" sz="1400" dirty="0"/>
              <a:t>Concerns about UK youths health and behaviour – statistics show UK youths have rising obesity and addiction to smoking.</a:t>
            </a:r>
          </a:p>
          <a:p>
            <a:endParaRPr lang="en-GB" sz="1200" dirty="0"/>
          </a:p>
        </p:txBody>
      </p:sp>
    </p:spTree>
    <p:extLst>
      <p:ext uri="{BB962C8B-B14F-4D97-AF65-F5344CB8AC3E}">
        <p14:creationId xmlns:p14="http://schemas.microsoft.com/office/powerpoint/2010/main" val="18901401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080" y="191275"/>
            <a:ext cx="4146697" cy="648698"/>
          </a:xfrm>
        </p:spPr>
        <p:txBody>
          <a:bodyPr>
            <a:normAutofit/>
          </a:bodyPr>
          <a:lstStyle/>
          <a:p>
            <a:r>
              <a:rPr lang="en-GB" sz="3200" b="1" u="sng" dirty="0">
                <a:solidFill>
                  <a:srgbClr val="002060"/>
                </a:solidFill>
              </a:rPr>
              <a:t>THE CONFLICT VIEW:</a:t>
            </a:r>
          </a:p>
        </p:txBody>
      </p:sp>
      <p:sp>
        <p:nvSpPr>
          <p:cNvPr id="3" name="Content Placeholder 2"/>
          <p:cNvSpPr>
            <a:spLocks noGrp="1"/>
          </p:cNvSpPr>
          <p:nvPr>
            <p:ph idx="1"/>
          </p:nvPr>
        </p:nvSpPr>
        <p:spPr>
          <a:xfrm>
            <a:off x="287079" y="748145"/>
            <a:ext cx="11610753" cy="5833408"/>
          </a:xfrm>
        </p:spPr>
        <p:txBody>
          <a:bodyPr numCol="2">
            <a:normAutofit fontScale="32500" lnSpcReduction="20000"/>
          </a:bodyPr>
          <a:lstStyle/>
          <a:p>
            <a:r>
              <a:rPr lang="en-GB" sz="4600" dirty="0"/>
              <a:t>However – Marxists and feminists argue differently.</a:t>
            </a:r>
          </a:p>
          <a:p>
            <a:r>
              <a:rPr lang="en-GB" sz="4600" dirty="0"/>
              <a:t>They argue society is in conflict between different social groups and genders.</a:t>
            </a:r>
          </a:p>
          <a:p>
            <a:r>
              <a:rPr lang="en-GB" sz="4600" dirty="0"/>
              <a:t>In this conflict – some groups have power, status and wealth in comparison with others, like the working class, who do not.</a:t>
            </a:r>
          </a:p>
          <a:p>
            <a:r>
              <a:rPr lang="en-GB" sz="4600" dirty="0"/>
              <a:t>Conflict sociologists argue march of progress view of modern childhood is a ‘false and idealised image’ that ignores inequalities – they criticise march of progress on 2 grounds:</a:t>
            </a:r>
          </a:p>
          <a:p>
            <a:pPr marL="0" indent="0">
              <a:buNone/>
            </a:pPr>
            <a:r>
              <a:rPr lang="en-GB" sz="4600" b="1" dirty="0"/>
              <a:t>1. There are inequalities among children in terms of treatment </a:t>
            </a:r>
            <a:r>
              <a:rPr lang="en-GB" sz="4600" dirty="0"/>
              <a:t>– not every child is cared for and protected.</a:t>
            </a:r>
          </a:p>
          <a:p>
            <a:pPr marL="0" indent="0">
              <a:buNone/>
            </a:pPr>
            <a:r>
              <a:rPr lang="en-GB" sz="4600" b="1" dirty="0"/>
              <a:t>2. The inequalities between children and adults are greater</a:t>
            </a:r>
            <a:r>
              <a:rPr lang="en-GB" sz="4600" dirty="0"/>
              <a:t> – children today experience more control and dependency on adults.</a:t>
            </a:r>
          </a:p>
          <a:p>
            <a:pPr marL="0" indent="0">
              <a:buNone/>
            </a:pPr>
            <a:r>
              <a:rPr lang="en-GB" sz="4600" b="1" u="sng" dirty="0">
                <a:solidFill>
                  <a:srgbClr val="002060"/>
                </a:solidFill>
              </a:rPr>
              <a:t>Inequalities among children:</a:t>
            </a:r>
          </a:p>
          <a:p>
            <a:r>
              <a:rPr lang="en-GB" sz="4600" dirty="0"/>
              <a:t>Not all children share the same status or experiences = for example, children in different countries will have different experiences to those in western society.</a:t>
            </a:r>
          </a:p>
          <a:p>
            <a:r>
              <a:rPr lang="en-GB" sz="4600" dirty="0"/>
              <a:t>There are gender differences in children = For example, Hillman (1993) argue boys have more freedom than girls.</a:t>
            </a:r>
          </a:p>
          <a:p>
            <a:r>
              <a:rPr lang="en-GB" sz="4600" dirty="0"/>
              <a:t>Bonke (1999) argues girls do domestic work than boys.</a:t>
            </a:r>
          </a:p>
          <a:p>
            <a:r>
              <a:rPr lang="en-GB" sz="4600" dirty="0"/>
              <a:t>Brannen (1994) found Asian parents more likely to be strict towards their daughters.</a:t>
            </a:r>
          </a:p>
          <a:p>
            <a:pPr marL="0" indent="0">
              <a:buNone/>
            </a:pPr>
            <a:r>
              <a:rPr lang="en-GB" sz="4600" b="1" u="sng" dirty="0">
                <a:solidFill>
                  <a:srgbClr val="002060"/>
                </a:solidFill>
              </a:rPr>
              <a:t>Inequalities between children and adults:</a:t>
            </a:r>
          </a:p>
          <a:p>
            <a:r>
              <a:rPr lang="en-GB" sz="4600" dirty="0"/>
              <a:t>There are inequalities of power between children and adults – Firestone and Holt (1974) argue many of the factors march of progress view see as protection and care of children, is just another form of oppression and control – they make children more dependent on them.</a:t>
            </a:r>
          </a:p>
          <a:p>
            <a:r>
              <a:rPr lang="en-GB" sz="4600" dirty="0"/>
              <a:t>Critics see the need to free children from this abuse and oppression.</a:t>
            </a:r>
          </a:p>
          <a:p>
            <a:pPr marL="0" indent="0">
              <a:buNone/>
            </a:pPr>
            <a:r>
              <a:rPr lang="en-GB" sz="4600" b="1" u="sng" dirty="0">
                <a:solidFill>
                  <a:srgbClr val="002060"/>
                </a:solidFill>
              </a:rPr>
              <a:t>Neglect and abuse:</a:t>
            </a:r>
          </a:p>
          <a:p>
            <a:r>
              <a:rPr lang="en-GB" sz="4600" dirty="0"/>
              <a:t>Adult control can take form in = emotional, physical and sexual abuse.</a:t>
            </a:r>
          </a:p>
          <a:p>
            <a:pPr marL="0" indent="0">
              <a:buNone/>
            </a:pPr>
            <a:r>
              <a:rPr lang="en-GB" sz="4600" b="1" u="sng" dirty="0">
                <a:solidFill>
                  <a:srgbClr val="002060"/>
                </a:solidFill>
              </a:rPr>
              <a:t>Controls over children’s space:</a:t>
            </a:r>
          </a:p>
          <a:p>
            <a:r>
              <a:rPr lang="en-GB" sz="4600" dirty="0"/>
              <a:t>Shops putting signs up of ‘no school children’ shows child surveillance and control.</a:t>
            </a:r>
          </a:p>
          <a:p>
            <a:pPr marL="0" indent="0">
              <a:buNone/>
            </a:pPr>
            <a:r>
              <a:rPr lang="en-GB" sz="4600" b="1" u="sng" dirty="0">
                <a:solidFill>
                  <a:srgbClr val="002060"/>
                </a:solidFill>
              </a:rPr>
              <a:t>Controls over children’s times:</a:t>
            </a:r>
          </a:p>
          <a:p>
            <a:r>
              <a:rPr lang="en-GB" sz="4600" dirty="0"/>
              <a:t>Children are controlled in what time they should wake up, and go to sleep = contrasts with Holme’s description, a child is never too young to work.</a:t>
            </a:r>
          </a:p>
          <a:p>
            <a:pPr marL="0" indent="0">
              <a:buNone/>
            </a:pPr>
            <a:r>
              <a:rPr lang="en-GB" sz="4600" b="1" u="sng" dirty="0">
                <a:solidFill>
                  <a:srgbClr val="002060"/>
                </a:solidFill>
              </a:rPr>
              <a:t>Controls over children’s bodies:</a:t>
            </a:r>
          </a:p>
          <a:p>
            <a:r>
              <a:rPr lang="en-GB" sz="4600" dirty="0"/>
              <a:t>Children are told they cannot touch their own bodies, by adults = </a:t>
            </a:r>
            <a:r>
              <a:rPr lang="en-GB" sz="4600" dirty="0" err="1"/>
              <a:t>e.g</a:t>
            </a:r>
            <a:r>
              <a:rPr lang="en-GB" sz="4600" dirty="0"/>
              <a:t>, sucking their thumbs, picking their nose and touching their genitals and they must ask permission to pierce their body and wear make up.</a:t>
            </a:r>
          </a:p>
          <a:p>
            <a:pPr marL="0" indent="0">
              <a:buNone/>
            </a:pPr>
            <a:r>
              <a:rPr lang="en-GB" sz="4600" b="1" u="sng" dirty="0">
                <a:solidFill>
                  <a:srgbClr val="002060"/>
                </a:solidFill>
              </a:rPr>
              <a:t>Control over children’s access to resources:</a:t>
            </a:r>
          </a:p>
          <a:p>
            <a:r>
              <a:rPr lang="en-GB" sz="4600" dirty="0"/>
              <a:t>In industrial societies, children have limited opportunities to make money = Labour laws that stop children from working or limited allowance, depends on child's good behaviour.</a:t>
            </a:r>
          </a:p>
          <a:p>
            <a:pPr marL="0" indent="0">
              <a:buNone/>
            </a:pPr>
            <a:r>
              <a:rPr lang="en-GB" sz="4600" b="1" u="sng" dirty="0">
                <a:solidFill>
                  <a:srgbClr val="002060"/>
                </a:solidFill>
              </a:rPr>
              <a:t>Age Patriarchy (Feminist Perspective):</a:t>
            </a:r>
          </a:p>
          <a:p>
            <a:r>
              <a:rPr lang="en-GB" sz="4600" dirty="0"/>
              <a:t>Gittins (1998) argues there is an age patriarchy whereby adults dominate children through their age – children and women are servants in the house to father.</a:t>
            </a:r>
          </a:p>
          <a:p>
            <a:pPr marL="0" indent="0">
              <a:buNone/>
            </a:pPr>
            <a:endParaRPr lang="en-GB" dirty="0"/>
          </a:p>
        </p:txBody>
      </p:sp>
    </p:spTree>
    <p:extLst>
      <p:ext uri="{BB962C8B-B14F-4D97-AF65-F5344CB8AC3E}">
        <p14:creationId xmlns:p14="http://schemas.microsoft.com/office/powerpoint/2010/main" val="2688588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828" y="500207"/>
            <a:ext cx="6508172" cy="871393"/>
          </a:xfrm>
        </p:spPr>
        <p:txBody>
          <a:bodyPr>
            <a:normAutofit/>
          </a:bodyPr>
          <a:lstStyle/>
          <a:p>
            <a:r>
              <a:rPr lang="en-GB" sz="2800" b="1" u="sng" dirty="0">
                <a:solidFill>
                  <a:srgbClr val="002060"/>
                </a:solidFill>
                <a:latin typeface="+mn-lt"/>
              </a:rPr>
              <a:t>THE ‘NEW SOCIOLOGY OF CHILDHOOD’:</a:t>
            </a:r>
          </a:p>
        </p:txBody>
      </p:sp>
      <p:sp>
        <p:nvSpPr>
          <p:cNvPr id="3" name="Content Placeholder 2"/>
          <p:cNvSpPr>
            <a:spLocks noGrp="1"/>
          </p:cNvSpPr>
          <p:nvPr>
            <p:ph idx="1"/>
          </p:nvPr>
        </p:nvSpPr>
        <p:spPr>
          <a:xfrm>
            <a:off x="349829" y="1371599"/>
            <a:ext cx="6227616" cy="4675909"/>
          </a:xfrm>
        </p:spPr>
        <p:txBody>
          <a:bodyPr>
            <a:normAutofit/>
          </a:bodyPr>
          <a:lstStyle/>
          <a:p>
            <a:r>
              <a:rPr lang="en-GB" sz="1800" dirty="0"/>
              <a:t>They see childhood as socially constructed – shaped by social processes such as industrialisation, laws and government policies and institutions such as the family and education system.</a:t>
            </a:r>
          </a:p>
          <a:p>
            <a:r>
              <a:rPr lang="en-GB" sz="1800" dirty="0"/>
              <a:t>They argue children shape their own childhood, as active agents.</a:t>
            </a:r>
          </a:p>
          <a:p>
            <a:pPr marL="0" indent="0">
              <a:buNone/>
            </a:pPr>
            <a:r>
              <a:rPr lang="en-GB" sz="1800" b="1" u="sng" dirty="0">
                <a:solidFill>
                  <a:srgbClr val="002060"/>
                </a:solidFill>
              </a:rPr>
              <a:t>The child’s point of view:</a:t>
            </a:r>
          </a:p>
          <a:p>
            <a:r>
              <a:rPr lang="en-GB" sz="1800" b="1" dirty="0"/>
              <a:t>Carol Smart (2011) </a:t>
            </a:r>
            <a:r>
              <a:rPr lang="en-GB" sz="1800" dirty="0"/>
              <a:t>argues we should focus on children and their experiences growing up.</a:t>
            </a:r>
          </a:p>
          <a:p>
            <a:r>
              <a:rPr lang="en-GB" sz="1800" b="1" dirty="0"/>
              <a:t>Mason and Tipper (2008)</a:t>
            </a:r>
            <a:r>
              <a:rPr lang="en-GB" sz="1800" dirty="0"/>
              <a:t> show how children create their own definition of family.</a:t>
            </a:r>
          </a:p>
          <a:p>
            <a:r>
              <a:rPr lang="en-GB" sz="1800" dirty="0"/>
              <a:t>Children from divorced homes always try to make situations in the family better.</a:t>
            </a:r>
          </a:p>
          <a:p>
            <a:r>
              <a:rPr lang="en-GB" sz="1800" dirty="0"/>
              <a:t>This perspective allows children to express themselves – they support children’s rights and power growing up.</a:t>
            </a:r>
          </a:p>
        </p:txBody>
      </p:sp>
      <p:pic>
        <p:nvPicPr>
          <p:cNvPr id="1026" name="Picture 2" descr="Image result for personal lif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4091" y="1797495"/>
            <a:ext cx="5016788" cy="2874950"/>
          </a:xfrm>
          <a:prstGeom prst="rect">
            <a:avLst/>
          </a:prstGeom>
          <a:noFill/>
          <a:ln w="28575">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0797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TOPIC 1: </a:t>
            </a:r>
            <a:r>
              <a:rPr lang="en-GB" dirty="0"/>
              <a:t>COUPLES</a:t>
            </a:r>
          </a:p>
        </p:txBody>
      </p:sp>
      <p:sp>
        <p:nvSpPr>
          <p:cNvPr id="3" name="Text Placeholder 2"/>
          <p:cNvSpPr>
            <a:spLocks noGrp="1"/>
          </p:cNvSpPr>
          <p:nvPr>
            <p:ph type="body" idx="1"/>
          </p:nvPr>
        </p:nvSpPr>
        <p:spPr/>
        <p:txBody>
          <a:bodyPr/>
          <a:lstStyle/>
          <a:p>
            <a:r>
              <a:rPr lang="en-GB" dirty="0"/>
              <a:t>EXAM REVISION</a:t>
            </a:r>
          </a:p>
        </p:txBody>
      </p:sp>
    </p:spTree>
    <p:extLst>
      <p:ext uri="{BB962C8B-B14F-4D97-AF65-F5344CB8AC3E}">
        <p14:creationId xmlns:p14="http://schemas.microsoft.com/office/powerpoint/2010/main" val="221326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1" y="218208"/>
            <a:ext cx="3858491" cy="505981"/>
          </a:xfrm>
        </p:spPr>
        <p:txBody>
          <a:bodyPr>
            <a:normAutofit fontScale="90000"/>
          </a:bodyPr>
          <a:lstStyle/>
          <a:p>
            <a:r>
              <a:rPr lang="en-GB" b="1" u="sng" dirty="0">
                <a:solidFill>
                  <a:srgbClr val="FF0000"/>
                </a:solidFill>
              </a:rPr>
              <a:t>EXAM PLANNING:</a:t>
            </a:r>
          </a:p>
        </p:txBody>
      </p:sp>
      <p:sp>
        <p:nvSpPr>
          <p:cNvPr id="3" name="Content Placeholder 2"/>
          <p:cNvSpPr>
            <a:spLocks noGrp="1"/>
          </p:cNvSpPr>
          <p:nvPr>
            <p:ph idx="1"/>
          </p:nvPr>
        </p:nvSpPr>
        <p:spPr>
          <a:xfrm>
            <a:off x="228601" y="724189"/>
            <a:ext cx="11741726" cy="5614265"/>
          </a:xfrm>
        </p:spPr>
        <p:txBody>
          <a:bodyPr>
            <a:noAutofit/>
          </a:bodyPr>
          <a:lstStyle/>
          <a:p>
            <a:pPr marL="0" indent="0">
              <a:buNone/>
            </a:pPr>
            <a:r>
              <a:rPr lang="en-GB" sz="1800" b="1" u="sng" dirty="0"/>
              <a:t>Applying material from item B, analyse two arguments against the view that childhood is a fixed, universal stage – 10 marks.</a:t>
            </a:r>
          </a:p>
          <a:p>
            <a:pPr marL="0" indent="0">
              <a:buNone/>
            </a:pPr>
            <a:r>
              <a:rPr lang="en-GB" sz="1800" dirty="0"/>
              <a:t>One argument derives from cross-cultural differences in childhood explanations, sociologist, Benedict argues children are treated differently across various societies, and thus childhood is not fixed or a universal stage. She states that in comparison with the western notion of childhood, in non-industrialised countries, it is fairly different. For example, Punch found that children take an early responsibility in rural communities, in comparison to the western world, where children are expected to indulge in leisure and free-time. Additionally, Firth argues that less value is placed on children showing obedience to adult authority, in non-industrialised societies, this also contrasts with the western world, where children must obey their parents or risk being ‘told off’. Lastly, Malinowski points out that children’s sexual behaviour is viewed as a form of entertainment in other societies, however, in the western world, it would be perceived as inappropriate and perverted. Benedict concludes that in non-industrialised, childhood is not fixed nor universal, it is simply socially constructed and differs from culture to culture.</a:t>
            </a:r>
          </a:p>
          <a:p>
            <a:pPr marL="0" indent="0">
              <a:buNone/>
            </a:pPr>
            <a:r>
              <a:rPr lang="en-GB" sz="1800" dirty="0"/>
              <a:t>Another argument derives from the historical differences found by Aries, he compares childhood today, and in the middle ages. He argues that in the middle ages, the idea of childhood did not exist, children were not seen ‘separate’ to adults, nor were they seen as individuals who had different needs to adults. Essentially, he argues children entered wider society on the same terms of adults – they began work at an early age, in comparison with today, where laws and regulations stop children from working. Because of this ‘blur’ between adulthood and childhood, children were seen as mini-adults, and did not experience the luxuries of play time or leisure, children of today’s generation see. Similarly, Shorter also found that during the middle ages, the value of children within the family was low, as children were called ‘it’ or ‘they’; this was because of two reasons, the first was because parents would have many children who died early, so giving every child a name was irrational and secondly, there was detachment between parents and children, because of the ‘blurred’ stage between them. However, Pollock criticises Aries for stating childhood did not exist, she argues childhood has simply changed. </a:t>
            </a:r>
          </a:p>
        </p:txBody>
      </p:sp>
    </p:spTree>
    <p:extLst>
      <p:ext uri="{BB962C8B-B14F-4D97-AF65-F5344CB8AC3E}">
        <p14:creationId xmlns:p14="http://schemas.microsoft.com/office/powerpoint/2010/main" val="3782219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TOPIC 3: </a:t>
            </a:r>
            <a:r>
              <a:rPr lang="en-GB" dirty="0"/>
              <a:t>THEORIES OF FAMILY</a:t>
            </a:r>
          </a:p>
        </p:txBody>
      </p:sp>
      <p:sp>
        <p:nvSpPr>
          <p:cNvPr id="3" name="Text Placeholder 2"/>
          <p:cNvSpPr>
            <a:spLocks noGrp="1"/>
          </p:cNvSpPr>
          <p:nvPr>
            <p:ph type="body" idx="1"/>
          </p:nvPr>
        </p:nvSpPr>
        <p:spPr/>
        <p:txBody>
          <a:bodyPr/>
          <a:lstStyle/>
          <a:p>
            <a:r>
              <a:rPr lang="en-GB" dirty="0"/>
              <a:t>EXAM REVISION</a:t>
            </a:r>
          </a:p>
        </p:txBody>
      </p:sp>
    </p:spTree>
    <p:extLst>
      <p:ext uri="{BB962C8B-B14F-4D97-AF65-F5344CB8AC3E}">
        <p14:creationId xmlns:p14="http://schemas.microsoft.com/office/powerpoint/2010/main" val="36176390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93542"/>
            <a:ext cx="10515600" cy="613070"/>
          </a:xfrm>
        </p:spPr>
        <p:txBody>
          <a:bodyPr>
            <a:normAutofit/>
          </a:bodyPr>
          <a:lstStyle/>
          <a:p>
            <a:pPr algn="ctr"/>
            <a:r>
              <a:rPr lang="en-GB" sz="3600" b="1" u="sng" dirty="0">
                <a:solidFill>
                  <a:srgbClr val="FF0000"/>
                </a:solidFill>
              </a:rPr>
              <a:t>FUNCTIONALIST PERSPECTIVE ON THE FAMILY:</a:t>
            </a:r>
            <a:endParaRPr lang="en-GB" sz="3600" dirty="0"/>
          </a:p>
        </p:txBody>
      </p:sp>
      <p:sp>
        <p:nvSpPr>
          <p:cNvPr id="3" name="Text Placeholder 2"/>
          <p:cNvSpPr>
            <a:spLocks noGrp="1"/>
          </p:cNvSpPr>
          <p:nvPr>
            <p:ph type="body" idx="1"/>
          </p:nvPr>
        </p:nvSpPr>
        <p:spPr>
          <a:xfrm>
            <a:off x="318977" y="1718117"/>
            <a:ext cx="3189952" cy="367931"/>
          </a:xfrm>
        </p:spPr>
        <p:txBody>
          <a:bodyPr>
            <a:normAutofit/>
          </a:bodyPr>
          <a:lstStyle/>
          <a:p>
            <a:r>
              <a:rPr lang="en-GB" sz="2000" u="sng" dirty="0">
                <a:solidFill>
                  <a:srgbClr val="002060"/>
                </a:solidFill>
              </a:rPr>
              <a:t>Murdock – 4 Functions:</a:t>
            </a:r>
          </a:p>
        </p:txBody>
      </p:sp>
      <p:sp>
        <p:nvSpPr>
          <p:cNvPr id="4" name="Content Placeholder 3"/>
          <p:cNvSpPr>
            <a:spLocks noGrp="1"/>
          </p:cNvSpPr>
          <p:nvPr>
            <p:ph sz="half" idx="2"/>
          </p:nvPr>
        </p:nvSpPr>
        <p:spPr>
          <a:xfrm>
            <a:off x="318977" y="2086048"/>
            <a:ext cx="4518835" cy="4447932"/>
          </a:xfrm>
        </p:spPr>
        <p:txBody>
          <a:bodyPr>
            <a:normAutofit fontScale="62500" lnSpcReduction="20000"/>
          </a:bodyPr>
          <a:lstStyle/>
          <a:p>
            <a:r>
              <a:rPr lang="en-GB" dirty="0"/>
              <a:t>Murdock argues that the nuclear family performs 4 essential functions:</a:t>
            </a:r>
          </a:p>
          <a:p>
            <a:pPr marL="514350" indent="-514350">
              <a:buAutoNum type="arabicPeriod"/>
            </a:pPr>
            <a:r>
              <a:rPr lang="en-GB" b="1" dirty="0"/>
              <a:t>Stable sex drive:</a:t>
            </a:r>
            <a:r>
              <a:rPr lang="en-GB" dirty="0"/>
              <a:t> Having sex with the same partner and preventing social disruption caused by a sexual ‘free-for-all’.</a:t>
            </a:r>
          </a:p>
          <a:p>
            <a:pPr marL="514350" indent="-514350">
              <a:buAutoNum type="arabicPeriod"/>
            </a:pPr>
            <a:r>
              <a:rPr lang="en-GB" b="1" dirty="0"/>
              <a:t>Reproduction of the next generation: </a:t>
            </a:r>
            <a:r>
              <a:rPr lang="en-GB" dirty="0"/>
              <a:t>Without this society could not continue.</a:t>
            </a:r>
          </a:p>
          <a:p>
            <a:pPr marL="514350" indent="-514350">
              <a:buAutoNum type="arabicPeriod"/>
            </a:pPr>
            <a:r>
              <a:rPr lang="en-GB" b="1" dirty="0"/>
              <a:t>Socialisation of the young.</a:t>
            </a:r>
          </a:p>
          <a:p>
            <a:pPr marL="514350" indent="-514350">
              <a:buAutoNum type="arabicPeriod"/>
            </a:pPr>
            <a:r>
              <a:rPr lang="en-GB" b="1" dirty="0"/>
              <a:t>Meeting its members economic needs: </a:t>
            </a:r>
            <a:r>
              <a:rPr lang="en-GB" dirty="0"/>
              <a:t>such as food and shelter.</a:t>
            </a:r>
          </a:p>
          <a:p>
            <a:pPr marL="0" indent="0">
              <a:buNone/>
            </a:pPr>
            <a:r>
              <a:rPr lang="en-GB" b="1" u="sng" dirty="0"/>
              <a:t>Evaluation of Murdock:</a:t>
            </a:r>
          </a:p>
          <a:p>
            <a:r>
              <a:rPr lang="en-GB" dirty="0"/>
              <a:t>Marxists and Feminists reject this ‘rose-tinted’ harmonious view = they argue functionalism ignores other factors, such as the oppression of women and exploitation of workers, in capitalism.</a:t>
            </a:r>
          </a:p>
        </p:txBody>
      </p:sp>
      <p:sp>
        <p:nvSpPr>
          <p:cNvPr id="5" name="Text Placeholder 4"/>
          <p:cNvSpPr>
            <a:spLocks noGrp="1"/>
          </p:cNvSpPr>
          <p:nvPr>
            <p:ph type="body" sz="quarter" idx="3"/>
          </p:nvPr>
        </p:nvSpPr>
        <p:spPr>
          <a:xfrm>
            <a:off x="4837814" y="1723386"/>
            <a:ext cx="5183188" cy="389196"/>
          </a:xfrm>
        </p:spPr>
        <p:txBody>
          <a:bodyPr>
            <a:normAutofit/>
          </a:bodyPr>
          <a:lstStyle/>
          <a:p>
            <a:r>
              <a:rPr lang="en-GB" sz="2000" u="sng" dirty="0">
                <a:solidFill>
                  <a:srgbClr val="002060"/>
                </a:solidFill>
              </a:rPr>
              <a:t>Parsons’ Functional Fit Theory:</a:t>
            </a:r>
          </a:p>
        </p:txBody>
      </p:sp>
      <p:sp>
        <p:nvSpPr>
          <p:cNvPr id="6" name="Content Placeholder 5"/>
          <p:cNvSpPr>
            <a:spLocks noGrp="1"/>
          </p:cNvSpPr>
          <p:nvPr>
            <p:ph sz="quarter" idx="4"/>
          </p:nvPr>
        </p:nvSpPr>
        <p:spPr>
          <a:xfrm>
            <a:off x="4837814" y="2172075"/>
            <a:ext cx="7132513" cy="4561234"/>
          </a:xfrm>
        </p:spPr>
        <p:txBody>
          <a:bodyPr>
            <a:normAutofit fontScale="25000" lnSpcReduction="20000"/>
          </a:bodyPr>
          <a:lstStyle/>
          <a:p>
            <a:r>
              <a:rPr lang="en-GB" sz="4800" dirty="0"/>
              <a:t>Parsons (1955) the functions the family performs will depend on the kind of society in which it is found.</a:t>
            </a:r>
          </a:p>
          <a:p>
            <a:r>
              <a:rPr lang="en-GB" sz="4800" dirty="0"/>
              <a:t>The functions the family has to perform depends on its shape and function:</a:t>
            </a:r>
          </a:p>
          <a:p>
            <a:pPr marL="0" indent="0">
              <a:buNone/>
            </a:pPr>
            <a:r>
              <a:rPr lang="en-GB" sz="4800" b="1" dirty="0"/>
              <a:t>1. The nuclear family: The parents and dependent children = (Argues, it fits the industrialised society)</a:t>
            </a:r>
          </a:p>
          <a:p>
            <a:pPr marL="0" indent="0">
              <a:buNone/>
            </a:pPr>
            <a:r>
              <a:rPr lang="en-GB" sz="4800" b="1" dirty="0"/>
              <a:t>2. The extended family: The three generations living under one roof = (Argues it suites the pre-industrialised society)</a:t>
            </a:r>
          </a:p>
          <a:p>
            <a:r>
              <a:rPr lang="en-GB" sz="4800" dirty="0"/>
              <a:t>Demands of Industrialised society, was different to pre-industrialised society, thus extended family not needed anymore.</a:t>
            </a:r>
          </a:p>
          <a:p>
            <a:r>
              <a:rPr lang="en-GB" sz="4800" dirty="0"/>
              <a:t>Parsons sees the industrialised society as having 2 needs:</a:t>
            </a:r>
          </a:p>
          <a:p>
            <a:pPr marL="0" indent="0">
              <a:buNone/>
            </a:pPr>
            <a:r>
              <a:rPr lang="en-GB" sz="4800" b="1" dirty="0"/>
              <a:t>1. A geographically mobile workforce: </a:t>
            </a:r>
            <a:r>
              <a:rPr lang="en-GB" sz="4800" dirty="0"/>
              <a:t>In modern society, work opportunities move around, thus workers need to move around – Parsons argues it is easier for nuclear family to move around than an extended family.</a:t>
            </a:r>
          </a:p>
          <a:p>
            <a:pPr marL="0" indent="0">
              <a:buNone/>
            </a:pPr>
            <a:r>
              <a:rPr lang="en-GB" sz="4800" b="1" dirty="0"/>
              <a:t>2. A socially mobile workforce:</a:t>
            </a:r>
            <a:r>
              <a:rPr lang="en-GB" sz="4800" dirty="0"/>
              <a:t> In modern society, status is achieved, not ascribed, this allows social mobility = for example, a son of a labourer can become a lawyer or a doctor – however, this can cause ‘pride tension’, thus the solution is for male sons to move out and have their own nuclear family.</a:t>
            </a:r>
          </a:p>
          <a:p>
            <a:pPr marL="0" indent="0">
              <a:buNone/>
            </a:pPr>
            <a:r>
              <a:rPr lang="en-GB" sz="4800" b="1" u="sng" dirty="0"/>
              <a:t>Loss functions: </a:t>
            </a:r>
          </a:p>
          <a:p>
            <a:r>
              <a:rPr lang="en-GB" sz="4800" dirty="0"/>
              <a:t>The family stops being a unit of production (found in industrialisation) and becomes a unit of consumption (depending on its workers).</a:t>
            </a:r>
          </a:p>
          <a:p>
            <a:r>
              <a:rPr lang="en-GB" sz="4800" dirty="0"/>
              <a:t>It loses its functions to places like the school and health services.</a:t>
            </a:r>
          </a:p>
          <a:p>
            <a:r>
              <a:rPr lang="en-GB" sz="4800" dirty="0"/>
              <a:t>The family end up serving </a:t>
            </a:r>
            <a:r>
              <a:rPr lang="en-GB" sz="4800" b="1" dirty="0"/>
              <a:t>2 functions:</a:t>
            </a:r>
          </a:p>
          <a:p>
            <a:pPr marL="0" indent="0">
              <a:buNone/>
            </a:pPr>
            <a:r>
              <a:rPr lang="en-GB" sz="4800" b="1" dirty="0"/>
              <a:t>1. The primary socialisation of children.</a:t>
            </a:r>
          </a:p>
          <a:p>
            <a:pPr marL="0" indent="0">
              <a:buNone/>
            </a:pPr>
            <a:r>
              <a:rPr lang="en-GB" sz="4800" b="1" dirty="0"/>
              <a:t>2. The emotional support of adult personalities: The family is used a place to express yourself and relax ‘warm bath’.</a:t>
            </a:r>
          </a:p>
          <a:p>
            <a:pPr marL="0" indent="0">
              <a:buNone/>
            </a:pPr>
            <a:endParaRPr lang="en-GB" dirty="0"/>
          </a:p>
        </p:txBody>
      </p:sp>
      <p:sp>
        <p:nvSpPr>
          <p:cNvPr id="8" name="Rectangle 7"/>
          <p:cNvSpPr/>
          <p:nvPr/>
        </p:nvSpPr>
        <p:spPr>
          <a:xfrm>
            <a:off x="318977" y="806612"/>
            <a:ext cx="11036411" cy="805862"/>
          </a:xfrm>
          <a:prstGeom prst="rect">
            <a:avLst/>
          </a:prstGeom>
          <a:ln w="28575">
            <a:solidFill>
              <a:schemeClr val="tx1"/>
            </a:solidFill>
          </a:ln>
        </p:spPr>
        <p:txBody>
          <a:bodyPr wrap="square">
            <a:spAutoFit/>
          </a:bodyPr>
          <a:lstStyle/>
          <a:p>
            <a:pPr marL="228600" lvl="0" indent="-228600">
              <a:lnSpc>
                <a:spcPct val="90000"/>
              </a:lnSpc>
              <a:spcBef>
                <a:spcPts val="1000"/>
              </a:spcBef>
              <a:buFont typeface="Arial" panose="020B0604020202020204" pitchFamily="34" charset="0"/>
              <a:buChar char="•"/>
            </a:pPr>
            <a:r>
              <a:rPr lang="en-GB" sz="1100" dirty="0">
                <a:solidFill>
                  <a:prstClr val="black"/>
                </a:solidFill>
              </a:rPr>
              <a:t>Functionalists believe society is based on a value consensus – a set of shared norms and values = this allows people to cooperate with each other and meet the needs of society.</a:t>
            </a:r>
          </a:p>
          <a:p>
            <a:pPr marL="228600" lvl="0" indent="-228600">
              <a:lnSpc>
                <a:spcPct val="90000"/>
              </a:lnSpc>
              <a:spcBef>
                <a:spcPts val="1000"/>
              </a:spcBef>
              <a:buFont typeface="Arial" panose="020B0604020202020204" pitchFamily="34" charset="0"/>
              <a:buChar char="•"/>
            </a:pPr>
            <a:r>
              <a:rPr lang="en-GB" sz="1100" dirty="0">
                <a:solidFill>
                  <a:prstClr val="black"/>
                </a:solidFill>
              </a:rPr>
              <a:t>Functionalists regard society as a system made up of different parts or sub – systems, that depend on each other = such as family, the education system and the economy.</a:t>
            </a:r>
          </a:p>
          <a:p>
            <a:pPr marL="228600" lvl="0" indent="-228600">
              <a:lnSpc>
                <a:spcPct val="90000"/>
              </a:lnSpc>
              <a:spcBef>
                <a:spcPts val="1000"/>
              </a:spcBef>
              <a:buFont typeface="Arial" panose="020B0604020202020204" pitchFamily="34" charset="0"/>
              <a:buChar char="•"/>
            </a:pPr>
            <a:r>
              <a:rPr lang="en-GB" sz="1100" dirty="0">
                <a:solidFill>
                  <a:prstClr val="black"/>
                </a:solidFill>
              </a:rPr>
              <a:t>Functionalists compare society to the biological human body – just like organs, the family provides society’s important needs.</a:t>
            </a:r>
          </a:p>
        </p:txBody>
      </p:sp>
    </p:spTree>
    <p:extLst>
      <p:ext uri="{BB962C8B-B14F-4D97-AF65-F5344CB8AC3E}">
        <p14:creationId xmlns:p14="http://schemas.microsoft.com/office/powerpoint/2010/main" val="6608694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544" y="109799"/>
            <a:ext cx="10515600" cy="1046870"/>
          </a:xfrm>
        </p:spPr>
        <p:txBody>
          <a:bodyPr>
            <a:normAutofit/>
          </a:bodyPr>
          <a:lstStyle/>
          <a:p>
            <a:pPr algn="ctr"/>
            <a:r>
              <a:rPr lang="en-GB" sz="3600" b="1" u="sng" dirty="0">
                <a:solidFill>
                  <a:srgbClr val="FF0000"/>
                </a:solidFill>
              </a:rPr>
              <a:t>MARXIST PERSPECTIVE OF THE FAMILY:</a:t>
            </a:r>
          </a:p>
        </p:txBody>
      </p:sp>
      <p:sp>
        <p:nvSpPr>
          <p:cNvPr id="3" name="Text Placeholder 2"/>
          <p:cNvSpPr>
            <a:spLocks noGrp="1"/>
          </p:cNvSpPr>
          <p:nvPr>
            <p:ph type="body" idx="1"/>
          </p:nvPr>
        </p:nvSpPr>
        <p:spPr>
          <a:xfrm>
            <a:off x="194544" y="2661873"/>
            <a:ext cx="5157787" cy="437284"/>
          </a:xfrm>
        </p:spPr>
        <p:txBody>
          <a:bodyPr>
            <a:normAutofit/>
          </a:bodyPr>
          <a:lstStyle/>
          <a:p>
            <a:r>
              <a:rPr lang="en-GB" u="sng" dirty="0">
                <a:solidFill>
                  <a:srgbClr val="002060"/>
                </a:solidFill>
              </a:rPr>
              <a:t>1. INHERITANCE OF PROPERTY:</a:t>
            </a:r>
          </a:p>
        </p:txBody>
      </p:sp>
      <p:sp>
        <p:nvSpPr>
          <p:cNvPr id="4" name="Content Placeholder 3"/>
          <p:cNvSpPr>
            <a:spLocks noGrp="1"/>
          </p:cNvSpPr>
          <p:nvPr>
            <p:ph sz="half" idx="2"/>
          </p:nvPr>
        </p:nvSpPr>
        <p:spPr>
          <a:xfrm>
            <a:off x="194544" y="3099157"/>
            <a:ext cx="5704366" cy="1382698"/>
          </a:xfrm>
        </p:spPr>
        <p:txBody>
          <a:bodyPr>
            <a:noAutofit/>
          </a:bodyPr>
          <a:lstStyle/>
          <a:p>
            <a:r>
              <a:rPr lang="en-GB" sz="1400" dirty="0"/>
              <a:t>Key factor shaping family is mode of production – who owns and controls society’s productive forces. In modern society, it is the capitalist class that controls these means of production – family changes as mode of production changes. </a:t>
            </a:r>
          </a:p>
          <a:p>
            <a:r>
              <a:rPr lang="en-GB" sz="1400" dirty="0"/>
              <a:t>Marx referred to early society – there was no family, stated there was ‘primitive communism’ = no property, everything was shared communally. </a:t>
            </a:r>
          </a:p>
          <a:p>
            <a:r>
              <a:rPr lang="en-GB" sz="1400" dirty="0"/>
              <a:t>Because there was no family at this time, Engles calls this ‘promiscuous horde’ = tribes (no restrictions on sexual relationships).</a:t>
            </a:r>
          </a:p>
          <a:p>
            <a:pPr marL="0" indent="0">
              <a:buNone/>
            </a:pPr>
            <a:r>
              <a:rPr lang="en-GB" sz="1400" b="1" u="sng" dirty="0"/>
              <a:t>Private property: </a:t>
            </a:r>
          </a:p>
          <a:p>
            <a:r>
              <a:rPr lang="en-GB" sz="1400" dirty="0"/>
              <a:t>Engles argues monogamous nuclear family came along so men could pass down property through family lines – however, brought female oppression, women were controlled by men.</a:t>
            </a:r>
          </a:p>
          <a:p>
            <a:r>
              <a:rPr lang="en-GB" sz="1400" dirty="0"/>
              <a:t> Thus Marxists argue, women should overthrow capitalism to be freed from oppression.</a:t>
            </a:r>
          </a:p>
          <a:p>
            <a:endParaRPr lang="en-GB" sz="1400" dirty="0"/>
          </a:p>
        </p:txBody>
      </p:sp>
      <p:sp>
        <p:nvSpPr>
          <p:cNvPr id="5" name="Text Placeholder 4"/>
          <p:cNvSpPr>
            <a:spLocks noGrp="1"/>
          </p:cNvSpPr>
          <p:nvPr>
            <p:ph type="body" sz="quarter" idx="3"/>
          </p:nvPr>
        </p:nvSpPr>
        <p:spPr>
          <a:xfrm>
            <a:off x="5898910" y="1000915"/>
            <a:ext cx="5183188" cy="416502"/>
          </a:xfrm>
        </p:spPr>
        <p:txBody>
          <a:bodyPr>
            <a:normAutofit lnSpcReduction="10000"/>
          </a:bodyPr>
          <a:lstStyle/>
          <a:p>
            <a:r>
              <a:rPr lang="en-GB" u="sng" dirty="0">
                <a:solidFill>
                  <a:srgbClr val="002060"/>
                </a:solidFill>
              </a:rPr>
              <a:t>2. IDEOLOGICAL FUNCTIONS:</a:t>
            </a:r>
          </a:p>
        </p:txBody>
      </p:sp>
      <p:sp>
        <p:nvSpPr>
          <p:cNvPr id="6" name="Content Placeholder 5"/>
          <p:cNvSpPr>
            <a:spLocks noGrp="1"/>
          </p:cNvSpPr>
          <p:nvPr>
            <p:ph sz="quarter" idx="4"/>
          </p:nvPr>
        </p:nvSpPr>
        <p:spPr>
          <a:xfrm>
            <a:off x="5876261" y="1466032"/>
            <a:ext cx="6315739" cy="1942313"/>
          </a:xfrm>
        </p:spPr>
        <p:txBody>
          <a:bodyPr>
            <a:normAutofit fontScale="25000" lnSpcReduction="20000"/>
          </a:bodyPr>
          <a:lstStyle/>
          <a:p>
            <a:r>
              <a:rPr lang="en-GB" sz="5600" dirty="0"/>
              <a:t>Marxists see family as a form of reproducing class inequality and capitalism.</a:t>
            </a:r>
          </a:p>
          <a:p>
            <a:r>
              <a:rPr lang="en-GB" sz="5600" dirty="0"/>
              <a:t>Marxists believe there is an ideology – a set of ideas that justify/maintain the capitalist system and make others accept it.</a:t>
            </a:r>
          </a:p>
          <a:p>
            <a:r>
              <a:rPr lang="en-GB" sz="5600" dirty="0"/>
              <a:t>Family socialise children into the belief inequality is inevitable.</a:t>
            </a:r>
          </a:p>
          <a:p>
            <a:r>
              <a:rPr lang="en-GB" sz="5600" dirty="0"/>
              <a:t>Parental power over children, instils children with the idea, someone always needs to be in control.</a:t>
            </a:r>
          </a:p>
          <a:p>
            <a:r>
              <a:rPr lang="en-GB" sz="5600" dirty="0"/>
              <a:t>Eli Zaretsky (1976) = the family perform an ideological function, offering an apparent ‘haven’ from the exploitations of society – however, Zaretsky argues this is an illusion, family can never meet its members needs.</a:t>
            </a:r>
          </a:p>
          <a:p>
            <a:endParaRPr lang="en-GB" dirty="0"/>
          </a:p>
          <a:p>
            <a:endParaRPr lang="en-GB" dirty="0"/>
          </a:p>
          <a:p>
            <a:endParaRPr lang="en-GB" dirty="0"/>
          </a:p>
          <a:p>
            <a:endParaRPr lang="en-GB" dirty="0"/>
          </a:p>
        </p:txBody>
      </p:sp>
      <p:sp>
        <p:nvSpPr>
          <p:cNvPr id="7" name="Rectangle 6"/>
          <p:cNvSpPr/>
          <p:nvPr/>
        </p:nvSpPr>
        <p:spPr>
          <a:xfrm>
            <a:off x="194544" y="1223439"/>
            <a:ext cx="5812851" cy="1546577"/>
          </a:xfrm>
          <a:prstGeom prst="rect">
            <a:avLst/>
          </a:prstGeom>
        </p:spPr>
        <p:txBody>
          <a:bodyPr wrap="square">
            <a:spAutoFit/>
          </a:bodyPr>
          <a:lstStyle/>
          <a:p>
            <a:pPr marL="171450" indent="-171450">
              <a:buFont typeface="Arial" panose="020B0604020202020204" pitchFamily="34" charset="0"/>
              <a:buChar char="•"/>
            </a:pPr>
            <a:r>
              <a:rPr lang="en-GB" sz="1400" dirty="0"/>
              <a:t>Marxist sociologists see capitalist society as based on equal conflict between 2 social classes:</a:t>
            </a:r>
          </a:p>
          <a:p>
            <a:pPr marL="171450" indent="-171450">
              <a:buFont typeface="Arial" panose="020B0604020202020204" pitchFamily="34" charset="0"/>
              <a:buChar char="•"/>
            </a:pPr>
            <a:r>
              <a:rPr lang="en-GB" sz="1400" b="1" dirty="0"/>
              <a:t>1. The capitalist class: who own means of production.</a:t>
            </a:r>
          </a:p>
          <a:p>
            <a:pPr marL="171450" indent="-171450">
              <a:buFont typeface="Arial" panose="020B0604020202020204" pitchFamily="34" charset="0"/>
              <a:buChar char="•"/>
            </a:pPr>
            <a:r>
              <a:rPr lang="en-GB" sz="1400" b="1" dirty="0"/>
              <a:t>2. The working class: capitalist exploit their labour.</a:t>
            </a:r>
          </a:p>
          <a:p>
            <a:pPr marL="171450" indent="-171450">
              <a:buFont typeface="Arial" panose="020B0604020202020204" pitchFamily="34" charset="0"/>
              <a:buChar char="•"/>
            </a:pPr>
            <a:r>
              <a:rPr lang="en-GB" sz="1400" dirty="0"/>
              <a:t>Marxists believe the functions of the family benefit capitalism.</a:t>
            </a:r>
          </a:p>
          <a:p>
            <a:pPr marL="171450" indent="-171450">
              <a:buFont typeface="Arial" panose="020B0604020202020204" pitchFamily="34" charset="0"/>
              <a:buChar char="•"/>
            </a:pPr>
            <a:r>
              <a:rPr lang="en-GB" sz="1400" dirty="0"/>
              <a:t>Marxists address 3 functions supporting capitalism:</a:t>
            </a:r>
          </a:p>
          <a:p>
            <a:endParaRPr lang="en-GB" sz="1050" dirty="0"/>
          </a:p>
        </p:txBody>
      </p:sp>
      <p:sp>
        <p:nvSpPr>
          <p:cNvPr id="10" name="Text Placeholder 4"/>
          <p:cNvSpPr txBox="1">
            <a:spLocks/>
          </p:cNvSpPr>
          <p:nvPr/>
        </p:nvSpPr>
        <p:spPr>
          <a:xfrm>
            <a:off x="5898910" y="3441730"/>
            <a:ext cx="5183188" cy="416502"/>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u="sng" dirty="0">
                <a:solidFill>
                  <a:srgbClr val="002060"/>
                </a:solidFill>
              </a:rPr>
              <a:t>3. A UNIT OF CONSUMPTION:</a:t>
            </a:r>
          </a:p>
        </p:txBody>
      </p:sp>
      <p:sp>
        <p:nvSpPr>
          <p:cNvPr id="11" name="TextBox 10"/>
          <p:cNvSpPr txBox="1"/>
          <p:nvPr/>
        </p:nvSpPr>
        <p:spPr>
          <a:xfrm>
            <a:off x="5898910" y="3830309"/>
            <a:ext cx="5775639" cy="1384995"/>
          </a:xfrm>
          <a:prstGeom prst="rect">
            <a:avLst/>
          </a:prstGeom>
          <a:noFill/>
        </p:spPr>
        <p:txBody>
          <a:bodyPr wrap="square" rtlCol="0">
            <a:spAutoFit/>
          </a:bodyPr>
          <a:lstStyle/>
          <a:p>
            <a:pPr marL="285750" indent="-285750">
              <a:buFont typeface="Arial" panose="020B0604020202020204" pitchFamily="34" charset="0"/>
              <a:buChar char="•"/>
            </a:pPr>
            <a:r>
              <a:rPr lang="en-GB" sz="1400" dirty="0"/>
              <a:t>The family play a role in generating profits for capitalists (biggest consumers):</a:t>
            </a:r>
          </a:p>
          <a:p>
            <a:r>
              <a:rPr lang="en-GB" sz="1400" dirty="0"/>
              <a:t>1. ‘Keeping up with the Joneses’ – always having the latest items.</a:t>
            </a:r>
          </a:p>
          <a:p>
            <a:r>
              <a:rPr lang="en-GB" sz="1400" dirty="0"/>
              <a:t>2. The media target children to use ‘pester power’ so parents can buy more.</a:t>
            </a:r>
          </a:p>
          <a:p>
            <a:r>
              <a:rPr lang="en-GB" sz="1400" dirty="0"/>
              <a:t>3. Children must have the latest items – or will be mocked by others.</a:t>
            </a:r>
          </a:p>
          <a:p>
            <a:pPr marL="285750" indent="-285750">
              <a:buFont typeface="Arial" panose="020B0604020202020204" pitchFamily="34" charset="0"/>
              <a:buChar char="•"/>
            </a:pPr>
            <a:r>
              <a:rPr lang="en-GB" sz="1400" dirty="0"/>
              <a:t>These factors benefit capitalism, but not the members of the family.</a:t>
            </a:r>
          </a:p>
        </p:txBody>
      </p:sp>
      <p:sp>
        <p:nvSpPr>
          <p:cNvPr id="12" name="TextBox 11"/>
          <p:cNvSpPr txBox="1"/>
          <p:nvPr/>
        </p:nvSpPr>
        <p:spPr>
          <a:xfrm>
            <a:off x="6023344" y="5282074"/>
            <a:ext cx="5784112" cy="1323439"/>
          </a:xfrm>
          <a:prstGeom prst="rect">
            <a:avLst/>
          </a:prstGeom>
          <a:noFill/>
        </p:spPr>
        <p:txBody>
          <a:bodyPr wrap="square" rtlCol="0">
            <a:spAutoFit/>
          </a:bodyPr>
          <a:lstStyle/>
          <a:p>
            <a:r>
              <a:rPr lang="en-GB" sz="1600" b="1" u="sng" dirty="0">
                <a:solidFill>
                  <a:srgbClr val="002060"/>
                </a:solidFill>
              </a:rPr>
              <a:t>Evaluation of Marxism: </a:t>
            </a:r>
          </a:p>
          <a:p>
            <a:pPr marL="285750" indent="-285750">
              <a:buFont typeface="Arial" panose="020B0604020202020204" pitchFamily="34" charset="0"/>
              <a:buChar char="•"/>
            </a:pPr>
            <a:r>
              <a:rPr lang="en-GB" sz="1600" dirty="0"/>
              <a:t>Tend to assume the nuclear family is dominant in society – ignores other family structures.</a:t>
            </a:r>
          </a:p>
          <a:p>
            <a:pPr marL="285750" indent="-285750">
              <a:buFont typeface="Arial" panose="020B0604020202020204" pitchFamily="34" charset="0"/>
              <a:buChar char="•"/>
            </a:pPr>
            <a:r>
              <a:rPr lang="en-GB" sz="1600" dirty="0"/>
              <a:t>Marxists ignore the positives of the family, as functionalists point out.</a:t>
            </a:r>
          </a:p>
        </p:txBody>
      </p:sp>
    </p:spTree>
    <p:extLst>
      <p:ext uri="{BB962C8B-B14F-4D97-AF65-F5344CB8AC3E}">
        <p14:creationId xmlns:p14="http://schemas.microsoft.com/office/powerpoint/2010/main" val="19162131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76569"/>
            <a:ext cx="10515600" cy="1014278"/>
          </a:xfrm>
        </p:spPr>
        <p:txBody>
          <a:bodyPr/>
          <a:lstStyle/>
          <a:p>
            <a:pPr algn="ctr"/>
            <a:r>
              <a:rPr lang="en-GB" b="1" u="sng" dirty="0">
                <a:solidFill>
                  <a:srgbClr val="FF0000"/>
                </a:solidFill>
              </a:rPr>
              <a:t>FEMINIST PERSPECTIVES ON THE FAMILY:</a:t>
            </a:r>
          </a:p>
        </p:txBody>
      </p:sp>
      <p:sp>
        <p:nvSpPr>
          <p:cNvPr id="3" name="Text Placeholder 2"/>
          <p:cNvSpPr>
            <a:spLocks noGrp="1"/>
          </p:cNvSpPr>
          <p:nvPr>
            <p:ph type="body" idx="1"/>
          </p:nvPr>
        </p:nvSpPr>
        <p:spPr>
          <a:xfrm>
            <a:off x="318977" y="1019610"/>
            <a:ext cx="5157787" cy="437284"/>
          </a:xfrm>
        </p:spPr>
        <p:txBody>
          <a:bodyPr>
            <a:normAutofit/>
          </a:bodyPr>
          <a:lstStyle/>
          <a:p>
            <a:r>
              <a:rPr lang="en-GB" u="sng" dirty="0">
                <a:solidFill>
                  <a:srgbClr val="002060"/>
                </a:solidFill>
              </a:rPr>
              <a:t>LIBERAL FEMINISM:</a:t>
            </a:r>
          </a:p>
        </p:txBody>
      </p:sp>
      <p:sp>
        <p:nvSpPr>
          <p:cNvPr id="4" name="Content Placeholder 3"/>
          <p:cNvSpPr>
            <a:spLocks noGrp="1"/>
          </p:cNvSpPr>
          <p:nvPr>
            <p:ph sz="half" idx="2"/>
          </p:nvPr>
        </p:nvSpPr>
        <p:spPr>
          <a:xfrm>
            <a:off x="318977" y="1500774"/>
            <a:ext cx="5778611" cy="3954844"/>
          </a:xfrm>
        </p:spPr>
        <p:txBody>
          <a:bodyPr>
            <a:noAutofit/>
          </a:bodyPr>
          <a:lstStyle/>
          <a:p>
            <a:r>
              <a:rPr lang="en-GB" sz="1800" dirty="0"/>
              <a:t>Concerned with sex discrimination and equal rights for women's opportunities – </a:t>
            </a:r>
            <a:r>
              <a:rPr lang="en-GB" sz="1800" dirty="0" err="1"/>
              <a:t>e.g</a:t>
            </a:r>
            <a:r>
              <a:rPr lang="en-GB" sz="1800" dirty="0"/>
              <a:t> equal pay act and end to discrimination in employment.</a:t>
            </a:r>
          </a:p>
          <a:p>
            <a:r>
              <a:rPr lang="en-GB" sz="1800" dirty="0"/>
              <a:t>They argue women’s oppression, gradually overcome – through changing attitudes and changes of laws, such as sex discrimination act (1975), which stops discrimination in the workplace.</a:t>
            </a:r>
          </a:p>
          <a:p>
            <a:r>
              <a:rPr lang="en-GB" sz="1800" dirty="0"/>
              <a:t>They believe we are moving towards greater equality – if we carry on reforming acts helping women.</a:t>
            </a:r>
          </a:p>
          <a:p>
            <a:r>
              <a:rPr lang="en-GB" sz="1800" dirty="0"/>
              <a:t>Similar to Young and Wilmott, they believe the family is making gradual progress in the treatment of women.</a:t>
            </a:r>
          </a:p>
          <a:p>
            <a:r>
              <a:rPr lang="en-GB" sz="1800" dirty="0"/>
              <a:t>For example, some studies suggest men are doing equal work to women in the home now.</a:t>
            </a:r>
          </a:p>
          <a:p>
            <a:pPr marL="0" indent="0">
              <a:buNone/>
            </a:pPr>
            <a:r>
              <a:rPr lang="en-GB" sz="1800" b="1" u="sng" dirty="0"/>
              <a:t>Evaluation: </a:t>
            </a:r>
          </a:p>
          <a:p>
            <a:r>
              <a:rPr lang="en-GB" sz="1800" dirty="0"/>
              <a:t>Liberal feminists fail to address the underlying causes of women’s oppression and for believing that simple changes in law, will bring about equality. </a:t>
            </a:r>
          </a:p>
        </p:txBody>
      </p:sp>
      <p:sp>
        <p:nvSpPr>
          <p:cNvPr id="5" name="Text Placeholder 4"/>
          <p:cNvSpPr>
            <a:spLocks noGrp="1"/>
          </p:cNvSpPr>
          <p:nvPr>
            <p:ph type="body" sz="quarter" idx="3"/>
          </p:nvPr>
        </p:nvSpPr>
        <p:spPr>
          <a:xfrm>
            <a:off x="6172200" y="1093239"/>
            <a:ext cx="5183188" cy="416502"/>
          </a:xfrm>
        </p:spPr>
        <p:txBody>
          <a:bodyPr>
            <a:normAutofit lnSpcReduction="10000"/>
          </a:bodyPr>
          <a:lstStyle/>
          <a:p>
            <a:r>
              <a:rPr lang="en-GB" u="sng" dirty="0">
                <a:solidFill>
                  <a:srgbClr val="002060"/>
                </a:solidFill>
              </a:rPr>
              <a:t>MARXIST FEMINISM:</a:t>
            </a:r>
          </a:p>
        </p:txBody>
      </p:sp>
      <p:sp>
        <p:nvSpPr>
          <p:cNvPr id="6" name="Content Placeholder 5"/>
          <p:cNvSpPr>
            <a:spLocks noGrp="1"/>
          </p:cNvSpPr>
          <p:nvPr>
            <p:ph sz="quarter" idx="4"/>
          </p:nvPr>
        </p:nvSpPr>
        <p:spPr>
          <a:xfrm>
            <a:off x="6172200" y="1585835"/>
            <a:ext cx="5715000" cy="5102045"/>
          </a:xfrm>
        </p:spPr>
        <p:txBody>
          <a:bodyPr>
            <a:normAutofit fontScale="62500" lnSpcReduction="20000"/>
          </a:bodyPr>
          <a:lstStyle/>
          <a:p>
            <a:r>
              <a:rPr lang="en-GB" dirty="0"/>
              <a:t>Marxist feminists argue main cause of women’s oppression is capitalism – not men.</a:t>
            </a:r>
          </a:p>
          <a:p>
            <a:r>
              <a:rPr lang="en-GB" dirty="0"/>
              <a:t>Women’s oppression performs 3 functions for capitalism:</a:t>
            </a:r>
          </a:p>
          <a:p>
            <a:pPr marL="0" indent="0">
              <a:buNone/>
            </a:pPr>
            <a:r>
              <a:rPr lang="en-GB" b="1" dirty="0"/>
              <a:t>1. Women reproduce the next generation of workers.</a:t>
            </a:r>
          </a:p>
          <a:p>
            <a:pPr marL="0" indent="0">
              <a:buNone/>
            </a:pPr>
            <a:r>
              <a:rPr lang="en-GB" b="1" dirty="0"/>
              <a:t>2. Women absorb anger:</a:t>
            </a:r>
            <a:r>
              <a:rPr lang="en-GB" dirty="0"/>
              <a:t> Ansley (1972) ‘Women are the takers of shit’ – soak up the feelings of their husbands, who are angry at the system for exploitation.</a:t>
            </a:r>
          </a:p>
          <a:p>
            <a:pPr marL="0" indent="0">
              <a:buNone/>
            </a:pPr>
            <a:r>
              <a:rPr lang="en-GB" b="1" dirty="0"/>
              <a:t>3. Women are a reserve army of cheap labour:</a:t>
            </a:r>
            <a:r>
              <a:rPr lang="en-GB" dirty="0"/>
              <a:t> Employers can pay them whatever they want and employ and fire them whenever they want.</a:t>
            </a:r>
          </a:p>
          <a:p>
            <a:r>
              <a:rPr lang="en-GB" dirty="0"/>
              <a:t>Marxist feminists argue oppression of women in the family, linked to the exploitation of the W/C.</a:t>
            </a:r>
          </a:p>
          <a:p>
            <a:pPr marL="0" indent="0">
              <a:buNone/>
            </a:pPr>
            <a:r>
              <a:rPr lang="en-GB" b="1" u="sng" dirty="0"/>
              <a:t>Evaluation</a:t>
            </a:r>
            <a:r>
              <a:rPr lang="en-GB" dirty="0"/>
              <a:t>:</a:t>
            </a:r>
          </a:p>
          <a:p>
            <a:r>
              <a:rPr lang="en-GB" dirty="0"/>
              <a:t>Ignores patriarchal oppression of women in the family – men benefit from women’s unpaid domestic labour and sexual services (Radical feminism).</a:t>
            </a: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6693779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1428" y="332509"/>
            <a:ext cx="5157787" cy="458064"/>
          </a:xfrm>
        </p:spPr>
        <p:txBody>
          <a:bodyPr/>
          <a:lstStyle/>
          <a:p>
            <a:r>
              <a:rPr lang="en-GB" u="sng" dirty="0">
                <a:solidFill>
                  <a:srgbClr val="002060"/>
                </a:solidFill>
              </a:rPr>
              <a:t>3. RADICAL FEMINISM:</a:t>
            </a:r>
          </a:p>
        </p:txBody>
      </p:sp>
      <p:sp>
        <p:nvSpPr>
          <p:cNvPr id="4" name="Content Placeholder 3"/>
          <p:cNvSpPr>
            <a:spLocks noGrp="1"/>
          </p:cNvSpPr>
          <p:nvPr>
            <p:ph sz="half" idx="2"/>
          </p:nvPr>
        </p:nvSpPr>
        <p:spPr>
          <a:xfrm>
            <a:off x="300610" y="995467"/>
            <a:ext cx="5665067" cy="5446975"/>
          </a:xfrm>
        </p:spPr>
        <p:txBody>
          <a:bodyPr>
            <a:normAutofit fontScale="70000" lnSpcReduction="20000"/>
          </a:bodyPr>
          <a:lstStyle/>
          <a:p>
            <a:r>
              <a:rPr lang="en-GB" dirty="0"/>
              <a:t>Radical feminists argue all societies have patriarchy – rule of men.</a:t>
            </a:r>
          </a:p>
          <a:p>
            <a:r>
              <a:rPr lang="en-GB" dirty="0"/>
              <a:t>They have 2 key beliefs:</a:t>
            </a:r>
          </a:p>
          <a:p>
            <a:pPr marL="514350" indent="-514350">
              <a:buAutoNum type="arabicPeriod"/>
            </a:pPr>
            <a:r>
              <a:rPr lang="en-GB" dirty="0"/>
              <a:t>Men are the enemy: the source of women’s exploitation and oppression.</a:t>
            </a:r>
          </a:p>
          <a:p>
            <a:pPr marL="514350" indent="-514350">
              <a:buAutoNum type="arabicPeriod"/>
            </a:pPr>
            <a:r>
              <a:rPr lang="en-GB" dirty="0"/>
              <a:t>The family is a source of oppression: Men benefit from women’s unpaid domestic labour and their sexual services – they dominate women through domestic and sexual violence.</a:t>
            </a:r>
          </a:p>
          <a:p>
            <a:r>
              <a:rPr lang="en-GB" dirty="0"/>
              <a:t>Radical feminists argue the patriarchal system needs to be overturned – they see the family as root of women’s oppression.</a:t>
            </a:r>
          </a:p>
          <a:p>
            <a:r>
              <a:rPr lang="en-GB" dirty="0"/>
              <a:t>Argue for separatism = men and women should be divided in society.</a:t>
            </a:r>
          </a:p>
          <a:p>
            <a:r>
              <a:rPr lang="en-GB" dirty="0"/>
              <a:t>Germaine Greer (2000) = argues there should be female headed households only.</a:t>
            </a:r>
          </a:p>
          <a:p>
            <a:pPr marL="0" indent="0">
              <a:buNone/>
            </a:pPr>
            <a:r>
              <a:rPr lang="en-GB" b="1" u="sng" dirty="0"/>
              <a:t>Evaluation:</a:t>
            </a:r>
          </a:p>
          <a:p>
            <a:r>
              <a:rPr lang="en-GB" dirty="0"/>
              <a:t>Somerville (2000) = argues that natural heterosexual attraction makes it difficult to have female headed, same sex relationship households.</a:t>
            </a:r>
          </a:p>
          <a:p>
            <a:endParaRPr lang="en-GB" dirty="0"/>
          </a:p>
          <a:p>
            <a:endParaRPr lang="en-GB" dirty="0"/>
          </a:p>
        </p:txBody>
      </p:sp>
      <p:sp>
        <p:nvSpPr>
          <p:cNvPr id="5" name="Text Placeholder 4"/>
          <p:cNvSpPr>
            <a:spLocks noGrp="1"/>
          </p:cNvSpPr>
          <p:nvPr>
            <p:ph type="body" sz="quarter" idx="3"/>
          </p:nvPr>
        </p:nvSpPr>
        <p:spPr>
          <a:xfrm>
            <a:off x="6172199" y="332509"/>
            <a:ext cx="5183188" cy="496601"/>
          </a:xfrm>
        </p:spPr>
        <p:txBody>
          <a:bodyPr/>
          <a:lstStyle/>
          <a:p>
            <a:r>
              <a:rPr lang="en-GB" u="sng" dirty="0">
                <a:solidFill>
                  <a:srgbClr val="002060"/>
                </a:solidFill>
              </a:rPr>
              <a:t>4. DIFFERENCE FEMINISM:</a:t>
            </a:r>
          </a:p>
        </p:txBody>
      </p:sp>
      <p:sp>
        <p:nvSpPr>
          <p:cNvPr id="6" name="Content Placeholder 5"/>
          <p:cNvSpPr>
            <a:spLocks noGrp="1"/>
          </p:cNvSpPr>
          <p:nvPr>
            <p:ph sz="quarter" idx="4"/>
          </p:nvPr>
        </p:nvSpPr>
        <p:spPr>
          <a:xfrm>
            <a:off x="6172199" y="995467"/>
            <a:ext cx="5746174" cy="5280618"/>
          </a:xfrm>
        </p:spPr>
        <p:txBody>
          <a:bodyPr>
            <a:normAutofit/>
          </a:bodyPr>
          <a:lstStyle/>
          <a:p>
            <a:r>
              <a:rPr lang="en-GB" sz="2000" dirty="0"/>
              <a:t>Previous feminist approaches assume all women live in conventional nuclear families and share similar experiences.</a:t>
            </a:r>
          </a:p>
          <a:p>
            <a:r>
              <a:rPr lang="en-GB" sz="2000" dirty="0"/>
              <a:t>Difference feminism argue we cannot generalise women's experiences.</a:t>
            </a:r>
          </a:p>
          <a:p>
            <a:r>
              <a:rPr lang="en-GB" sz="2000" dirty="0"/>
              <a:t>Gay and straight women / black and white women = all have different experiences.</a:t>
            </a:r>
          </a:p>
          <a:p>
            <a:r>
              <a:rPr lang="en-GB" sz="2000" dirty="0"/>
              <a:t>By regarding the family as negative, white feminists ignore black women’s experience of racial oppression.</a:t>
            </a:r>
          </a:p>
          <a:p>
            <a:r>
              <a:rPr lang="en-GB" sz="2000" dirty="0"/>
              <a:t>Black feminists view the family positively – source of support and resistance against racism.</a:t>
            </a:r>
          </a:p>
          <a:p>
            <a:pPr marL="0" indent="0">
              <a:buNone/>
            </a:pPr>
            <a:r>
              <a:rPr lang="en-GB" sz="2000" b="1" u="sng" dirty="0"/>
              <a:t>Evaluation:</a:t>
            </a:r>
          </a:p>
          <a:p>
            <a:r>
              <a:rPr lang="en-GB" sz="2000" dirty="0"/>
              <a:t>Difference feminists neglect that all women share similar experiences – such as domestic violence and rape, and inequalities in the work place.</a:t>
            </a:r>
          </a:p>
          <a:p>
            <a:endParaRPr lang="en-GB" dirty="0"/>
          </a:p>
          <a:p>
            <a:endParaRPr lang="en-GB" dirty="0"/>
          </a:p>
        </p:txBody>
      </p:sp>
    </p:spTree>
    <p:extLst>
      <p:ext uri="{BB962C8B-B14F-4D97-AF65-F5344CB8AC3E}">
        <p14:creationId xmlns:p14="http://schemas.microsoft.com/office/powerpoint/2010/main" val="2752543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25701"/>
            <a:ext cx="10515600" cy="674399"/>
          </a:xfrm>
        </p:spPr>
        <p:txBody>
          <a:bodyPr>
            <a:normAutofit/>
          </a:bodyPr>
          <a:lstStyle/>
          <a:p>
            <a:pPr algn="ctr"/>
            <a:r>
              <a:rPr lang="en-GB" sz="3600" b="1" u="sng" dirty="0">
                <a:solidFill>
                  <a:srgbClr val="FF0000"/>
                </a:solidFill>
              </a:rPr>
              <a:t>THE PERSONAL LIFE PERSPECTIVE ON FAMILIES:</a:t>
            </a:r>
          </a:p>
        </p:txBody>
      </p:sp>
      <p:sp>
        <p:nvSpPr>
          <p:cNvPr id="3" name="Text Placeholder 2"/>
          <p:cNvSpPr>
            <a:spLocks noGrp="1"/>
          </p:cNvSpPr>
          <p:nvPr>
            <p:ph type="body" idx="1"/>
          </p:nvPr>
        </p:nvSpPr>
        <p:spPr>
          <a:xfrm>
            <a:off x="249681" y="711681"/>
            <a:ext cx="5582092" cy="437284"/>
          </a:xfrm>
        </p:spPr>
        <p:txBody>
          <a:bodyPr>
            <a:noAutofit/>
          </a:bodyPr>
          <a:lstStyle/>
          <a:p>
            <a:r>
              <a:rPr lang="en-GB" sz="2800" u="sng" dirty="0">
                <a:solidFill>
                  <a:srgbClr val="002060"/>
                </a:solidFill>
              </a:rPr>
              <a:t>THE SOCIOLOGY OF PERSONAL LIFE:</a:t>
            </a:r>
          </a:p>
        </p:txBody>
      </p:sp>
      <p:sp>
        <p:nvSpPr>
          <p:cNvPr id="4" name="Content Placeholder 3"/>
          <p:cNvSpPr>
            <a:spLocks noGrp="1"/>
          </p:cNvSpPr>
          <p:nvPr>
            <p:ph sz="half" idx="2"/>
          </p:nvPr>
        </p:nvSpPr>
        <p:spPr>
          <a:xfrm>
            <a:off x="249681" y="1148965"/>
            <a:ext cx="11695814" cy="4538185"/>
          </a:xfrm>
        </p:spPr>
        <p:txBody>
          <a:bodyPr>
            <a:noAutofit/>
          </a:bodyPr>
          <a:lstStyle/>
          <a:p>
            <a:r>
              <a:rPr lang="en-GB" sz="1400" dirty="0"/>
              <a:t>Influenced by interpretivists – to understand family.</a:t>
            </a:r>
          </a:p>
          <a:p>
            <a:r>
              <a:rPr lang="en-GB" sz="1400" dirty="0"/>
              <a:t>Contrasts with Marxist and Feminist (top down arguments) – structural theories = Personal life theory takes a bottom up approach – emphasising meaning and the shapes of our actions.</a:t>
            </a:r>
          </a:p>
          <a:p>
            <a:pPr marL="0" indent="0">
              <a:buNone/>
            </a:pPr>
            <a:r>
              <a:rPr lang="en-GB" sz="1400" b="1" u="sng" dirty="0"/>
              <a:t>Beyond ties of blood and marriage:</a:t>
            </a:r>
          </a:p>
          <a:p>
            <a:r>
              <a:rPr lang="en-GB" sz="1400" dirty="0"/>
              <a:t>Looking at meanings behind relationships – a woman could refuse to help her sister, because they are not close, yet help an elderly woman, who lived with her father (We must look at meanings).</a:t>
            </a:r>
          </a:p>
          <a:p>
            <a:r>
              <a:rPr lang="en-GB" sz="1400" dirty="0"/>
              <a:t>Personal perspective addresses intimate relationships that are important to people – though they may not be family =</a:t>
            </a:r>
            <a:r>
              <a:rPr lang="en-GB" sz="1400" dirty="0" err="1"/>
              <a:t>tThese</a:t>
            </a:r>
            <a:r>
              <a:rPr lang="en-GB" sz="1400" dirty="0"/>
              <a:t> include relationships that give identity, such as:</a:t>
            </a:r>
          </a:p>
          <a:p>
            <a:pPr marL="0" indent="0">
              <a:buNone/>
            </a:pPr>
            <a:r>
              <a:rPr lang="en-GB" sz="1400" b="1" dirty="0"/>
              <a:t>1. Relationships with friends </a:t>
            </a:r>
            <a:r>
              <a:rPr lang="en-GB" sz="1400" dirty="0"/>
              <a:t>– friends who are ‘brothers’ or ‘sisters’</a:t>
            </a:r>
          </a:p>
          <a:p>
            <a:pPr marL="0" indent="0">
              <a:buNone/>
            </a:pPr>
            <a:r>
              <a:rPr lang="en-GB" sz="1400" b="1" dirty="0"/>
              <a:t>2. Fictive Kin </a:t>
            </a:r>
            <a:r>
              <a:rPr lang="en-GB" sz="1400" dirty="0"/>
              <a:t>– close friends, who we treat  as family ‘auntie’ or ‘uncle’, yet not blood.</a:t>
            </a:r>
          </a:p>
          <a:p>
            <a:pPr marL="0" indent="0">
              <a:buNone/>
            </a:pPr>
            <a:r>
              <a:rPr lang="en-GB" sz="1400" b="1" dirty="0"/>
              <a:t>3. Gay or lesbian family </a:t>
            </a:r>
            <a:r>
              <a:rPr lang="en-GB" sz="1400" dirty="0"/>
              <a:t>– made up of friends.</a:t>
            </a:r>
          </a:p>
          <a:p>
            <a:pPr marL="0" indent="0">
              <a:buNone/>
            </a:pPr>
            <a:r>
              <a:rPr lang="en-GB" sz="1400" b="1" dirty="0"/>
              <a:t>4. Relationships with dead relatives </a:t>
            </a:r>
            <a:r>
              <a:rPr lang="en-GB" sz="1400" dirty="0"/>
              <a:t>– live in peoples memories.</a:t>
            </a:r>
          </a:p>
          <a:p>
            <a:pPr marL="0" indent="0">
              <a:buNone/>
            </a:pPr>
            <a:r>
              <a:rPr lang="en-GB" sz="1400" b="1" dirty="0"/>
              <a:t>5. Relationships with pets </a:t>
            </a:r>
            <a:r>
              <a:rPr lang="en-GB" sz="1400" dirty="0"/>
              <a:t>– Tipper (2011) = families tend to see pets as family.</a:t>
            </a:r>
          </a:p>
          <a:p>
            <a:pPr marL="0" indent="0">
              <a:buNone/>
            </a:pPr>
            <a:r>
              <a:rPr lang="en-GB" sz="1400" b="1" u="sng" dirty="0"/>
              <a:t>Donor-conceived children:</a:t>
            </a:r>
          </a:p>
          <a:p>
            <a:r>
              <a:rPr lang="en-GB" sz="1400" dirty="0"/>
              <a:t>Smart = found that families emphasised social relationships over family bonds.</a:t>
            </a:r>
          </a:p>
          <a:p>
            <a:r>
              <a:rPr lang="en-GB" sz="1400" dirty="0"/>
              <a:t>For example, woman raised a child, from implanted egg and says she’s a mother – what matters is the social aspects of raising a child.</a:t>
            </a:r>
          </a:p>
          <a:p>
            <a:pPr marL="0" indent="0">
              <a:buNone/>
            </a:pPr>
            <a:r>
              <a:rPr lang="en-GB" sz="1400" b="1" u="sng" dirty="0"/>
              <a:t>Evaluation:</a:t>
            </a:r>
          </a:p>
          <a:p>
            <a:r>
              <a:rPr lang="en-GB" sz="1400" dirty="0"/>
              <a:t>Personal perspective theory is too broad and ignores what is special about blood and marriage relationships.</a:t>
            </a:r>
          </a:p>
          <a:p>
            <a:pPr marL="0" indent="0">
              <a:buNone/>
            </a:pPr>
            <a:endParaRPr lang="en-GB" sz="1400" dirty="0"/>
          </a:p>
          <a:p>
            <a:pPr marL="0" indent="0">
              <a:buNone/>
            </a:pPr>
            <a:endParaRPr lang="en-GB" sz="1400" b="1" u="sng" dirty="0"/>
          </a:p>
          <a:p>
            <a:pPr marL="0" indent="0">
              <a:buNone/>
            </a:pPr>
            <a:endParaRPr lang="en-GB" sz="1400" b="1" u="sng" dirty="0"/>
          </a:p>
          <a:p>
            <a:pPr marL="0" indent="0">
              <a:buNone/>
            </a:pPr>
            <a:endParaRPr lang="en-GB" sz="1600" b="1" u="sng" dirty="0"/>
          </a:p>
        </p:txBody>
      </p:sp>
    </p:spTree>
    <p:extLst>
      <p:ext uri="{BB962C8B-B14F-4D97-AF65-F5344CB8AC3E}">
        <p14:creationId xmlns:p14="http://schemas.microsoft.com/office/powerpoint/2010/main" val="14358078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564" y="406688"/>
            <a:ext cx="10515600" cy="757093"/>
          </a:xfrm>
        </p:spPr>
        <p:txBody>
          <a:bodyPr/>
          <a:lstStyle/>
          <a:p>
            <a:r>
              <a:rPr lang="en-GB" b="1" dirty="0">
                <a:solidFill>
                  <a:srgbClr val="FF0000"/>
                </a:solidFill>
              </a:rPr>
              <a:t>EXAM PLANNING:</a:t>
            </a:r>
          </a:p>
        </p:txBody>
      </p:sp>
      <p:sp>
        <p:nvSpPr>
          <p:cNvPr id="3" name="Content Placeholder 2"/>
          <p:cNvSpPr>
            <a:spLocks noGrp="1"/>
          </p:cNvSpPr>
          <p:nvPr>
            <p:ph idx="1"/>
          </p:nvPr>
        </p:nvSpPr>
        <p:spPr>
          <a:xfrm>
            <a:off x="422564" y="1163781"/>
            <a:ext cx="11371118" cy="5288974"/>
          </a:xfrm>
        </p:spPr>
        <p:txBody>
          <a:bodyPr>
            <a:normAutofit/>
          </a:bodyPr>
          <a:lstStyle/>
          <a:p>
            <a:pPr marL="0" indent="0">
              <a:buNone/>
            </a:pPr>
            <a:r>
              <a:rPr lang="en-GB" sz="2000" b="1" u="sng" dirty="0"/>
              <a:t>Applying material from item B, analyse two functions that the family may perform for capitalism – 10 marks.</a:t>
            </a:r>
          </a:p>
        </p:txBody>
      </p:sp>
    </p:spTree>
    <p:extLst>
      <p:ext uri="{BB962C8B-B14F-4D97-AF65-F5344CB8AC3E}">
        <p14:creationId xmlns:p14="http://schemas.microsoft.com/office/powerpoint/2010/main" val="40996833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564" y="406688"/>
            <a:ext cx="10515600" cy="757093"/>
          </a:xfrm>
        </p:spPr>
        <p:txBody>
          <a:bodyPr/>
          <a:lstStyle/>
          <a:p>
            <a:r>
              <a:rPr lang="en-GB" b="1" dirty="0">
                <a:solidFill>
                  <a:srgbClr val="FF0000"/>
                </a:solidFill>
              </a:rPr>
              <a:t>EXAM PLANNING:</a:t>
            </a:r>
          </a:p>
        </p:txBody>
      </p:sp>
      <p:sp>
        <p:nvSpPr>
          <p:cNvPr id="3" name="Content Placeholder 2"/>
          <p:cNvSpPr>
            <a:spLocks noGrp="1"/>
          </p:cNvSpPr>
          <p:nvPr>
            <p:ph idx="1"/>
          </p:nvPr>
        </p:nvSpPr>
        <p:spPr>
          <a:xfrm>
            <a:off x="422564" y="1163781"/>
            <a:ext cx="11371118" cy="5288974"/>
          </a:xfrm>
        </p:spPr>
        <p:txBody>
          <a:bodyPr>
            <a:normAutofit/>
          </a:bodyPr>
          <a:lstStyle/>
          <a:p>
            <a:pPr marL="0" indent="0">
              <a:buNone/>
            </a:pPr>
            <a:r>
              <a:rPr lang="en-GB" sz="2000" b="1" u="sng" dirty="0"/>
              <a:t>Applying material from Item A, and your knowledge, evaluate the usefulness of structural approaches to our understanding of families and households – 20 marks.</a:t>
            </a:r>
          </a:p>
        </p:txBody>
      </p:sp>
    </p:spTree>
    <p:extLst>
      <p:ext uri="{BB962C8B-B14F-4D97-AF65-F5344CB8AC3E}">
        <p14:creationId xmlns:p14="http://schemas.microsoft.com/office/powerpoint/2010/main" val="25953734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TOPIC 4:</a:t>
            </a:r>
            <a:r>
              <a:rPr lang="en-GB" dirty="0"/>
              <a:t> DEMOGRAPHY</a:t>
            </a:r>
          </a:p>
        </p:txBody>
      </p:sp>
      <p:sp>
        <p:nvSpPr>
          <p:cNvPr id="3" name="Text Placeholder 2"/>
          <p:cNvSpPr>
            <a:spLocks noGrp="1"/>
          </p:cNvSpPr>
          <p:nvPr>
            <p:ph type="body" idx="1"/>
          </p:nvPr>
        </p:nvSpPr>
        <p:spPr/>
        <p:txBody>
          <a:bodyPr/>
          <a:lstStyle/>
          <a:p>
            <a:r>
              <a:rPr lang="en-GB" dirty="0"/>
              <a:t>EXAM REVISION</a:t>
            </a:r>
          </a:p>
        </p:txBody>
      </p:sp>
    </p:spTree>
    <p:extLst>
      <p:ext uri="{BB962C8B-B14F-4D97-AF65-F5344CB8AC3E}">
        <p14:creationId xmlns:p14="http://schemas.microsoft.com/office/powerpoint/2010/main" val="3773749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80042"/>
            <a:ext cx="10515600" cy="736311"/>
          </a:xfrm>
        </p:spPr>
        <p:txBody>
          <a:bodyPr>
            <a:normAutofit/>
          </a:bodyPr>
          <a:lstStyle/>
          <a:p>
            <a:pPr algn="ctr"/>
            <a:r>
              <a:rPr lang="en-GB" sz="4000" b="1" u="sng" dirty="0">
                <a:solidFill>
                  <a:srgbClr val="FF0000"/>
                </a:solidFill>
              </a:rPr>
              <a:t>THE DOMESTIC DIVISION OF LABOUR:</a:t>
            </a:r>
          </a:p>
        </p:txBody>
      </p:sp>
      <p:sp>
        <p:nvSpPr>
          <p:cNvPr id="3" name="Text Placeholder 2"/>
          <p:cNvSpPr>
            <a:spLocks noGrp="1"/>
          </p:cNvSpPr>
          <p:nvPr>
            <p:ph type="body" idx="1"/>
          </p:nvPr>
        </p:nvSpPr>
        <p:spPr>
          <a:xfrm>
            <a:off x="332508" y="1155926"/>
            <a:ext cx="5665065" cy="454578"/>
          </a:xfrm>
        </p:spPr>
        <p:txBody>
          <a:bodyPr>
            <a:noAutofit/>
          </a:bodyPr>
          <a:lstStyle/>
          <a:p>
            <a:r>
              <a:rPr lang="en-GB" sz="2000" u="sng" dirty="0">
                <a:solidFill>
                  <a:srgbClr val="002060"/>
                </a:solidFill>
              </a:rPr>
              <a:t>PARSONS: INSTRUMENTAL AND EXPRESSIVE ROLES</a:t>
            </a:r>
          </a:p>
        </p:txBody>
      </p:sp>
      <p:sp>
        <p:nvSpPr>
          <p:cNvPr id="4" name="Content Placeholder 3"/>
          <p:cNvSpPr>
            <a:spLocks noGrp="1"/>
          </p:cNvSpPr>
          <p:nvPr>
            <p:ph sz="half" idx="2"/>
          </p:nvPr>
        </p:nvSpPr>
        <p:spPr>
          <a:xfrm>
            <a:off x="332508" y="1572499"/>
            <a:ext cx="5665065" cy="4911116"/>
          </a:xfrm>
        </p:spPr>
        <p:txBody>
          <a:bodyPr>
            <a:normAutofit fontScale="32500" lnSpcReduction="20000"/>
          </a:bodyPr>
          <a:lstStyle/>
          <a:p>
            <a:r>
              <a:rPr lang="en-GB" sz="4600" dirty="0"/>
              <a:t>In traditional nuclear family, role of the husband and wife are segregated.</a:t>
            </a:r>
          </a:p>
          <a:p>
            <a:r>
              <a:rPr lang="en-GB" sz="4600" dirty="0"/>
              <a:t>Parsons (1955) a functionalist, argues there is a clear division of labour in the family.</a:t>
            </a:r>
          </a:p>
          <a:p>
            <a:pPr marL="514350" indent="-514350">
              <a:buAutoNum type="arabicPeriod"/>
            </a:pPr>
            <a:r>
              <a:rPr lang="en-GB" sz="4600" b="1" dirty="0"/>
              <a:t>Instrumental role: </a:t>
            </a:r>
            <a:r>
              <a:rPr lang="en-GB" sz="4600" dirty="0"/>
              <a:t>The husband has an instrumental role = Towards achieving success and financially providing for the family – he is the breadwinner.</a:t>
            </a:r>
          </a:p>
          <a:p>
            <a:pPr marL="514350" indent="-514350">
              <a:buAutoNum type="arabicPeriod"/>
            </a:pPr>
            <a:r>
              <a:rPr lang="en-GB" sz="4600" b="1" dirty="0"/>
              <a:t>Expressive role: </a:t>
            </a:r>
            <a:r>
              <a:rPr lang="en-GB" sz="4600" dirty="0"/>
              <a:t>The wife has the expressive role = Providing primary socialisation for children and meeting family’s emotional needs – she is the Home-maker &amp; full-time housewife.</a:t>
            </a:r>
          </a:p>
          <a:p>
            <a:r>
              <a:rPr lang="en-GB" sz="4600" dirty="0"/>
              <a:t>Parsons argues division of labour is based on biological differences – women naturally suited to the expressive role. </a:t>
            </a:r>
          </a:p>
          <a:p>
            <a:r>
              <a:rPr lang="en-GB" sz="4600" dirty="0"/>
              <a:t>Men are naturally – the providers.</a:t>
            </a:r>
          </a:p>
          <a:p>
            <a:r>
              <a:rPr lang="en-GB" sz="4600" dirty="0"/>
              <a:t>He argues division of labour is beneficial to both men and women and to their children.</a:t>
            </a:r>
          </a:p>
          <a:p>
            <a:r>
              <a:rPr lang="en-GB" sz="4600" dirty="0"/>
              <a:t>The Conservatives and the New Right, hold this view.</a:t>
            </a:r>
          </a:p>
          <a:p>
            <a:pPr marL="0" indent="0">
              <a:buNone/>
            </a:pPr>
            <a:r>
              <a:rPr lang="en-GB" sz="4600" b="1" u="sng" dirty="0"/>
              <a:t>Criticisms:</a:t>
            </a:r>
          </a:p>
          <a:p>
            <a:r>
              <a:rPr lang="en-GB" sz="4600" dirty="0"/>
              <a:t>Young &amp; Willmott (1962) argue men are now taking greater share of domestic tasks and more wives are becoming breadwinners.</a:t>
            </a:r>
          </a:p>
          <a:p>
            <a:r>
              <a:rPr lang="en-GB" sz="4600" dirty="0"/>
              <a:t>Feminists reject Parsons view, that division of labour is natural – they argue it only benefits men because women are exploited.</a:t>
            </a:r>
          </a:p>
          <a:p>
            <a:endParaRPr lang="en-GB" dirty="0"/>
          </a:p>
        </p:txBody>
      </p:sp>
      <p:sp>
        <p:nvSpPr>
          <p:cNvPr id="5" name="Text Placeholder 4"/>
          <p:cNvSpPr>
            <a:spLocks noGrp="1"/>
          </p:cNvSpPr>
          <p:nvPr>
            <p:ph type="body" sz="quarter" idx="3"/>
          </p:nvPr>
        </p:nvSpPr>
        <p:spPr>
          <a:xfrm>
            <a:off x="6172200" y="1230639"/>
            <a:ext cx="5183188" cy="349669"/>
          </a:xfrm>
        </p:spPr>
        <p:txBody>
          <a:bodyPr>
            <a:normAutofit lnSpcReduction="10000"/>
          </a:bodyPr>
          <a:lstStyle/>
          <a:p>
            <a:r>
              <a:rPr lang="en-GB" sz="2000" u="sng" dirty="0">
                <a:solidFill>
                  <a:srgbClr val="002060"/>
                </a:solidFill>
              </a:rPr>
              <a:t>JOINT AND SEGREGATED CONJUGAL ROLES:</a:t>
            </a:r>
          </a:p>
        </p:txBody>
      </p:sp>
      <p:sp>
        <p:nvSpPr>
          <p:cNvPr id="6" name="Content Placeholder 5"/>
          <p:cNvSpPr>
            <a:spLocks noGrp="1"/>
          </p:cNvSpPr>
          <p:nvPr>
            <p:ph sz="quarter" idx="4"/>
          </p:nvPr>
        </p:nvSpPr>
        <p:spPr>
          <a:xfrm>
            <a:off x="6097588" y="1572499"/>
            <a:ext cx="5631873" cy="3041065"/>
          </a:xfrm>
        </p:spPr>
        <p:txBody>
          <a:bodyPr>
            <a:normAutofit/>
          </a:bodyPr>
          <a:lstStyle/>
          <a:p>
            <a:r>
              <a:rPr lang="en-GB" sz="1600" dirty="0"/>
              <a:t>Elizabeth Bott (1957) distinguishes between two types of conjugal roles; that is, roles within marriage:</a:t>
            </a:r>
          </a:p>
          <a:p>
            <a:pPr marL="514350" indent="-514350">
              <a:buAutoNum type="arabicPeriod"/>
            </a:pPr>
            <a:r>
              <a:rPr lang="en-GB" sz="1600" b="1" dirty="0"/>
              <a:t>Segregated Conjugal Roles: </a:t>
            </a:r>
            <a:r>
              <a:rPr lang="en-GB" sz="1600" dirty="0"/>
              <a:t>Couples have segregated roles. A male breadwinner &amp; A female homemaker/carer – as Parsons’ instrumental and expressive roles. Their leisure time was also separated.</a:t>
            </a:r>
          </a:p>
          <a:p>
            <a:pPr marL="514350" indent="-514350">
              <a:buAutoNum type="arabicPeriod"/>
            </a:pPr>
            <a:r>
              <a:rPr lang="en-GB" sz="1600" b="1" dirty="0"/>
              <a:t>Joint Conjugal Roles:</a:t>
            </a:r>
            <a:r>
              <a:rPr lang="en-GB" sz="1600" dirty="0"/>
              <a:t> Where couples share tasks such as housework &amp; childcare – spend their leisure time together.</a:t>
            </a:r>
          </a:p>
          <a:p>
            <a:r>
              <a:rPr lang="en-GB" sz="1600" dirty="0"/>
              <a:t>Young &amp; Willmott – Identified pattern of segregated conjugal roles in study of W/C families, in Bethnal Green. (Men were breadwinners, and women were homemakers).</a:t>
            </a:r>
          </a:p>
          <a:p>
            <a:pPr marL="0" indent="0">
              <a:buNone/>
            </a:pPr>
            <a:endParaRPr lang="en-GB" dirty="0"/>
          </a:p>
        </p:txBody>
      </p:sp>
      <p:sp>
        <p:nvSpPr>
          <p:cNvPr id="7" name="TextBox 6"/>
          <p:cNvSpPr txBox="1"/>
          <p:nvPr/>
        </p:nvSpPr>
        <p:spPr>
          <a:xfrm>
            <a:off x="332510" y="861308"/>
            <a:ext cx="9008919" cy="369332"/>
          </a:xfrm>
          <a:prstGeom prst="rect">
            <a:avLst/>
          </a:prstGeom>
          <a:noFill/>
        </p:spPr>
        <p:txBody>
          <a:bodyPr wrap="square" rtlCol="0">
            <a:spAutoFit/>
          </a:bodyPr>
          <a:lstStyle/>
          <a:p>
            <a:pPr marL="285750" indent="-285750">
              <a:buFont typeface="Arial" panose="020B0604020202020204" pitchFamily="34" charset="0"/>
              <a:buChar char="•"/>
            </a:pPr>
            <a:r>
              <a:rPr lang="en-GB" dirty="0"/>
              <a:t>Domestic division of labour refers to the roles that men and women play in housework.</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53599" y="4499182"/>
            <a:ext cx="3519849" cy="1891919"/>
          </a:xfrm>
          <a:prstGeom prst="rect">
            <a:avLst/>
          </a:prstGeom>
          <a:ln w="28575">
            <a:solidFill>
              <a:schemeClr val="tx1"/>
            </a:solidFill>
          </a:ln>
        </p:spPr>
      </p:pic>
    </p:spTree>
    <p:extLst>
      <p:ext uri="{BB962C8B-B14F-4D97-AF65-F5344CB8AC3E}">
        <p14:creationId xmlns:p14="http://schemas.microsoft.com/office/powerpoint/2010/main" val="37788113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8871"/>
            <a:ext cx="10515600" cy="653184"/>
          </a:xfrm>
        </p:spPr>
        <p:txBody>
          <a:bodyPr>
            <a:noAutofit/>
          </a:bodyPr>
          <a:lstStyle/>
          <a:p>
            <a:pPr algn="ctr"/>
            <a:r>
              <a:rPr lang="en-GB" b="1" u="sng" dirty="0">
                <a:solidFill>
                  <a:srgbClr val="FF0000"/>
                </a:solidFill>
              </a:rPr>
              <a:t>BIRTHS</a:t>
            </a:r>
            <a:r>
              <a:rPr lang="en-GB" u="sng" dirty="0">
                <a:solidFill>
                  <a:srgbClr val="FF0000"/>
                </a:solidFill>
              </a:rPr>
              <a:t>:</a:t>
            </a:r>
          </a:p>
        </p:txBody>
      </p:sp>
      <p:sp>
        <p:nvSpPr>
          <p:cNvPr id="3" name="Content Placeholder 2"/>
          <p:cNvSpPr>
            <a:spLocks noGrp="1"/>
          </p:cNvSpPr>
          <p:nvPr>
            <p:ph idx="1"/>
          </p:nvPr>
        </p:nvSpPr>
        <p:spPr>
          <a:xfrm>
            <a:off x="238991" y="976746"/>
            <a:ext cx="11707091" cy="5476009"/>
          </a:xfrm>
        </p:spPr>
        <p:txBody>
          <a:bodyPr>
            <a:normAutofit fontScale="92500" lnSpcReduction="20000"/>
          </a:bodyPr>
          <a:lstStyle/>
          <a:p>
            <a:r>
              <a:rPr lang="en-GB" dirty="0"/>
              <a:t>Birth rate is defined as the number of live births per thousand of the population = number of births per thousand = per year.</a:t>
            </a:r>
          </a:p>
          <a:p>
            <a:r>
              <a:rPr lang="en-GB" dirty="0"/>
              <a:t>There have been ‘baby booms’  in 20</a:t>
            </a:r>
            <a:r>
              <a:rPr lang="en-GB" baseline="30000" dirty="0"/>
              <a:t>th</a:t>
            </a:r>
            <a:r>
              <a:rPr lang="en-GB" dirty="0"/>
              <a:t> century = started from world wars one and two = soldiers finally coming home to have children.</a:t>
            </a:r>
          </a:p>
          <a:p>
            <a:r>
              <a:rPr lang="en-GB" dirty="0"/>
              <a:t>‘baby boom’ in 1960’s = fell during the 1970’s – rose again in 1980’s – fell again in early 1990’s – increased in 2001.</a:t>
            </a:r>
          </a:p>
          <a:p>
            <a:pPr marL="0" indent="0">
              <a:buNone/>
            </a:pPr>
            <a:r>
              <a:rPr lang="en-GB" b="1" u="sng" dirty="0">
                <a:solidFill>
                  <a:srgbClr val="002060"/>
                </a:solidFill>
              </a:rPr>
              <a:t>The total fertility rate: </a:t>
            </a:r>
          </a:p>
          <a:p>
            <a:r>
              <a:rPr lang="en-GB" dirty="0"/>
              <a:t>Birth rate = proportion of women who are at a childbearing age and how fertile they are.</a:t>
            </a:r>
          </a:p>
          <a:p>
            <a:r>
              <a:rPr lang="en-GB" dirty="0"/>
              <a:t>Total fertility rate = average number of children women will have during their fertile years (15 – 44).</a:t>
            </a:r>
          </a:p>
          <a:p>
            <a:r>
              <a:rPr lang="en-GB" dirty="0"/>
              <a:t>UK’s TFR has risen – but lower than the past – 1.6% per woman in 2001, it rose to 1.83% by 2014 = women had more children during the 1960’s.</a:t>
            </a:r>
          </a:p>
          <a:p>
            <a:r>
              <a:rPr lang="en-GB" dirty="0"/>
              <a:t>These changes show: More women are remaining childless, than in the past &amp; women are postponing having children, the average birth per woman has decreased.</a:t>
            </a:r>
          </a:p>
          <a:p>
            <a:endParaRPr lang="en-GB" dirty="0"/>
          </a:p>
        </p:txBody>
      </p:sp>
    </p:spTree>
    <p:extLst>
      <p:ext uri="{BB962C8B-B14F-4D97-AF65-F5344CB8AC3E}">
        <p14:creationId xmlns:p14="http://schemas.microsoft.com/office/powerpoint/2010/main" val="33658721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3284" y="207805"/>
            <a:ext cx="6592186" cy="373004"/>
          </a:xfrm>
        </p:spPr>
        <p:txBody>
          <a:bodyPr>
            <a:noAutofit/>
          </a:bodyPr>
          <a:lstStyle/>
          <a:p>
            <a:r>
              <a:rPr lang="en-GB" u="sng" dirty="0">
                <a:solidFill>
                  <a:srgbClr val="002060"/>
                </a:solidFill>
              </a:rPr>
              <a:t>REASONS FOR THE DECLINE IN THE BIRTH RATE:</a:t>
            </a:r>
          </a:p>
        </p:txBody>
      </p:sp>
      <p:sp>
        <p:nvSpPr>
          <p:cNvPr id="4" name="Content Placeholder 3"/>
          <p:cNvSpPr>
            <a:spLocks noGrp="1"/>
          </p:cNvSpPr>
          <p:nvPr>
            <p:ph sz="half" idx="2"/>
          </p:nvPr>
        </p:nvSpPr>
        <p:spPr>
          <a:xfrm>
            <a:off x="223284" y="676502"/>
            <a:ext cx="11738343" cy="5907938"/>
          </a:xfrm>
        </p:spPr>
        <p:txBody>
          <a:bodyPr numCol="2">
            <a:normAutofit fontScale="62500" lnSpcReduction="20000"/>
          </a:bodyPr>
          <a:lstStyle/>
          <a:p>
            <a:r>
              <a:rPr lang="en-GB" dirty="0"/>
              <a:t>Sociologists have identified a number of reasons for long term decline in the birth rate since the 1900 – involve economic, social, cultural, legal, political and technological factors.</a:t>
            </a:r>
          </a:p>
          <a:p>
            <a:pPr marL="0" indent="0">
              <a:buNone/>
            </a:pPr>
            <a:r>
              <a:rPr lang="en-GB" b="1" u="sng" dirty="0">
                <a:solidFill>
                  <a:srgbClr val="002060"/>
                </a:solidFill>
              </a:rPr>
              <a:t>1. Changes in women’s position:</a:t>
            </a:r>
          </a:p>
          <a:p>
            <a:r>
              <a:rPr lang="en-GB" dirty="0"/>
              <a:t>Legal equality with men, including the right to vote. </a:t>
            </a:r>
          </a:p>
          <a:p>
            <a:r>
              <a:rPr lang="en-GB" dirty="0"/>
              <a:t>Increased educational opportunities – girls now do better at school than boys.</a:t>
            </a:r>
          </a:p>
          <a:p>
            <a:r>
              <a:rPr lang="en-GB" dirty="0"/>
              <a:t>More women in paid employment = law such as sex discrimination helps in the work place.</a:t>
            </a:r>
          </a:p>
          <a:p>
            <a:r>
              <a:rPr lang="en-GB" dirty="0"/>
              <a:t>Changes in attitude to the family life and women’s role.</a:t>
            </a:r>
          </a:p>
          <a:p>
            <a:r>
              <a:rPr lang="en-GB" dirty="0"/>
              <a:t>Easier access to divorce.</a:t>
            </a:r>
          </a:p>
          <a:p>
            <a:r>
              <a:rPr lang="en-GB" dirty="0"/>
              <a:t>Access to abortions / contraception, stops women having children.</a:t>
            </a:r>
          </a:p>
          <a:p>
            <a:r>
              <a:rPr lang="en-GB" dirty="0"/>
              <a:t>Sarah harper (2012) education of women most important factor towards these changes = women’s mind-set to education, resulting in fewer children. Women now aware of life away from being a mother or a housewife – most women are delaying child-bearing or starting a family.</a:t>
            </a:r>
          </a:p>
          <a:p>
            <a:r>
              <a:rPr lang="en-GB" dirty="0"/>
              <a:t>Smaller families have become the norm – large families are seen as deviant or weird.</a:t>
            </a:r>
          </a:p>
          <a:p>
            <a:pPr marL="0" indent="0">
              <a:buNone/>
            </a:pPr>
            <a:r>
              <a:rPr lang="en-GB" b="1" u="sng" dirty="0">
                <a:solidFill>
                  <a:srgbClr val="002060"/>
                </a:solidFill>
              </a:rPr>
              <a:t>2. Decline in the infant mortality rate:</a:t>
            </a:r>
          </a:p>
          <a:p>
            <a:r>
              <a:rPr lang="en-GB" dirty="0"/>
              <a:t>IMR measures the number of infants who die before their first birthday – per thousand born alive per year.</a:t>
            </a:r>
          </a:p>
          <a:p>
            <a:r>
              <a:rPr lang="en-GB" dirty="0"/>
              <a:t>More children surviving means parents do not have to have many children.</a:t>
            </a:r>
          </a:p>
          <a:p>
            <a:r>
              <a:rPr lang="en-GB" dirty="0"/>
              <a:t>Fall in IMR, in UK at the beginning of 20</a:t>
            </a:r>
            <a:r>
              <a:rPr lang="en-GB" baseline="30000" dirty="0"/>
              <a:t>th</a:t>
            </a:r>
            <a:r>
              <a:rPr lang="en-GB" dirty="0"/>
              <a:t> century, result of = improved housing and sanitation, better nutrition, better knowledge of health and medical development.</a:t>
            </a:r>
          </a:p>
          <a:p>
            <a:r>
              <a:rPr lang="en-GB" dirty="0"/>
              <a:t>Evaluation: Kabir and Brass (1978) argue smaller families appeared where there were higher IMR.</a:t>
            </a:r>
          </a:p>
          <a:p>
            <a:pPr marL="0" indent="0">
              <a:buNone/>
            </a:pPr>
            <a:r>
              <a:rPr lang="en-GB" b="1" u="sng" dirty="0">
                <a:solidFill>
                  <a:srgbClr val="002060"/>
                </a:solidFill>
              </a:rPr>
              <a:t>3. Children are now economic liabilities:</a:t>
            </a:r>
          </a:p>
          <a:p>
            <a:r>
              <a:rPr lang="en-GB" dirty="0"/>
              <a:t>Children have slowly become an economic liability = laws banning children from working means children are not bringing in any form of income – parents have to provide more.</a:t>
            </a:r>
          </a:p>
          <a:p>
            <a:r>
              <a:rPr lang="en-GB" dirty="0"/>
              <a:t>Changing norms about what children expect from their parents – children now have material demands.</a:t>
            </a:r>
          </a:p>
          <a:p>
            <a:r>
              <a:rPr lang="en-GB" dirty="0"/>
              <a:t>Parents / couples may not want to have children because they cannot afford their demands.</a:t>
            </a:r>
          </a:p>
          <a:p>
            <a:pPr marL="0" indent="0">
              <a:buNone/>
            </a:pPr>
            <a:r>
              <a:rPr lang="en-GB" b="1" u="sng" dirty="0">
                <a:solidFill>
                  <a:srgbClr val="002060"/>
                </a:solidFill>
              </a:rPr>
              <a:t>4. Child-centeredness:</a:t>
            </a:r>
          </a:p>
          <a:p>
            <a:r>
              <a:rPr lang="en-GB" dirty="0"/>
              <a:t>Child centeredness new – family focusing on quality rather than quantity, thus having less children.</a:t>
            </a:r>
          </a:p>
          <a:p>
            <a:r>
              <a:rPr lang="en-GB" dirty="0"/>
              <a:t>Fertility rates and family size has declined – one reason for slight increase in 2001, is immigration = immigrating women have higher fertility rate than UK women.</a:t>
            </a:r>
          </a:p>
        </p:txBody>
      </p:sp>
    </p:spTree>
    <p:extLst>
      <p:ext uri="{BB962C8B-B14F-4D97-AF65-F5344CB8AC3E}">
        <p14:creationId xmlns:p14="http://schemas.microsoft.com/office/powerpoint/2010/main" val="20104435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3284" y="498751"/>
            <a:ext cx="6592186" cy="373004"/>
          </a:xfrm>
        </p:spPr>
        <p:txBody>
          <a:bodyPr>
            <a:noAutofit/>
          </a:bodyPr>
          <a:lstStyle/>
          <a:p>
            <a:r>
              <a:rPr lang="en-GB" sz="3200" u="sng" dirty="0">
                <a:solidFill>
                  <a:srgbClr val="002060"/>
                </a:solidFill>
              </a:rPr>
              <a:t>EFFECTS OF CHANGES IN FERTILITY: </a:t>
            </a:r>
          </a:p>
        </p:txBody>
      </p:sp>
      <p:sp>
        <p:nvSpPr>
          <p:cNvPr id="4" name="Content Placeholder 3"/>
          <p:cNvSpPr>
            <a:spLocks noGrp="1"/>
          </p:cNvSpPr>
          <p:nvPr>
            <p:ph sz="half" idx="2"/>
          </p:nvPr>
        </p:nvSpPr>
        <p:spPr>
          <a:xfrm>
            <a:off x="223284" y="1006837"/>
            <a:ext cx="11726261" cy="5150495"/>
          </a:xfrm>
        </p:spPr>
        <p:txBody>
          <a:bodyPr numCol="1">
            <a:normAutofit/>
          </a:bodyPr>
          <a:lstStyle/>
          <a:p>
            <a:pPr marL="0" indent="0">
              <a:buNone/>
            </a:pPr>
            <a:r>
              <a:rPr lang="en-GB" sz="2000" b="1" u="sng" dirty="0">
                <a:solidFill>
                  <a:srgbClr val="002060"/>
                </a:solidFill>
              </a:rPr>
              <a:t>The family: </a:t>
            </a:r>
          </a:p>
          <a:p>
            <a:r>
              <a:rPr lang="en-GB" sz="2000" dirty="0"/>
              <a:t>Smaller families means women can be dual workers.</a:t>
            </a:r>
          </a:p>
          <a:p>
            <a:pPr marL="0" indent="0">
              <a:buNone/>
            </a:pPr>
            <a:r>
              <a:rPr lang="en-GB" sz="2000" b="1" u="sng" dirty="0">
                <a:solidFill>
                  <a:srgbClr val="002060"/>
                </a:solidFill>
              </a:rPr>
              <a:t>The dependency ratio: </a:t>
            </a:r>
          </a:p>
          <a:p>
            <a:r>
              <a:rPr lang="en-GB" sz="2000" dirty="0"/>
              <a:t> Dependency ratio is the relationship between the size of the working or productive part of the population and the size of non-working / dependent ratio.</a:t>
            </a:r>
          </a:p>
          <a:p>
            <a:r>
              <a:rPr lang="en-GB" sz="2000" dirty="0"/>
              <a:t>Children take up / make up most of the dependency ratio = so parent may have fewer children to avoid ‘burden of dependency’.</a:t>
            </a:r>
          </a:p>
          <a:p>
            <a:r>
              <a:rPr lang="en-GB" sz="2000" dirty="0"/>
              <a:t>Vanishing children = fewer fertility means childhood will be lonelier.</a:t>
            </a:r>
          </a:p>
          <a:p>
            <a:pPr marL="0" indent="0">
              <a:buNone/>
            </a:pPr>
            <a:r>
              <a:rPr lang="en-GB" sz="2000" b="1" u="sng" dirty="0">
                <a:solidFill>
                  <a:srgbClr val="002060"/>
                </a:solidFill>
              </a:rPr>
              <a:t>Public services and policies:</a:t>
            </a:r>
          </a:p>
          <a:p>
            <a:r>
              <a:rPr lang="en-GB" sz="2000" dirty="0"/>
              <a:t>Lower child birth = means need for fewer schools, however, government may choose to simply reduce class sizes.</a:t>
            </a:r>
          </a:p>
          <a:p>
            <a:r>
              <a:rPr lang="en-GB" sz="2000" dirty="0"/>
              <a:t>An ageing population = one effect of women having less children.</a:t>
            </a:r>
          </a:p>
          <a:p>
            <a:r>
              <a:rPr lang="en-GB" sz="2000" dirty="0"/>
              <a:t> Shows there are more old people, to young people.</a:t>
            </a:r>
          </a:p>
          <a:p>
            <a:endParaRPr lang="en-GB" dirty="0"/>
          </a:p>
          <a:p>
            <a:pPr marL="0" indent="0">
              <a:buNone/>
            </a:pPr>
            <a:endParaRPr lang="en-GB" dirty="0"/>
          </a:p>
        </p:txBody>
      </p:sp>
    </p:spTree>
    <p:extLst>
      <p:ext uri="{BB962C8B-B14F-4D97-AF65-F5344CB8AC3E}">
        <p14:creationId xmlns:p14="http://schemas.microsoft.com/office/powerpoint/2010/main" val="26152711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25701"/>
            <a:ext cx="10515600" cy="661108"/>
          </a:xfrm>
        </p:spPr>
        <p:txBody>
          <a:bodyPr>
            <a:noAutofit/>
          </a:bodyPr>
          <a:lstStyle/>
          <a:p>
            <a:pPr algn="ctr"/>
            <a:r>
              <a:rPr lang="en-GB" sz="4800" b="1" u="sng" dirty="0">
                <a:solidFill>
                  <a:srgbClr val="FF0000"/>
                </a:solidFill>
              </a:rPr>
              <a:t>DEATHS:</a:t>
            </a:r>
          </a:p>
        </p:txBody>
      </p:sp>
      <p:sp>
        <p:nvSpPr>
          <p:cNvPr id="3" name="Text Placeholder 2"/>
          <p:cNvSpPr>
            <a:spLocks noGrp="1"/>
          </p:cNvSpPr>
          <p:nvPr>
            <p:ph type="body" idx="1"/>
          </p:nvPr>
        </p:nvSpPr>
        <p:spPr>
          <a:xfrm>
            <a:off x="249680" y="786809"/>
            <a:ext cx="6416933" cy="437284"/>
          </a:xfrm>
        </p:spPr>
        <p:txBody>
          <a:bodyPr>
            <a:noAutofit/>
          </a:bodyPr>
          <a:lstStyle/>
          <a:p>
            <a:r>
              <a:rPr lang="en-GB" u="sng" dirty="0">
                <a:solidFill>
                  <a:srgbClr val="002060"/>
                </a:solidFill>
              </a:rPr>
              <a:t>REASONS FOR THE DECLINE IN THE DEATH RATE:</a:t>
            </a:r>
          </a:p>
        </p:txBody>
      </p:sp>
      <p:sp>
        <p:nvSpPr>
          <p:cNvPr id="4" name="Content Placeholder 3"/>
          <p:cNvSpPr>
            <a:spLocks noGrp="1"/>
          </p:cNvSpPr>
          <p:nvPr>
            <p:ph sz="half" idx="2"/>
          </p:nvPr>
        </p:nvSpPr>
        <p:spPr>
          <a:xfrm>
            <a:off x="249681" y="1224092"/>
            <a:ext cx="11695814" cy="5270225"/>
          </a:xfrm>
        </p:spPr>
        <p:txBody>
          <a:bodyPr numCol="2">
            <a:noAutofit/>
          </a:bodyPr>
          <a:lstStyle/>
          <a:p>
            <a:r>
              <a:rPr lang="en-GB" sz="1700" dirty="0"/>
              <a:t>Most deaths were caused by disease that were evident during that era – “small pox”, “measles” and “TB”. </a:t>
            </a:r>
          </a:p>
          <a:p>
            <a:r>
              <a:rPr lang="en-GB" sz="1700" dirty="0"/>
              <a:t>However, there is now a decline in these health diseases more increase in “diseases of affluence” = examples of the illnesses, such as cancer, heart diseases – affected middle aged people + the young.</a:t>
            </a:r>
          </a:p>
          <a:p>
            <a:r>
              <a:rPr lang="en-GB" sz="1700" dirty="0"/>
              <a:t>Reasons for fall in death rate from these periods:</a:t>
            </a:r>
          </a:p>
          <a:p>
            <a:pPr marL="0" indent="0">
              <a:buNone/>
            </a:pPr>
            <a:r>
              <a:rPr lang="en-GB" sz="1700" b="1" u="sng" dirty="0">
                <a:solidFill>
                  <a:srgbClr val="002060"/>
                </a:solidFill>
              </a:rPr>
              <a:t>1. Improved nutrition: </a:t>
            </a:r>
            <a:r>
              <a:rPr lang="en-GB" sz="1700" dirty="0"/>
              <a:t>Thomas McKeown (1972) Argues improved nutrition reason for decline in death rate = better nutrition reason for decline in death rate – better nutrition stopped many infectious.</a:t>
            </a:r>
          </a:p>
          <a:p>
            <a:pPr marL="0" indent="0">
              <a:buNone/>
            </a:pPr>
            <a:r>
              <a:rPr lang="en-GB" sz="1700" b="1" u="sng" dirty="0">
                <a:solidFill>
                  <a:srgbClr val="002060"/>
                </a:solidFill>
              </a:rPr>
              <a:t>2. Medical improvements:</a:t>
            </a:r>
            <a:r>
              <a:rPr lang="en-GB" sz="1700" dirty="0"/>
              <a:t> Before the 1950’s, medical system did not help with curing illnesses. It made no difference to the death rate. However, after the 1950’s = medical knowledge improved, medicine available for many illnesses.</a:t>
            </a:r>
          </a:p>
          <a:p>
            <a:pPr marL="0" indent="0">
              <a:buNone/>
            </a:pPr>
            <a:r>
              <a:rPr lang="en-GB" sz="1700" b="1" u="sng" dirty="0">
                <a:solidFill>
                  <a:srgbClr val="002060"/>
                </a:solidFill>
              </a:rPr>
              <a:t>3. Smoking and diet: </a:t>
            </a:r>
            <a:r>
              <a:rPr lang="en-GB" sz="1700" dirty="0"/>
              <a:t>Harper argues reason for decline in death rate, is because there has been a decrease in the amount of people smoking – 21</a:t>
            </a:r>
            <a:r>
              <a:rPr lang="en-GB" sz="1700" baseline="30000" dirty="0"/>
              <a:t>st</a:t>
            </a:r>
            <a:r>
              <a:rPr lang="en-GB" sz="1700" dirty="0"/>
              <a:t> century, obesity replaces smoking as a health problem.</a:t>
            </a:r>
          </a:p>
          <a:p>
            <a:pPr marL="0" indent="0">
              <a:buNone/>
            </a:pPr>
            <a:r>
              <a:rPr lang="en-GB" sz="1700" b="1" u="sng" dirty="0">
                <a:solidFill>
                  <a:srgbClr val="002060"/>
                </a:solidFill>
              </a:rPr>
              <a:t>4. Public health measures</a:t>
            </a:r>
            <a:r>
              <a:rPr lang="en-GB" sz="1700" dirty="0"/>
              <a:t>: In 20</a:t>
            </a:r>
            <a:r>
              <a:rPr lang="en-GB" sz="1700" baseline="30000" dirty="0"/>
              <a:t>th</a:t>
            </a:r>
            <a:r>
              <a:rPr lang="en-GB" sz="1700" dirty="0"/>
              <a:t> century, more government involvement with medical health – led to healthier lifestyle and good quality of environment (such as housing, good quality food).</a:t>
            </a:r>
          </a:p>
          <a:p>
            <a:pPr marL="0" indent="0">
              <a:buNone/>
            </a:pPr>
            <a:r>
              <a:rPr lang="en-GB" sz="1700" b="1" u="sng" dirty="0">
                <a:solidFill>
                  <a:srgbClr val="002060"/>
                </a:solidFill>
              </a:rPr>
              <a:t>5. Other social changes: </a:t>
            </a:r>
            <a:r>
              <a:rPr lang="en-GB" sz="1700" dirty="0"/>
              <a:t>Decline of dangerous manual occupations such a mining &amp; also smaller families reduced to transmission of infection &amp; higher income = healthier lifestyle.</a:t>
            </a:r>
          </a:p>
          <a:p>
            <a:pPr marL="0" indent="0">
              <a:buNone/>
            </a:pPr>
            <a:r>
              <a:rPr lang="en-GB" sz="1700" b="1" u="sng" dirty="0">
                <a:solidFill>
                  <a:srgbClr val="002060"/>
                </a:solidFill>
              </a:rPr>
              <a:t>6. Life expectancy: </a:t>
            </a:r>
            <a:r>
              <a:rPr lang="en-GB" sz="1700" dirty="0"/>
              <a:t>Life expectancy refers to how long on average a person born, in a given year, is expected to live – as death rates have fallen, life expectancy has increased = men now live to 90 = Harper argues today there are over 10,000 people aged over 100, by 2100, there will be 1,000,000 people aged 100.</a:t>
            </a:r>
          </a:p>
          <a:p>
            <a:pPr marL="0" indent="0">
              <a:buNone/>
            </a:pPr>
            <a:r>
              <a:rPr lang="en-GB" sz="1700" b="1" u="sng" dirty="0">
                <a:solidFill>
                  <a:srgbClr val="002060"/>
                </a:solidFill>
              </a:rPr>
              <a:t>7. Class, gender and regional differences: </a:t>
            </a:r>
            <a:r>
              <a:rPr lang="en-GB" sz="1700" dirty="0"/>
              <a:t>Depending on whether you are rich or poor depends on how long you will live.</a:t>
            </a:r>
          </a:p>
          <a:p>
            <a:pPr marL="0" indent="0">
              <a:buNone/>
            </a:pPr>
            <a:endParaRPr lang="en-GB" sz="1600" dirty="0"/>
          </a:p>
          <a:p>
            <a:pPr marL="0" indent="0">
              <a:buNone/>
            </a:pPr>
            <a:endParaRPr lang="en-GB" sz="1400" b="1" u="sng" dirty="0"/>
          </a:p>
          <a:p>
            <a:pPr marL="0" indent="0">
              <a:buNone/>
            </a:pPr>
            <a:endParaRPr lang="en-GB" sz="1400" b="1" u="sng" dirty="0"/>
          </a:p>
          <a:p>
            <a:pPr marL="0" indent="0">
              <a:buNone/>
            </a:pPr>
            <a:endParaRPr lang="en-GB" sz="1600" b="1" u="sng" dirty="0"/>
          </a:p>
        </p:txBody>
      </p:sp>
    </p:spTree>
    <p:extLst>
      <p:ext uri="{BB962C8B-B14F-4D97-AF65-F5344CB8AC3E}">
        <p14:creationId xmlns:p14="http://schemas.microsoft.com/office/powerpoint/2010/main" val="7405013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8871"/>
            <a:ext cx="10515600" cy="653184"/>
          </a:xfrm>
        </p:spPr>
        <p:txBody>
          <a:bodyPr>
            <a:noAutofit/>
          </a:bodyPr>
          <a:lstStyle/>
          <a:p>
            <a:pPr algn="ctr"/>
            <a:r>
              <a:rPr lang="en-GB" b="1" u="sng" dirty="0">
                <a:solidFill>
                  <a:srgbClr val="FF0000"/>
                </a:solidFill>
              </a:rPr>
              <a:t>THE AGEING POPULATION:</a:t>
            </a:r>
            <a:endParaRPr lang="en-GB" u="sng" dirty="0">
              <a:solidFill>
                <a:srgbClr val="FF0000"/>
              </a:solidFill>
            </a:endParaRPr>
          </a:p>
        </p:txBody>
      </p:sp>
      <p:sp>
        <p:nvSpPr>
          <p:cNvPr id="3" name="Content Placeholder 2"/>
          <p:cNvSpPr>
            <a:spLocks noGrp="1"/>
          </p:cNvSpPr>
          <p:nvPr>
            <p:ph idx="1"/>
          </p:nvPr>
        </p:nvSpPr>
        <p:spPr>
          <a:xfrm>
            <a:off x="238991" y="976746"/>
            <a:ext cx="11707091" cy="5476009"/>
          </a:xfrm>
        </p:spPr>
        <p:txBody>
          <a:bodyPr>
            <a:normAutofit/>
          </a:bodyPr>
          <a:lstStyle/>
          <a:p>
            <a:r>
              <a:rPr lang="en-GB" dirty="0"/>
              <a:t>Average age of the UK, is rising, there are fewer young people and more old people – the number of aged 65’s or over, equalled to the number of under 15’s for the first time, in 2014.</a:t>
            </a:r>
          </a:p>
          <a:p>
            <a:r>
              <a:rPr lang="en-GB" dirty="0"/>
              <a:t>Older population are growing = whilst younger generation is decreasing.</a:t>
            </a:r>
          </a:p>
          <a:p>
            <a:r>
              <a:rPr lang="en-GB" dirty="0"/>
              <a:t>Hirsch (2005) argues the age ‘pyramid’ is becoming less equal sized blocks and it is also decreasing = by 2014, there will be as many 78 year olds, as 5 year olds.</a:t>
            </a:r>
          </a:p>
          <a:p>
            <a:r>
              <a:rPr lang="en-GB" b="1" dirty="0"/>
              <a:t>Reasons for ageing population increase:</a:t>
            </a:r>
          </a:p>
          <a:p>
            <a:pPr marL="514350" indent="-514350">
              <a:buAutoNum type="arabicPeriod"/>
            </a:pPr>
            <a:r>
              <a:rPr lang="en-GB" dirty="0"/>
              <a:t>Increasing life expectancy: People are living longer into old age.</a:t>
            </a:r>
          </a:p>
          <a:p>
            <a:pPr marL="514350" indent="-514350">
              <a:buAutoNum type="arabicPeriod"/>
            </a:pPr>
            <a:r>
              <a:rPr lang="en-GB" dirty="0"/>
              <a:t>Declining infant mortality: Hardly anyone dies early in life.</a:t>
            </a:r>
          </a:p>
          <a:p>
            <a:pPr marL="514350" indent="-514350">
              <a:buAutoNum type="arabicPeriod"/>
            </a:pPr>
            <a:r>
              <a:rPr lang="en-GB" dirty="0"/>
              <a:t>Declining fertility: Fewer young people are being born = in relation to the number of older people in the population.</a:t>
            </a:r>
          </a:p>
          <a:p>
            <a:pPr marL="0" indent="0">
              <a:buNone/>
            </a:pPr>
            <a:endParaRPr lang="en-GB" dirty="0"/>
          </a:p>
        </p:txBody>
      </p:sp>
    </p:spTree>
    <p:extLst>
      <p:ext uri="{BB962C8B-B14F-4D97-AF65-F5344CB8AC3E}">
        <p14:creationId xmlns:p14="http://schemas.microsoft.com/office/powerpoint/2010/main" val="2503529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3284" y="363669"/>
            <a:ext cx="6592186" cy="373004"/>
          </a:xfrm>
        </p:spPr>
        <p:txBody>
          <a:bodyPr>
            <a:noAutofit/>
          </a:bodyPr>
          <a:lstStyle/>
          <a:p>
            <a:r>
              <a:rPr lang="en-GB" u="sng" dirty="0">
                <a:solidFill>
                  <a:srgbClr val="002060"/>
                </a:solidFill>
              </a:rPr>
              <a:t>EFFECTS OF AN AGEING POPULATION:</a:t>
            </a:r>
          </a:p>
        </p:txBody>
      </p:sp>
      <p:sp>
        <p:nvSpPr>
          <p:cNvPr id="4" name="Content Placeholder 3"/>
          <p:cNvSpPr>
            <a:spLocks noGrp="1"/>
          </p:cNvSpPr>
          <p:nvPr>
            <p:ph sz="half" idx="2"/>
          </p:nvPr>
        </p:nvSpPr>
        <p:spPr>
          <a:xfrm>
            <a:off x="223284" y="736673"/>
            <a:ext cx="11738343" cy="5851164"/>
          </a:xfrm>
        </p:spPr>
        <p:txBody>
          <a:bodyPr numCol="1">
            <a:normAutofit/>
          </a:bodyPr>
          <a:lstStyle/>
          <a:p>
            <a:r>
              <a:rPr lang="en-GB" sz="1800" dirty="0"/>
              <a:t>Infant mortality and fertility are causing an ageing population.</a:t>
            </a:r>
          </a:p>
          <a:p>
            <a:pPr marL="0" indent="0">
              <a:buNone/>
            </a:pPr>
            <a:r>
              <a:rPr lang="en-GB" sz="1800" b="1" u="sng" dirty="0">
                <a:solidFill>
                  <a:srgbClr val="002060"/>
                </a:solidFill>
              </a:rPr>
              <a:t>Public services:</a:t>
            </a:r>
          </a:p>
          <a:p>
            <a:r>
              <a:rPr lang="en-GB" sz="1800" dirty="0"/>
              <a:t>Older people consume larger proportion of services – such as health and social care than other age groups.</a:t>
            </a:r>
          </a:p>
          <a:p>
            <a:r>
              <a:rPr lang="en-GB" sz="1800" dirty="0"/>
              <a:t>However, we should avoid over generalising = since many people remain in good health into old age.</a:t>
            </a:r>
          </a:p>
          <a:p>
            <a:r>
              <a:rPr lang="en-GB" sz="1800" dirty="0"/>
              <a:t>Increased expenditure on health care – audience of ageing population may mean changes to policies and provision of housing.</a:t>
            </a:r>
          </a:p>
          <a:p>
            <a:pPr marL="0" indent="0">
              <a:buNone/>
            </a:pPr>
            <a:r>
              <a:rPr lang="en-GB" sz="1800" b="1" u="sng" dirty="0">
                <a:solidFill>
                  <a:srgbClr val="002060"/>
                </a:solidFill>
              </a:rPr>
              <a:t>One-person pensioner households:</a:t>
            </a:r>
          </a:p>
          <a:p>
            <a:r>
              <a:rPr lang="en-GB" sz="1800" dirty="0"/>
              <a:t>Number of pensioners living alone has increased (one person pensioner households = most of these are women because women live longer than men).</a:t>
            </a:r>
          </a:p>
          <a:p>
            <a:r>
              <a:rPr lang="en-GB" sz="1800" dirty="0"/>
              <a:t>Among 75’s = women living longer than men, sociologists call this ‘feminisation’ of later life.</a:t>
            </a:r>
          </a:p>
          <a:p>
            <a:pPr marL="0" indent="0">
              <a:buNone/>
            </a:pPr>
            <a:r>
              <a:rPr lang="en-GB" sz="1800" b="1" u="sng" dirty="0">
                <a:solidFill>
                  <a:srgbClr val="002060"/>
                </a:solidFill>
              </a:rPr>
              <a:t>The dependency ratio:</a:t>
            </a:r>
          </a:p>
          <a:p>
            <a:r>
              <a:rPr lang="en-GB" sz="1800" dirty="0"/>
              <a:t>The non – working old are now dependent on groups who are working – for example = taxes of workers pay for elderly health care.</a:t>
            </a:r>
          </a:p>
          <a:p>
            <a:r>
              <a:rPr lang="en-GB" sz="1800" dirty="0"/>
              <a:t>Number of retired generation increasing = means greater burden on the working population.</a:t>
            </a:r>
          </a:p>
          <a:p>
            <a:r>
              <a:rPr lang="en-GB" sz="1800" dirty="0"/>
              <a:t>Wrong to assume the ‘old’ are economically dependent = most of the old work till a late age, before retiring with their pension.</a:t>
            </a:r>
          </a:p>
          <a:p>
            <a:pPr marL="0" indent="0">
              <a:buNone/>
            </a:pPr>
            <a:endParaRPr lang="en-GB" dirty="0"/>
          </a:p>
          <a:p>
            <a:endParaRPr lang="en-GB" dirty="0"/>
          </a:p>
        </p:txBody>
      </p:sp>
    </p:spTree>
    <p:extLst>
      <p:ext uri="{BB962C8B-B14F-4D97-AF65-F5344CB8AC3E}">
        <p14:creationId xmlns:p14="http://schemas.microsoft.com/office/powerpoint/2010/main" val="6897434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3284" y="405232"/>
            <a:ext cx="6592186" cy="373004"/>
          </a:xfrm>
        </p:spPr>
        <p:txBody>
          <a:bodyPr>
            <a:noAutofit/>
          </a:bodyPr>
          <a:lstStyle/>
          <a:p>
            <a:r>
              <a:rPr lang="en-GB" u="sng" dirty="0">
                <a:solidFill>
                  <a:srgbClr val="002060"/>
                </a:solidFill>
              </a:rPr>
              <a:t>AGEISM, MODERNITY AND POSTMODERNITY:</a:t>
            </a:r>
          </a:p>
        </p:txBody>
      </p:sp>
      <p:sp>
        <p:nvSpPr>
          <p:cNvPr id="4" name="Content Placeholder 3"/>
          <p:cNvSpPr>
            <a:spLocks noGrp="1"/>
          </p:cNvSpPr>
          <p:nvPr>
            <p:ph sz="half" idx="2"/>
          </p:nvPr>
        </p:nvSpPr>
        <p:spPr>
          <a:xfrm>
            <a:off x="223284" y="872836"/>
            <a:ext cx="11738343" cy="5711604"/>
          </a:xfrm>
        </p:spPr>
        <p:txBody>
          <a:bodyPr numCol="2">
            <a:normAutofit fontScale="55000" lnSpcReduction="20000"/>
          </a:bodyPr>
          <a:lstStyle/>
          <a:p>
            <a:r>
              <a:rPr lang="en-GB" dirty="0"/>
              <a:t>Growing ageing population is leading to ageism = the unequal, negative treatment of old people – typically evident in the work place of the health care centre.</a:t>
            </a:r>
          </a:p>
          <a:p>
            <a:pPr marL="0" indent="0">
              <a:buNone/>
            </a:pPr>
            <a:r>
              <a:rPr lang="en-GB" b="1" u="sng" dirty="0">
                <a:solidFill>
                  <a:srgbClr val="002060"/>
                </a:solidFill>
              </a:rPr>
              <a:t>Modern society and old age:</a:t>
            </a:r>
          </a:p>
          <a:p>
            <a:r>
              <a:rPr lang="en-GB" dirty="0"/>
              <a:t>Sociologists argue that ageism is the result of ‘structured dependency’ = the old are excluded from paid work, leading them economically dependent on their families.</a:t>
            </a:r>
          </a:p>
          <a:p>
            <a:r>
              <a:rPr lang="en-GB" dirty="0"/>
              <a:t>Philipson (1982) argues from a Marxist perspective, stating that the old do not benefit capitalist society anymore.</a:t>
            </a:r>
          </a:p>
          <a:p>
            <a:r>
              <a:rPr lang="en-GB" dirty="0"/>
              <a:t>The old are thus excluded from a role in the labour force and made dependent and powerless.</a:t>
            </a:r>
          </a:p>
          <a:p>
            <a:pPr marL="0" indent="0">
              <a:buNone/>
            </a:pPr>
            <a:r>
              <a:rPr lang="en-GB" b="1" u="sng" dirty="0">
                <a:solidFill>
                  <a:srgbClr val="002060"/>
                </a:solidFill>
              </a:rPr>
              <a:t>Postmodern society and old age:</a:t>
            </a:r>
          </a:p>
          <a:p>
            <a:r>
              <a:rPr lang="en-GB" dirty="0"/>
              <a:t>Postmodernist sociologists argue in today’s society = the fixed and orderly stages of life have broken down.</a:t>
            </a:r>
          </a:p>
          <a:p>
            <a:r>
              <a:rPr lang="en-GB" dirty="0"/>
              <a:t>For example, children dressing like adults, later marriage, early retirement = all create blur between each life stage and does not clear up boundaries.</a:t>
            </a:r>
          </a:p>
          <a:p>
            <a:r>
              <a:rPr lang="en-GB" dirty="0"/>
              <a:t>Unlike modern society, postmodern society = what we consume is our identity. Hunt (2005) argues we choose a lifestyle and identity, regardless of our age – our age does not control how we live.</a:t>
            </a:r>
          </a:p>
          <a:p>
            <a:r>
              <a:rPr lang="en-GB" dirty="0"/>
              <a:t>The old begin to try rebuild and change their identity to ‘body maintenance’. These include having cosmetic surgery, exercise equipment and gym products and anti-ageing products.</a:t>
            </a:r>
          </a:p>
          <a:p>
            <a:r>
              <a:rPr lang="en-GB" dirty="0"/>
              <a:t>These trends begin to break down the ageist stereotypes found in modern society = 2 features of postmodern society also undermine old age as a stigmatised life stage:</a:t>
            </a:r>
          </a:p>
          <a:p>
            <a:pPr marL="0" indent="0">
              <a:buNone/>
            </a:pPr>
            <a:r>
              <a:rPr lang="en-GB" b="1" dirty="0"/>
              <a:t>1. The centrality of the media: </a:t>
            </a:r>
            <a:r>
              <a:rPr lang="en-GB" dirty="0"/>
              <a:t>Media portray positive aspects of the lifestyle of the elderly.</a:t>
            </a:r>
          </a:p>
          <a:p>
            <a:pPr marL="0" indent="0">
              <a:buNone/>
            </a:pPr>
            <a:r>
              <a:rPr lang="en-GB" b="1" dirty="0"/>
              <a:t>2. The emphasis on surface features: </a:t>
            </a:r>
            <a:r>
              <a:rPr lang="en-GB" dirty="0"/>
              <a:t>The body becomes a place where the old can shape their identities – anti-aging products, allow elderly to illustrate themselves.</a:t>
            </a:r>
          </a:p>
          <a:p>
            <a:pPr marL="0" indent="0">
              <a:buNone/>
            </a:pPr>
            <a:r>
              <a:rPr lang="en-GB" b="1" u="sng" dirty="0">
                <a:solidFill>
                  <a:srgbClr val="002060"/>
                </a:solidFill>
              </a:rPr>
              <a:t>Inequality among the old:</a:t>
            </a:r>
          </a:p>
          <a:p>
            <a:r>
              <a:rPr lang="en-GB" b="1" dirty="0"/>
              <a:t>Pilcher (1995)</a:t>
            </a:r>
            <a:r>
              <a:rPr lang="en-GB" dirty="0"/>
              <a:t> argues that inequalities such as class and gender remain important – many of these are related to an individuals occupational position. </a:t>
            </a:r>
          </a:p>
          <a:p>
            <a:r>
              <a:rPr lang="en-GB" dirty="0"/>
              <a:t>Class: M/C have better occupational pensions and greater savings from higher salaries. Poor old people = have low life expectancy – lack of identity.</a:t>
            </a:r>
          </a:p>
          <a:p>
            <a:r>
              <a:rPr lang="en-GB" dirty="0"/>
              <a:t>Gender: Women’s low earnings in career’s means they will have low pensions – they may be called ‘old hags’.</a:t>
            </a:r>
          </a:p>
          <a:p>
            <a:r>
              <a:rPr lang="en-GB" dirty="0"/>
              <a:t>Postmodernists argue because of these inequalities, many old people are restricted to some degree.</a:t>
            </a:r>
          </a:p>
          <a:p>
            <a:pPr marL="0" indent="0">
              <a:buNone/>
            </a:pPr>
            <a:r>
              <a:rPr lang="en-GB" b="1" u="sng" dirty="0">
                <a:solidFill>
                  <a:srgbClr val="002060"/>
                </a:solidFill>
              </a:rPr>
              <a:t>Policy implications (criticisms):</a:t>
            </a:r>
          </a:p>
          <a:p>
            <a:r>
              <a:rPr lang="en-GB" dirty="0"/>
              <a:t>Donald Hirsch (2005) argues that a number of social policies will need to change to tackle new problems, brought by ageing population – through increasing taxes.</a:t>
            </a:r>
          </a:p>
          <a:p>
            <a:r>
              <a:rPr lang="en-GB" dirty="0"/>
              <a:t>Old people may need to move houses – into smaller homes to make room for younger generation.</a:t>
            </a:r>
          </a:p>
        </p:txBody>
      </p:sp>
    </p:spTree>
    <p:extLst>
      <p:ext uri="{BB962C8B-B14F-4D97-AF65-F5344CB8AC3E}">
        <p14:creationId xmlns:p14="http://schemas.microsoft.com/office/powerpoint/2010/main" val="24001910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8871"/>
            <a:ext cx="10515600" cy="653184"/>
          </a:xfrm>
        </p:spPr>
        <p:txBody>
          <a:bodyPr>
            <a:noAutofit/>
          </a:bodyPr>
          <a:lstStyle/>
          <a:p>
            <a:pPr algn="ctr"/>
            <a:r>
              <a:rPr lang="en-GB" b="1" u="sng" dirty="0">
                <a:solidFill>
                  <a:srgbClr val="FF0000"/>
                </a:solidFill>
              </a:rPr>
              <a:t>MIGRATION:</a:t>
            </a:r>
            <a:endParaRPr lang="en-GB" u="sng" dirty="0">
              <a:solidFill>
                <a:srgbClr val="FF0000"/>
              </a:solidFill>
            </a:endParaRPr>
          </a:p>
        </p:txBody>
      </p:sp>
      <p:sp>
        <p:nvSpPr>
          <p:cNvPr id="3" name="Content Placeholder 2"/>
          <p:cNvSpPr>
            <a:spLocks noGrp="1"/>
          </p:cNvSpPr>
          <p:nvPr>
            <p:ph idx="1"/>
          </p:nvPr>
        </p:nvSpPr>
        <p:spPr>
          <a:xfrm>
            <a:off x="238991" y="976747"/>
            <a:ext cx="11707091" cy="5569526"/>
          </a:xfrm>
        </p:spPr>
        <p:txBody>
          <a:bodyPr>
            <a:normAutofit fontScale="62500" lnSpcReduction="20000"/>
          </a:bodyPr>
          <a:lstStyle/>
          <a:p>
            <a:r>
              <a:rPr lang="en-GB" dirty="0"/>
              <a:t>Migration contributes to changes in the population.</a:t>
            </a:r>
          </a:p>
          <a:p>
            <a:r>
              <a:rPr lang="en-GB" dirty="0"/>
              <a:t>Migration = movement of people from place to place – it can be internal (within society) or international.</a:t>
            </a:r>
          </a:p>
          <a:p>
            <a:r>
              <a:rPr lang="en-GB" dirty="0"/>
              <a:t>Immigration = movement into a society.</a:t>
            </a:r>
          </a:p>
          <a:p>
            <a:r>
              <a:rPr lang="en-GB" dirty="0"/>
              <a:t>Emigration = the movement out of a society.</a:t>
            </a:r>
          </a:p>
          <a:p>
            <a:r>
              <a:rPr lang="en-GB" dirty="0"/>
              <a:t>Net migration = difference in numbers between immigrants and emigrants – its shows a net increase or decrease.</a:t>
            </a:r>
          </a:p>
          <a:p>
            <a:pPr marL="0" indent="0">
              <a:buNone/>
            </a:pPr>
            <a:r>
              <a:rPr lang="en-GB" b="1" u="sng" dirty="0">
                <a:solidFill>
                  <a:srgbClr val="002060"/>
                </a:solidFill>
              </a:rPr>
              <a:t>Immigration:</a:t>
            </a:r>
          </a:p>
          <a:p>
            <a:r>
              <a:rPr lang="en-GB" dirty="0"/>
              <a:t>From the second world war = the largest immigration group were Irish = mainly because of economic reasons – very few immigrants were non-white.</a:t>
            </a:r>
          </a:p>
          <a:p>
            <a:r>
              <a:rPr lang="en-GB" dirty="0"/>
              <a:t>Contrastingly, in 1950’s, black immigrants from the Caribbean began to arrive in the UK – followed by Asians, in the 1970’s and 1960’s.</a:t>
            </a:r>
          </a:p>
          <a:p>
            <a:r>
              <a:rPr lang="en-GB" dirty="0"/>
              <a:t>This create ethically diverse society – by 2011. Ethnic minority groups accounted for 14% of the population – greater diversity of family patterns now evident.</a:t>
            </a:r>
          </a:p>
          <a:p>
            <a:r>
              <a:rPr lang="en-GB" dirty="0"/>
              <a:t>Previously, more people left the UK than entered – however, immigration policies have now been strict on non white immigration. </a:t>
            </a:r>
          </a:p>
          <a:p>
            <a:pPr marL="0" indent="0">
              <a:buNone/>
            </a:pPr>
            <a:r>
              <a:rPr lang="en-GB" b="1" u="sng" dirty="0">
                <a:solidFill>
                  <a:srgbClr val="002060"/>
                </a:solidFill>
              </a:rPr>
              <a:t>Emigration:</a:t>
            </a:r>
          </a:p>
          <a:p>
            <a:r>
              <a:rPr lang="en-GB" dirty="0"/>
              <a:t>During 16</a:t>
            </a:r>
            <a:r>
              <a:rPr lang="en-GB" baseline="30000" dirty="0"/>
              <a:t>th</a:t>
            </a:r>
            <a:r>
              <a:rPr lang="en-GB" dirty="0"/>
              <a:t> century = people emigrated the country – main reason for leaving was because finances.</a:t>
            </a:r>
          </a:p>
          <a:p>
            <a:pPr marL="514350" indent="-514350">
              <a:buAutoNum type="arabicPeriod"/>
            </a:pPr>
            <a:r>
              <a:rPr lang="en-GB" dirty="0"/>
              <a:t>Push factor = such as economic recession and unemployment at home.</a:t>
            </a:r>
          </a:p>
          <a:p>
            <a:pPr marL="514350" indent="-514350">
              <a:buAutoNum type="arabicPeriod"/>
            </a:pPr>
            <a:r>
              <a:rPr lang="en-GB" dirty="0"/>
              <a:t>Pull factor =  such as higher wages or better opportunities abroad.</a:t>
            </a:r>
          </a:p>
        </p:txBody>
      </p:sp>
    </p:spTree>
    <p:extLst>
      <p:ext uri="{BB962C8B-B14F-4D97-AF65-F5344CB8AC3E}">
        <p14:creationId xmlns:p14="http://schemas.microsoft.com/office/powerpoint/2010/main" val="11856979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32508" y="468023"/>
            <a:ext cx="5157787" cy="458064"/>
          </a:xfrm>
        </p:spPr>
        <p:txBody>
          <a:bodyPr>
            <a:noAutofit/>
          </a:bodyPr>
          <a:lstStyle/>
          <a:p>
            <a:r>
              <a:rPr lang="en-GB" u="sng" dirty="0">
                <a:solidFill>
                  <a:srgbClr val="002060"/>
                </a:solidFill>
              </a:rPr>
              <a:t>THE IMPACT OF MIGRATION ON UK POPULATION STRUCTURE:</a:t>
            </a:r>
          </a:p>
        </p:txBody>
      </p:sp>
      <p:sp>
        <p:nvSpPr>
          <p:cNvPr id="4" name="Content Placeholder 3"/>
          <p:cNvSpPr>
            <a:spLocks noGrp="1"/>
          </p:cNvSpPr>
          <p:nvPr>
            <p:ph sz="half" idx="2"/>
          </p:nvPr>
        </p:nvSpPr>
        <p:spPr>
          <a:xfrm>
            <a:off x="332508" y="964192"/>
            <a:ext cx="11533910" cy="5602864"/>
          </a:xfrm>
        </p:spPr>
        <p:txBody>
          <a:bodyPr>
            <a:noAutofit/>
          </a:bodyPr>
          <a:lstStyle/>
          <a:p>
            <a:r>
              <a:rPr lang="en-GB" sz="2000" dirty="0"/>
              <a:t>Recent years have seen an increase in both immigration and emigration.</a:t>
            </a:r>
          </a:p>
          <a:p>
            <a:r>
              <a:rPr lang="en-GB" sz="2000" dirty="0"/>
              <a:t>These trends affect the size of the UK population – its age structure and the dependency ratio.</a:t>
            </a:r>
          </a:p>
          <a:p>
            <a:r>
              <a:rPr lang="en-GB" sz="2000" b="1" dirty="0"/>
              <a:t>The UK population size is growing as a result of immigration:</a:t>
            </a:r>
          </a:p>
          <a:p>
            <a:pPr marL="514350" indent="-514350">
              <a:buAutoNum type="arabicPeriod"/>
            </a:pPr>
            <a:r>
              <a:rPr lang="en-GB" sz="2000" dirty="0"/>
              <a:t>Net migration is high – more immigrants, than emigrants.</a:t>
            </a:r>
          </a:p>
          <a:p>
            <a:pPr marL="514350" indent="-514350">
              <a:buAutoNum type="arabicPeriod"/>
            </a:pPr>
            <a:r>
              <a:rPr lang="en-GB" sz="2000" dirty="0"/>
              <a:t>Natural increase with births exceeding deaths – more people being born.</a:t>
            </a:r>
          </a:p>
          <a:p>
            <a:r>
              <a:rPr lang="en-GB" sz="2000" dirty="0"/>
              <a:t>Age structure: immigration lowers the average age of the population both directly and indirectly. </a:t>
            </a:r>
          </a:p>
          <a:p>
            <a:pPr marL="514350" indent="-514350">
              <a:buAutoNum type="arabicPeriod"/>
            </a:pPr>
            <a:r>
              <a:rPr lang="en-GB" sz="2000" dirty="0"/>
              <a:t>Directly: Immigrants are generally younger.</a:t>
            </a:r>
          </a:p>
          <a:p>
            <a:pPr marL="514350" indent="-514350">
              <a:buAutoNum type="arabicPeriod"/>
            </a:pPr>
            <a:r>
              <a:rPr lang="en-GB" sz="2000" dirty="0"/>
              <a:t>Indirectly: Being younger, immigrants are more fertile and thus produce more babies.</a:t>
            </a:r>
          </a:p>
          <a:p>
            <a:r>
              <a:rPr lang="en-GB" sz="2000" b="1" dirty="0"/>
              <a:t>The dependency ratio = immigration has three effects:</a:t>
            </a:r>
          </a:p>
          <a:p>
            <a:pPr marL="514350" indent="-514350">
              <a:buAutoNum type="arabicPeriod"/>
            </a:pPr>
            <a:r>
              <a:rPr lang="en-GB" sz="2000" dirty="0"/>
              <a:t>Immigrants are more likely to be of the working age = helps lower ratio dependency – many older migrants return to their country to retire.</a:t>
            </a:r>
          </a:p>
          <a:p>
            <a:pPr marL="514350" indent="-514350">
              <a:buAutoNum type="arabicPeriod"/>
            </a:pPr>
            <a:r>
              <a:rPr lang="en-GB" sz="2000" dirty="0"/>
              <a:t>However, because immigrants are young, they have more children, and increase the dependency ratio of children.</a:t>
            </a:r>
          </a:p>
          <a:p>
            <a:pPr marL="514350" indent="-514350">
              <a:buAutoNum type="arabicPeriod"/>
            </a:pPr>
            <a:r>
              <a:rPr lang="en-GB" sz="2000" dirty="0"/>
              <a:t>The longer the group stays in London, increase of fertility rate comes to national average and reduces impact on dependency ratio.</a:t>
            </a:r>
          </a:p>
        </p:txBody>
      </p:sp>
    </p:spTree>
    <p:extLst>
      <p:ext uri="{BB962C8B-B14F-4D97-AF65-F5344CB8AC3E}">
        <p14:creationId xmlns:p14="http://schemas.microsoft.com/office/powerpoint/2010/main" val="4844497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917"/>
            <a:ext cx="10515600" cy="445365"/>
          </a:xfrm>
        </p:spPr>
        <p:txBody>
          <a:bodyPr>
            <a:noAutofit/>
          </a:bodyPr>
          <a:lstStyle/>
          <a:p>
            <a:pPr algn="ctr"/>
            <a:r>
              <a:rPr lang="en-GB" sz="3600" b="1" u="sng" dirty="0">
                <a:solidFill>
                  <a:srgbClr val="FF0000"/>
                </a:solidFill>
              </a:rPr>
              <a:t>GLOBALISATION AND MIGRATION:</a:t>
            </a:r>
            <a:endParaRPr lang="en-GB" sz="3600" u="sng" dirty="0">
              <a:solidFill>
                <a:srgbClr val="FF0000"/>
              </a:solidFill>
            </a:endParaRPr>
          </a:p>
        </p:txBody>
      </p:sp>
      <p:sp>
        <p:nvSpPr>
          <p:cNvPr id="3" name="Content Placeholder 2"/>
          <p:cNvSpPr>
            <a:spLocks noGrp="1"/>
          </p:cNvSpPr>
          <p:nvPr>
            <p:ph idx="1"/>
          </p:nvPr>
        </p:nvSpPr>
        <p:spPr>
          <a:xfrm>
            <a:off x="145473" y="675408"/>
            <a:ext cx="11897591" cy="5943601"/>
          </a:xfrm>
        </p:spPr>
        <p:txBody>
          <a:bodyPr numCol="2">
            <a:noAutofit/>
          </a:bodyPr>
          <a:lstStyle/>
          <a:p>
            <a:r>
              <a:rPr lang="en-GB" sz="1310" dirty="0"/>
              <a:t>Globalisation is the  idea that barriers between societies are disappearing and people are becoming increasingly interconnected across national boundaries.</a:t>
            </a:r>
          </a:p>
          <a:p>
            <a:r>
              <a:rPr lang="en-GB" sz="1310" dirty="0"/>
              <a:t>Globalisation is the result of many processes including the growth of communication systems and global media.</a:t>
            </a:r>
          </a:p>
          <a:p>
            <a:r>
              <a:rPr lang="en-GB" sz="1310" dirty="0"/>
              <a:t>Many see globalisation as producing rapid social changes = one change is increased migration – the movement of people across borders.</a:t>
            </a:r>
          </a:p>
          <a:p>
            <a:r>
              <a:rPr lang="en-GB" sz="1310" dirty="0"/>
              <a:t>Several trends in global migration:</a:t>
            </a:r>
          </a:p>
          <a:p>
            <a:pPr marL="0" indent="0">
              <a:buNone/>
            </a:pPr>
            <a:r>
              <a:rPr lang="en-GB" sz="1310" b="1" u="sng" dirty="0">
                <a:solidFill>
                  <a:srgbClr val="002060"/>
                </a:solidFill>
              </a:rPr>
              <a:t>Acceleration:</a:t>
            </a:r>
          </a:p>
          <a:p>
            <a:r>
              <a:rPr lang="en-GB" sz="1310" dirty="0"/>
              <a:t>There has been speeding up of the rate of migration = for example, migration increased by 33%.</a:t>
            </a:r>
          </a:p>
          <a:p>
            <a:pPr marL="0" indent="0">
              <a:buNone/>
            </a:pPr>
            <a:r>
              <a:rPr lang="en-GB" sz="1310" b="1" u="sng" dirty="0">
                <a:solidFill>
                  <a:srgbClr val="002060"/>
                </a:solidFill>
              </a:rPr>
              <a:t>Differentiation: </a:t>
            </a:r>
          </a:p>
          <a:p>
            <a:r>
              <a:rPr lang="en-GB" sz="1310" dirty="0"/>
              <a:t>There are many different types of migrants – these include permanent, temporary workers, spouses and forced migrants, such as refugee’s and asylum seekers.</a:t>
            </a:r>
          </a:p>
          <a:p>
            <a:r>
              <a:rPr lang="en-GB" sz="1310" dirty="0"/>
              <a:t>Globalisation is increasing the diversity of migrants = for example, there are more Chinese post-graduates than UK born graduates.</a:t>
            </a:r>
          </a:p>
          <a:p>
            <a:r>
              <a:rPr lang="en-GB" sz="1310" dirty="0"/>
              <a:t>Most of those who migrant to UK start their own ethnic minority communities.</a:t>
            </a:r>
          </a:p>
          <a:p>
            <a:r>
              <a:rPr lang="en-GB" sz="1310" dirty="0"/>
              <a:t>Super-diversity = </a:t>
            </a:r>
            <a:r>
              <a:rPr lang="en-GB" sz="1310" b="1" dirty="0"/>
              <a:t>Vertovec (2007)</a:t>
            </a:r>
            <a:r>
              <a:rPr lang="en-GB" sz="1310" dirty="0"/>
              <a:t> argues this means more migrants come from a wider range of countries – even those of the same ethnic group have different beliefs and set of cultures.</a:t>
            </a:r>
          </a:p>
          <a:p>
            <a:r>
              <a:rPr lang="en-GB" sz="1310" b="1" dirty="0"/>
              <a:t>Robin Cohen (2006) </a:t>
            </a:r>
            <a:r>
              <a:rPr lang="en-GB" sz="1310" dirty="0"/>
              <a:t>argues there are class differences in migrants:</a:t>
            </a:r>
          </a:p>
          <a:p>
            <a:pPr marL="0" indent="0">
              <a:buNone/>
            </a:pPr>
            <a:r>
              <a:rPr lang="en-GB" sz="1310" b="1" dirty="0"/>
              <a:t>1. Citizens:</a:t>
            </a:r>
            <a:r>
              <a:rPr lang="en-GB" sz="1310" dirty="0"/>
              <a:t> British citizens have full rights to vote and access to benefits – since 1970’s UK has made it harder for immigrants to gain this citizenship. </a:t>
            </a:r>
          </a:p>
          <a:p>
            <a:pPr marL="0" indent="0">
              <a:buNone/>
            </a:pPr>
            <a:r>
              <a:rPr lang="en-GB" sz="1310" b="1" dirty="0"/>
              <a:t>2. Denizens:</a:t>
            </a:r>
            <a:r>
              <a:rPr lang="en-GB" sz="1310" dirty="0"/>
              <a:t> Privileged foreign nationals welcomed by the state – e.g. billionaires and diplomats.</a:t>
            </a:r>
          </a:p>
          <a:p>
            <a:pPr marL="0" indent="0">
              <a:buNone/>
            </a:pPr>
            <a:r>
              <a:rPr lang="en-GB" sz="1310" b="1" dirty="0"/>
              <a:t>3. Helots: </a:t>
            </a:r>
            <a:r>
              <a:rPr lang="en-GB" sz="1310" dirty="0"/>
              <a:t>Most exploited group – state uses them as disposable labour. They are poorly paid and may even be illegal.</a:t>
            </a:r>
          </a:p>
          <a:p>
            <a:pPr marL="0" indent="0">
              <a:buNone/>
            </a:pPr>
            <a:r>
              <a:rPr lang="en-GB" sz="1310" b="1" u="sng" dirty="0">
                <a:solidFill>
                  <a:srgbClr val="002060"/>
                </a:solidFill>
              </a:rPr>
              <a:t>The feminisation of migration:</a:t>
            </a:r>
          </a:p>
          <a:p>
            <a:r>
              <a:rPr lang="en-GB" sz="1310" dirty="0"/>
              <a:t>In the past most migrants were men, today, half migrants are women – globalisation of gender division of labour = female migrants find they fit the stereotypes about owners roles as carers or providers of sexual services.</a:t>
            </a:r>
          </a:p>
          <a:p>
            <a:r>
              <a:rPr lang="en-GB" sz="1310" b="1" dirty="0"/>
              <a:t>Ehrenreich and Hochschild (2003) </a:t>
            </a:r>
            <a:r>
              <a:rPr lang="en-GB" sz="1310" dirty="0"/>
              <a:t>argue that care work, domestic work and sex work in western countries, are mostly done by women from poor countries – this is because:</a:t>
            </a:r>
          </a:p>
          <a:p>
            <a:pPr marL="0" indent="0">
              <a:buNone/>
            </a:pPr>
            <a:r>
              <a:rPr lang="en-GB" sz="1310" b="1" dirty="0"/>
              <a:t>1. The expansion of service occupations = </a:t>
            </a:r>
            <a:r>
              <a:rPr lang="en-GB" sz="1310" dirty="0"/>
              <a:t>traditionally employ women, in western countries has led to increasing demand of female labour.</a:t>
            </a:r>
          </a:p>
          <a:p>
            <a:pPr marL="0" indent="0">
              <a:buNone/>
            </a:pPr>
            <a:r>
              <a:rPr lang="en-GB" sz="1310" b="1" dirty="0"/>
              <a:t>2. Western women have joined the labour force </a:t>
            </a:r>
            <a:r>
              <a:rPr lang="en-GB" sz="1310" dirty="0"/>
              <a:t>and are less willing to join domestic labour.</a:t>
            </a:r>
          </a:p>
          <a:p>
            <a:pPr marL="0" indent="0">
              <a:buNone/>
            </a:pPr>
            <a:r>
              <a:rPr lang="en-GB" sz="1310" b="1" dirty="0"/>
              <a:t>3. Western men unwilling to perform domestic labour.</a:t>
            </a:r>
          </a:p>
          <a:p>
            <a:pPr marL="0" indent="0">
              <a:buNone/>
            </a:pPr>
            <a:r>
              <a:rPr lang="en-GB" sz="1310" b="1" dirty="0"/>
              <a:t>4. The state fails to provide adequate childcare</a:t>
            </a:r>
            <a:r>
              <a:rPr lang="en-GB" sz="1310" dirty="0"/>
              <a:t>.</a:t>
            </a:r>
          </a:p>
          <a:p>
            <a:r>
              <a:rPr lang="en-GB" sz="1310" dirty="0"/>
              <a:t>This gap has been filled by women from poor countries = </a:t>
            </a:r>
            <a:r>
              <a:rPr lang="en-GB" sz="1310" b="1" dirty="0" err="1"/>
              <a:t>Shutes</a:t>
            </a:r>
            <a:r>
              <a:rPr lang="en-GB" sz="1310" b="1" dirty="0"/>
              <a:t> (2011) </a:t>
            </a:r>
            <a:r>
              <a:rPr lang="en-GB" sz="1310" dirty="0"/>
              <a:t>found 40% of adult care nurses in the UK are immigrants and most of the rest are women.</a:t>
            </a:r>
          </a:p>
          <a:p>
            <a:r>
              <a:rPr lang="en-GB" sz="1310" dirty="0"/>
              <a:t>There is global transfer of women’s emotional labour = for example, migrant nannies provide care and affection on behalf of their own children that they’ve left behind in their home country.</a:t>
            </a:r>
          </a:p>
          <a:p>
            <a:r>
              <a:rPr lang="en-GB" sz="1310" dirty="0"/>
              <a:t>Migrant women also enter the country as ‘mail order’ brides = reflects the racialized and stereotypes of migrating women.</a:t>
            </a:r>
          </a:p>
          <a:p>
            <a:r>
              <a:rPr lang="en-GB" sz="1310" dirty="0"/>
              <a:t>Women also migrate to UK as sex slaves.</a:t>
            </a:r>
          </a:p>
        </p:txBody>
      </p:sp>
    </p:spTree>
    <p:extLst>
      <p:ext uri="{BB962C8B-B14F-4D97-AF65-F5344CB8AC3E}">
        <p14:creationId xmlns:p14="http://schemas.microsoft.com/office/powerpoint/2010/main" val="4171128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32508" y="371046"/>
            <a:ext cx="5157787" cy="458064"/>
          </a:xfrm>
        </p:spPr>
        <p:txBody>
          <a:bodyPr/>
          <a:lstStyle/>
          <a:p>
            <a:r>
              <a:rPr lang="en-GB" u="sng" dirty="0">
                <a:solidFill>
                  <a:srgbClr val="002060"/>
                </a:solidFill>
              </a:rPr>
              <a:t>THE SYMMETRICAL FAMILY:</a:t>
            </a:r>
          </a:p>
        </p:txBody>
      </p:sp>
      <p:sp>
        <p:nvSpPr>
          <p:cNvPr id="4" name="Content Placeholder 3"/>
          <p:cNvSpPr>
            <a:spLocks noGrp="1"/>
          </p:cNvSpPr>
          <p:nvPr>
            <p:ph sz="half" idx="2"/>
          </p:nvPr>
        </p:nvSpPr>
        <p:spPr>
          <a:xfrm>
            <a:off x="332508" y="871538"/>
            <a:ext cx="5665067" cy="5776482"/>
          </a:xfrm>
        </p:spPr>
        <p:txBody>
          <a:bodyPr>
            <a:normAutofit fontScale="47500" lnSpcReduction="20000"/>
          </a:bodyPr>
          <a:lstStyle/>
          <a:p>
            <a:r>
              <a:rPr lang="en-GB" dirty="0"/>
              <a:t>Young &amp; Willmott (1973) take a ‘march of progress view’.</a:t>
            </a:r>
          </a:p>
          <a:p>
            <a:r>
              <a:rPr lang="en-GB" dirty="0"/>
              <a:t>They see the family as gradually improving for all its members – including women.</a:t>
            </a:r>
          </a:p>
          <a:p>
            <a:r>
              <a:rPr lang="en-GB" dirty="0"/>
              <a:t>Family is becoming more equal and democratic.</a:t>
            </a:r>
          </a:p>
          <a:p>
            <a:r>
              <a:rPr lang="en-GB" dirty="0"/>
              <a:t>Long term trend away from segregated roles and now symmetrical.</a:t>
            </a:r>
          </a:p>
          <a:p>
            <a:r>
              <a:rPr lang="en-GB" dirty="0"/>
              <a:t>Symmetrical family = roles are more similar, not the same.</a:t>
            </a:r>
          </a:p>
          <a:p>
            <a:r>
              <a:rPr lang="en-GB" dirty="0"/>
              <a:t>Evidence:</a:t>
            </a:r>
          </a:p>
          <a:p>
            <a:pPr marL="514350" indent="-514350">
              <a:buAutoNum type="arabicPeriod"/>
            </a:pPr>
            <a:r>
              <a:rPr lang="en-GB" b="1" dirty="0"/>
              <a:t>Women now go out to work, although this is part – time, rather than full – time. </a:t>
            </a:r>
          </a:p>
          <a:p>
            <a:pPr marL="514350" indent="-514350">
              <a:buAutoNum type="arabicPeriod"/>
            </a:pPr>
            <a:r>
              <a:rPr lang="en-GB" b="1" dirty="0"/>
              <a:t>Men now help with housework and childcare.</a:t>
            </a:r>
          </a:p>
          <a:p>
            <a:pPr marL="514350" indent="-514350">
              <a:buAutoNum type="arabicPeriod"/>
            </a:pPr>
            <a:r>
              <a:rPr lang="en-GB" b="1" dirty="0"/>
              <a:t>Couples now spend their leisure time together instead of separately with workmates or female relatives.</a:t>
            </a:r>
          </a:p>
          <a:p>
            <a:r>
              <a:rPr lang="en-GB" dirty="0"/>
              <a:t>Young &amp; Willmott found symmetrical family evident in young couples – those who are more affluent (better off).</a:t>
            </a:r>
          </a:p>
          <a:p>
            <a:r>
              <a:rPr lang="en-GB" dirty="0"/>
              <a:t>Young &amp; Willmott see a symmetrical nuclear family increase as a result of major social changes:</a:t>
            </a:r>
          </a:p>
          <a:p>
            <a:pPr marL="514350" indent="-514350">
              <a:buAutoNum type="arabicPeriod"/>
            </a:pPr>
            <a:r>
              <a:rPr lang="en-GB" b="1" dirty="0"/>
              <a:t>Changes in women's position – marriage and women working.</a:t>
            </a:r>
          </a:p>
          <a:p>
            <a:pPr marL="514350" indent="-514350">
              <a:buAutoNum type="arabicPeriod"/>
            </a:pPr>
            <a:r>
              <a:rPr lang="en-GB" b="1" dirty="0"/>
              <a:t>Geographical mobility – more couples living away from the communities in which they grew up.</a:t>
            </a:r>
          </a:p>
          <a:p>
            <a:pPr marL="514350" indent="-514350">
              <a:buAutoNum type="arabicPeriod"/>
            </a:pPr>
            <a:r>
              <a:rPr lang="en-GB" b="1" dirty="0"/>
              <a:t>New technology and labour saving devices.</a:t>
            </a:r>
          </a:p>
          <a:p>
            <a:pPr marL="514350" indent="-514350">
              <a:buAutoNum type="arabicPeriod"/>
            </a:pPr>
            <a:r>
              <a:rPr lang="en-GB" b="1" dirty="0"/>
              <a:t>Higher standards of living.</a:t>
            </a:r>
          </a:p>
          <a:p>
            <a:r>
              <a:rPr lang="en-GB" dirty="0"/>
              <a:t>Many of these factors are inter-linked = Married women bringing in second wage, raises the families standards of living, allows couple to buy labour saving devices, thus encourages men to do more.</a:t>
            </a:r>
          </a:p>
        </p:txBody>
      </p:sp>
      <p:sp>
        <p:nvSpPr>
          <p:cNvPr id="5" name="Text Placeholder 4"/>
          <p:cNvSpPr>
            <a:spLocks noGrp="1"/>
          </p:cNvSpPr>
          <p:nvPr>
            <p:ph type="body" sz="quarter" idx="3"/>
          </p:nvPr>
        </p:nvSpPr>
        <p:spPr>
          <a:xfrm>
            <a:off x="6172199" y="332509"/>
            <a:ext cx="5183188" cy="496601"/>
          </a:xfrm>
        </p:spPr>
        <p:txBody>
          <a:bodyPr/>
          <a:lstStyle/>
          <a:p>
            <a:r>
              <a:rPr lang="en-GB" u="sng" dirty="0">
                <a:solidFill>
                  <a:srgbClr val="002060"/>
                </a:solidFill>
              </a:rPr>
              <a:t>A FEMINIST VIEW TO HOUSEWORK:</a:t>
            </a:r>
          </a:p>
        </p:txBody>
      </p:sp>
      <p:sp>
        <p:nvSpPr>
          <p:cNvPr id="6" name="Content Placeholder 5"/>
          <p:cNvSpPr>
            <a:spLocks noGrp="1"/>
          </p:cNvSpPr>
          <p:nvPr>
            <p:ph sz="quarter" idx="4"/>
          </p:nvPr>
        </p:nvSpPr>
        <p:spPr>
          <a:xfrm>
            <a:off x="6172199" y="790573"/>
            <a:ext cx="5746174" cy="5776482"/>
          </a:xfrm>
        </p:spPr>
        <p:txBody>
          <a:bodyPr>
            <a:normAutofit fontScale="55000" lnSpcReduction="20000"/>
          </a:bodyPr>
          <a:lstStyle/>
          <a:p>
            <a:r>
              <a:rPr lang="en-GB" dirty="0"/>
              <a:t>Feminists reject the march of progress view.</a:t>
            </a:r>
          </a:p>
          <a:p>
            <a:r>
              <a:rPr lang="en-GB" dirty="0"/>
              <a:t>They argue there is little change in the role of women within the home.</a:t>
            </a:r>
          </a:p>
          <a:p>
            <a:r>
              <a:rPr lang="en-GB" dirty="0"/>
              <a:t>They see inequality in the family as a result of male – dominated society.</a:t>
            </a:r>
          </a:p>
          <a:p>
            <a:r>
              <a:rPr lang="en-GB" dirty="0"/>
              <a:t>Women occupy a subordinate and dependent role in the family.</a:t>
            </a:r>
          </a:p>
          <a:p>
            <a:r>
              <a:rPr lang="en-GB" dirty="0"/>
              <a:t>Ann Oakley (1974) criticises Young &amp; Willmott = She argues their claims are exaggerated. Although Oakley found Husbands helped wives with childcare around the house – it doesn’t equate to the amount work women complete in the home.</a:t>
            </a:r>
          </a:p>
          <a:p>
            <a:r>
              <a:rPr lang="en-GB" dirty="0"/>
              <a:t>Oakley found Husbands helping in the home, but now trend towards symmetry.</a:t>
            </a:r>
          </a:p>
          <a:p>
            <a:r>
              <a:rPr lang="en-GB" dirty="0"/>
              <a:t>Only 15% of Husbands had high level of involvement in housework.</a:t>
            </a:r>
          </a:p>
          <a:p>
            <a:r>
              <a:rPr lang="en-GB" dirty="0"/>
              <a:t>Men playing with the children, takes away from the mothers want to be involved with their childcare, they become left with housework.</a:t>
            </a:r>
          </a:p>
          <a:p>
            <a:r>
              <a:rPr lang="en-GB" dirty="0"/>
              <a:t>Mary Boulton (1983) found fewer than 20% of men had a major involvement in childcare.</a:t>
            </a:r>
          </a:p>
          <a:p>
            <a:r>
              <a:rPr lang="en-GB" dirty="0"/>
              <a:t>She argues Young &amp; Willmott exaggerate men’s involvement in childcare – they ignore their housework responsibilities.</a:t>
            </a:r>
          </a:p>
          <a:p>
            <a:r>
              <a:rPr lang="en-GB" dirty="0"/>
              <a:t>Alan Warde &amp; Kevin Hetherington (1993) found sex-typing within the family. Women were 30 time more likely to have finishing completing domestic tasks within the home, </a:t>
            </a:r>
            <a:r>
              <a:rPr lang="en-GB" dirty="0" err="1"/>
              <a:t>e.g</a:t>
            </a:r>
            <a:r>
              <a:rPr lang="en-GB" dirty="0"/>
              <a:t> washing and cleaning.</a:t>
            </a:r>
          </a:p>
          <a:p>
            <a:r>
              <a:rPr lang="en-GB" dirty="0"/>
              <a:t>Warde &amp; Hetherington found men only completed ‘female’ tasks when women were not at home to do it.</a:t>
            </a:r>
          </a:p>
        </p:txBody>
      </p:sp>
    </p:spTree>
    <p:extLst>
      <p:ext uri="{BB962C8B-B14F-4D97-AF65-F5344CB8AC3E}">
        <p14:creationId xmlns:p14="http://schemas.microsoft.com/office/powerpoint/2010/main" val="24906840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1428" y="332509"/>
            <a:ext cx="5157787" cy="458064"/>
          </a:xfrm>
        </p:spPr>
        <p:txBody>
          <a:bodyPr/>
          <a:lstStyle/>
          <a:p>
            <a:r>
              <a:rPr lang="en-GB" u="sng" dirty="0">
                <a:solidFill>
                  <a:srgbClr val="002060"/>
                </a:solidFill>
              </a:rPr>
              <a:t>MIGRANT IDENTITIES:</a:t>
            </a:r>
          </a:p>
        </p:txBody>
      </p:sp>
      <p:sp>
        <p:nvSpPr>
          <p:cNvPr id="4" name="Content Placeholder 3"/>
          <p:cNvSpPr>
            <a:spLocks noGrp="1"/>
          </p:cNvSpPr>
          <p:nvPr>
            <p:ph sz="half" idx="2"/>
          </p:nvPr>
        </p:nvSpPr>
        <p:spPr>
          <a:xfrm>
            <a:off x="321393" y="829110"/>
            <a:ext cx="5665067" cy="5737945"/>
          </a:xfrm>
        </p:spPr>
        <p:txBody>
          <a:bodyPr>
            <a:normAutofit fontScale="55000" lnSpcReduction="20000"/>
          </a:bodyPr>
          <a:lstStyle/>
          <a:p>
            <a:r>
              <a:rPr lang="en-GB" dirty="0"/>
              <a:t>We all have multiple sources of identity = family, friends, neighbourhood, ethnicity, religion and nationality – all give us a sense of belonging and community.</a:t>
            </a:r>
          </a:p>
          <a:p>
            <a:r>
              <a:rPr lang="en-GB" dirty="0"/>
              <a:t>For migrants and their descendants – their country of origin may provide source of identity.</a:t>
            </a:r>
          </a:p>
          <a:p>
            <a:r>
              <a:rPr lang="en-GB" dirty="0"/>
              <a:t>Migrants may develop a hybrid identity = made up of two sources.</a:t>
            </a:r>
          </a:p>
          <a:p>
            <a:r>
              <a:rPr lang="en-GB" b="1" dirty="0"/>
              <a:t>John </a:t>
            </a:r>
            <a:r>
              <a:rPr lang="en-GB" b="1" dirty="0" err="1"/>
              <a:t>Eade</a:t>
            </a:r>
            <a:r>
              <a:rPr lang="en-GB" b="1" dirty="0"/>
              <a:t> (1994)</a:t>
            </a:r>
            <a:r>
              <a:rPr lang="en-GB" dirty="0"/>
              <a:t> found that second generation Bangladeshi Muslims in Britain created a ‘hierarchal identity’: They saw themselves as Muslim, Bangladeshi, then British.</a:t>
            </a:r>
          </a:p>
          <a:p>
            <a:r>
              <a:rPr lang="en-GB" dirty="0"/>
              <a:t>However, having ‘Hybrid’ identity can cause conflict = ‘you’re not one of us’ mentality.</a:t>
            </a:r>
          </a:p>
          <a:p>
            <a:pPr marL="0" indent="0">
              <a:buNone/>
            </a:pPr>
            <a:r>
              <a:rPr lang="en-GB" b="1" u="sng" dirty="0">
                <a:solidFill>
                  <a:srgbClr val="002060"/>
                </a:solidFill>
              </a:rPr>
              <a:t>Transitional identities: </a:t>
            </a:r>
          </a:p>
          <a:p>
            <a:r>
              <a:rPr lang="en-GB" b="1" dirty="0" err="1"/>
              <a:t>Eriksen</a:t>
            </a:r>
            <a:r>
              <a:rPr lang="en-GB" b="1" dirty="0"/>
              <a:t> (2007) </a:t>
            </a:r>
            <a:r>
              <a:rPr lang="en-GB" dirty="0"/>
              <a:t>argues globalisation has created more diverse migration patterns = with fragmented movement between countries.</a:t>
            </a:r>
          </a:p>
          <a:p>
            <a:r>
              <a:rPr lang="en-GB" dirty="0"/>
              <a:t>As a result = migrants are less likely to see themselves as belonging completely to one culture or country – they may develop a ‘neither/nor’ identity and loyalty as they belong nowhere. </a:t>
            </a:r>
          </a:p>
          <a:p>
            <a:r>
              <a:rPr lang="en-GB" dirty="0"/>
              <a:t>Modern technology also makes it possible to sustain ties without having to travel.</a:t>
            </a:r>
          </a:p>
          <a:p>
            <a:r>
              <a:rPr lang="en-GB" dirty="0"/>
              <a:t>The globalised economy means that migrants have more links to other migrants around the world.</a:t>
            </a:r>
          </a:p>
          <a:p>
            <a:r>
              <a:rPr lang="en-GB" dirty="0"/>
              <a:t>For example, </a:t>
            </a:r>
            <a:r>
              <a:rPr lang="en-GB" dirty="0" err="1"/>
              <a:t>Eriksen</a:t>
            </a:r>
            <a:r>
              <a:rPr lang="en-GB" dirty="0"/>
              <a:t> describes Chinese migrants in Rome who found mandarin (language from china) more useful for everyday life than Italian.</a:t>
            </a:r>
          </a:p>
          <a:p>
            <a:pPr marL="0" indent="0">
              <a:buNone/>
            </a:pPr>
            <a:endParaRPr lang="en-GB" dirty="0"/>
          </a:p>
        </p:txBody>
      </p:sp>
      <p:sp>
        <p:nvSpPr>
          <p:cNvPr id="5" name="Text Placeholder 4"/>
          <p:cNvSpPr>
            <a:spLocks noGrp="1"/>
          </p:cNvSpPr>
          <p:nvPr>
            <p:ph type="body" sz="quarter" idx="3"/>
          </p:nvPr>
        </p:nvSpPr>
        <p:spPr>
          <a:xfrm>
            <a:off x="6172199" y="313240"/>
            <a:ext cx="5183188" cy="477333"/>
          </a:xfrm>
        </p:spPr>
        <p:txBody>
          <a:bodyPr/>
          <a:lstStyle/>
          <a:p>
            <a:r>
              <a:rPr lang="en-GB" u="sng" dirty="0">
                <a:solidFill>
                  <a:srgbClr val="002060"/>
                </a:solidFill>
              </a:rPr>
              <a:t>THE POLITICISATION OF MIGRATION:</a:t>
            </a:r>
          </a:p>
        </p:txBody>
      </p:sp>
      <p:sp>
        <p:nvSpPr>
          <p:cNvPr id="6" name="Content Placeholder 5"/>
          <p:cNvSpPr>
            <a:spLocks noGrp="1"/>
          </p:cNvSpPr>
          <p:nvPr>
            <p:ph sz="quarter" idx="4"/>
          </p:nvPr>
        </p:nvSpPr>
        <p:spPr>
          <a:xfrm>
            <a:off x="6172199" y="829110"/>
            <a:ext cx="5746174" cy="5737945"/>
          </a:xfrm>
        </p:spPr>
        <p:txBody>
          <a:bodyPr>
            <a:normAutofit fontScale="55000" lnSpcReduction="20000"/>
          </a:bodyPr>
          <a:lstStyle/>
          <a:p>
            <a:r>
              <a:rPr lang="en-GB" dirty="0"/>
              <a:t>With increased global flows of migrants – migration has become an important political issue = state has policies to control migration.</a:t>
            </a:r>
          </a:p>
          <a:p>
            <a:r>
              <a:rPr lang="en-GB" dirty="0"/>
              <a:t>Recently, immigration policies have also become linked to national security and anti-terrorism policies. </a:t>
            </a:r>
          </a:p>
          <a:p>
            <a:r>
              <a:rPr lang="en-GB" b="1" dirty="0"/>
              <a:t>Assimilationism: </a:t>
            </a:r>
            <a:r>
              <a:rPr lang="en-GB" dirty="0"/>
              <a:t>The first state policy approach to immigration = it aimed to encourage immigrants to adopt ‘British values’ or values of the country they are in. </a:t>
            </a:r>
          </a:p>
          <a:p>
            <a:r>
              <a:rPr lang="en-GB" dirty="0"/>
              <a:t>However, assimilationist policies conflict with transitional migrants who have ‘hybrid’ identities and do not want to abandon their own culture.</a:t>
            </a:r>
          </a:p>
          <a:p>
            <a:r>
              <a:rPr lang="en-GB" b="1" dirty="0"/>
              <a:t>Multiculturalism: </a:t>
            </a:r>
            <a:r>
              <a:rPr lang="en-GB" dirty="0"/>
              <a:t>accepts that migrants may wish to retain a separate cultural identity – however, in practice this may be limited to more superficial aspects of cultural diversity.</a:t>
            </a:r>
          </a:p>
          <a:p>
            <a:r>
              <a:rPr lang="en-GB" dirty="0" err="1"/>
              <a:t>Eriksen</a:t>
            </a:r>
            <a:r>
              <a:rPr lang="en-GB" dirty="0"/>
              <a:t> distinguishes between ‘shallow diversity’ and ‘deep diversity’:</a:t>
            </a:r>
          </a:p>
          <a:p>
            <a:pPr marL="0" indent="0">
              <a:buNone/>
            </a:pPr>
            <a:r>
              <a:rPr lang="en-GB" b="1" dirty="0"/>
              <a:t>1. Shallow diversity:</a:t>
            </a:r>
            <a:r>
              <a:rPr lang="en-GB" dirty="0"/>
              <a:t> regarding chicken tikka masala as Britain’s national dish is acceptable to the state.</a:t>
            </a:r>
          </a:p>
          <a:p>
            <a:pPr marL="0" indent="0">
              <a:buNone/>
            </a:pPr>
            <a:r>
              <a:rPr lang="en-GB" b="1" dirty="0"/>
              <a:t>2. Deep diversity:</a:t>
            </a:r>
            <a:r>
              <a:rPr lang="en-GB" dirty="0"/>
              <a:t> arranged marriages or the veiling of women, not acceptable to the state.</a:t>
            </a:r>
          </a:p>
          <a:p>
            <a:r>
              <a:rPr lang="en-GB" dirty="0"/>
              <a:t>Critics argue the multicultural education policies celebrate shallow diversity – superficial cultural differences, such as samosa’s, saris and steel bands’, but ignore deep diversity like racism.</a:t>
            </a:r>
          </a:p>
          <a:p>
            <a:r>
              <a:rPr lang="en-GB" dirty="0"/>
              <a:t>From 1960’s there was a move towards multiculturalism – but ever since 9/11 governments have restricted immigration through policies.</a:t>
            </a:r>
          </a:p>
        </p:txBody>
      </p:sp>
    </p:spTree>
    <p:extLst>
      <p:ext uri="{BB962C8B-B14F-4D97-AF65-F5344CB8AC3E}">
        <p14:creationId xmlns:p14="http://schemas.microsoft.com/office/powerpoint/2010/main" val="10058407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555" y="344344"/>
            <a:ext cx="10515600" cy="559666"/>
          </a:xfrm>
        </p:spPr>
        <p:txBody>
          <a:bodyPr>
            <a:normAutofit fontScale="90000"/>
          </a:bodyPr>
          <a:lstStyle/>
          <a:p>
            <a:r>
              <a:rPr lang="en-GB" b="1" u="sng" dirty="0">
                <a:solidFill>
                  <a:srgbClr val="FF0000"/>
                </a:solidFill>
              </a:rPr>
              <a:t>ESSAY PLANNING:</a:t>
            </a:r>
          </a:p>
        </p:txBody>
      </p:sp>
      <p:sp>
        <p:nvSpPr>
          <p:cNvPr id="3" name="Content Placeholder 2"/>
          <p:cNvSpPr>
            <a:spLocks noGrp="1"/>
          </p:cNvSpPr>
          <p:nvPr>
            <p:ph idx="1"/>
          </p:nvPr>
        </p:nvSpPr>
        <p:spPr>
          <a:xfrm>
            <a:off x="280555" y="1007918"/>
            <a:ext cx="11603181" cy="5548745"/>
          </a:xfrm>
        </p:spPr>
        <p:txBody>
          <a:bodyPr>
            <a:normAutofit fontScale="70000" lnSpcReduction="20000"/>
          </a:bodyPr>
          <a:lstStyle/>
          <a:p>
            <a:pPr marL="0" indent="0">
              <a:buNone/>
            </a:pPr>
            <a:r>
              <a:rPr lang="en-GB" b="1" u="sng" dirty="0"/>
              <a:t>Outline and explain two reasons for changes in the size of families and households in the last 50 years or so – 10 marks.</a:t>
            </a:r>
          </a:p>
          <a:p>
            <a:pPr marL="0" indent="0">
              <a:buNone/>
            </a:pPr>
            <a:r>
              <a:rPr lang="en-GB" dirty="0"/>
              <a:t>One reason for changes in the size of families and households in the last 50 years revolves around the change in women’s position. Whereby in the past, women were restricted in academic opportunities, in today’s society, they receive similar or even more opportunities than males in the education system, as found in their high achievement in GCSE’s and A-Levels, women now have an educated understanding of what they wish their future aspirations to be. Sociologist, Sarah Harper (2012) argues the education of women is in an important factor in the changes of the family, because of women’s changed mind-set to education, women now think of being business owners and Headteachers, and understand that having a family could slow down this process, thus they avoid having children. Women are now aware of a life away from being a mother or housewife. More so, most women are delaying child-bearing or starting a family. Interestingly, some sociologists argue this is good because it decreases the dependency ratio of children within the UK.</a:t>
            </a:r>
          </a:p>
          <a:p>
            <a:pPr marL="0" indent="0">
              <a:buNone/>
            </a:pPr>
            <a:r>
              <a:rPr lang="en-GB" dirty="0"/>
              <a:t>An additional reason for changes in the family size and household in the last 50 years, is the perception of children and childhood. In the western world, children are now viewed as important figures within the family, who require special attention and unique treatment. In comparison with previous years, the perception of children has shifted from quantity to quality, and thus it is more important to parents to have one child at a time within marriages because of how important the role of a child is in society. Also, the cost of children in today’s society has increased, children are becoming economic liabilities within the family, paying for their clothes, food, schooling and toys is demanding for parents who may work or do part time, statistics Supportingly show that parents spend £270,000 from the period in which the child is born, till they are 18, this also encourages parents to have one to none amount of children. Interestingly, statistics show that the birth rates have declined in the UK, but have increased slightly due to immigration, but are still, very low.</a:t>
            </a:r>
          </a:p>
        </p:txBody>
      </p:sp>
    </p:spTree>
    <p:extLst>
      <p:ext uri="{BB962C8B-B14F-4D97-AF65-F5344CB8AC3E}">
        <p14:creationId xmlns:p14="http://schemas.microsoft.com/office/powerpoint/2010/main" val="22779348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555" y="344344"/>
            <a:ext cx="10515600" cy="559666"/>
          </a:xfrm>
        </p:spPr>
        <p:txBody>
          <a:bodyPr>
            <a:normAutofit fontScale="90000"/>
          </a:bodyPr>
          <a:lstStyle/>
          <a:p>
            <a:r>
              <a:rPr lang="en-GB" b="1" u="sng" dirty="0">
                <a:solidFill>
                  <a:srgbClr val="FF0000"/>
                </a:solidFill>
              </a:rPr>
              <a:t>ESSAY PLANNING:</a:t>
            </a:r>
          </a:p>
        </p:txBody>
      </p:sp>
      <p:sp>
        <p:nvSpPr>
          <p:cNvPr id="3" name="Content Placeholder 2"/>
          <p:cNvSpPr>
            <a:spLocks noGrp="1"/>
          </p:cNvSpPr>
          <p:nvPr>
            <p:ph idx="1"/>
          </p:nvPr>
        </p:nvSpPr>
        <p:spPr>
          <a:xfrm>
            <a:off x="280555" y="1007918"/>
            <a:ext cx="11603181" cy="5548745"/>
          </a:xfrm>
        </p:spPr>
        <p:txBody>
          <a:bodyPr>
            <a:normAutofit/>
          </a:bodyPr>
          <a:lstStyle/>
          <a:p>
            <a:pPr marL="0" indent="0">
              <a:buNone/>
            </a:pPr>
            <a:r>
              <a:rPr lang="en-GB" sz="2000" b="1" u="sng" dirty="0"/>
              <a:t>Applying material from item A and your knowledge, evaluate the view that the position of the old in today’s society is changing for the better – 20 marks.</a:t>
            </a:r>
          </a:p>
        </p:txBody>
      </p:sp>
    </p:spTree>
    <p:extLst>
      <p:ext uri="{BB962C8B-B14F-4D97-AF65-F5344CB8AC3E}">
        <p14:creationId xmlns:p14="http://schemas.microsoft.com/office/powerpoint/2010/main" val="8716940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TOPIC 5:</a:t>
            </a:r>
            <a:r>
              <a:rPr lang="en-GB" dirty="0"/>
              <a:t> CHANGING FAMILY PATTERNS </a:t>
            </a:r>
          </a:p>
        </p:txBody>
      </p:sp>
      <p:sp>
        <p:nvSpPr>
          <p:cNvPr id="3" name="Text Placeholder 2"/>
          <p:cNvSpPr>
            <a:spLocks noGrp="1"/>
          </p:cNvSpPr>
          <p:nvPr>
            <p:ph type="body" idx="1"/>
          </p:nvPr>
        </p:nvSpPr>
        <p:spPr/>
        <p:txBody>
          <a:bodyPr/>
          <a:lstStyle/>
          <a:p>
            <a:r>
              <a:rPr lang="en-GB" dirty="0"/>
              <a:t>EXAM REVISION</a:t>
            </a:r>
          </a:p>
        </p:txBody>
      </p:sp>
    </p:spTree>
    <p:extLst>
      <p:ext uri="{BB962C8B-B14F-4D97-AF65-F5344CB8AC3E}">
        <p14:creationId xmlns:p14="http://schemas.microsoft.com/office/powerpoint/2010/main" val="15810011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0826"/>
            <a:ext cx="10515600" cy="518102"/>
          </a:xfrm>
        </p:spPr>
        <p:txBody>
          <a:bodyPr>
            <a:noAutofit/>
          </a:bodyPr>
          <a:lstStyle/>
          <a:p>
            <a:pPr algn="ctr"/>
            <a:r>
              <a:rPr lang="en-GB" b="1" u="sng" dirty="0">
                <a:solidFill>
                  <a:srgbClr val="FF0000"/>
                </a:solidFill>
              </a:rPr>
              <a:t>DIVORCE:</a:t>
            </a:r>
          </a:p>
        </p:txBody>
      </p:sp>
      <p:sp>
        <p:nvSpPr>
          <p:cNvPr id="3" name="Content Placeholder 2"/>
          <p:cNvSpPr>
            <a:spLocks noGrp="1"/>
          </p:cNvSpPr>
          <p:nvPr>
            <p:ph idx="1"/>
          </p:nvPr>
        </p:nvSpPr>
        <p:spPr>
          <a:xfrm>
            <a:off x="287481" y="1049482"/>
            <a:ext cx="11617037" cy="5320145"/>
          </a:xfrm>
        </p:spPr>
        <p:txBody>
          <a:bodyPr>
            <a:normAutofit fontScale="25000" lnSpcReduction="20000"/>
          </a:bodyPr>
          <a:lstStyle/>
          <a:p>
            <a:r>
              <a:rPr lang="en-GB" sz="7200" dirty="0"/>
              <a:t>In the past 40/50 years there have been major changes in the family and household, for example:</a:t>
            </a:r>
          </a:p>
          <a:p>
            <a:pPr marL="514350" indent="-514350">
              <a:buAutoNum type="arabicPeriod"/>
            </a:pPr>
            <a:r>
              <a:rPr lang="en-GB" sz="7200" dirty="0"/>
              <a:t>The number of traditional nuclear family households – a married couple with their dependent children, has fallen.</a:t>
            </a:r>
          </a:p>
          <a:p>
            <a:pPr marL="514350" indent="-514350">
              <a:buAutoNum type="arabicPeriod"/>
            </a:pPr>
            <a:r>
              <a:rPr lang="en-GB" sz="7200" dirty="0"/>
              <a:t>Divorce rates have increased.</a:t>
            </a:r>
          </a:p>
          <a:p>
            <a:pPr marL="514350" indent="-514350">
              <a:buAutoNum type="arabicPeriod"/>
            </a:pPr>
            <a:r>
              <a:rPr lang="en-GB" sz="7200" dirty="0"/>
              <a:t>Fewer first marriages, more re-marriages.</a:t>
            </a:r>
          </a:p>
          <a:p>
            <a:pPr marL="514350" indent="-514350">
              <a:buAutoNum type="arabicPeriod"/>
            </a:pPr>
            <a:r>
              <a:rPr lang="en-GB" sz="7200" dirty="0"/>
              <a:t>People marrying later in life.</a:t>
            </a:r>
          </a:p>
          <a:p>
            <a:pPr marL="514350" indent="-514350">
              <a:buAutoNum type="arabicPeriod"/>
            </a:pPr>
            <a:r>
              <a:rPr lang="en-GB" sz="7200" dirty="0"/>
              <a:t>More couples are cohabitating.</a:t>
            </a:r>
          </a:p>
          <a:p>
            <a:pPr marL="514350" indent="-514350">
              <a:buAutoNum type="arabicPeriod"/>
            </a:pPr>
            <a:r>
              <a:rPr lang="en-GB" sz="7200" dirty="0"/>
              <a:t>Same sec relationships, legalised through civil relationships.</a:t>
            </a:r>
          </a:p>
          <a:p>
            <a:pPr marL="514350" indent="-514350">
              <a:buAutoNum type="arabicPeriod"/>
            </a:pPr>
            <a:r>
              <a:rPr lang="en-GB" sz="7200" dirty="0"/>
              <a:t>Women having fewer children.</a:t>
            </a:r>
          </a:p>
          <a:p>
            <a:pPr marL="514350" indent="-514350">
              <a:buAutoNum type="arabicPeriod"/>
            </a:pPr>
            <a:r>
              <a:rPr lang="en-GB" sz="7200" dirty="0"/>
              <a:t>More births outside marriage.</a:t>
            </a:r>
          </a:p>
          <a:p>
            <a:pPr marL="514350" indent="-514350">
              <a:buAutoNum type="arabicPeriod"/>
            </a:pPr>
            <a:r>
              <a:rPr lang="en-GB" sz="7200" dirty="0"/>
              <a:t>More people now live alone.</a:t>
            </a:r>
          </a:p>
          <a:p>
            <a:pPr marL="0" indent="0">
              <a:buNone/>
            </a:pPr>
            <a:r>
              <a:rPr lang="en-GB" sz="7200" b="1" u="sng" dirty="0">
                <a:solidFill>
                  <a:srgbClr val="002060"/>
                </a:solidFill>
              </a:rPr>
              <a:t>Changing patterns of divorce:</a:t>
            </a:r>
          </a:p>
          <a:p>
            <a:r>
              <a:rPr lang="en-GB" sz="7200" dirty="0"/>
              <a:t>Since 1960’s – there has been an increase in the number of divorces in UK.</a:t>
            </a:r>
          </a:p>
          <a:p>
            <a:r>
              <a:rPr lang="en-GB" sz="7200" dirty="0"/>
              <a:t>Statistics show 40% of marriages will end in divorce.</a:t>
            </a:r>
          </a:p>
          <a:p>
            <a:r>
              <a:rPr lang="en-GB" sz="7200" dirty="0"/>
              <a:t>One reason for fewer divorces since 1990’s is because less people are getting married – more cohabiting.</a:t>
            </a:r>
          </a:p>
          <a:p>
            <a:r>
              <a:rPr lang="en-GB" sz="7200" dirty="0"/>
              <a:t>65% of applications for divorces come from women – most reason for divorce is because of Husband’s unreasonable behaviour.</a:t>
            </a:r>
          </a:p>
          <a:p>
            <a:r>
              <a:rPr lang="en-GB" sz="7200" dirty="0"/>
              <a:t>Couples who get married young, have a child before married and those who have married before are at risk of divorce.</a:t>
            </a:r>
          </a:p>
          <a:p>
            <a:endParaRPr lang="en-GB" dirty="0"/>
          </a:p>
          <a:p>
            <a:endParaRPr lang="en-GB" dirty="0"/>
          </a:p>
        </p:txBody>
      </p:sp>
      <p:sp>
        <p:nvSpPr>
          <p:cNvPr id="4" name="TextBox 3"/>
          <p:cNvSpPr txBox="1"/>
          <p:nvPr/>
        </p:nvSpPr>
        <p:spPr>
          <a:xfrm>
            <a:off x="6515101" y="1797627"/>
            <a:ext cx="5389417" cy="2585323"/>
          </a:xfrm>
          <a:prstGeom prst="rect">
            <a:avLst/>
          </a:prstGeom>
          <a:noFill/>
          <a:ln w="28575">
            <a:solidFill>
              <a:schemeClr val="tx1"/>
            </a:solidFill>
          </a:ln>
        </p:spPr>
        <p:txBody>
          <a:bodyPr wrap="square" rtlCol="0">
            <a:spAutoFit/>
          </a:bodyPr>
          <a:lstStyle/>
          <a:p>
            <a:r>
              <a:rPr lang="en-GB" b="1" u="sng" dirty="0"/>
              <a:t>History of Divorce Law:</a:t>
            </a:r>
          </a:p>
          <a:p>
            <a:pPr marL="285750" indent="-285750">
              <a:buFont typeface="Arial" panose="020B0604020202020204" pitchFamily="34" charset="0"/>
              <a:buChar char="•"/>
            </a:pPr>
            <a:r>
              <a:rPr lang="en-GB" dirty="0"/>
              <a:t>Before 1850’s – divorce did not exist, only the rich could do this.</a:t>
            </a:r>
          </a:p>
          <a:p>
            <a:pPr marL="285750" indent="-285750">
              <a:buFont typeface="Arial" panose="020B0604020202020204" pitchFamily="34" charset="0"/>
              <a:buChar char="•"/>
            </a:pPr>
            <a:r>
              <a:rPr lang="en-GB" dirty="0"/>
              <a:t>Late 1850’s men could divorced unfaithful wives.</a:t>
            </a:r>
          </a:p>
          <a:p>
            <a:pPr marL="285750" indent="-285750">
              <a:buFont typeface="Arial" panose="020B0604020202020204" pitchFamily="34" charset="0"/>
              <a:buChar char="•"/>
            </a:pPr>
            <a:r>
              <a:rPr lang="en-GB" dirty="0"/>
              <a:t>1920’s – 3,000 divorces.</a:t>
            </a:r>
          </a:p>
          <a:p>
            <a:pPr marL="285750" indent="-285750">
              <a:buFont typeface="Arial" panose="020B0604020202020204" pitchFamily="34" charset="0"/>
              <a:buChar char="•"/>
            </a:pPr>
            <a:r>
              <a:rPr lang="en-GB" dirty="0"/>
              <a:t>1923 – grounds for divorce equal between men and women.</a:t>
            </a:r>
          </a:p>
          <a:p>
            <a:pPr marL="285750" indent="-285750">
              <a:buFont typeface="Arial" panose="020B0604020202020204" pitchFamily="34" charset="0"/>
              <a:buChar char="•"/>
            </a:pPr>
            <a:r>
              <a:rPr lang="en-GB" dirty="0"/>
              <a:t>1949 – legal aid available, making divorce affordable.</a:t>
            </a:r>
          </a:p>
          <a:p>
            <a:pPr marL="285750" indent="-285750">
              <a:buFont typeface="Arial" panose="020B0604020202020204" pitchFamily="34" charset="0"/>
              <a:buChar char="•"/>
            </a:pPr>
            <a:r>
              <a:rPr lang="en-GB" dirty="0"/>
              <a:t>1961 – 27,000 divorces.</a:t>
            </a:r>
          </a:p>
        </p:txBody>
      </p:sp>
    </p:spTree>
    <p:extLst>
      <p:ext uri="{BB962C8B-B14F-4D97-AF65-F5344CB8AC3E}">
        <p14:creationId xmlns:p14="http://schemas.microsoft.com/office/powerpoint/2010/main" val="32877690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271608"/>
            <a:ext cx="10515600" cy="486930"/>
          </a:xfrm>
        </p:spPr>
        <p:txBody>
          <a:bodyPr>
            <a:normAutofit fontScale="90000"/>
          </a:bodyPr>
          <a:lstStyle/>
          <a:p>
            <a:r>
              <a:rPr lang="en-GB" sz="3600" b="1" u="sng" dirty="0">
                <a:solidFill>
                  <a:srgbClr val="002060"/>
                </a:solidFill>
                <a:latin typeface="+mn-lt"/>
              </a:rPr>
              <a:t>EXPLANATIONS FOR THE INCREASE IN DIVORCE:</a:t>
            </a:r>
          </a:p>
        </p:txBody>
      </p:sp>
      <p:sp>
        <p:nvSpPr>
          <p:cNvPr id="3" name="Content Placeholder 2"/>
          <p:cNvSpPr>
            <a:spLocks noGrp="1"/>
          </p:cNvSpPr>
          <p:nvPr>
            <p:ph idx="1"/>
          </p:nvPr>
        </p:nvSpPr>
        <p:spPr>
          <a:xfrm>
            <a:off x="277090" y="758538"/>
            <a:ext cx="11630891" cy="5870862"/>
          </a:xfrm>
        </p:spPr>
        <p:txBody>
          <a:bodyPr numCol="2">
            <a:normAutofit fontScale="55000" lnSpcReduction="20000"/>
          </a:bodyPr>
          <a:lstStyle/>
          <a:p>
            <a:pPr marL="0" indent="0">
              <a:buNone/>
            </a:pPr>
            <a:r>
              <a:rPr lang="en-GB" b="1" u="sng" dirty="0">
                <a:solidFill>
                  <a:srgbClr val="002060"/>
                </a:solidFill>
              </a:rPr>
              <a:t>1</a:t>
            </a:r>
            <a:r>
              <a:rPr lang="en-GB" sz="2900" b="1" u="sng" dirty="0">
                <a:solidFill>
                  <a:srgbClr val="002060"/>
                </a:solidFill>
              </a:rPr>
              <a:t>. Changes in Law:</a:t>
            </a:r>
          </a:p>
          <a:p>
            <a:r>
              <a:rPr lang="en-GB" sz="2900" dirty="0"/>
              <a:t>Divorce was difficult to obtain in 19</a:t>
            </a:r>
            <a:r>
              <a:rPr lang="en-GB" sz="2900" baseline="30000" dirty="0"/>
              <a:t>th</a:t>
            </a:r>
            <a:r>
              <a:rPr lang="en-GB" sz="2900" dirty="0"/>
              <a:t> century Britain, especially for women – there have been 3 types of changes for women:</a:t>
            </a:r>
          </a:p>
          <a:p>
            <a:r>
              <a:rPr lang="en-GB" sz="2900" b="1" dirty="0"/>
              <a:t>Equalising grounds</a:t>
            </a:r>
            <a:r>
              <a:rPr lang="en-GB" sz="2900" dirty="0"/>
              <a:t> – divorce available to both men and women.</a:t>
            </a:r>
          </a:p>
          <a:p>
            <a:r>
              <a:rPr lang="en-GB" sz="2900" b="1" dirty="0"/>
              <a:t>Widening grounds </a:t>
            </a:r>
            <a:r>
              <a:rPr lang="en-GB" sz="2900" dirty="0"/>
              <a:t>– you can get divorced for more reasons now.</a:t>
            </a:r>
          </a:p>
          <a:p>
            <a:r>
              <a:rPr lang="en-GB" sz="2900" b="1" dirty="0"/>
              <a:t>Making divorce cheaper</a:t>
            </a:r>
            <a:r>
              <a:rPr lang="en-GB" sz="2900" dirty="0"/>
              <a:t> – Laws have made divorce cheaper.</a:t>
            </a:r>
          </a:p>
          <a:p>
            <a:r>
              <a:rPr lang="en-GB" sz="2900" dirty="0"/>
              <a:t>Divorce now being available to all, has caused high increase in divorce rates = ‘irretrievable breakdown’ in marriage now.</a:t>
            </a:r>
          </a:p>
          <a:p>
            <a:r>
              <a:rPr lang="en-GB" sz="2900" dirty="0"/>
              <a:t>Unhappy couples, instead of getting divorced can now:</a:t>
            </a:r>
          </a:p>
          <a:p>
            <a:r>
              <a:rPr lang="en-GB" sz="2900" b="1" dirty="0"/>
              <a:t>Desertion </a:t>
            </a:r>
            <a:r>
              <a:rPr lang="en-GB" sz="2900" dirty="0"/>
              <a:t>– one partner leaves the other, but they are still legally married.</a:t>
            </a:r>
          </a:p>
          <a:p>
            <a:r>
              <a:rPr lang="en-GB" sz="2900" b="1" dirty="0"/>
              <a:t>Legal separation </a:t>
            </a:r>
            <a:r>
              <a:rPr lang="en-GB" sz="2900" dirty="0"/>
              <a:t>– court separate financial and legal affairs between couple, but they remain married and cannot re-marry.</a:t>
            </a:r>
          </a:p>
          <a:p>
            <a:r>
              <a:rPr lang="en-GB" sz="2900" b="1" dirty="0"/>
              <a:t>Empty shell marriage</a:t>
            </a:r>
            <a:r>
              <a:rPr lang="en-GB" sz="2900" dirty="0"/>
              <a:t> – couple live under the same roof but remain married in name only.</a:t>
            </a:r>
          </a:p>
          <a:p>
            <a:r>
              <a:rPr lang="en-GB" sz="2900" dirty="0"/>
              <a:t>Because divorce is easier to obtain, less people use separation methods.</a:t>
            </a:r>
          </a:p>
          <a:p>
            <a:pPr marL="0" indent="0">
              <a:buNone/>
            </a:pPr>
            <a:r>
              <a:rPr lang="en-GB" sz="2900" b="1" u="sng" dirty="0">
                <a:solidFill>
                  <a:srgbClr val="002060"/>
                </a:solidFill>
              </a:rPr>
              <a:t>2. Declining stigma and changing attitudes:</a:t>
            </a:r>
          </a:p>
          <a:p>
            <a:r>
              <a:rPr lang="en-GB" sz="2900" dirty="0"/>
              <a:t>In the past, divorce was stigmatised negatively = church would condemn divorce and those re-marrying.</a:t>
            </a:r>
          </a:p>
          <a:p>
            <a:r>
              <a:rPr lang="en-GB" sz="2900" b="1" dirty="0"/>
              <a:t>Mitchell and Goody (1997) </a:t>
            </a:r>
            <a:r>
              <a:rPr lang="en-GB" sz="2900" dirty="0"/>
              <a:t>important change since 1960’s has been rapid decline in stigma attached to divorce = as stigma declines more couples are willing to get divorced rather than solving their problems.</a:t>
            </a:r>
          </a:p>
          <a:p>
            <a:r>
              <a:rPr lang="en-GB" sz="2900" dirty="0"/>
              <a:t>Because divorce is normalised = there is a less stigma to it.</a:t>
            </a:r>
          </a:p>
          <a:p>
            <a:pPr marL="0" indent="0">
              <a:buNone/>
            </a:pPr>
            <a:r>
              <a:rPr lang="en-GB" sz="2900" b="1" u="sng" dirty="0">
                <a:solidFill>
                  <a:srgbClr val="002060"/>
                </a:solidFill>
              </a:rPr>
              <a:t>3. Secularisation:</a:t>
            </a:r>
          </a:p>
          <a:p>
            <a:r>
              <a:rPr lang="en-GB" sz="2900" dirty="0"/>
              <a:t>Many sociologists argue that society is becoming more secular – e.g. church attendance has declined.</a:t>
            </a:r>
          </a:p>
          <a:p>
            <a:r>
              <a:rPr lang="en-GB" sz="2900" dirty="0"/>
              <a:t>Couples are less likely to be influenced by the church = more likely to now get divorced.</a:t>
            </a:r>
          </a:p>
          <a:p>
            <a:r>
              <a:rPr lang="en-GB" sz="2900" dirty="0"/>
              <a:t>Churches have begun to soften their views to divorce = they fear losing credibility in society.</a:t>
            </a:r>
          </a:p>
          <a:p>
            <a:pPr marL="0" indent="0">
              <a:buNone/>
            </a:pPr>
            <a:r>
              <a:rPr lang="en-GB" sz="2900" b="1" u="sng" dirty="0">
                <a:solidFill>
                  <a:srgbClr val="002060"/>
                </a:solidFill>
              </a:rPr>
              <a:t>4. Rising expectations of marriage:</a:t>
            </a:r>
          </a:p>
          <a:p>
            <a:r>
              <a:rPr lang="en-GB" sz="2900" dirty="0"/>
              <a:t>Functionalist, </a:t>
            </a:r>
            <a:r>
              <a:rPr lang="en-GB" sz="2900" b="1" dirty="0"/>
              <a:t>Fletcher (1966)</a:t>
            </a:r>
            <a:r>
              <a:rPr lang="en-GB" sz="2900" dirty="0"/>
              <a:t> argues people have higher expectations of marriage and are willing to get a divorce if unhappy.</a:t>
            </a:r>
          </a:p>
          <a:p>
            <a:r>
              <a:rPr lang="en-GB" sz="2900" dirty="0"/>
              <a:t>Linked to ideology of love = couples marrying solely based on love, if the love dies, then the marriage should end in divorce – ‘Love is until further notice’ Giddens.</a:t>
            </a:r>
          </a:p>
          <a:p>
            <a:r>
              <a:rPr lang="en-GB" sz="2900" dirty="0"/>
              <a:t>In the past, individuals had not control on who they married – did not have high expectations = unlikely to be upset about lack of love in marriage.</a:t>
            </a:r>
          </a:p>
          <a:p>
            <a:r>
              <a:rPr lang="en-GB" sz="2900" dirty="0"/>
              <a:t>Fletcher argues today’s relationships are based on personal fulfilment – if this is not achieved = divorce.</a:t>
            </a:r>
          </a:p>
          <a:p>
            <a:r>
              <a:rPr lang="en-GB" sz="2900" dirty="0"/>
              <a:t>Functionalists criticise Fletcher’s view as too optimistic = reality of marriage is that, majority of the time, it ends in divorce.</a:t>
            </a:r>
          </a:p>
          <a:p>
            <a:r>
              <a:rPr lang="en-GB" sz="2900" dirty="0"/>
              <a:t>Feminists argue Fletcher’s approach is too rosy = oppression within the family on women, main cause of divorce.</a:t>
            </a:r>
          </a:p>
        </p:txBody>
      </p:sp>
    </p:spTree>
    <p:extLst>
      <p:ext uri="{BB962C8B-B14F-4D97-AF65-F5344CB8AC3E}">
        <p14:creationId xmlns:p14="http://schemas.microsoft.com/office/powerpoint/2010/main" val="23956464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090" y="270163"/>
            <a:ext cx="11630891" cy="6307281"/>
          </a:xfrm>
        </p:spPr>
        <p:txBody>
          <a:bodyPr numCol="2">
            <a:normAutofit fontScale="92500" lnSpcReduction="20000"/>
          </a:bodyPr>
          <a:lstStyle/>
          <a:p>
            <a:pPr marL="0" indent="0">
              <a:buNone/>
            </a:pPr>
            <a:r>
              <a:rPr lang="en-GB" sz="2000" b="1" u="sng" dirty="0">
                <a:solidFill>
                  <a:srgbClr val="002060"/>
                </a:solidFill>
              </a:rPr>
              <a:t>5. Women’s increased financial independence:</a:t>
            </a:r>
          </a:p>
          <a:p>
            <a:r>
              <a:rPr lang="en-GB" sz="2000" dirty="0"/>
              <a:t>Women’s increased financial independence, means they do not need to rely on their partner and can leave unhappy marriages.</a:t>
            </a:r>
          </a:p>
          <a:p>
            <a:r>
              <a:rPr lang="en-GB" sz="2000" dirty="0"/>
              <a:t>Women can now earn equal pay to men &amp; girls academic success allows them to get good paying jobs.</a:t>
            </a:r>
          </a:p>
          <a:p>
            <a:r>
              <a:rPr lang="en-GB" sz="2000" dirty="0"/>
              <a:t>Allan and Crow argue the family use to be a means of production in society – not anymore, because family do not economically depend on each other anymore.</a:t>
            </a:r>
          </a:p>
          <a:p>
            <a:pPr marL="0" indent="0">
              <a:buNone/>
            </a:pPr>
            <a:r>
              <a:rPr lang="en-GB" sz="2000" b="1" u="sng" dirty="0">
                <a:solidFill>
                  <a:srgbClr val="002060"/>
                </a:solidFill>
              </a:rPr>
              <a:t>6. Feminist explanations:</a:t>
            </a:r>
            <a:endParaRPr lang="en-GB" sz="2000" b="1" u="sng" dirty="0"/>
          </a:p>
          <a:p>
            <a:r>
              <a:rPr lang="en-GB" sz="2000" dirty="0"/>
              <a:t>Feminists argue that married women today have dual burden – paid work and domestic labour.</a:t>
            </a:r>
          </a:p>
          <a:p>
            <a:r>
              <a:rPr lang="en-GB" sz="2000" dirty="0"/>
              <a:t>More conflict between husband and wives = causing high divorce rates.</a:t>
            </a:r>
          </a:p>
          <a:p>
            <a:r>
              <a:rPr lang="en-GB" sz="2000" dirty="0"/>
              <a:t>Although there have been high improvements in women's position in the public sphere – employment and education, in the private sphere = change is slow.</a:t>
            </a:r>
          </a:p>
          <a:p>
            <a:r>
              <a:rPr lang="en-GB" sz="2000" dirty="0"/>
              <a:t>Feminists argue marriage remains patriarchal, with men benefiting from women = through triple shift.</a:t>
            </a:r>
          </a:p>
          <a:p>
            <a:r>
              <a:rPr lang="en-GB" sz="2000" dirty="0"/>
              <a:t>Hochschild argues that the work place and family contrast = at work, women feel valued – at home they feel oppressed by Husband and this causes higher divorce rates.</a:t>
            </a:r>
          </a:p>
          <a:p>
            <a:r>
              <a:rPr lang="en-GB" sz="2000" dirty="0" err="1"/>
              <a:t>Sigle</a:t>
            </a:r>
            <a:r>
              <a:rPr lang="en-GB" sz="2000" dirty="0"/>
              <a:t>-Rushton argues mothers who have dual burden of paid work and domestic work = likely to divorce, than non working mothers in marriages with traditional division of labour.</a:t>
            </a:r>
          </a:p>
          <a:p>
            <a:r>
              <a:rPr lang="en-GB" sz="2000" dirty="0"/>
              <a:t>Feminists argue the stress and frustration from work and marriage causes divorce.</a:t>
            </a:r>
          </a:p>
          <a:p>
            <a:r>
              <a:rPr lang="en-GB" sz="2000" dirty="0"/>
              <a:t>However, Gash argues there is no evidence that working women are likely to divorce.</a:t>
            </a:r>
          </a:p>
          <a:p>
            <a:r>
              <a:rPr lang="en-GB" sz="2000" dirty="0"/>
              <a:t>Radical feminists such as Bernard argues women are fed up with patriarchal marriages and want freedom through divorce.</a:t>
            </a:r>
          </a:p>
          <a:p>
            <a:r>
              <a:rPr lang="en-GB" sz="2000" dirty="0"/>
              <a:t>Divorce shows = women are becoming more aware of patriarchal oppression and more confident in leaving.</a:t>
            </a:r>
          </a:p>
          <a:p>
            <a:pPr marL="0" indent="0">
              <a:buNone/>
            </a:pPr>
            <a:r>
              <a:rPr lang="en-GB" sz="2000" b="1" u="sng" dirty="0">
                <a:solidFill>
                  <a:srgbClr val="002060"/>
                </a:solidFill>
              </a:rPr>
              <a:t>7. Modernity and Individualisation:</a:t>
            </a:r>
          </a:p>
          <a:p>
            <a:r>
              <a:rPr lang="en-GB" sz="2000" dirty="0"/>
              <a:t>Beck and Giddens (1992) argue that in modern society, traditional norms such as the duty to stay with the same partner = has lost its influence.</a:t>
            </a:r>
          </a:p>
          <a:p>
            <a:r>
              <a:rPr lang="en-GB" sz="2000" dirty="0"/>
              <a:t>As a result, each individual becomes free to pursue his or her own self-interest – this is the ‘individualisation thesis’.</a:t>
            </a:r>
          </a:p>
          <a:p>
            <a:r>
              <a:rPr lang="en-GB" sz="2000" dirty="0"/>
              <a:t>Relationships have become more fragile and individuals are now unwilling to remain with their partner if the relationship fails to succeed.</a:t>
            </a:r>
            <a:endParaRPr lang="en-GB" sz="2900" dirty="0"/>
          </a:p>
        </p:txBody>
      </p:sp>
    </p:spTree>
    <p:extLst>
      <p:ext uri="{BB962C8B-B14F-4D97-AF65-F5344CB8AC3E}">
        <p14:creationId xmlns:p14="http://schemas.microsoft.com/office/powerpoint/2010/main" val="21709877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0465" y="202336"/>
            <a:ext cx="8229600" cy="325040"/>
          </a:xfrm>
        </p:spPr>
        <p:txBody>
          <a:bodyPr>
            <a:noAutofit/>
          </a:bodyPr>
          <a:lstStyle/>
          <a:p>
            <a:pPr algn="ctr"/>
            <a:r>
              <a:rPr lang="en-GB" sz="3200" b="1" u="sng" dirty="0">
                <a:solidFill>
                  <a:srgbClr val="FF0000"/>
                </a:solidFill>
              </a:rPr>
              <a:t>PARTNERSHIPS:</a:t>
            </a:r>
          </a:p>
        </p:txBody>
      </p:sp>
      <p:sp>
        <p:nvSpPr>
          <p:cNvPr id="3" name="Text Placeholder 2"/>
          <p:cNvSpPr>
            <a:spLocks noGrp="1"/>
          </p:cNvSpPr>
          <p:nvPr>
            <p:ph type="body" idx="1"/>
          </p:nvPr>
        </p:nvSpPr>
        <p:spPr>
          <a:xfrm>
            <a:off x="249381" y="529881"/>
            <a:ext cx="3906885" cy="330051"/>
          </a:xfrm>
        </p:spPr>
        <p:txBody>
          <a:bodyPr>
            <a:noAutofit/>
          </a:bodyPr>
          <a:lstStyle/>
          <a:p>
            <a:r>
              <a:rPr lang="en-GB" u="sng" dirty="0">
                <a:solidFill>
                  <a:srgbClr val="002060"/>
                </a:solidFill>
              </a:rPr>
              <a:t>MARRIAGE:</a:t>
            </a:r>
          </a:p>
        </p:txBody>
      </p:sp>
      <p:sp>
        <p:nvSpPr>
          <p:cNvPr id="4" name="Content Placeholder 3"/>
          <p:cNvSpPr>
            <a:spLocks noGrp="1"/>
          </p:cNvSpPr>
          <p:nvPr>
            <p:ph sz="half" idx="2"/>
          </p:nvPr>
        </p:nvSpPr>
        <p:spPr>
          <a:xfrm>
            <a:off x="249381" y="859932"/>
            <a:ext cx="11637819" cy="5779859"/>
          </a:xfrm>
        </p:spPr>
        <p:txBody>
          <a:bodyPr numCol="2">
            <a:noAutofit/>
          </a:bodyPr>
          <a:lstStyle/>
          <a:p>
            <a:pPr marL="457200" indent="-457200">
              <a:buAutoNum type="arabicPeriod"/>
            </a:pPr>
            <a:r>
              <a:rPr lang="en-GB" sz="1260" dirty="0"/>
              <a:t>Fewer people are marrying  - lowest since 1920’’s.</a:t>
            </a:r>
          </a:p>
          <a:p>
            <a:pPr marL="457200" indent="-457200">
              <a:buAutoNum type="arabicPeriod"/>
            </a:pPr>
            <a:r>
              <a:rPr lang="en-GB" sz="1260" dirty="0"/>
              <a:t>More people re-marrying.</a:t>
            </a:r>
          </a:p>
          <a:p>
            <a:pPr marL="457200" indent="-457200">
              <a:buAutoNum type="arabicPeriod"/>
            </a:pPr>
            <a:r>
              <a:rPr lang="en-GB" sz="1260" dirty="0"/>
              <a:t>People marrying later.</a:t>
            </a:r>
          </a:p>
          <a:p>
            <a:pPr marL="0" indent="0">
              <a:buNone/>
            </a:pPr>
            <a:r>
              <a:rPr lang="en-GB" sz="1260" b="1" u="sng" dirty="0">
                <a:solidFill>
                  <a:srgbClr val="002060"/>
                </a:solidFill>
              </a:rPr>
              <a:t>Reasons for changing patterns of marriage:</a:t>
            </a:r>
          </a:p>
          <a:p>
            <a:pPr marL="457200" indent="-457200">
              <a:buAutoNum type="arabicPeriod"/>
            </a:pPr>
            <a:r>
              <a:rPr lang="en-GB" sz="1260" b="1" dirty="0"/>
              <a:t>First marriages = </a:t>
            </a:r>
            <a:r>
              <a:rPr lang="en-GB" sz="1260" dirty="0"/>
              <a:t>decrease because of secularisation, decline in stigma about getting married, changes in position of women and fear of debt.</a:t>
            </a:r>
          </a:p>
          <a:p>
            <a:pPr marL="457200" indent="-457200">
              <a:buAutoNum type="arabicPeriod"/>
            </a:pPr>
            <a:r>
              <a:rPr lang="en-GB" sz="1260" b="1" dirty="0"/>
              <a:t>Re-marriages =</a:t>
            </a:r>
            <a:r>
              <a:rPr lang="en-GB" sz="1260" dirty="0"/>
              <a:t> increase in divorce means increase in re-marriages.</a:t>
            </a:r>
          </a:p>
          <a:p>
            <a:pPr marL="457200" indent="-457200">
              <a:buAutoNum type="arabicPeriod"/>
            </a:pPr>
            <a:r>
              <a:rPr lang="en-GB" sz="1260" b="1" dirty="0"/>
              <a:t>Age of marrying = </a:t>
            </a:r>
            <a:r>
              <a:rPr lang="en-GB" sz="1260" dirty="0"/>
              <a:t>age of marrying has increased more people want to spend longer time in education.</a:t>
            </a:r>
          </a:p>
          <a:p>
            <a:pPr marL="457200" indent="-457200">
              <a:buAutoNum type="arabicPeriod"/>
            </a:pPr>
            <a:r>
              <a:rPr lang="en-GB" sz="1260" b="1" dirty="0"/>
              <a:t>Church weddings =</a:t>
            </a:r>
            <a:r>
              <a:rPr lang="en-GB" sz="1260" dirty="0"/>
              <a:t> couples less likely to marry in church – secularisation and many churches refuse to re-marry couples.</a:t>
            </a:r>
          </a:p>
          <a:p>
            <a:pPr marL="0" indent="0">
              <a:buNone/>
            </a:pPr>
            <a:r>
              <a:rPr lang="en-GB" sz="1260" b="1" u="sng" dirty="0">
                <a:solidFill>
                  <a:srgbClr val="002060"/>
                </a:solidFill>
              </a:rPr>
              <a:t>Cohabitation</a:t>
            </a:r>
            <a:r>
              <a:rPr lang="en-GB" sz="1260" dirty="0">
                <a:solidFill>
                  <a:srgbClr val="002060"/>
                </a:solidFill>
              </a:rPr>
              <a:t>:</a:t>
            </a:r>
          </a:p>
          <a:p>
            <a:r>
              <a:rPr lang="en-GB" sz="1260" dirty="0"/>
              <a:t>Unmarried couples in a sexual relationship living together – number of marriages has fallen – increase in cohabitation. Cohabiting couples with children are a fast growing family type.</a:t>
            </a:r>
          </a:p>
          <a:p>
            <a:pPr marL="0" indent="0">
              <a:buNone/>
            </a:pPr>
            <a:r>
              <a:rPr lang="en-GB" sz="1260" b="1" u="sng" dirty="0">
                <a:solidFill>
                  <a:srgbClr val="002060"/>
                </a:solidFill>
              </a:rPr>
              <a:t>Reasons for the increase in cohabitation:</a:t>
            </a:r>
          </a:p>
          <a:p>
            <a:r>
              <a:rPr lang="en-GB" sz="1260" dirty="0"/>
              <a:t>Increased cohabitation rates are result in decline of stigma towards marriage.</a:t>
            </a:r>
          </a:p>
          <a:p>
            <a:r>
              <a:rPr lang="en-GB" sz="1260" dirty="0"/>
              <a:t>Young more likely to cohabitate.</a:t>
            </a:r>
          </a:p>
          <a:p>
            <a:r>
              <a:rPr lang="en-GB" sz="1260" dirty="0"/>
              <a:t>Increased career opportunities means women do not need marriage and can cohabitate.</a:t>
            </a:r>
          </a:p>
          <a:p>
            <a:r>
              <a:rPr lang="en-GB" sz="1260" dirty="0"/>
              <a:t>Secularisation = young people with no religion – likely to cohabitate.</a:t>
            </a:r>
          </a:p>
          <a:p>
            <a:pPr marL="0" indent="0">
              <a:buNone/>
            </a:pPr>
            <a:r>
              <a:rPr lang="en-GB" sz="1260" b="1" u="sng" dirty="0">
                <a:solidFill>
                  <a:srgbClr val="002060"/>
                </a:solidFill>
              </a:rPr>
              <a:t>Relationship between cohabitation and marriage:</a:t>
            </a:r>
          </a:p>
          <a:p>
            <a:r>
              <a:rPr lang="en-GB" sz="1260" b="1" dirty="0"/>
              <a:t>Chester</a:t>
            </a:r>
            <a:r>
              <a:rPr lang="en-GB" sz="1260" dirty="0"/>
              <a:t> argues cohabiting is the process towards getting married &amp; </a:t>
            </a:r>
            <a:r>
              <a:rPr lang="en-GB" sz="1260" b="1" dirty="0"/>
              <a:t>Coast (2006) </a:t>
            </a:r>
            <a:r>
              <a:rPr lang="en-GB" sz="1260" dirty="0"/>
              <a:t>found 75% of cohabiting couples say they expect to marry each other.</a:t>
            </a:r>
          </a:p>
          <a:p>
            <a:r>
              <a:rPr lang="en-GB" sz="1260" b="1" dirty="0"/>
              <a:t>Trial marriage: </a:t>
            </a:r>
            <a:r>
              <a:rPr lang="en-GB" sz="1260" dirty="0"/>
              <a:t>Cohabitating seen as trial marriage – as you are getting to know your partner – other couples see cohabitation as a permanent alternative to marriage.</a:t>
            </a:r>
          </a:p>
          <a:p>
            <a:pPr marL="0" indent="0">
              <a:buNone/>
            </a:pPr>
            <a:r>
              <a:rPr lang="en-GB" sz="1260" b="1" u="sng" dirty="0">
                <a:solidFill>
                  <a:srgbClr val="002060"/>
                </a:solidFill>
              </a:rPr>
              <a:t>Same-sex relationships:</a:t>
            </a:r>
          </a:p>
          <a:p>
            <a:r>
              <a:rPr lang="en-GB" sz="1260" dirty="0"/>
              <a:t>Stonewall (2012) argues campaigns for lesbian, gay and bisexual rights encourages same-sex relationships – in the past these relationships were hidden. </a:t>
            </a:r>
          </a:p>
          <a:p>
            <a:r>
              <a:rPr lang="en-GB" sz="1260" b="1" dirty="0"/>
              <a:t>Chosen families: </a:t>
            </a:r>
            <a:r>
              <a:rPr lang="en-GB" sz="1260" dirty="0"/>
              <a:t>Weeks (1999) argues increased social acceptance towards gays and lesbians results in them creating ideal family based on kinship and friends.</a:t>
            </a:r>
          </a:p>
          <a:p>
            <a:pPr marL="0" indent="0">
              <a:buNone/>
            </a:pPr>
            <a:r>
              <a:rPr lang="en-GB" sz="1260" b="1" u="sng" dirty="0">
                <a:solidFill>
                  <a:srgbClr val="002060"/>
                </a:solidFill>
              </a:rPr>
              <a:t>One-person households:</a:t>
            </a:r>
          </a:p>
          <a:p>
            <a:pPr marL="457200" indent="-457200">
              <a:buAutoNum type="arabicPeriod"/>
            </a:pPr>
            <a:r>
              <a:rPr lang="en-GB" sz="1260" dirty="0"/>
              <a:t>Rise to number of people living alone.</a:t>
            </a:r>
          </a:p>
          <a:p>
            <a:pPr marL="457200" indent="-457200">
              <a:buAutoNum type="arabicPeriod"/>
            </a:pPr>
            <a:r>
              <a:rPr lang="en-GB" sz="1260" dirty="0"/>
              <a:t>40% of one-person household are over 65.</a:t>
            </a:r>
          </a:p>
          <a:p>
            <a:pPr marL="457200" indent="-457200">
              <a:buAutoNum type="arabicPeriod"/>
            </a:pPr>
            <a:r>
              <a:rPr lang="en-GB" sz="1260" dirty="0"/>
              <a:t>By 2023, over 30% of the adult population will be single.</a:t>
            </a:r>
          </a:p>
          <a:p>
            <a:pPr marL="0" indent="0">
              <a:buNone/>
            </a:pPr>
            <a:r>
              <a:rPr lang="en-GB" sz="1260" b="1" u="sng" dirty="0">
                <a:solidFill>
                  <a:srgbClr val="002060"/>
                </a:solidFill>
              </a:rPr>
              <a:t>Reasons for changes:</a:t>
            </a:r>
          </a:p>
          <a:p>
            <a:r>
              <a:rPr lang="en-GB" sz="1260" dirty="0"/>
              <a:t>Increase in separation and divorce – causing one-person households.</a:t>
            </a:r>
          </a:p>
          <a:p>
            <a:r>
              <a:rPr lang="en-GB" sz="1260" dirty="0"/>
              <a:t>Decline in marriage and increase in later marriages means at one point there are single – one-person households.</a:t>
            </a:r>
          </a:p>
          <a:p>
            <a:pPr marL="0" indent="0">
              <a:buNone/>
            </a:pPr>
            <a:r>
              <a:rPr lang="en-GB" sz="1260" b="1" u="sng" dirty="0">
                <a:solidFill>
                  <a:srgbClr val="002060"/>
                </a:solidFill>
              </a:rPr>
              <a:t>Living apart together:</a:t>
            </a:r>
          </a:p>
          <a:p>
            <a:r>
              <a:rPr lang="en-GB" sz="1260" dirty="0"/>
              <a:t>Refers to couples who do not live together – Duncan and Philips found one in 10 adults were together but not cohabiting or married. </a:t>
            </a:r>
          </a:p>
          <a:p>
            <a:r>
              <a:rPr lang="en-GB" sz="1260" dirty="0"/>
              <a:t>Some couples cannot afford to live together and thus avoid moving out to live somewhere else.</a:t>
            </a:r>
          </a:p>
        </p:txBody>
      </p:sp>
    </p:spTree>
    <p:extLst>
      <p:ext uri="{BB962C8B-B14F-4D97-AF65-F5344CB8AC3E}">
        <p14:creationId xmlns:p14="http://schemas.microsoft.com/office/powerpoint/2010/main" val="23118698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5568" y="114501"/>
            <a:ext cx="8229600" cy="490066"/>
          </a:xfrm>
        </p:spPr>
        <p:txBody>
          <a:bodyPr>
            <a:noAutofit/>
          </a:bodyPr>
          <a:lstStyle/>
          <a:p>
            <a:pPr algn="ctr"/>
            <a:r>
              <a:rPr lang="en-GB" sz="3200" b="1" u="sng" dirty="0">
                <a:solidFill>
                  <a:srgbClr val="FF0000"/>
                </a:solidFill>
              </a:rPr>
              <a:t>PARENTS AND CHILDREN:</a:t>
            </a:r>
          </a:p>
        </p:txBody>
      </p:sp>
      <p:sp>
        <p:nvSpPr>
          <p:cNvPr id="3" name="Text Placeholder 2"/>
          <p:cNvSpPr>
            <a:spLocks noGrp="1"/>
          </p:cNvSpPr>
          <p:nvPr>
            <p:ph type="body" idx="1"/>
          </p:nvPr>
        </p:nvSpPr>
        <p:spPr>
          <a:xfrm>
            <a:off x="150279" y="627243"/>
            <a:ext cx="4040188" cy="326819"/>
          </a:xfrm>
        </p:spPr>
        <p:txBody>
          <a:bodyPr>
            <a:normAutofit fontScale="92500" lnSpcReduction="10000"/>
          </a:bodyPr>
          <a:lstStyle/>
          <a:p>
            <a:r>
              <a:rPr lang="en-GB" sz="2000" u="sng" dirty="0">
                <a:solidFill>
                  <a:srgbClr val="002060"/>
                </a:solidFill>
              </a:rPr>
              <a:t>CHILDBEARING:</a:t>
            </a:r>
          </a:p>
        </p:txBody>
      </p:sp>
      <p:sp>
        <p:nvSpPr>
          <p:cNvPr id="4" name="Content Placeholder 3"/>
          <p:cNvSpPr>
            <a:spLocks noGrp="1"/>
          </p:cNvSpPr>
          <p:nvPr>
            <p:ph sz="half" idx="2"/>
          </p:nvPr>
        </p:nvSpPr>
        <p:spPr>
          <a:xfrm>
            <a:off x="150279" y="976738"/>
            <a:ext cx="4941267" cy="2637265"/>
          </a:xfrm>
        </p:spPr>
        <p:txBody>
          <a:bodyPr>
            <a:normAutofit fontScale="55000" lnSpcReduction="20000"/>
          </a:bodyPr>
          <a:lstStyle/>
          <a:p>
            <a:r>
              <a:rPr lang="en-GB" dirty="0"/>
              <a:t>47% of children are born outside marriage – nearly all births are jointly registered together.</a:t>
            </a:r>
          </a:p>
          <a:p>
            <a:r>
              <a:rPr lang="en-GB" dirty="0"/>
              <a:t>Women are having children later.</a:t>
            </a:r>
          </a:p>
          <a:p>
            <a:r>
              <a:rPr lang="en-GB" dirty="0"/>
              <a:t>Women are having fewer children than in the 20</a:t>
            </a:r>
            <a:r>
              <a:rPr lang="en-GB" baseline="30000" dirty="0"/>
              <a:t>th</a:t>
            </a:r>
            <a:r>
              <a:rPr lang="en-GB" dirty="0"/>
              <a:t> century.</a:t>
            </a:r>
          </a:p>
          <a:p>
            <a:r>
              <a:rPr lang="en-GB" dirty="0"/>
              <a:t>More women are remaining childless.</a:t>
            </a:r>
          </a:p>
          <a:p>
            <a:pPr marL="0" indent="0">
              <a:buNone/>
            </a:pPr>
            <a:r>
              <a:rPr lang="en-GB" b="1" u="sng" dirty="0">
                <a:solidFill>
                  <a:srgbClr val="002060"/>
                </a:solidFill>
              </a:rPr>
              <a:t>Reasons for the changes:</a:t>
            </a:r>
          </a:p>
          <a:p>
            <a:r>
              <a:rPr lang="en-GB" dirty="0"/>
              <a:t>Reasons for the increase in births outside marriage include a decline in stigma and increase in cohabitation.</a:t>
            </a:r>
          </a:p>
          <a:p>
            <a:r>
              <a:rPr lang="en-GB" dirty="0"/>
              <a:t>Women having children later because they wish to develop their career before settling down with family.</a:t>
            </a:r>
          </a:p>
          <a:p>
            <a:endParaRPr lang="en-GB" dirty="0"/>
          </a:p>
        </p:txBody>
      </p:sp>
      <p:sp>
        <p:nvSpPr>
          <p:cNvPr id="5" name="Text Placeholder 4"/>
          <p:cNvSpPr>
            <a:spLocks noGrp="1"/>
          </p:cNvSpPr>
          <p:nvPr>
            <p:ph type="body" sz="quarter" idx="3"/>
          </p:nvPr>
        </p:nvSpPr>
        <p:spPr>
          <a:xfrm>
            <a:off x="5091546" y="604567"/>
            <a:ext cx="4402543" cy="330437"/>
          </a:xfrm>
        </p:spPr>
        <p:txBody>
          <a:bodyPr>
            <a:normAutofit fontScale="92500" lnSpcReduction="10000"/>
          </a:bodyPr>
          <a:lstStyle/>
          <a:p>
            <a:r>
              <a:rPr lang="en-GB" sz="2000" u="sng" dirty="0">
                <a:solidFill>
                  <a:srgbClr val="002060"/>
                </a:solidFill>
              </a:rPr>
              <a:t>LONE-PARENT FAMILIES:</a:t>
            </a:r>
          </a:p>
        </p:txBody>
      </p:sp>
      <p:sp>
        <p:nvSpPr>
          <p:cNvPr id="6" name="Content Placeholder 5"/>
          <p:cNvSpPr>
            <a:spLocks noGrp="1"/>
          </p:cNvSpPr>
          <p:nvPr>
            <p:ph sz="quarter" idx="4"/>
          </p:nvPr>
        </p:nvSpPr>
        <p:spPr>
          <a:xfrm>
            <a:off x="5091546" y="935004"/>
            <a:ext cx="6930737" cy="5720690"/>
          </a:xfrm>
        </p:spPr>
        <p:txBody>
          <a:bodyPr>
            <a:noAutofit/>
          </a:bodyPr>
          <a:lstStyle/>
          <a:p>
            <a:r>
              <a:rPr lang="en-GB" sz="1200" dirty="0"/>
              <a:t>Lone-parent families now make up 22% of all families with children.</a:t>
            </a:r>
          </a:p>
          <a:p>
            <a:r>
              <a:rPr lang="en-GB" sz="1200" dirty="0"/>
              <a:t>Over 90% of these families are headed by women.</a:t>
            </a:r>
          </a:p>
          <a:p>
            <a:r>
              <a:rPr lang="en-GB" sz="1200" dirty="0"/>
              <a:t>Divorced women until 1990’s were the biggest group of lone-mothers.</a:t>
            </a:r>
          </a:p>
          <a:p>
            <a:r>
              <a:rPr lang="en-GB" sz="1200" dirty="0"/>
              <a:t>A child living with a lone parent is likely to be in poverty as a child living with two.</a:t>
            </a:r>
          </a:p>
          <a:p>
            <a:pPr marL="0" indent="0">
              <a:buNone/>
            </a:pPr>
            <a:r>
              <a:rPr lang="en-GB" sz="1200" b="1" u="sng" dirty="0">
                <a:solidFill>
                  <a:srgbClr val="002060"/>
                </a:solidFill>
              </a:rPr>
              <a:t>Reasons for patterns:</a:t>
            </a:r>
          </a:p>
          <a:p>
            <a:r>
              <a:rPr lang="en-GB" sz="1200" dirty="0"/>
              <a:t>The number of lone parent families has risen due to increase in divorce and separation and never-married women having children.</a:t>
            </a:r>
          </a:p>
          <a:p>
            <a:r>
              <a:rPr lang="en-GB" sz="1200" dirty="0"/>
              <a:t>Decreased stigma attached to births outside marriage .</a:t>
            </a:r>
          </a:p>
          <a:p>
            <a:r>
              <a:rPr lang="en-GB" sz="1200" dirty="0"/>
              <a:t>Death of one parent was a common cause, no longer significant.</a:t>
            </a:r>
          </a:p>
          <a:p>
            <a:r>
              <a:rPr lang="en-GB" sz="1200" dirty="0"/>
              <a:t>Lone parent families tend to be female headed for following reasons:</a:t>
            </a:r>
          </a:p>
          <a:p>
            <a:pPr>
              <a:buAutoNum type="arabicPeriod"/>
            </a:pPr>
            <a:r>
              <a:rPr lang="en-GB" sz="1200" dirty="0"/>
              <a:t>The widespread belief that women are by nature suited to an ‘expressive’ or nurturing role.</a:t>
            </a:r>
          </a:p>
          <a:p>
            <a:pPr>
              <a:buAutoNum type="arabicPeriod"/>
            </a:pPr>
            <a:r>
              <a:rPr lang="en-GB" sz="1200" dirty="0"/>
              <a:t>The fact that divorce courts usually give custody to mothers.</a:t>
            </a:r>
          </a:p>
          <a:p>
            <a:pPr>
              <a:buAutoNum type="arabicPeriod"/>
            </a:pPr>
            <a:r>
              <a:rPr lang="en-GB" sz="1200" dirty="0"/>
              <a:t>Men less willing to give up work for childcare than women.</a:t>
            </a:r>
          </a:p>
          <a:p>
            <a:pPr marL="0" indent="0">
              <a:buNone/>
            </a:pPr>
            <a:r>
              <a:rPr lang="en-GB" sz="1200" b="1" u="sng" dirty="0">
                <a:solidFill>
                  <a:srgbClr val="002060"/>
                </a:solidFill>
              </a:rPr>
              <a:t>Lone parenthood, the welfare state and poverty:</a:t>
            </a:r>
          </a:p>
          <a:p>
            <a:r>
              <a:rPr lang="en-GB" sz="1200" b="1" dirty="0"/>
              <a:t>Charles Murray (1984) </a:t>
            </a:r>
            <a:r>
              <a:rPr lang="en-GB" sz="1200" dirty="0"/>
              <a:t>argues growth of lone-parent families is a result of over-generous welfare state – providing benefits for unmarried mothers and their children.</a:t>
            </a:r>
          </a:p>
          <a:p>
            <a:r>
              <a:rPr lang="en-GB" sz="1200" dirty="0"/>
              <a:t>Murray argues this creates a ‘perverse incentive’ – gives rewards irresponsible behaviour such as having children when you cannot provide for it.</a:t>
            </a:r>
          </a:p>
          <a:p>
            <a:r>
              <a:rPr lang="en-GB" sz="1200" dirty="0"/>
              <a:t>Murray argues the solution to this problem is to abolish the welfare state = this reduces the dependency culture that encourages births outside marriage.</a:t>
            </a:r>
          </a:p>
          <a:p>
            <a:r>
              <a:rPr lang="en-GB" sz="1200" dirty="0"/>
              <a:t>Criticisms: Critics of the New right argues that the welfare benefits are far from generous and lone-parent families are much more likely to be in poverty.</a:t>
            </a:r>
          </a:p>
          <a:p>
            <a:pPr marL="0" indent="0">
              <a:buNone/>
            </a:pPr>
            <a:endParaRPr lang="en-GB" sz="1200" dirty="0"/>
          </a:p>
          <a:p>
            <a:pPr marL="0" indent="0">
              <a:buNone/>
            </a:pPr>
            <a:endParaRPr lang="en-GB" sz="1400" b="1" u="sng" dirty="0">
              <a:solidFill>
                <a:srgbClr val="002060"/>
              </a:solidFill>
            </a:endParaRPr>
          </a:p>
          <a:p>
            <a:pPr>
              <a:buAutoNum type="arabicPeriod"/>
            </a:pPr>
            <a:endParaRPr lang="en-GB" sz="16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882" y="3698531"/>
            <a:ext cx="3200399" cy="2727169"/>
          </a:xfrm>
          <a:prstGeom prst="rect">
            <a:avLst/>
          </a:prstGeom>
          <a:ln w="28575">
            <a:solidFill>
              <a:schemeClr val="tx1"/>
            </a:solidFill>
          </a:ln>
        </p:spPr>
      </p:pic>
    </p:spTree>
    <p:extLst>
      <p:ext uri="{BB962C8B-B14F-4D97-AF65-F5344CB8AC3E}">
        <p14:creationId xmlns:p14="http://schemas.microsoft.com/office/powerpoint/2010/main" val="4718229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8692" y="392692"/>
            <a:ext cx="5157787" cy="458064"/>
          </a:xfrm>
        </p:spPr>
        <p:txBody>
          <a:bodyPr>
            <a:noAutofit/>
          </a:bodyPr>
          <a:lstStyle/>
          <a:p>
            <a:r>
              <a:rPr lang="en-GB" sz="3200" u="sng" dirty="0">
                <a:solidFill>
                  <a:srgbClr val="002060"/>
                </a:solidFill>
              </a:rPr>
              <a:t>STEP-FAMILIES:</a:t>
            </a:r>
          </a:p>
        </p:txBody>
      </p:sp>
      <p:sp>
        <p:nvSpPr>
          <p:cNvPr id="4" name="Content Placeholder 3"/>
          <p:cNvSpPr>
            <a:spLocks noGrp="1"/>
          </p:cNvSpPr>
          <p:nvPr>
            <p:ph sz="half" idx="2"/>
          </p:nvPr>
        </p:nvSpPr>
        <p:spPr>
          <a:xfrm>
            <a:off x="300609" y="850756"/>
            <a:ext cx="6796381" cy="5581977"/>
          </a:xfrm>
        </p:spPr>
        <p:txBody>
          <a:bodyPr>
            <a:normAutofit fontScale="55000" lnSpcReduction="20000"/>
          </a:bodyPr>
          <a:lstStyle/>
          <a:p>
            <a:r>
              <a:rPr lang="en-GB" sz="3300" dirty="0"/>
              <a:t>Stepfamilies often called reconstituted families, make up 10% of all families with dependent children in Britain.</a:t>
            </a:r>
          </a:p>
          <a:p>
            <a:r>
              <a:rPr lang="en-GB" sz="3300" dirty="0"/>
              <a:t>In 85% of stepfamilies at least one child is from the woman’s previous relationship.</a:t>
            </a:r>
          </a:p>
          <a:p>
            <a:r>
              <a:rPr lang="en-GB" sz="3300" dirty="0"/>
              <a:t>Ferri and Smith (1998) found that stepfamilies are fairly similar in major aspects = involvement of stepparents very positive – however, they risk poverty.</a:t>
            </a:r>
          </a:p>
          <a:p>
            <a:r>
              <a:rPr lang="en-GB" sz="3300" dirty="0"/>
              <a:t>Allan and Crow (2001) stepfamilies may face problems of divided loyalties, and issues such as contact with non-resident parents can cause tension.</a:t>
            </a:r>
          </a:p>
          <a:p>
            <a:r>
              <a:rPr lang="en-GB" sz="3300" dirty="0"/>
              <a:t>McCarthy et al (2003) there is diversity within stepfamilies = some have few tensions whilst others have very strong tensions, especially between the children.</a:t>
            </a:r>
          </a:p>
          <a:p>
            <a:pPr marL="0" indent="0">
              <a:buNone/>
            </a:pPr>
            <a:r>
              <a:rPr lang="en-GB" sz="3300" b="1" u="sng" dirty="0">
                <a:solidFill>
                  <a:srgbClr val="002060"/>
                </a:solidFill>
              </a:rPr>
              <a:t>Reasons for the patterns:</a:t>
            </a:r>
          </a:p>
          <a:p>
            <a:pPr marL="0" indent="0">
              <a:buNone/>
            </a:pPr>
            <a:r>
              <a:rPr lang="en-GB" sz="3300" dirty="0"/>
              <a:t>Stepfamilies are formed when lone parents form new partnerships – thus the factors causing an increase in the number of lone parents, such as divorce and separation, are also responsible for the creation of stepfamilies.</a:t>
            </a:r>
          </a:p>
          <a:p>
            <a:pPr marL="0" indent="0">
              <a:buNone/>
            </a:pPr>
            <a:r>
              <a:rPr lang="en-GB" sz="3300" dirty="0"/>
              <a:t>More children in stepfamilies are from mother’s previous relationships – because mothers tend to get custody of children.</a:t>
            </a:r>
          </a:p>
          <a:p>
            <a:endParaRPr lang="en-GB"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08718" y="1974272"/>
            <a:ext cx="4062846" cy="2940950"/>
          </a:xfrm>
          <a:prstGeom prst="rect">
            <a:avLst/>
          </a:prstGeom>
          <a:ln w="28575">
            <a:solidFill>
              <a:schemeClr val="tx1"/>
            </a:solidFill>
          </a:ln>
        </p:spPr>
      </p:pic>
    </p:spTree>
    <p:extLst>
      <p:ext uri="{BB962C8B-B14F-4D97-AF65-F5344CB8AC3E}">
        <p14:creationId xmlns:p14="http://schemas.microsoft.com/office/powerpoint/2010/main" val="652102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88481"/>
            <a:ext cx="10515600" cy="610548"/>
          </a:xfrm>
        </p:spPr>
        <p:txBody>
          <a:bodyPr>
            <a:normAutofit/>
          </a:bodyPr>
          <a:lstStyle/>
          <a:p>
            <a:pPr algn="ctr"/>
            <a:r>
              <a:rPr lang="en-GB" sz="3600" b="1" u="sng" dirty="0">
                <a:solidFill>
                  <a:srgbClr val="FF0000"/>
                </a:solidFill>
              </a:rPr>
              <a:t>ARE COUPLES BECOMING MORE EQUAL?</a:t>
            </a:r>
          </a:p>
        </p:txBody>
      </p:sp>
      <p:sp>
        <p:nvSpPr>
          <p:cNvPr id="5" name="Text Placeholder 4"/>
          <p:cNvSpPr>
            <a:spLocks noGrp="1"/>
          </p:cNvSpPr>
          <p:nvPr>
            <p:ph type="body" sz="quarter" idx="3"/>
          </p:nvPr>
        </p:nvSpPr>
        <p:spPr>
          <a:xfrm>
            <a:off x="293394" y="787004"/>
            <a:ext cx="5183188" cy="416502"/>
          </a:xfrm>
        </p:spPr>
        <p:txBody>
          <a:bodyPr>
            <a:normAutofit lnSpcReduction="10000"/>
          </a:bodyPr>
          <a:lstStyle/>
          <a:p>
            <a:r>
              <a:rPr lang="en-GB" u="sng" dirty="0">
                <a:solidFill>
                  <a:srgbClr val="002060"/>
                </a:solidFill>
              </a:rPr>
              <a:t>THE MARCH OF PROGRESS VIEW:</a:t>
            </a:r>
          </a:p>
        </p:txBody>
      </p:sp>
      <p:sp>
        <p:nvSpPr>
          <p:cNvPr id="6" name="Content Placeholder 5"/>
          <p:cNvSpPr>
            <a:spLocks noGrp="1"/>
          </p:cNvSpPr>
          <p:nvPr>
            <p:ph sz="quarter" idx="4"/>
          </p:nvPr>
        </p:nvSpPr>
        <p:spPr>
          <a:xfrm>
            <a:off x="293394" y="1238573"/>
            <a:ext cx="6130636" cy="2142252"/>
          </a:xfrm>
        </p:spPr>
        <p:txBody>
          <a:bodyPr>
            <a:noAutofit/>
          </a:bodyPr>
          <a:lstStyle/>
          <a:p>
            <a:r>
              <a:rPr lang="en-GB" sz="1200" dirty="0"/>
              <a:t>Sociologists argue women working is leading to Young &amp; Willmott’s symmetrical family.</a:t>
            </a:r>
          </a:p>
          <a:p>
            <a:r>
              <a:rPr lang="en-GB" sz="1200" dirty="0"/>
              <a:t>In this march of progress view = men are becoming more involved in paid work and childcare.</a:t>
            </a:r>
          </a:p>
          <a:p>
            <a:r>
              <a:rPr lang="en-GB" sz="1200" dirty="0"/>
              <a:t>Gershuny (1994) argues that women working full-time is leading to an equal division of labour in the home = he argued these type of women did less domestic work than non-employed women.</a:t>
            </a:r>
          </a:p>
          <a:p>
            <a:r>
              <a:rPr lang="en-GB" sz="1200" dirty="0"/>
              <a:t>Sullivan’s study (200) found a trend of women doing less domestic work and men doing more – men were participating in traditional female tasks.</a:t>
            </a:r>
          </a:p>
          <a:p>
            <a:r>
              <a:rPr lang="en-GB" sz="1200" dirty="0"/>
              <a:t>Trends reflect changes in attitude to division of labour.</a:t>
            </a:r>
          </a:p>
          <a:p>
            <a:r>
              <a:rPr lang="en-GB" sz="1200" dirty="0"/>
              <a:t>Less people believe it is the man’s job to provide for the family – it is seen as a joint form of roles.</a:t>
            </a:r>
          </a:p>
        </p:txBody>
      </p:sp>
      <p:sp>
        <p:nvSpPr>
          <p:cNvPr id="8" name="Rectangle 7"/>
          <p:cNvSpPr/>
          <p:nvPr/>
        </p:nvSpPr>
        <p:spPr>
          <a:xfrm>
            <a:off x="6424030" y="726934"/>
            <a:ext cx="2820196" cy="424732"/>
          </a:xfrm>
          <a:prstGeom prst="rect">
            <a:avLst/>
          </a:prstGeom>
        </p:spPr>
        <p:txBody>
          <a:bodyPr wrap="none">
            <a:spAutoFit/>
          </a:bodyPr>
          <a:lstStyle/>
          <a:p>
            <a:pPr lvl="0">
              <a:lnSpc>
                <a:spcPct val="90000"/>
              </a:lnSpc>
              <a:spcBef>
                <a:spcPts val="1000"/>
              </a:spcBef>
            </a:pPr>
            <a:r>
              <a:rPr lang="en-GB" sz="2400" b="1" u="sng" dirty="0">
                <a:solidFill>
                  <a:srgbClr val="002060"/>
                </a:solidFill>
              </a:rPr>
              <a:t>THE FEMINIST VIEW:</a:t>
            </a:r>
          </a:p>
        </p:txBody>
      </p:sp>
      <p:sp>
        <p:nvSpPr>
          <p:cNvPr id="9" name="Content Placeholder 3"/>
          <p:cNvSpPr txBox="1">
            <a:spLocks/>
          </p:cNvSpPr>
          <p:nvPr/>
        </p:nvSpPr>
        <p:spPr>
          <a:xfrm>
            <a:off x="6424030" y="1151666"/>
            <a:ext cx="5526965" cy="302330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a:t>For feminists, women going into paid work has not led to great equality.</a:t>
            </a:r>
          </a:p>
          <a:p>
            <a:r>
              <a:rPr lang="en-GB" sz="1600" dirty="0"/>
              <a:t>There is also little sign of the ‘new man’ = that completes housework and childcare.</a:t>
            </a:r>
          </a:p>
          <a:p>
            <a:r>
              <a:rPr lang="en-GB" sz="1600" dirty="0"/>
              <a:t>Women now carry dual burden = Paid work and Emotional work.</a:t>
            </a:r>
          </a:p>
          <a:p>
            <a:r>
              <a:rPr lang="en-GB" sz="1600" dirty="0"/>
              <a:t>British Survey found in 2012, men did 8 hours of housework a week, women did 13 hours &amp; Men spent 10 hours looking after the family, women spend 23 hours.</a:t>
            </a:r>
          </a:p>
          <a:p>
            <a:r>
              <a:rPr lang="en-GB" sz="1600" dirty="0"/>
              <a:t>Women overall do more work than men in the family (twice as much).</a:t>
            </a:r>
          </a:p>
          <a:p>
            <a:r>
              <a:rPr lang="en-GB" sz="1600" dirty="0"/>
              <a:t>Couples still have division of  labour = women more likely to do laundry and washing up.</a:t>
            </a:r>
          </a:p>
          <a:p>
            <a:r>
              <a:rPr lang="en-GB" sz="1600" dirty="0"/>
              <a:t>Allan (1985) = Women are less intrinsically satisfied from washing and cleaning.</a:t>
            </a:r>
          </a:p>
          <a:p>
            <a:endParaRPr lang="en-GB" dirty="0"/>
          </a:p>
        </p:txBody>
      </p:sp>
      <p:sp>
        <p:nvSpPr>
          <p:cNvPr id="11" name="Rectangle 10"/>
          <p:cNvSpPr/>
          <p:nvPr/>
        </p:nvSpPr>
        <p:spPr>
          <a:xfrm>
            <a:off x="293394" y="3820370"/>
            <a:ext cx="5294463" cy="424732"/>
          </a:xfrm>
          <a:prstGeom prst="rect">
            <a:avLst/>
          </a:prstGeom>
        </p:spPr>
        <p:txBody>
          <a:bodyPr wrap="none">
            <a:spAutoFit/>
          </a:bodyPr>
          <a:lstStyle/>
          <a:p>
            <a:pPr lvl="0">
              <a:lnSpc>
                <a:spcPct val="90000"/>
              </a:lnSpc>
              <a:spcBef>
                <a:spcPts val="1000"/>
              </a:spcBef>
            </a:pPr>
            <a:r>
              <a:rPr lang="en-GB" sz="2400" b="1" u="sng" dirty="0">
                <a:solidFill>
                  <a:srgbClr val="002060"/>
                </a:solidFill>
              </a:rPr>
              <a:t>TAKING RESPONSIBILITY FOR CHILDREN:</a:t>
            </a:r>
          </a:p>
        </p:txBody>
      </p:sp>
      <p:sp>
        <p:nvSpPr>
          <p:cNvPr id="12" name="Content Placeholder 5"/>
          <p:cNvSpPr txBox="1">
            <a:spLocks/>
          </p:cNvSpPr>
          <p:nvPr/>
        </p:nvSpPr>
        <p:spPr>
          <a:xfrm>
            <a:off x="293394" y="4315237"/>
            <a:ext cx="8138225" cy="205975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150" dirty="0"/>
              <a:t>Boulton (1983) points out although fathers help with some tasks, mothers still have the burdens of looking after the family.</a:t>
            </a:r>
          </a:p>
          <a:p>
            <a:r>
              <a:rPr lang="en-GB" sz="1150" dirty="0"/>
              <a:t>Boulton’s view is supported by a number of studies:</a:t>
            </a:r>
          </a:p>
          <a:p>
            <a:pPr marL="514350" indent="-514350">
              <a:buFont typeface="Arial" panose="020B0604020202020204" pitchFamily="34" charset="0"/>
              <a:buAutoNum type="arabicPeriod"/>
            </a:pPr>
            <a:r>
              <a:rPr lang="en-GB" sz="1150" dirty="0"/>
              <a:t>Ferri &amp; Smith (1996) = argue fewer than 4% of fathers took part in family childcare.</a:t>
            </a:r>
          </a:p>
          <a:p>
            <a:pPr marL="514350" indent="-514350">
              <a:buFont typeface="Arial" panose="020B0604020202020204" pitchFamily="34" charset="0"/>
              <a:buAutoNum type="arabicPeriod"/>
            </a:pPr>
            <a:r>
              <a:rPr lang="en-GB" sz="1150" dirty="0" err="1"/>
              <a:t>Dex</a:t>
            </a:r>
            <a:r>
              <a:rPr lang="en-GB" sz="1150" dirty="0"/>
              <a:t> &amp; Ward (2007) = found fathers had high involvement with children – no involvement in looking after the sick.</a:t>
            </a:r>
          </a:p>
          <a:p>
            <a:pPr marL="514350" indent="-514350">
              <a:buFont typeface="Arial" panose="020B0604020202020204" pitchFamily="34" charset="0"/>
              <a:buAutoNum type="arabicPeriod"/>
            </a:pPr>
            <a:r>
              <a:rPr lang="en-GB" sz="1150" dirty="0"/>
              <a:t>Braun, Vincent &amp; Ball (2010) = found 3/70 families showed father’s involvement in childcare.</a:t>
            </a:r>
          </a:p>
          <a:p>
            <a:r>
              <a:rPr lang="en-GB" sz="1150" b="1" dirty="0"/>
              <a:t>Emotion work &amp; Triple shift:</a:t>
            </a:r>
            <a:r>
              <a:rPr lang="en-GB" sz="1150" dirty="0"/>
              <a:t> Hochschild (2013) calls ‘emotion work’ = taking responsibility of family members.</a:t>
            </a:r>
          </a:p>
          <a:p>
            <a:r>
              <a:rPr lang="en-GB" sz="1150" dirty="0"/>
              <a:t>Duncombe &amp; Marsden (1995) = Talks about ‘triple shift’ – Paid work, housework and emotion work.</a:t>
            </a: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19475" y="4032736"/>
            <a:ext cx="3513379" cy="2342253"/>
          </a:xfrm>
          <a:prstGeom prst="rect">
            <a:avLst/>
          </a:prstGeom>
          <a:ln w="28575">
            <a:solidFill>
              <a:schemeClr val="tx1"/>
            </a:solidFill>
          </a:ln>
        </p:spPr>
      </p:pic>
    </p:spTree>
    <p:extLst>
      <p:ext uri="{BB962C8B-B14F-4D97-AF65-F5344CB8AC3E}">
        <p14:creationId xmlns:p14="http://schemas.microsoft.com/office/powerpoint/2010/main" val="31526510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0826"/>
            <a:ext cx="10515600" cy="518102"/>
          </a:xfrm>
        </p:spPr>
        <p:txBody>
          <a:bodyPr>
            <a:noAutofit/>
          </a:bodyPr>
          <a:lstStyle/>
          <a:p>
            <a:pPr algn="ctr"/>
            <a:r>
              <a:rPr lang="en-GB" b="1" u="sng" dirty="0">
                <a:solidFill>
                  <a:srgbClr val="FF0000"/>
                </a:solidFill>
              </a:rPr>
              <a:t>ETHNIC DIFFERENCES IN FAMILY PATTERNS:</a:t>
            </a:r>
          </a:p>
        </p:txBody>
      </p:sp>
      <p:sp>
        <p:nvSpPr>
          <p:cNvPr id="4" name="TextBox 3"/>
          <p:cNvSpPr txBox="1"/>
          <p:nvPr/>
        </p:nvSpPr>
        <p:spPr>
          <a:xfrm>
            <a:off x="550719" y="883226"/>
            <a:ext cx="10896600" cy="954107"/>
          </a:xfrm>
          <a:prstGeom prst="rect">
            <a:avLst/>
          </a:prstGeom>
          <a:noFill/>
          <a:ln w="28575">
            <a:solidFill>
              <a:schemeClr val="tx1"/>
            </a:solidFill>
          </a:ln>
        </p:spPr>
        <p:txBody>
          <a:bodyPr wrap="square" numCol="2" rtlCol="0">
            <a:spAutoFit/>
          </a:bodyPr>
          <a:lstStyle/>
          <a:p>
            <a:pPr marL="285750" indent="-285750">
              <a:buFont typeface="Arial" panose="020B0604020202020204" pitchFamily="34" charset="0"/>
              <a:buChar char="•"/>
            </a:pPr>
            <a:r>
              <a:rPr lang="en-GB" sz="1400" dirty="0"/>
              <a:t>Immigration into Britain since the 1950’s has helped create a greater ethnic diversity. </a:t>
            </a:r>
          </a:p>
          <a:p>
            <a:pPr marL="285750" indent="-285750">
              <a:buFont typeface="Arial" panose="020B0604020202020204" pitchFamily="34" charset="0"/>
              <a:buChar char="•"/>
            </a:pPr>
            <a:r>
              <a:rPr lang="en-GB" sz="1400" dirty="0"/>
              <a:t>2011 Census shows 86% of the UK population are white.</a:t>
            </a:r>
          </a:p>
          <a:p>
            <a:pPr marL="285750" indent="-285750">
              <a:buFont typeface="Arial" panose="020B0604020202020204" pitchFamily="34" charset="0"/>
              <a:buChar char="•"/>
            </a:pPr>
            <a:r>
              <a:rPr lang="en-GB" sz="1400" dirty="0"/>
              <a:t>14% belong to ethnicity = 7.5% Asian, 3.3&amp; Black and 2.2% Mixed.</a:t>
            </a:r>
          </a:p>
          <a:p>
            <a:pPr marL="285750" indent="-285750">
              <a:buFont typeface="Arial" panose="020B0604020202020204" pitchFamily="34" charset="0"/>
              <a:buChar char="•"/>
            </a:pPr>
            <a:r>
              <a:rPr lang="en-GB" sz="1400" dirty="0"/>
              <a:t>Greater ethnic diversity led to change in family pattern.</a:t>
            </a:r>
          </a:p>
        </p:txBody>
      </p:sp>
      <p:sp>
        <p:nvSpPr>
          <p:cNvPr id="5" name="Content Placeholder 2"/>
          <p:cNvSpPr txBox="1">
            <a:spLocks/>
          </p:cNvSpPr>
          <p:nvPr/>
        </p:nvSpPr>
        <p:spPr>
          <a:xfrm>
            <a:off x="377538" y="1956698"/>
            <a:ext cx="11291453" cy="4501124"/>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b="1" u="sng" dirty="0">
                <a:solidFill>
                  <a:srgbClr val="002060"/>
                </a:solidFill>
              </a:rPr>
              <a:t>Black families:</a:t>
            </a:r>
          </a:p>
          <a:p>
            <a:r>
              <a:rPr lang="en-GB" dirty="0"/>
              <a:t>Black Caribbean and Black African people have higher lone-parent households.</a:t>
            </a:r>
          </a:p>
          <a:p>
            <a:r>
              <a:rPr lang="en-GB" dirty="0"/>
              <a:t>The high rate of female-headed, lone parent black families is evidence of family disorganisation = that can be traced back to slavery or more recently to high rates of unemployment among black males.</a:t>
            </a:r>
          </a:p>
          <a:p>
            <a:r>
              <a:rPr lang="en-GB" dirty="0"/>
              <a:t>Under slavery, couples were sold separately, children stayed with the mother – it is argued that male unemployment and poverty have meant that black men are less able to provide for their family, resulting in higher rates of material deprivation.</a:t>
            </a:r>
          </a:p>
          <a:p>
            <a:r>
              <a:rPr lang="en-GB" dirty="0"/>
              <a:t>Mirza (1997) showed that the higher rate of lone-parent families among blacks is not the result of disorganisation but rather the high value that black women place on independence = women want to be by themselves and raise their child.</a:t>
            </a:r>
          </a:p>
          <a:p>
            <a:pPr marL="0" indent="0">
              <a:buNone/>
            </a:pPr>
            <a:r>
              <a:rPr lang="en-GB" b="1" u="sng" dirty="0">
                <a:solidFill>
                  <a:srgbClr val="002060"/>
                </a:solidFill>
              </a:rPr>
              <a:t>Asian families:</a:t>
            </a:r>
          </a:p>
          <a:p>
            <a:r>
              <a:rPr lang="en-GB" dirty="0"/>
              <a:t>Bangladeshi, Pakistani and Indian households tend to be larger than other households such as blacks.</a:t>
            </a:r>
          </a:p>
          <a:p>
            <a:r>
              <a:rPr lang="en-GB" dirty="0"/>
              <a:t>Such households have up to three generations – most are nuclear, rather than extended</a:t>
            </a:r>
          </a:p>
          <a:p>
            <a:r>
              <a:rPr lang="en-GB" dirty="0"/>
              <a:t>Larger Asian families reflect the value they place on culture – extended family provided means of support and during the period of migration, houses would be shared by extended family member.</a:t>
            </a:r>
          </a:p>
          <a:p>
            <a:endParaRPr lang="en-GB" dirty="0"/>
          </a:p>
        </p:txBody>
      </p:sp>
    </p:spTree>
    <p:extLst>
      <p:ext uri="{BB962C8B-B14F-4D97-AF65-F5344CB8AC3E}">
        <p14:creationId xmlns:p14="http://schemas.microsoft.com/office/powerpoint/2010/main" val="33734492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0826"/>
            <a:ext cx="10515600" cy="518102"/>
          </a:xfrm>
        </p:spPr>
        <p:txBody>
          <a:bodyPr>
            <a:noAutofit/>
          </a:bodyPr>
          <a:lstStyle/>
          <a:p>
            <a:pPr algn="ctr"/>
            <a:r>
              <a:rPr lang="en-GB" b="1" u="sng" dirty="0">
                <a:solidFill>
                  <a:srgbClr val="FF0000"/>
                </a:solidFill>
              </a:rPr>
              <a:t>THE EXTENDED FAMILY TODAY:</a:t>
            </a:r>
          </a:p>
        </p:txBody>
      </p:sp>
      <p:sp>
        <p:nvSpPr>
          <p:cNvPr id="5" name="Content Placeholder 2"/>
          <p:cNvSpPr txBox="1">
            <a:spLocks/>
          </p:cNvSpPr>
          <p:nvPr/>
        </p:nvSpPr>
        <p:spPr>
          <a:xfrm>
            <a:off x="325583" y="959171"/>
            <a:ext cx="11291453" cy="5618274"/>
          </a:xfrm>
          <a:prstGeom prst="rect">
            <a:avLst/>
          </a:prstGeom>
        </p:spPr>
        <p:txBody>
          <a:bodyPr vert="horz" lIns="91440" tIns="45720" rIns="91440" bIns="45720" numCol="2"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7200" dirty="0"/>
              <a:t>The existence of the extended family among minority ethnic groups raises the questions of how widespread or important this kind of family is in the UK today.</a:t>
            </a:r>
          </a:p>
          <a:p>
            <a:r>
              <a:rPr lang="en-GB" sz="7200" dirty="0"/>
              <a:t>According to functionalist – Parsons = the extended family is dominant family type in pre-industrial society, but in modern industrial society it is replaced by nuclear family.</a:t>
            </a:r>
          </a:p>
          <a:p>
            <a:r>
              <a:rPr lang="en-GB" sz="7200" b="1" dirty="0"/>
              <a:t>Charles (2008) </a:t>
            </a:r>
            <a:r>
              <a:rPr lang="en-GB" sz="7200" dirty="0"/>
              <a:t>found that the classic three-generation family all living together in one roof, ‘is all but extinct’.</a:t>
            </a:r>
          </a:p>
          <a:p>
            <a:r>
              <a:rPr lang="en-GB" sz="7200" dirty="0"/>
              <a:t>However, the nuclear family may have declined – it is not entirely disappeared. </a:t>
            </a:r>
            <a:r>
              <a:rPr lang="en-GB" sz="7200" b="1" dirty="0"/>
              <a:t>Willmott (1988) </a:t>
            </a:r>
            <a:r>
              <a:rPr lang="en-GB" sz="7200" dirty="0"/>
              <a:t>argues, Extended family exists as a dispersed family = where relatives are separated geographically but together through contact, visit or calls.</a:t>
            </a:r>
          </a:p>
          <a:p>
            <a:r>
              <a:rPr lang="en-GB" sz="7200" b="1" dirty="0"/>
              <a:t>Chamberlain (1999) </a:t>
            </a:r>
            <a:r>
              <a:rPr lang="en-GB" sz="7200" dirty="0"/>
              <a:t>found that Caribbean families in Britain, despite being geographically dispersed, continued to support each other and describe themselves as ‘multiple nuclear families’ with consistent contact between themselves.</a:t>
            </a:r>
          </a:p>
          <a:p>
            <a:r>
              <a:rPr lang="en-GB" sz="7200" dirty="0"/>
              <a:t>Chamberlain argues the extended family survives because it performs important functions in society.</a:t>
            </a:r>
          </a:p>
          <a:p>
            <a:pPr marL="0" indent="0">
              <a:buNone/>
            </a:pPr>
            <a:r>
              <a:rPr lang="en-GB" sz="7200" b="1" u="sng" dirty="0">
                <a:solidFill>
                  <a:srgbClr val="002060"/>
                </a:solidFill>
              </a:rPr>
              <a:t>The ‘beanpole’ family:</a:t>
            </a:r>
          </a:p>
          <a:p>
            <a:r>
              <a:rPr lang="en-GB" sz="7200" dirty="0"/>
              <a:t>The ‘beanpole’ family is a type of extended family = Brannen (2003) describes it as long and thin.</a:t>
            </a:r>
          </a:p>
          <a:p>
            <a:r>
              <a:rPr lang="en-GB" sz="7200" dirty="0"/>
              <a:t>It is extended vertically (up and down) with grandparents and parents and children, however, it is not extended horizontally, with uncles, aunties and cousins.</a:t>
            </a:r>
          </a:p>
          <a:p>
            <a:r>
              <a:rPr lang="en-GB" sz="7200" dirty="0"/>
              <a:t>Charles found that there was decline in relationship between brothers and sisters.</a:t>
            </a:r>
          </a:p>
          <a:p>
            <a:r>
              <a:rPr lang="en-GB" sz="7200" dirty="0"/>
              <a:t>Beanpole family is the result of two demographic changes:</a:t>
            </a:r>
          </a:p>
          <a:p>
            <a:pPr marL="514350" indent="-514350">
              <a:buAutoNum type="arabicPeriod"/>
            </a:pPr>
            <a:r>
              <a:rPr lang="en-GB" sz="7200" b="1" dirty="0"/>
              <a:t>Increased life expectancy =</a:t>
            </a:r>
            <a:r>
              <a:rPr lang="en-GB" sz="7200" dirty="0"/>
              <a:t> more grandparents.</a:t>
            </a:r>
          </a:p>
          <a:p>
            <a:pPr marL="514350" indent="-514350">
              <a:buAutoNum type="arabicPeriod"/>
            </a:pPr>
            <a:r>
              <a:rPr lang="en-GB" sz="7200" b="1" dirty="0"/>
              <a:t>Smaller family size = </a:t>
            </a:r>
            <a:r>
              <a:rPr lang="en-GB" sz="7200" dirty="0"/>
              <a:t>less siblings.</a:t>
            </a:r>
          </a:p>
          <a:p>
            <a:pPr marL="0" indent="0">
              <a:buNone/>
            </a:pPr>
            <a:r>
              <a:rPr lang="en-GB" sz="7200" b="1" u="sng" dirty="0">
                <a:solidFill>
                  <a:srgbClr val="002060"/>
                </a:solidFill>
              </a:rPr>
              <a:t>Obligations to relatives:</a:t>
            </a:r>
          </a:p>
          <a:p>
            <a:r>
              <a:rPr lang="en-GB" sz="7200" dirty="0"/>
              <a:t>Despite increase in beanpole family = people still feel obligated to wider extended family.</a:t>
            </a:r>
          </a:p>
          <a:p>
            <a:r>
              <a:rPr lang="en-GB" sz="7200" b="1" dirty="0"/>
              <a:t>Finch and Mason (1993) </a:t>
            </a:r>
            <a:r>
              <a:rPr lang="en-GB" sz="7200" dirty="0"/>
              <a:t>found that women are expected more than men, to help within the family.</a:t>
            </a:r>
          </a:p>
          <a:p>
            <a:r>
              <a:rPr lang="en-GB" sz="7200" dirty="0"/>
              <a:t>Cheal notes that where personal care for an elderly woman is needed, a daughter or daughter-in law is preferred if the husband is not available.</a:t>
            </a:r>
          </a:p>
          <a:p>
            <a:r>
              <a:rPr lang="en-GB" sz="7200" dirty="0"/>
              <a:t>Daughters rarely chosen to financially provide.</a:t>
            </a:r>
          </a:p>
          <a:p>
            <a:r>
              <a:rPr lang="en-GB" sz="7200" dirty="0"/>
              <a:t>Overall, the extended family plays an important role for many people in society today. Providing practical and emotional support, when called upon.</a:t>
            </a:r>
            <a:endParaRPr lang="en-GB" sz="7200" dirty="0">
              <a:solidFill>
                <a:srgbClr val="002060"/>
              </a:solidFill>
            </a:endParaRPr>
          </a:p>
          <a:p>
            <a:endParaRPr lang="en-GB" dirty="0"/>
          </a:p>
        </p:txBody>
      </p:sp>
    </p:spTree>
    <p:extLst>
      <p:ext uri="{BB962C8B-B14F-4D97-AF65-F5344CB8AC3E}">
        <p14:creationId xmlns:p14="http://schemas.microsoft.com/office/powerpoint/2010/main" val="27774418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827" y="313172"/>
            <a:ext cx="10515600" cy="580448"/>
          </a:xfrm>
        </p:spPr>
        <p:txBody>
          <a:bodyPr>
            <a:normAutofit fontScale="90000"/>
          </a:bodyPr>
          <a:lstStyle/>
          <a:p>
            <a:r>
              <a:rPr lang="en-GB" b="1" u="sng" dirty="0">
                <a:solidFill>
                  <a:srgbClr val="FF0000"/>
                </a:solidFill>
                <a:latin typeface="+mn-lt"/>
              </a:rPr>
              <a:t>ESSAY PLANNING:</a:t>
            </a:r>
          </a:p>
        </p:txBody>
      </p:sp>
      <p:sp>
        <p:nvSpPr>
          <p:cNvPr id="3" name="Content Placeholder 2"/>
          <p:cNvSpPr>
            <a:spLocks noGrp="1"/>
          </p:cNvSpPr>
          <p:nvPr>
            <p:ph idx="1"/>
          </p:nvPr>
        </p:nvSpPr>
        <p:spPr>
          <a:xfrm>
            <a:off x="349826" y="921618"/>
            <a:ext cx="11464637" cy="5593482"/>
          </a:xfrm>
        </p:spPr>
        <p:txBody>
          <a:bodyPr/>
          <a:lstStyle/>
          <a:p>
            <a:pPr marL="0" indent="0">
              <a:buNone/>
            </a:pPr>
            <a:r>
              <a:rPr lang="en-GB" sz="2000" b="1" u="sng" dirty="0"/>
              <a:t>Applying material from item A and your knowledge evaluate sociological contributions to our understanding of the trends in divorce in the United Kingdom, since 1970 – 20 marks.</a:t>
            </a:r>
          </a:p>
          <a:p>
            <a:pPr marL="0" indent="0">
              <a:buNone/>
            </a:pPr>
            <a:endParaRPr lang="en-GB" dirty="0"/>
          </a:p>
        </p:txBody>
      </p:sp>
    </p:spTree>
    <p:extLst>
      <p:ext uri="{BB962C8B-B14F-4D97-AF65-F5344CB8AC3E}">
        <p14:creationId xmlns:p14="http://schemas.microsoft.com/office/powerpoint/2010/main" val="13380752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827" y="313172"/>
            <a:ext cx="10515600" cy="580448"/>
          </a:xfrm>
        </p:spPr>
        <p:txBody>
          <a:bodyPr>
            <a:normAutofit fontScale="90000"/>
          </a:bodyPr>
          <a:lstStyle/>
          <a:p>
            <a:r>
              <a:rPr lang="en-GB" b="1" u="sng" dirty="0">
                <a:solidFill>
                  <a:srgbClr val="FF0000"/>
                </a:solidFill>
                <a:latin typeface="+mn-lt"/>
              </a:rPr>
              <a:t>ESSAY PLANNING:</a:t>
            </a:r>
          </a:p>
        </p:txBody>
      </p:sp>
      <p:sp>
        <p:nvSpPr>
          <p:cNvPr id="3" name="Content Placeholder 2"/>
          <p:cNvSpPr>
            <a:spLocks noGrp="1"/>
          </p:cNvSpPr>
          <p:nvPr>
            <p:ph idx="1"/>
          </p:nvPr>
        </p:nvSpPr>
        <p:spPr>
          <a:xfrm>
            <a:off x="349826" y="921618"/>
            <a:ext cx="11464637" cy="5593482"/>
          </a:xfrm>
        </p:spPr>
        <p:txBody>
          <a:bodyPr/>
          <a:lstStyle/>
          <a:p>
            <a:pPr marL="0" indent="0">
              <a:buNone/>
            </a:pPr>
            <a:r>
              <a:rPr lang="en-GB" sz="2000" b="1" u="sng" dirty="0"/>
              <a:t>Applying material from Item B, analyse two reasons for ethnic differences in family and household patterns – 10 marks.</a:t>
            </a:r>
          </a:p>
          <a:p>
            <a:pPr marL="0" indent="0">
              <a:buNone/>
            </a:pPr>
            <a:endParaRPr lang="en-GB" dirty="0"/>
          </a:p>
        </p:txBody>
      </p:sp>
    </p:spTree>
    <p:extLst>
      <p:ext uri="{BB962C8B-B14F-4D97-AF65-F5344CB8AC3E}">
        <p14:creationId xmlns:p14="http://schemas.microsoft.com/office/powerpoint/2010/main" val="2073927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TOPIC 6:</a:t>
            </a:r>
            <a:r>
              <a:rPr lang="en-GB" dirty="0"/>
              <a:t> FAMILY DIVERSITY</a:t>
            </a:r>
          </a:p>
        </p:txBody>
      </p:sp>
      <p:sp>
        <p:nvSpPr>
          <p:cNvPr id="3" name="Text Placeholder 2"/>
          <p:cNvSpPr>
            <a:spLocks noGrp="1"/>
          </p:cNvSpPr>
          <p:nvPr>
            <p:ph type="body" idx="1"/>
          </p:nvPr>
        </p:nvSpPr>
        <p:spPr/>
        <p:txBody>
          <a:bodyPr/>
          <a:lstStyle/>
          <a:p>
            <a:r>
              <a:rPr lang="en-GB" dirty="0"/>
              <a:t>EXAM REVISION</a:t>
            </a:r>
          </a:p>
        </p:txBody>
      </p:sp>
    </p:spTree>
    <p:extLst>
      <p:ext uri="{BB962C8B-B14F-4D97-AF65-F5344CB8AC3E}">
        <p14:creationId xmlns:p14="http://schemas.microsoft.com/office/powerpoint/2010/main" val="247541354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24616"/>
            <a:ext cx="10515600" cy="457276"/>
          </a:xfrm>
        </p:spPr>
        <p:txBody>
          <a:bodyPr>
            <a:noAutofit/>
          </a:bodyPr>
          <a:lstStyle/>
          <a:p>
            <a:pPr algn="ctr"/>
            <a:r>
              <a:rPr lang="en-GB" sz="3600" b="1" u="sng" dirty="0">
                <a:solidFill>
                  <a:srgbClr val="FF0000"/>
                </a:solidFill>
              </a:rPr>
              <a:t>MODERNISM AND THE NUCLEAR FAMILY:</a:t>
            </a:r>
          </a:p>
        </p:txBody>
      </p:sp>
      <p:sp>
        <p:nvSpPr>
          <p:cNvPr id="3" name="Text Placeholder 2"/>
          <p:cNvSpPr>
            <a:spLocks noGrp="1"/>
          </p:cNvSpPr>
          <p:nvPr>
            <p:ph type="body" idx="1"/>
          </p:nvPr>
        </p:nvSpPr>
        <p:spPr>
          <a:xfrm>
            <a:off x="318976" y="602673"/>
            <a:ext cx="5157787" cy="369545"/>
          </a:xfrm>
        </p:spPr>
        <p:txBody>
          <a:bodyPr>
            <a:noAutofit/>
          </a:bodyPr>
          <a:lstStyle/>
          <a:p>
            <a:r>
              <a:rPr lang="en-GB" u="sng" dirty="0">
                <a:solidFill>
                  <a:srgbClr val="002060"/>
                </a:solidFill>
              </a:rPr>
              <a:t>FUNCTIONALISM:</a:t>
            </a:r>
          </a:p>
        </p:txBody>
      </p:sp>
      <p:sp>
        <p:nvSpPr>
          <p:cNvPr id="4" name="Content Placeholder 3"/>
          <p:cNvSpPr>
            <a:spLocks noGrp="1"/>
          </p:cNvSpPr>
          <p:nvPr>
            <p:ph sz="half" idx="2"/>
          </p:nvPr>
        </p:nvSpPr>
        <p:spPr>
          <a:xfrm>
            <a:off x="111912" y="968618"/>
            <a:ext cx="5499179" cy="3229309"/>
          </a:xfrm>
        </p:spPr>
        <p:txBody>
          <a:bodyPr>
            <a:noAutofit/>
          </a:bodyPr>
          <a:lstStyle/>
          <a:p>
            <a:pPr marL="285750" indent="-285750"/>
            <a:r>
              <a:rPr lang="en-GB" sz="1400" dirty="0"/>
              <a:t>Perspectives such as functionalism and the new right – have been described as ‘modernist’ – they see modern society as having a fairly fixed, clear-cut and predictable structure.</a:t>
            </a:r>
          </a:p>
          <a:p>
            <a:pPr marL="285750" indent="-285750"/>
            <a:r>
              <a:rPr lang="en-GB" sz="1400" dirty="0"/>
              <a:t>They see structure as helping to maintain essential functions.</a:t>
            </a:r>
          </a:p>
          <a:p>
            <a:pPr marL="285750" indent="-285750"/>
            <a:r>
              <a:rPr lang="en-GB" sz="1400" dirty="0"/>
              <a:t>Parsons argues there is a ‘functional fit’ = between the nuclear family and modern society – parsons sees the nuclear family as uniquely suited to meeting the needs of modern society.</a:t>
            </a:r>
          </a:p>
          <a:p>
            <a:pPr marL="285750" indent="-285750"/>
            <a:r>
              <a:rPr lang="en-GB" sz="1400" dirty="0"/>
              <a:t>Parsons argues the family has 2 ‘irreducible functions’ = the primary socialisation of children and stabilisation of adult personalities – contribute to social stability.</a:t>
            </a:r>
          </a:p>
          <a:p>
            <a:pPr marL="285750" indent="-285750"/>
            <a:r>
              <a:rPr lang="en-GB" sz="1400" dirty="0"/>
              <a:t>In functionalist view = the ideal family is nuclear, with a division of labour between husband and wife.</a:t>
            </a:r>
          </a:p>
          <a:p>
            <a:pPr marL="285750" indent="-285750"/>
            <a:r>
              <a:rPr lang="en-GB" sz="1400" dirty="0"/>
              <a:t>Hence, other family types can be seen as dysfunctional, broken, abnormal and deviant, since they are less able to apply the demanded expectations of the family.</a:t>
            </a:r>
          </a:p>
          <a:p>
            <a:pPr marL="285750" indent="-285750"/>
            <a:endParaRPr lang="en-GB" sz="1600" dirty="0"/>
          </a:p>
        </p:txBody>
      </p:sp>
      <p:sp>
        <p:nvSpPr>
          <p:cNvPr id="5" name="Text Placeholder 4"/>
          <p:cNvSpPr>
            <a:spLocks noGrp="1"/>
          </p:cNvSpPr>
          <p:nvPr>
            <p:ph type="body" sz="quarter" idx="3"/>
          </p:nvPr>
        </p:nvSpPr>
        <p:spPr>
          <a:xfrm>
            <a:off x="5683827" y="633846"/>
            <a:ext cx="5183188" cy="369545"/>
          </a:xfrm>
        </p:spPr>
        <p:txBody>
          <a:bodyPr>
            <a:noAutofit/>
          </a:bodyPr>
          <a:lstStyle/>
          <a:p>
            <a:r>
              <a:rPr lang="en-GB" u="sng" dirty="0">
                <a:solidFill>
                  <a:srgbClr val="002060"/>
                </a:solidFill>
              </a:rPr>
              <a:t>THE NEW RIGHT:</a:t>
            </a:r>
          </a:p>
        </p:txBody>
      </p:sp>
      <p:sp>
        <p:nvSpPr>
          <p:cNvPr id="6" name="Content Placeholder 5"/>
          <p:cNvSpPr>
            <a:spLocks noGrp="1"/>
          </p:cNvSpPr>
          <p:nvPr>
            <p:ph sz="quarter" idx="4"/>
          </p:nvPr>
        </p:nvSpPr>
        <p:spPr>
          <a:xfrm>
            <a:off x="5683827" y="968618"/>
            <a:ext cx="6317673" cy="5650391"/>
          </a:xfrm>
        </p:spPr>
        <p:txBody>
          <a:bodyPr>
            <a:normAutofit fontScale="25000" lnSpcReduction="20000"/>
          </a:bodyPr>
          <a:lstStyle/>
          <a:p>
            <a:r>
              <a:rPr lang="en-GB" sz="5600" dirty="0"/>
              <a:t>The new right have a conservative and anti-feminist perspective on the family – firmly opposed to family diversity.</a:t>
            </a:r>
          </a:p>
          <a:p>
            <a:r>
              <a:rPr lang="en-GB" sz="5600" dirty="0"/>
              <a:t>Similar to functionalists, new right argue there is only one ideal family type – nuclear family.</a:t>
            </a:r>
          </a:p>
          <a:p>
            <a:r>
              <a:rPr lang="en-GB" sz="5600" dirty="0"/>
              <a:t>New right see the family as natural and based on biological differences between men and women – family is the cornerstone in society, it brings harmony and emotional support.</a:t>
            </a:r>
          </a:p>
          <a:p>
            <a:r>
              <a:rPr lang="en-GB" sz="5600" dirty="0"/>
              <a:t>New right oppose most of the changes about the growth of lone-parent families – result of breaking down of couple relationships.</a:t>
            </a:r>
          </a:p>
          <a:p>
            <a:r>
              <a:rPr lang="en-GB" sz="5600" b="1" dirty="0"/>
              <a:t>They see lone-parent families as harmful to children because: </a:t>
            </a:r>
            <a:r>
              <a:rPr lang="en-GB" sz="5600" dirty="0"/>
              <a:t>Lone parent mothers cannot discipline children properly, lone-parent families leave boys without an adult male, results in violence, gang violence, Sewell etc. Lastly, such families tend to owe tax.</a:t>
            </a:r>
          </a:p>
          <a:p>
            <a:pPr marL="0" indent="0">
              <a:buNone/>
            </a:pPr>
            <a:r>
              <a:rPr lang="en-GB" sz="5600" b="1" u="sng" dirty="0">
                <a:solidFill>
                  <a:srgbClr val="002060"/>
                </a:solidFill>
              </a:rPr>
              <a:t>Cohabitation vs marriage:</a:t>
            </a:r>
          </a:p>
          <a:p>
            <a:r>
              <a:rPr lang="en-GB" sz="5600" dirty="0"/>
              <a:t>The new right claim the cause of increase in lone-parent families is the collapse of cohabiting couples.</a:t>
            </a:r>
          </a:p>
          <a:p>
            <a:r>
              <a:rPr lang="en-GB" sz="5600" b="1" dirty="0"/>
              <a:t>Benson (2006) </a:t>
            </a:r>
            <a:r>
              <a:rPr lang="en-GB" sz="5600" dirty="0"/>
              <a:t>found in cohabiting couples – there was a breakdown in relationships after couples have children.</a:t>
            </a:r>
          </a:p>
          <a:p>
            <a:r>
              <a:rPr lang="en-GB" sz="5600" dirty="0"/>
              <a:t>New right argue marriage is the only stable place to have a child – Benson adds couples are stable together in marriage – rate of divorce is lower than break ups in cohabiting couples = Benson argues cohabiting couples owe no loyalty to each other, unlike married couples who do.</a:t>
            </a:r>
          </a:p>
          <a:p>
            <a:r>
              <a:rPr lang="en-GB" sz="5600" dirty="0"/>
              <a:t>New right and conservative politicians have used evidence and arguments to support the view the family and society is broken:</a:t>
            </a:r>
          </a:p>
          <a:p>
            <a:pPr marL="514350" indent="-514350">
              <a:buAutoNum type="arabicPeriod"/>
            </a:pPr>
            <a:r>
              <a:rPr lang="en-GB" sz="5600" dirty="0"/>
              <a:t>Argue traditional values of marriage, can prevent social disintegration and damage to children.</a:t>
            </a:r>
          </a:p>
          <a:p>
            <a:r>
              <a:rPr lang="en-GB" sz="5600" dirty="0"/>
              <a:t>Benson concludes – government needs to encourage couples to marry, to favour policies.</a:t>
            </a:r>
          </a:p>
          <a:p>
            <a:pPr marL="0" indent="0">
              <a:buNone/>
            </a:pPr>
            <a:endParaRPr lang="en-GB" dirty="0"/>
          </a:p>
          <a:p>
            <a:pPr marL="0" indent="0">
              <a:buNone/>
            </a:pPr>
            <a:endParaRPr lang="en-GB" dirty="0"/>
          </a:p>
        </p:txBody>
      </p:sp>
      <p:sp>
        <p:nvSpPr>
          <p:cNvPr id="8" name="TextBox 7"/>
          <p:cNvSpPr txBox="1"/>
          <p:nvPr/>
        </p:nvSpPr>
        <p:spPr>
          <a:xfrm>
            <a:off x="282607" y="4686300"/>
            <a:ext cx="5157787" cy="1600438"/>
          </a:xfrm>
          <a:prstGeom prst="rect">
            <a:avLst/>
          </a:prstGeom>
          <a:noFill/>
          <a:ln w="28575">
            <a:solidFill>
              <a:schemeClr val="tx1"/>
            </a:solidFill>
          </a:ln>
        </p:spPr>
        <p:txBody>
          <a:bodyPr wrap="square" rtlCol="0">
            <a:spAutoFit/>
          </a:bodyPr>
          <a:lstStyle/>
          <a:p>
            <a:r>
              <a:rPr lang="en-GB" sz="1400" b="1" u="sng" dirty="0"/>
              <a:t>Criticisms:</a:t>
            </a:r>
          </a:p>
          <a:p>
            <a:pPr marL="285750" indent="-285750">
              <a:buFont typeface="Arial" panose="020B0604020202020204" pitchFamily="34" charset="0"/>
              <a:buChar char="•"/>
            </a:pPr>
            <a:r>
              <a:rPr lang="en-GB" sz="1400" dirty="0"/>
              <a:t>Feminists – Ann Oakley (1997) argues the new right assume that the roles of the wife and husband are biological.</a:t>
            </a:r>
          </a:p>
          <a:p>
            <a:pPr marL="285750" indent="-285750">
              <a:buFont typeface="Arial" panose="020B0604020202020204" pitchFamily="34" charset="0"/>
              <a:buChar char="•"/>
            </a:pPr>
            <a:r>
              <a:rPr lang="en-GB" sz="1400" dirty="0"/>
              <a:t>Feminists argue the conventional nuclear family, praised by new right is patriarchal.</a:t>
            </a:r>
          </a:p>
          <a:p>
            <a:pPr marL="285750" indent="-285750">
              <a:buFont typeface="Arial" panose="020B0604020202020204" pitchFamily="34" charset="0"/>
              <a:buChar char="•"/>
            </a:pPr>
            <a:r>
              <a:rPr lang="en-GB" sz="1400" dirty="0"/>
              <a:t>No evidence that children in lone-parent families will be delinquents.</a:t>
            </a:r>
          </a:p>
        </p:txBody>
      </p:sp>
      <p:cxnSp>
        <p:nvCxnSpPr>
          <p:cNvPr id="10" name="Straight Arrow Connector 9"/>
          <p:cNvCxnSpPr/>
          <p:nvPr/>
        </p:nvCxnSpPr>
        <p:spPr>
          <a:xfrm flipH="1">
            <a:off x="5122718" y="4052455"/>
            <a:ext cx="561109" cy="48837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35118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6311" y="259542"/>
            <a:ext cx="5663771" cy="382301"/>
          </a:xfrm>
        </p:spPr>
        <p:txBody>
          <a:bodyPr>
            <a:noAutofit/>
          </a:bodyPr>
          <a:lstStyle/>
          <a:p>
            <a:r>
              <a:rPr lang="en-GB" sz="2000" u="sng" dirty="0">
                <a:solidFill>
                  <a:srgbClr val="002060"/>
                </a:solidFill>
              </a:rPr>
              <a:t>CHESTER – THE NEO-CONVENTIONAL FAMILY:</a:t>
            </a:r>
          </a:p>
        </p:txBody>
      </p:sp>
      <p:sp>
        <p:nvSpPr>
          <p:cNvPr id="4" name="Content Placeholder 3"/>
          <p:cNvSpPr>
            <a:spLocks noGrp="1"/>
          </p:cNvSpPr>
          <p:nvPr>
            <p:ph sz="half" idx="2"/>
          </p:nvPr>
        </p:nvSpPr>
        <p:spPr>
          <a:xfrm>
            <a:off x="186311" y="670853"/>
            <a:ext cx="5985888" cy="5737945"/>
          </a:xfrm>
        </p:spPr>
        <p:txBody>
          <a:bodyPr>
            <a:noAutofit/>
          </a:bodyPr>
          <a:lstStyle/>
          <a:p>
            <a:r>
              <a:rPr lang="en-GB" sz="1500" b="1" dirty="0"/>
              <a:t>Chester (1985) </a:t>
            </a:r>
            <a:r>
              <a:rPr lang="en-GB" sz="1500" dirty="0"/>
              <a:t>argues there has been increased family diversity – unlike the new right, he doesn’t see it as significant.</a:t>
            </a:r>
          </a:p>
          <a:p>
            <a:r>
              <a:rPr lang="en-GB" sz="1500" dirty="0"/>
              <a:t>Only important change is the move from nuclear family to neo-conventional family.</a:t>
            </a:r>
          </a:p>
          <a:p>
            <a:r>
              <a:rPr lang="en-GB" sz="1500" dirty="0"/>
              <a:t>Chester defines neo-conventional family as a dual-earner family where both spouses go out to work, not just husband – similar to young and Wilmott, symmetrical family.</a:t>
            </a:r>
          </a:p>
          <a:p>
            <a:r>
              <a:rPr lang="en-GB" sz="1500" dirty="0"/>
              <a:t>Apart form this Chester argues there are no major changes to the family – most people want nuclear family, however end up in – ‘lone parent’.</a:t>
            </a:r>
          </a:p>
          <a:p>
            <a:r>
              <a:rPr lang="en-GB" sz="1500" dirty="0"/>
              <a:t>Nuclear family is still the most ideal family type.</a:t>
            </a:r>
          </a:p>
          <a:p>
            <a:r>
              <a:rPr lang="en-GB" sz="1500" dirty="0"/>
              <a:t>Those living in one-person households were either in a nuclear family or haven’t been married yet.</a:t>
            </a:r>
          </a:p>
          <a:p>
            <a:r>
              <a:rPr lang="en-GB" sz="1500" dirty="0"/>
              <a:t>Statistics on nuclear family is misleading – it ignores the fact that at one point many people were apart of the nuclear family.</a:t>
            </a:r>
          </a:p>
          <a:p>
            <a:r>
              <a:rPr lang="en-GB" sz="1500" dirty="0"/>
              <a:t>Chester shows number of patterns showing lack of change:</a:t>
            </a:r>
          </a:p>
          <a:p>
            <a:pPr marL="514350" indent="-514350">
              <a:buAutoNum type="arabicPeriod"/>
            </a:pPr>
            <a:r>
              <a:rPr lang="en-GB" sz="1500" dirty="0"/>
              <a:t>Most couples live in a household headed by a married couple.</a:t>
            </a:r>
          </a:p>
          <a:p>
            <a:pPr marL="514350" indent="-514350">
              <a:buAutoNum type="arabicPeriod"/>
            </a:pPr>
            <a:r>
              <a:rPr lang="en-GB" sz="1500" dirty="0"/>
              <a:t>Most adults marry and have children – most children are reared by their two natural parents.</a:t>
            </a:r>
          </a:p>
          <a:p>
            <a:pPr marL="514350" indent="-514350">
              <a:buAutoNum type="arabicPeriod"/>
            </a:pPr>
            <a:r>
              <a:rPr lang="en-GB" sz="1500" dirty="0"/>
              <a:t>Most marriages last until death – divorce has increased, but they always get married after.</a:t>
            </a:r>
          </a:p>
          <a:p>
            <a:r>
              <a:rPr lang="en-GB" sz="1500" dirty="0"/>
              <a:t>Chester argues family diversity is exaggerated – Chester simply argues we now have a symmetrical family.</a:t>
            </a:r>
          </a:p>
        </p:txBody>
      </p:sp>
      <p:sp>
        <p:nvSpPr>
          <p:cNvPr id="5" name="Text Placeholder 4"/>
          <p:cNvSpPr>
            <a:spLocks noGrp="1"/>
          </p:cNvSpPr>
          <p:nvPr>
            <p:ph type="body" sz="quarter" idx="3"/>
          </p:nvPr>
        </p:nvSpPr>
        <p:spPr>
          <a:xfrm>
            <a:off x="6074349" y="259542"/>
            <a:ext cx="6117651" cy="382301"/>
          </a:xfrm>
        </p:spPr>
        <p:txBody>
          <a:bodyPr>
            <a:noAutofit/>
          </a:bodyPr>
          <a:lstStyle/>
          <a:p>
            <a:r>
              <a:rPr lang="en-GB" sz="2000" u="sng" dirty="0">
                <a:solidFill>
                  <a:srgbClr val="002060"/>
                </a:solidFill>
              </a:rPr>
              <a:t>THE RAPPORTS – FIVE TYPES OF FAMILY DIVERSITY:</a:t>
            </a:r>
          </a:p>
        </p:txBody>
      </p:sp>
      <p:sp>
        <p:nvSpPr>
          <p:cNvPr id="6" name="Content Placeholder 5"/>
          <p:cNvSpPr>
            <a:spLocks noGrp="1"/>
          </p:cNvSpPr>
          <p:nvPr>
            <p:ph sz="quarter" idx="4"/>
          </p:nvPr>
        </p:nvSpPr>
        <p:spPr>
          <a:xfrm>
            <a:off x="6172199" y="670853"/>
            <a:ext cx="5891646" cy="6031283"/>
          </a:xfrm>
        </p:spPr>
        <p:txBody>
          <a:bodyPr>
            <a:noAutofit/>
          </a:bodyPr>
          <a:lstStyle/>
          <a:p>
            <a:r>
              <a:rPr lang="en-GB" sz="1510" b="1" dirty="0"/>
              <a:t>Rapport’s (1982) </a:t>
            </a:r>
            <a:r>
              <a:rPr lang="en-GB" sz="1510" dirty="0"/>
              <a:t>argue that diversity is evident in today’s society – argue we have moved away from nuclear family being the ideal family.</a:t>
            </a:r>
          </a:p>
          <a:p>
            <a:r>
              <a:rPr lang="en-GB" sz="1510" dirty="0"/>
              <a:t>Families in Britain have developed into a pluralistic society = cultures and lifestyles are more diverse = Family diversity reflects greater freedom of choice and widespread acceptance.</a:t>
            </a:r>
          </a:p>
          <a:p>
            <a:r>
              <a:rPr lang="en-GB" sz="1510" dirty="0"/>
              <a:t>Unlike the new rights, rapports argues diversity is a positive response to people’s different needs and wishes = Family diversity is not ‘deviant’ </a:t>
            </a:r>
          </a:p>
          <a:p>
            <a:r>
              <a:rPr lang="en-GB" sz="1510" dirty="0"/>
              <a:t>They identify 5 different types of family diversity:</a:t>
            </a:r>
          </a:p>
          <a:p>
            <a:pPr marL="514350" indent="-514350">
              <a:buAutoNum type="arabicPeriod"/>
            </a:pPr>
            <a:r>
              <a:rPr lang="en-GB" sz="1510" b="1" dirty="0"/>
              <a:t>Organisational diversity – </a:t>
            </a:r>
            <a:r>
              <a:rPr lang="en-GB" sz="1510" dirty="0"/>
              <a:t>refers to differences in the way family roles are organised = some couples had joint conjugal roles and others have separated conjugal roles.</a:t>
            </a:r>
          </a:p>
          <a:p>
            <a:pPr marL="514350" indent="-514350">
              <a:buAutoNum type="arabicPeriod"/>
            </a:pPr>
            <a:r>
              <a:rPr lang="en-GB" sz="1510" b="1" dirty="0"/>
              <a:t>Cultural diversity – </a:t>
            </a:r>
            <a:r>
              <a:rPr lang="en-GB" sz="1510" dirty="0"/>
              <a:t>different cultural, religious and ethnic groups have different family structures. Example, there is a higher proportion of female headed households for black women.</a:t>
            </a:r>
          </a:p>
          <a:p>
            <a:pPr marL="514350" indent="-514350">
              <a:buAutoNum type="arabicPeriod"/>
            </a:pPr>
            <a:r>
              <a:rPr lang="en-GB" sz="1510" b="1" dirty="0"/>
              <a:t>Social class diversity – </a:t>
            </a:r>
            <a:r>
              <a:rPr lang="en-GB" sz="1510" dirty="0"/>
              <a:t>family structure also relies on their class, and their income from their class.</a:t>
            </a:r>
          </a:p>
          <a:p>
            <a:pPr marL="514350" indent="-514350">
              <a:buAutoNum type="arabicPeriod"/>
            </a:pPr>
            <a:r>
              <a:rPr lang="en-GB" sz="1510" b="1" dirty="0"/>
              <a:t>Life-stage diversity – </a:t>
            </a:r>
            <a:r>
              <a:rPr lang="en-GB" sz="1510" dirty="0"/>
              <a:t>family structure differ according to the stage reached in the life cycle – young married couples with dependent children contrast with old married couple with children who are grown.</a:t>
            </a:r>
          </a:p>
          <a:p>
            <a:pPr marL="514350" indent="-514350">
              <a:buAutoNum type="arabicPeriod"/>
            </a:pPr>
            <a:r>
              <a:rPr lang="en-GB" sz="1510" b="1" dirty="0"/>
              <a:t>Generational diversity – </a:t>
            </a:r>
            <a:r>
              <a:rPr lang="en-GB" sz="1510" dirty="0"/>
              <a:t>older and younger generations have different attitudes and experiences that reflect their life journey’s.</a:t>
            </a:r>
          </a:p>
        </p:txBody>
      </p:sp>
    </p:spTree>
    <p:extLst>
      <p:ext uri="{BB962C8B-B14F-4D97-AF65-F5344CB8AC3E}">
        <p14:creationId xmlns:p14="http://schemas.microsoft.com/office/powerpoint/2010/main" val="19013695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6311" y="259542"/>
            <a:ext cx="5663771" cy="382301"/>
          </a:xfrm>
        </p:spPr>
        <p:txBody>
          <a:bodyPr>
            <a:noAutofit/>
          </a:bodyPr>
          <a:lstStyle/>
          <a:p>
            <a:r>
              <a:rPr lang="en-GB" sz="2000" u="sng" dirty="0">
                <a:solidFill>
                  <a:srgbClr val="002060"/>
                </a:solidFill>
              </a:rPr>
              <a:t>STACEY – POSTMODERN FAMILIES:</a:t>
            </a:r>
          </a:p>
        </p:txBody>
      </p:sp>
      <p:sp>
        <p:nvSpPr>
          <p:cNvPr id="4" name="Content Placeholder 3"/>
          <p:cNvSpPr>
            <a:spLocks noGrp="1"/>
          </p:cNvSpPr>
          <p:nvPr>
            <p:ph sz="half" idx="2"/>
          </p:nvPr>
        </p:nvSpPr>
        <p:spPr>
          <a:xfrm>
            <a:off x="186311" y="670853"/>
            <a:ext cx="5663771" cy="5833856"/>
          </a:xfrm>
        </p:spPr>
        <p:txBody>
          <a:bodyPr>
            <a:noAutofit/>
          </a:bodyPr>
          <a:lstStyle/>
          <a:p>
            <a:pPr fontAlgn="base"/>
            <a:r>
              <a:rPr lang="en-GB" sz="1500" b="1" dirty="0"/>
              <a:t>Judith Stacey (1998) </a:t>
            </a:r>
            <a:r>
              <a:rPr lang="en-GB" sz="1500" dirty="0"/>
              <a:t>argues that women have more freedom than ever before to shape their family arrangement to meet their needs and free themselves from patriarchal oppression. </a:t>
            </a:r>
          </a:p>
          <a:p>
            <a:pPr fontAlgn="base"/>
            <a:r>
              <a:rPr lang="en-GB" sz="1500" dirty="0"/>
              <a:t>Through case studies conducted in Silicon Valley, California she found that women rather than men are the driving force behind changes in the family. </a:t>
            </a:r>
          </a:p>
          <a:p>
            <a:pPr fontAlgn="base"/>
            <a:r>
              <a:rPr lang="en-GB" sz="1500" dirty="0"/>
              <a:t>She discovered than many women rejected the traditional housewife role and had chosen extremely varied life paths (some choosing to return to education, becoming career women, divorcing and remarrying). </a:t>
            </a:r>
          </a:p>
          <a:p>
            <a:pPr fontAlgn="base"/>
            <a:r>
              <a:rPr lang="en-GB" sz="1500" dirty="0"/>
              <a:t>Stacey identified a new type of family “the divorce-extended family” – members are connected by divorce rather than marriage, for example ex in laws, or former husband’s new partners.</a:t>
            </a:r>
          </a:p>
          <a:p>
            <a:pPr fontAlgn="base"/>
            <a:r>
              <a:rPr lang="en-GB" sz="1500" dirty="0"/>
              <a:t>David Morgan argues we cannot generalise the family because it is diverse in society and depends on the meanings individuals give to it.</a:t>
            </a:r>
          </a:p>
          <a:p>
            <a:pPr marL="0" indent="0" fontAlgn="base">
              <a:buNone/>
            </a:pPr>
            <a:r>
              <a:rPr lang="en-GB" sz="1500" b="1" u="sng" dirty="0"/>
              <a:t>Criticisms:</a:t>
            </a:r>
          </a:p>
          <a:p>
            <a:pPr fontAlgn="base"/>
            <a:r>
              <a:rPr lang="en-GB" sz="1500" dirty="0"/>
              <a:t>Late-Modernists such as Anthony Giddens suggest that even though people have more freedom, there is a still a structure which shapes people’s decisions</a:t>
            </a:r>
          </a:p>
          <a:p>
            <a:pPr fontAlgn="base"/>
            <a:r>
              <a:rPr lang="en-GB" sz="1500" dirty="0"/>
              <a:t>Contemporary Feminists disagree with Postmodernism, pointing out that in most cases traditional gender roles which disadvantage women remain the norm.</a:t>
            </a:r>
          </a:p>
          <a:p>
            <a:pPr fontAlgn="base"/>
            <a:endParaRPr lang="en-GB" sz="1600" dirty="0"/>
          </a:p>
        </p:txBody>
      </p:sp>
      <p:sp>
        <p:nvSpPr>
          <p:cNvPr id="5" name="Text Placeholder 4"/>
          <p:cNvSpPr>
            <a:spLocks noGrp="1"/>
          </p:cNvSpPr>
          <p:nvPr>
            <p:ph type="body" sz="quarter" idx="3"/>
          </p:nvPr>
        </p:nvSpPr>
        <p:spPr>
          <a:xfrm>
            <a:off x="6017062" y="257149"/>
            <a:ext cx="6089799" cy="382301"/>
          </a:xfrm>
        </p:spPr>
        <p:txBody>
          <a:bodyPr>
            <a:noAutofit/>
          </a:bodyPr>
          <a:lstStyle/>
          <a:p>
            <a:r>
              <a:rPr lang="en-GB" sz="2000" u="sng" dirty="0">
                <a:solidFill>
                  <a:srgbClr val="002060"/>
                </a:solidFill>
              </a:rPr>
              <a:t>THE INDIVIDUAL THESIS:</a:t>
            </a:r>
          </a:p>
        </p:txBody>
      </p:sp>
      <p:sp>
        <p:nvSpPr>
          <p:cNvPr id="6" name="Content Placeholder 5"/>
          <p:cNvSpPr>
            <a:spLocks noGrp="1"/>
          </p:cNvSpPr>
          <p:nvPr>
            <p:ph sz="quarter" idx="4"/>
          </p:nvPr>
        </p:nvSpPr>
        <p:spPr>
          <a:xfrm>
            <a:off x="5964382" y="670853"/>
            <a:ext cx="5985163" cy="5737945"/>
          </a:xfrm>
        </p:spPr>
        <p:txBody>
          <a:bodyPr>
            <a:noAutofit/>
          </a:bodyPr>
          <a:lstStyle/>
          <a:p>
            <a:r>
              <a:rPr lang="en-GB" sz="1600" b="1" dirty="0"/>
              <a:t>Giddens and Beck </a:t>
            </a:r>
            <a:r>
              <a:rPr lang="en-GB" sz="1600" dirty="0"/>
              <a:t>have influenced postmodernist ideas about today’s society and family life.</a:t>
            </a:r>
          </a:p>
          <a:p>
            <a:r>
              <a:rPr lang="en-GB" sz="1600" dirty="0"/>
              <a:t>Giddens and Beck explore the effects of increasing individual choice in family and relationships – ‘individual thesis’.</a:t>
            </a:r>
          </a:p>
          <a:p>
            <a:r>
              <a:rPr lang="en-GB" sz="1600" dirty="0"/>
              <a:t>Individual thesis argues that traditional structures such as class, gender and family have lost influence over us = people’s live were fixed in the past – e.g. everyone wanted to marry and have children.</a:t>
            </a:r>
          </a:p>
          <a:p>
            <a:r>
              <a:rPr lang="en-GB" sz="1600" dirty="0"/>
              <a:t>We are now ‘free’ and ‘disembedded’ from traditional structures – we are free to choose our lives.</a:t>
            </a:r>
          </a:p>
          <a:p>
            <a:r>
              <a:rPr lang="en-GB" sz="1600" dirty="0"/>
              <a:t>Beck argue the old ‘standard biography’ of life has changed to ‘do-it-yourself biography’ = individuals can construct themselves.</a:t>
            </a:r>
          </a:p>
          <a:p>
            <a:r>
              <a:rPr lang="en-GB" sz="1600" dirty="0"/>
              <a:t>For Giddens and Beck = change has huge implications for relationships and family diversity.</a:t>
            </a:r>
          </a:p>
        </p:txBody>
      </p:sp>
    </p:spTree>
    <p:extLst>
      <p:ext uri="{BB962C8B-B14F-4D97-AF65-F5344CB8AC3E}">
        <p14:creationId xmlns:p14="http://schemas.microsoft.com/office/powerpoint/2010/main" val="21378672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5" y="677519"/>
            <a:ext cx="11793682" cy="5735087"/>
          </a:xfrm>
        </p:spPr>
        <p:txBody>
          <a:bodyPr>
            <a:noAutofit/>
          </a:bodyPr>
          <a:lstStyle/>
          <a:p>
            <a:r>
              <a:rPr lang="en-GB" sz="1350" b="1" dirty="0"/>
              <a:t>Anthony Giddens (1992) </a:t>
            </a:r>
            <a:r>
              <a:rPr lang="en-GB" sz="1350" dirty="0"/>
              <a:t>argues in recent years, the family and marriage has changed due to choice and equal relationship between men and women.</a:t>
            </a:r>
          </a:p>
          <a:p>
            <a:r>
              <a:rPr lang="en-GB" sz="1350" dirty="0"/>
              <a:t>This change occurred because:</a:t>
            </a:r>
          </a:p>
          <a:p>
            <a:pPr marL="457200" indent="-457200">
              <a:buAutoNum type="arabicPeriod"/>
            </a:pPr>
            <a:r>
              <a:rPr lang="en-GB" sz="1350" dirty="0"/>
              <a:t>Contraception has allowed sec and intimacy rather than reproduction.</a:t>
            </a:r>
          </a:p>
          <a:p>
            <a:pPr marL="457200" indent="-457200">
              <a:buAutoNum type="arabicPeriod"/>
            </a:pPr>
            <a:r>
              <a:rPr lang="en-GB" sz="1350" dirty="0"/>
              <a:t>Women have gained independence as a result of feminism and greater opportunities in work and education. </a:t>
            </a:r>
          </a:p>
          <a:p>
            <a:r>
              <a:rPr lang="en-GB" sz="1350" dirty="0"/>
              <a:t>The basis of marriage has changed = Giddens argues in the past traditional family structure was protected by laws and policies.</a:t>
            </a:r>
          </a:p>
          <a:p>
            <a:r>
              <a:rPr lang="en-GB" sz="1350" dirty="0"/>
              <a:t>Today couples are free to define their relationships themselves rather than by laws.</a:t>
            </a:r>
          </a:p>
          <a:p>
            <a:pPr marL="0" indent="0">
              <a:buNone/>
            </a:pPr>
            <a:r>
              <a:rPr lang="en-GB" sz="1350" b="1" u="sng" dirty="0">
                <a:solidFill>
                  <a:srgbClr val="002060"/>
                </a:solidFill>
              </a:rPr>
              <a:t>The pure relationships: </a:t>
            </a:r>
          </a:p>
          <a:p>
            <a:r>
              <a:rPr lang="en-GB" sz="1350" dirty="0"/>
              <a:t>Giddens argues relationships today relies on individual choice and equality = calls this ‘pure relationships’.</a:t>
            </a:r>
          </a:p>
          <a:p>
            <a:r>
              <a:rPr lang="en-GB" sz="1350" dirty="0"/>
              <a:t>He see’s pure relationships as typical in today’s society – not controlled by traditional norms.</a:t>
            </a:r>
          </a:p>
          <a:p>
            <a:r>
              <a:rPr lang="en-GB" sz="1350" dirty="0"/>
              <a:t>Pure relationships exists to satisfy couples, they fulfil their needs to each other = couples stay together because of love, sexual attraction and happiness – rather than because of traditional expectation.</a:t>
            </a:r>
          </a:p>
          <a:p>
            <a:r>
              <a:rPr lang="en-GB" sz="1350" dirty="0"/>
              <a:t>Individuals are free to leave relationships and become apart of self-discovery &amp; ‘self-identity’. = trying new relationships becomes a way of establishing ourselves.</a:t>
            </a:r>
          </a:p>
          <a:p>
            <a:r>
              <a:rPr lang="en-GB" sz="1350" dirty="0"/>
              <a:t>However, Giddens argues that with more choice, personal relationships inevitably become less stable = pure relationships are ‘until further notice’, when an individual is unhappy, they can ‘up and leave’.</a:t>
            </a:r>
          </a:p>
          <a:p>
            <a:r>
              <a:rPr lang="en-GB" sz="1350" dirty="0"/>
              <a:t>This creates greater family diversity – more lone-parent families, one person households and stepfamilies.</a:t>
            </a:r>
          </a:p>
          <a:p>
            <a:pPr marL="0" indent="0">
              <a:buNone/>
            </a:pPr>
            <a:r>
              <a:rPr lang="en-GB" sz="1350" b="1" u="sng" dirty="0">
                <a:solidFill>
                  <a:srgbClr val="002060"/>
                </a:solidFill>
              </a:rPr>
              <a:t>Same-sex couples as pioneers: </a:t>
            </a:r>
            <a:endParaRPr lang="en-GB" sz="1350" b="1" u="sng" dirty="0"/>
          </a:p>
          <a:p>
            <a:r>
              <a:rPr lang="en-GB" sz="1350" dirty="0"/>
              <a:t>Giddens sees same-sex relationships as a new family type that promotes more equal relationships.</a:t>
            </a:r>
          </a:p>
          <a:p>
            <a:r>
              <a:rPr lang="en-GB" sz="1350" dirty="0"/>
              <a:t>Giddens argues same-sex relationships are not influenced by tradition, like heterosexual relationships, it is influenced by choice and ‘self-discovery’.</a:t>
            </a:r>
          </a:p>
          <a:p>
            <a:r>
              <a:rPr lang="en-GB" sz="1350" dirty="0"/>
              <a:t>Same-sex relationships can create their own ideal family types – rather than conforming to society’s traditional heterosexual couples.</a:t>
            </a:r>
          </a:p>
          <a:p>
            <a:r>
              <a:rPr lang="en-GB" sz="1350" b="1" dirty="0"/>
              <a:t>Weston (1992) </a:t>
            </a:r>
            <a:r>
              <a:rPr lang="en-GB" sz="1350" dirty="0"/>
              <a:t>found that same-sex couples created a supportive ‘families of choice’ – based on close friendships.</a:t>
            </a:r>
          </a:p>
        </p:txBody>
      </p:sp>
      <p:sp>
        <p:nvSpPr>
          <p:cNvPr id="4" name="Rectangle 3"/>
          <p:cNvSpPr/>
          <p:nvPr/>
        </p:nvSpPr>
        <p:spPr>
          <a:xfrm>
            <a:off x="176645" y="154299"/>
            <a:ext cx="5397183" cy="523220"/>
          </a:xfrm>
          <a:prstGeom prst="rect">
            <a:avLst/>
          </a:prstGeom>
        </p:spPr>
        <p:txBody>
          <a:bodyPr wrap="none">
            <a:spAutoFit/>
          </a:bodyPr>
          <a:lstStyle/>
          <a:p>
            <a:r>
              <a:rPr lang="en-GB" sz="2800" b="1" u="sng" dirty="0">
                <a:solidFill>
                  <a:srgbClr val="002060"/>
                </a:solidFill>
              </a:rPr>
              <a:t>GIDDENS – CHOICE AND EQUALITY:</a:t>
            </a:r>
          </a:p>
        </p:txBody>
      </p:sp>
    </p:spTree>
    <p:extLst>
      <p:ext uri="{BB962C8B-B14F-4D97-AF65-F5344CB8AC3E}">
        <p14:creationId xmlns:p14="http://schemas.microsoft.com/office/powerpoint/2010/main" val="3678731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992" y="679510"/>
            <a:ext cx="11741726" cy="4757160"/>
          </a:xfrm>
        </p:spPr>
        <p:txBody>
          <a:bodyPr>
            <a:noAutofit/>
          </a:bodyPr>
          <a:lstStyle/>
          <a:p>
            <a:r>
              <a:rPr lang="en-GB" sz="1400" dirty="0"/>
              <a:t>Another version of individualisation thesis – by </a:t>
            </a:r>
            <a:r>
              <a:rPr lang="en-GB" sz="1400" b="1" dirty="0"/>
              <a:t>Beck (1992)  </a:t>
            </a:r>
            <a:r>
              <a:rPr lang="en-GB" sz="1400" dirty="0"/>
              <a:t>= he argues we now live in a ‘risk society’, tradition has a very low influence and people have more individual choice.</a:t>
            </a:r>
          </a:p>
          <a:p>
            <a:r>
              <a:rPr lang="en-GB" sz="1400" dirty="0"/>
              <a:t>Beck argues making choices involves calculating the risks and rewards of the different options open to us.</a:t>
            </a:r>
          </a:p>
          <a:p>
            <a:r>
              <a:rPr lang="en-GB" sz="1400" dirty="0"/>
              <a:t>Contrasts with an earlier time – people’s roles were more fixed by tradition.</a:t>
            </a:r>
          </a:p>
          <a:p>
            <a:r>
              <a:rPr lang="en-GB" sz="1400" dirty="0"/>
              <a:t>For example = people were expected to marry once and this was for life, the husband would be the breadwinner, and the wife would be the homemaker and cared for the sick.</a:t>
            </a:r>
          </a:p>
          <a:p>
            <a:r>
              <a:rPr lang="en-GB" sz="1400" dirty="0"/>
              <a:t>Although the traditional family was unequal and oppressive, it provided stable and predictable basis for family life.</a:t>
            </a:r>
            <a:br>
              <a:rPr lang="en-GB" sz="1400" dirty="0"/>
            </a:br>
            <a:r>
              <a:rPr lang="en-GB" sz="1400" dirty="0"/>
              <a:t>Patriarchal family has been undermined by current trends:</a:t>
            </a:r>
          </a:p>
          <a:p>
            <a:pPr marL="514350" indent="-514350">
              <a:buAutoNum type="arabicPeriod"/>
            </a:pPr>
            <a:r>
              <a:rPr lang="en-GB" sz="1400" b="1" dirty="0"/>
              <a:t>Greater gender equality:</a:t>
            </a:r>
            <a:r>
              <a:rPr lang="en-GB" sz="1400" dirty="0"/>
              <a:t> challenged male domination in all spheres of life – public and private.</a:t>
            </a:r>
          </a:p>
          <a:p>
            <a:pPr marL="514350" indent="-514350">
              <a:buAutoNum type="arabicPeriod"/>
            </a:pPr>
            <a:r>
              <a:rPr lang="en-GB" sz="1400" b="1" dirty="0"/>
              <a:t>Greater individualism: </a:t>
            </a:r>
            <a:r>
              <a:rPr lang="en-GB" sz="1400" dirty="0"/>
              <a:t>individual’s actions based on self-interest and themselves.</a:t>
            </a:r>
          </a:p>
          <a:p>
            <a:r>
              <a:rPr lang="en-GB" sz="1400" dirty="0"/>
              <a:t>These trends have led to new type of family replacing the patriarchal family = Beck and Beck call this the ‘negotiated family’, it does not conform to the traditional family norm, but based on individual choices.</a:t>
            </a:r>
          </a:p>
          <a:p>
            <a:r>
              <a:rPr lang="en-GB" sz="1400" dirty="0"/>
              <a:t>Couples enter relationships on an equal basis – no one depends on another.</a:t>
            </a:r>
          </a:p>
          <a:p>
            <a:r>
              <a:rPr lang="en-GB" sz="1400" dirty="0"/>
              <a:t>Negotiated family is more equal than patriarchal family – it is still unstable, because if one is unhappy, they may leave the relationship.</a:t>
            </a:r>
          </a:p>
          <a:p>
            <a:r>
              <a:rPr lang="en-GB" sz="1400" dirty="0"/>
              <a:t>As a result = there are more lone-parent families, one-person households and re-marriages.</a:t>
            </a:r>
          </a:p>
          <a:p>
            <a:pPr marL="0" indent="0">
              <a:buNone/>
            </a:pPr>
            <a:r>
              <a:rPr lang="en-GB" sz="1400" b="1" u="sng" dirty="0">
                <a:solidFill>
                  <a:srgbClr val="002060"/>
                </a:solidFill>
              </a:rPr>
              <a:t>The zombie families: </a:t>
            </a:r>
          </a:p>
          <a:p>
            <a:pPr marL="0" indent="0">
              <a:buNone/>
            </a:pPr>
            <a:r>
              <a:rPr lang="en-GB" sz="1400" dirty="0"/>
              <a:t>The family appears to be alive, but in reality are dead – people want to turn to the family for support from society’s insecurity, but the family itself is unstable and cannot support each others own vulnerability. </a:t>
            </a:r>
          </a:p>
        </p:txBody>
      </p:sp>
      <p:sp>
        <p:nvSpPr>
          <p:cNvPr id="5" name="Rectangle 4"/>
          <p:cNvSpPr/>
          <p:nvPr/>
        </p:nvSpPr>
        <p:spPr>
          <a:xfrm>
            <a:off x="238992" y="201527"/>
            <a:ext cx="5178341" cy="523220"/>
          </a:xfrm>
          <a:prstGeom prst="rect">
            <a:avLst/>
          </a:prstGeom>
        </p:spPr>
        <p:txBody>
          <a:bodyPr wrap="square">
            <a:spAutoFit/>
          </a:bodyPr>
          <a:lstStyle/>
          <a:p>
            <a:r>
              <a:rPr lang="en-GB" sz="2800" b="1" u="sng" dirty="0">
                <a:solidFill>
                  <a:srgbClr val="002060"/>
                </a:solidFill>
              </a:rPr>
              <a:t>BECK – THE NEGOTIATED FAMILY: </a:t>
            </a:r>
          </a:p>
        </p:txBody>
      </p:sp>
      <p:sp>
        <p:nvSpPr>
          <p:cNvPr id="6" name="Rectangle 5"/>
          <p:cNvSpPr/>
          <p:nvPr/>
        </p:nvSpPr>
        <p:spPr>
          <a:xfrm>
            <a:off x="4364182" y="5653043"/>
            <a:ext cx="6998278" cy="1015663"/>
          </a:xfrm>
          <a:prstGeom prst="rect">
            <a:avLst/>
          </a:prstGeom>
          <a:ln w="28575">
            <a:solidFill>
              <a:schemeClr val="tx1"/>
            </a:solidFill>
          </a:ln>
        </p:spPr>
        <p:txBody>
          <a:bodyPr wrap="square">
            <a:spAutoFit/>
          </a:bodyPr>
          <a:lstStyle/>
          <a:p>
            <a:r>
              <a:rPr lang="en-GB" sz="1200" b="1" u="sng" dirty="0"/>
              <a:t>Criticisms: (Personal life perspective)</a:t>
            </a:r>
          </a:p>
          <a:p>
            <a:pPr marL="171450" indent="-171450">
              <a:buFont typeface="Arial" panose="020B0604020202020204" pitchFamily="34" charset="0"/>
              <a:buChar char="•"/>
            </a:pPr>
            <a:r>
              <a:rPr lang="en-GB" sz="1200" dirty="0"/>
              <a:t>Budgeon (2011) argues the individual thesis is exaggerated because traditional norms still control family structure.</a:t>
            </a:r>
          </a:p>
          <a:p>
            <a:pPr marL="171450" indent="-171450">
              <a:buFont typeface="Arial" panose="020B0604020202020204" pitchFamily="34" charset="0"/>
              <a:buChar char="•"/>
            </a:pPr>
            <a:r>
              <a:rPr lang="en-GB" sz="1200" dirty="0"/>
              <a:t>It assumes people are free to choice, but in reality they are restricted by their social context.</a:t>
            </a:r>
          </a:p>
          <a:p>
            <a:pPr marL="171450" indent="-171450">
              <a:buFont typeface="Arial" panose="020B0604020202020204" pitchFamily="34" charset="0"/>
              <a:buChar char="•"/>
            </a:pPr>
            <a:r>
              <a:rPr lang="en-GB" sz="1200" dirty="0"/>
              <a:t>It ignores structural explanations, for example, gender, race, religion influencing relationships.</a:t>
            </a:r>
          </a:p>
        </p:txBody>
      </p:sp>
    </p:spTree>
    <p:extLst>
      <p:ext uri="{BB962C8B-B14F-4D97-AF65-F5344CB8AC3E}">
        <p14:creationId xmlns:p14="http://schemas.microsoft.com/office/powerpoint/2010/main" val="215306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02647" y="268251"/>
            <a:ext cx="5157787" cy="823912"/>
          </a:xfrm>
        </p:spPr>
        <p:txBody>
          <a:bodyPr/>
          <a:lstStyle/>
          <a:p>
            <a:r>
              <a:rPr lang="en-GB" u="sng" dirty="0">
                <a:solidFill>
                  <a:srgbClr val="002060"/>
                </a:solidFill>
              </a:rPr>
              <a:t>TAKING RESPONSIBILITY FOR ‘QUALITY TIME’:</a:t>
            </a:r>
          </a:p>
        </p:txBody>
      </p:sp>
      <p:sp>
        <p:nvSpPr>
          <p:cNvPr id="4" name="Content Placeholder 3"/>
          <p:cNvSpPr>
            <a:spLocks noGrp="1"/>
          </p:cNvSpPr>
          <p:nvPr>
            <p:ph sz="half" idx="2"/>
          </p:nvPr>
        </p:nvSpPr>
        <p:spPr>
          <a:xfrm>
            <a:off x="202647" y="1101577"/>
            <a:ext cx="5507037" cy="2513492"/>
          </a:xfrm>
        </p:spPr>
        <p:txBody>
          <a:bodyPr>
            <a:normAutofit fontScale="55000" lnSpcReduction="20000"/>
          </a:bodyPr>
          <a:lstStyle/>
          <a:p>
            <a:r>
              <a:rPr lang="en-GB" b="1" dirty="0"/>
              <a:t>Southerton (2011) </a:t>
            </a:r>
            <a:r>
              <a:rPr lang="en-GB" dirty="0"/>
              <a:t>= Mothers were in charge of looking after quality time.</a:t>
            </a:r>
          </a:p>
          <a:p>
            <a:r>
              <a:rPr lang="en-GB" dirty="0"/>
              <a:t>Parents both working = makes it harder for scheduling quality time together.</a:t>
            </a:r>
          </a:p>
          <a:p>
            <a:r>
              <a:rPr lang="en-GB" dirty="0"/>
              <a:t>Working mothers always busy to then plan an outing.</a:t>
            </a:r>
          </a:p>
          <a:p>
            <a:r>
              <a:rPr lang="en-GB" dirty="0"/>
              <a:t>Southerton found that men would do different leisure's to women = women always have to involve their children.</a:t>
            </a:r>
          </a:p>
          <a:p>
            <a:r>
              <a:rPr lang="en-GB" dirty="0"/>
              <a:t>Summary: Evidence shows movement towards symmetrical home (However, to what extent does this happen).</a:t>
            </a:r>
          </a:p>
          <a:p>
            <a:endParaRPr lang="en-GB" dirty="0"/>
          </a:p>
        </p:txBody>
      </p:sp>
      <p:sp>
        <p:nvSpPr>
          <p:cNvPr id="5" name="Text Placeholder 4"/>
          <p:cNvSpPr>
            <a:spLocks noGrp="1"/>
          </p:cNvSpPr>
          <p:nvPr>
            <p:ph type="body" sz="quarter" idx="3"/>
          </p:nvPr>
        </p:nvSpPr>
        <p:spPr>
          <a:xfrm>
            <a:off x="5869172" y="150074"/>
            <a:ext cx="5183188" cy="823912"/>
          </a:xfrm>
        </p:spPr>
        <p:txBody>
          <a:bodyPr/>
          <a:lstStyle/>
          <a:p>
            <a:r>
              <a:rPr lang="en-GB" u="sng" dirty="0">
                <a:solidFill>
                  <a:srgbClr val="002060"/>
                </a:solidFill>
              </a:rPr>
              <a:t>EXPLAINING THE GENDER DIVISON OF LABOUR:</a:t>
            </a:r>
          </a:p>
        </p:txBody>
      </p:sp>
      <p:sp>
        <p:nvSpPr>
          <p:cNvPr id="6" name="Content Placeholder 5"/>
          <p:cNvSpPr>
            <a:spLocks noGrp="1"/>
          </p:cNvSpPr>
          <p:nvPr>
            <p:ph sz="quarter" idx="4"/>
          </p:nvPr>
        </p:nvSpPr>
        <p:spPr>
          <a:xfrm>
            <a:off x="5869172" y="981628"/>
            <a:ext cx="6081823" cy="5458711"/>
          </a:xfrm>
        </p:spPr>
        <p:txBody>
          <a:bodyPr>
            <a:normAutofit fontScale="55000" lnSpcReduction="20000"/>
          </a:bodyPr>
          <a:lstStyle/>
          <a:p>
            <a:r>
              <a:rPr lang="en-GB" sz="2900" dirty="0"/>
              <a:t>Crompton &amp; Lyonette (2008) = Identity 2 different explanations of unequal division of labour. </a:t>
            </a:r>
          </a:p>
          <a:p>
            <a:pPr marL="0" indent="0">
              <a:buNone/>
            </a:pPr>
            <a:r>
              <a:rPr lang="en-GB" sz="2900" b="1" dirty="0"/>
              <a:t>1. The cultural or Ideological explanation of inequality: </a:t>
            </a:r>
            <a:r>
              <a:rPr lang="en-GB" sz="2900" dirty="0"/>
              <a:t>Division of labour is determined by patriarchal norms and values. (Women complete domestic tasks because society expects them to).</a:t>
            </a:r>
          </a:p>
          <a:p>
            <a:pPr marL="0" indent="0">
              <a:buNone/>
            </a:pPr>
            <a:r>
              <a:rPr lang="en-GB" sz="2900" b="1" dirty="0"/>
              <a:t>2. Material or economic explanation of inequality: </a:t>
            </a:r>
            <a:r>
              <a:rPr lang="en-GB" sz="2900" dirty="0"/>
              <a:t>Women generally earn less than work, while men spend more of their time working.</a:t>
            </a:r>
          </a:p>
          <a:p>
            <a:pPr marL="0" indent="0">
              <a:buNone/>
            </a:pPr>
            <a:r>
              <a:rPr lang="en-GB" sz="2900" b="1" u="sng" dirty="0">
                <a:solidFill>
                  <a:srgbClr val="002060"/>
                </a:solidFill>
              </a:rPr>
              <a:t>Evidence for the cultural explanation:</a:t>
            </a:r>
          </a:p>
          <a:p>
            <a:r>
              <a:rPr lang="en-GB" sz="2900" dirty="0"/>
              <a:t>Equality will only be achieved when norms about gender roles change. (Changes in men &amp; women’s attitudes, values + expectations).</a:t>
            </a:r>
          </a:p>
          <a:p>
            <a:r>
              <a:rPr lang="en-GB" sz="2900" dirty="0"/>
              <a:t>Gershuny (1994) = Couples whose parents shared roles – more likely to share roles themselves.</a:t>
            </a:r>
          </a:p>
          <a:p>
            <a:r>
              <a:rPr lang="en-GB" sz="2900" dirty="0"/>
              <a:t>Gillian Dunne (1999) = Lesbian couples had more symmetrical relationships – because there were no ‘traditional gender scripts’ linked to Heterosexual relationships.</a:t>
            </a:r>
          </a:p>
          <a:p>
            <a:pPr marL="0" indent="0">
              <a:buNone/>
            </a:pPr>
            <a:r>
              <a:rPr lang="en-GB" sz="2900" b="1" u="sng" dirty="0">
                <a:solidFill>
                  <a:srgbClr val="002060"/>
                </a:solidFill>
              </a:rPr>
              <a:t>Evidence for the material explanation:</a:t>
            </a:r>
          </a:p>
          <a:p>
            <a:r>
              <a:rPr lang="en-GB" sz="2900" dirty="0" err="1"/>
              <a:t>Kan</a:t>
            </a:r>
            <a:r>
              <a:rPr lang="en-GB" sz="2900" dirty="0"/>
              <a:t>: The more paid work women do, the less housework they complete.</a:t>
            </a:r>
          </a:p>
          <a:p>
            <a:r>
              <a:rPr lang="en-GB" sz="2900" dirty="0"/>
              <a:t>Sullivan: Working full-time &amp; part-time affects the amount of domestic work couples do.</a:t>
            </a:r>
          </a:p>
          <a:p>
            <a:r>
              <a:rPr lang="en-GB" sz="2900" dirty="0"/>
              <a:t>Women being in paid work has led to equality within family.</a:t>
            </a:r>
          </a:p>
          <a:p>
            <a:pPr marL="0" indent="0">
              <a:buNone/>
            </a:pPr>
            <a:endParaRPr lang="en-GB"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6114" y="3476847"/>
            <a:ext cx="5188689" cy="2200828"/>
          </a:xfrm>
          <a:prstGeom prst="rect">
            <a:avLst/>
          </a:prstGeom>
          <a:ln w="28575">
            <a:solidFill>
              <a:schemeClr val="tx1"/>
            </a:solidFill>
          </a:ln>
        </p:spPr>
      </p:pic>
    </p:spTree>
    <p:extLst>
      <p:ext uri="{BB962C8B-B14F-4D97-AF65-F5344CB8AC3E}">
        <p14:creationId xmlns:p14="http://schemas.microsoft.com/office/powerpoint/2010/main" val="98665516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63045" y="783868"/>
            <a:ext cx="6224154" cy="5870549"/>
          </a:xfrm>
        </p:spPr>
        <p:txBody>
          <a:bodyPr>
            <a:noAutofit/>
          </a:bodyPr>
          <a:lstStyle/>
          <a:p>
            <a:r>
              <a:rPr lang="en-GB" sz="1400" b="1" dirty="0"/>
              <a:t>Carol Smart (2007)</a:t>
            </a:r>
            <a:r>
              <a:rPr lang="en-GB" sz="1400" dirty="0"/>
              <a:t> and </a:t>
            </a:r>
            <a:r>
              <a:rPr lang="en-GB" sz="1400" b="1" dirty="0"/>
              <a:t>Vanessa May (2013)</a:t>
            </a:r>
            <a:r>
              <a:rPr lang="en-GB" sz="1400" dirty="0"/>
              <a:t> agree that there is more family diversity – but they disagree with Giddens and Beck’s explanation.</a:t>
            </a:r>
          </a:p>
          <a:p>
            <a:r>
              <a:rPr lang="en-GB" sz="1400" dirty="0"/>
              <a:t>Smart argues of seeing us as disembedded, isolated individuals with limitless choice about personal relationships – Smart argues we are social being whose choices are influenced by a ‘web of connectedness’. </a:t>
            </a:r>
          </a:p>
          <a:p>
            <a:r>
              <a:rPr lang="en-GB" sz="1400" dirty="0"/>
              <a:t>Connectedness thesis argues we are all connected within networks of existing relationships and interwoven personal histories – this influences our choice of relationships.</a:t>
            </a:r>
          </a:p>
          <a:p>
            <a:r>
              <a:rPr lang="en-GB" sz="1400" b="1" dirty="0"/>
              <a:t>Finch and Mason’s (1993) </a:t>
            </a:r>
            <a:r>
              <a:rPr lang="en-GB" sz="1400" dirty="0"/>
              <a:t>study of the extended family found that individuals can negotiate their relationships embedded with family connections.</a:t>
            </a:r>
          </a:p>
          <a:p>
            <a:r>
              <a:rPr lang="en-GB" sz="1400" dirty="0"/>
              <a:t>This challenges the notion of pure relationships – the family is deeper than couples, we have extended families too </a:t>
            </a:r>
          </a:p>
          <a:p>
            <a:r>
              <a:rPr lang="en-GB" sz="1400" dirty="0"/>
              <a:t>Parents who separate stay connected through their children – it is impossible for relationships to simply end without further explanations.</a:t>
            </a:r>
          </a:p>
          <a:p>
            <a:pPr marL="0" indent="0">
              <a:buNone/>
            </a:pPr>
            <a:r>
              <a:rPr lang="en-GB" sz="1400" b="1" u="sng" dirty="0">
                <a:solidFill>
                  <a:srgbClr val="002060"/>
                </a:solidFill>
              </a:rPr>
              <a:t>Class and gender:</a:t>
            </a:r>
          </a:p>
          <a:p>
            <a:r>
              <a:rPr lang="en-GB" sz="1400" dirty="0"/>
              <a:t>The connectedness thesis also emphasises the role of class and gender structures – they limit our choices of relationships and our family. For example: </a:t>
            </a:r>
          </a:p>
          <a:p>
            <a:pPr>
              <a:buAutoNum type="arabicPeriod"/>
            </a:pPr>
            <a:r>
              <a:rPr lang="en-GB" sz="1400" dirty="0"/>
              <a:t>After divorce, gender norms generally dictate that women should have custody of the children – this limits them from having further relationships. Men on the other hand, men have freedom.</a:t>
            </a:r>
          </a:p>
          <a:p>
            <a:pPr>
              <a:buAutoNum type="arabicPeriod"/>
            </a:pPr>
            <a:r>
              <a:rPr lang="en-GB" sz="1400" dirty="0"/>
              <a:t>Men have greater pay than women, gives them more choice for relationships.</a:t>
            </a:r>
          </a:p>
          <a:p>
            <a:pPr>
              <a:buAutoNum type="arabicPeriod"/>
            </a:pPr>
            <a:r>
              <a:rPr lang="en-GB" sz="1400" dirty="0"/>
              <a:t>The relative powerlessness of women and children compared to men, means women are trapped in abusive relationships. </a:t>
            </a:r>
          </a:p>
        </p:txBody>
      </p:sp>
      <p:sp>
        <p:nvSpPr>
          <p:cNvPr id="4" name="Rectangle 3"/>
          <p:cNvSpPr/>
          <p:nvPr/>
        </p:nvSpPr>
        <p:spPr>
          <a:xfrm>
            <a:off x="5663045" y="322203"/>
            <a:ext cx="3994940" cy="461665"/>
          </a:xfrm>
          <a:prstGeom prst="rect">
            <a:avLst/>
          </a:prstGeom>
        </p:spPr>
        <p:txBody>
          <a:bodyPr wrap="none">
            <a:spAutoFit/>
          </a:bodyPr>
          <a:lstStyle/>
          <a:p>
            <a:r>
              <a:rPr lang="en-GB" sz="2400" b="1" u="sng" dirty="0">
                <a:solidFill>
                  <a:srgbClr val="002060"/>
                </a:solidFill>
              </a:rPr>
              <a:t>THE CONNECTEDNESS THESIS:</a:t>
            </a:r>
          </a:p>
        </p:txBody>
      </p:sp>
      <p:sp>
        <p:nvSpPr>
          <p:cNvPr id="2" name="TextBox 1"/>
          <p:cNvSpPr txBox="1"/>
          <p:nvPr/>
        </p:nvSpPr>
        <p:spPr>
          <a:xfrm>
            <a:off x="639327" y="4790732"/>
            <a:ext cx="4585281" cy="954107"/>
          </a:xfrm>
          <a:prstGeom prst="rect">
            <a:avLst/>
          </a:prstGeom>
          <a:noFill/>
          <a:ln w="28575">
            <a:solidFill>
              <a:schemeClr val="tx1"/>
            </a:solidFill>
          </a:ln>
        </p:spPr>
        <p:txBody>
          <a:bodyPr wrap="square" rtlCol="0">
            <a:spAutoFit/>
          </a:bodyPr>
          <a:lstStyle/>
          <a:p>
            <a:r>
              <a:rPr lang="en-GB" sz="1400" b="1" u="sng" dirty="0"/>
              <a:t>Criticisms:</a:t>
            </a:r>
          </a:p>
          <a:p>
            <a:pPr marL="285750" indent="-285750">
              <a:buFont typeface="Arial" panose="020B0604020202020204" pitchFamily="34" charset="0"/>
              <a:buChar char="•"/>
            </a:pPr>
            <a:r>
              <a:rPr lang="en-GB" sz="1400" dirty="0"/>
              <a:t>Personal life perspective ignore that there is a greater freedom in society, women and men have opportunities to choose their ideal relationships.</a:t>
            </a:r>
            <a:r>
              <a:rPr lang="en-GB" sz="1400" b="1" u="sng" dirty="0"/>
              <a:t> </a:t>
            </a:r>
          </a:p>
        </p:txBody>
      </p:sp>
      <p:sp>
        <p:nvSpPr>
          <p:cNvPr id="5" name="Rectangle 4"/>
          <p:cNvSpPr/>
          <p:nvPr/>
        </p:nvSpPr>
        <p:spPr>
          <a:xfrm>
            <a:off x="200891" y="322203"/>
            <a:ext cx="4574266" cy="461665"/>
          </a:xfrm>
          <a:prstGeom prst="rect">
            <a:avLst/>
          </a:prstGeom>
        </p:spPr>
        <p:txBody>
          <a:bodyPr wrap="none">
            <a:spAutoFit/>
          </a:bodyPr>
          <a:lstStyle/>
          <a:p>
            <a:r>
              <a:rPr lang="en-GB" sz="2400" b="1" u="sng" dirty="0">
                <a:solidFill>
                  <a:srgbClr val="002060"/>
                </a:solidFill>
              </a:rPr>
              <a:t>THE PERSONAL LIFE PERSPECTIVE: </a:t>
            </a:r>
          </a:p>
        </p:txBody>
      </p:sp>
      <p:sp>
        <p:nvSpPr>
          <p:cNvPr id="6" name="Rectangle 5"/>
          <p:cNvSpPr/>
          <p:nvPr/>
        </p:nvSpPr>
        <p:spPr>
          <a:xfrm>
            <a:off x="200891" y="783868"/>
            <a:ext cx="5462154" cy="3416320"/>
          </a:xfrm>
          <a:prstGeom prst="rect">
            <a:avLst/>
          </a:prstGeom>
        </p:spPr>
        <p:txBody>
          <a:bodyPr wrap="square">
            <a:spAutoFit/>
          </a:bodyPr>
          <a:lstStyle/>
          <a:p>
            <a:r>
              <a:rPr lang="en-GB" b="1" dirty="0"/>
              <a:t>Carol Smart and Vanessa May (2007 &amp; 2013)</a:t>
            </a:r>
            <a:r>
              <a:rPr lang="en-GB" dirty="0"/>
              <a:t> argue there is now more family diversity – but they disagree with Beck and Gidden’s explanation = they make several comments:</a:t>
            </a:r>
          </a:p>
          <a:p>
            <a:pPr marL="457200" indent="-457200">
              <a:buAutoNum type="arabicPeriod"/>
            </a:pPr>
            <a:r>
              <a:rPr lang="en-GB" dirty="0"/>
              <a:t>It exaggerates how much choice couples have about family relationships = traditional norms limit people’s relationship choices.</a:t>
            </a:r>
          </a:p>
          <a:p>
            <a:pPr marL="457200" indent="-457200">
              <a:buAutoNum type="arabicPeriod"/>
            </a:pPr>
            <a:r>
              <a:rPr lang="en-GB" dirty="0"/>
              <a:t>It wrongly assumes people are individual and independent – it ignores the fact that our decisions and choices about personal relationships are made contextually.</a:t>
            </a:r>
          </a:p>
          <a:p>
            <a:pPr marL="457200" indent="-457200">
              <a:buAutoNum type="arabicPeriod"/>
            </a:pPr>
            <a:r>
              <a:rPr lang="en-GB" dirty="0"/>
              <a:t>Ignores the importance of structural factors.</a:t>
            </a:r>
          </a:p>
        </p:txBody>
      </p:sp>
    </p:spTree>
    <p:extLst>
      <p:ext uri="{BB962C8B-B14F-4D97-AF65-F5344CB8AC3E}">
        <p14:creationId xmlns:p14="http://schemas.microsoft.com/office/powerpoint/2010/main" val="57543455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827" y="313172"/>
            <a:ext cx="10515600" cy="580448"/>
          </a:xfrm>
        </p:spPr>
        <p:txBody>
          <a:bodyPr>
            <a:normAutofit fontScale="90000"/>
          </a:bodyPr>
          <a:lstStyle/>
          <a:p>
            <a:r>
              <a:rPr lang="en-GB" b="1" u="sng" dirty="0">
                <a:solidFill>
                  <a:srgbClr val="FF0000"/>
                </a:solidFill>
                <a:latin typeface="+mn-lt"/>
              </a:rPr>
              <a:t>ESSAY PLANNING:</a:t>
            </a:r>
          </a:p>
        </p:txBody>
      </p:sp>
      <p:sp>
        <p:nvSpPr>
          <p:cNvPr id="3" name="Content Placeholder 2"/>
          <p:cNvSpPr>
            <a:spLocks noGrp="1"/>
          </p:cNvSpPr>
          <p:nvPr>
            <p:ph idx="1"/>
          </p:nvPr>
        </p:nvSpPr>
        <p:spPr>
          <a:xfrm>
            <a:off x="349826" y="921618"/>
            <a:ext cx="11464637" cy="5593482"/>
          </a:xfrm>
        </p:spPr>
        <p:txBody>
          <a:bodyPr/>
          <a:lstStyle/>
          <a:p>
            <a:pPr marL="0" indent="0">
              <a:buNone/>
            </a:pPr>
            <a:r>
              <a:rPr lang="en-GB" sz="2000" b="1" u="sng" dirty="0"/>
              <a:t>Applying material from item A and your knowledge, evaluate sociological contributions to our understanding of family diversity – 20 marks.</a:t>
            </a:r>
          </a:p>
          <a:p>
            <a:pPr marL="0" indent="0">
              <a:buNone/>
            </a:pPr>
            <a:endParaRPr lang="en-GB" dirty="0"/>
          </a:p>
        </p:txBody>
      </p:sp>
    </p:spTree>
    <p:extLst>
      <p:ext uri="{BB962C8B-B14F-4D97-AF65-F5344CB8AC3E}">
        <p14:creationId xmlns:p14="http://schemas.microsoft.com/office/powerpoint/2010/main" val="239829040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827" y="313172"/>
            <a:ext cx="10515600" cy="580448"/>
          </a:xfrm>
        </p:spPr>
        <p:txBody>
          <a:bodyPr>
            <a:normAutofit fontScale="90000"/>
          </a:bodyPr>
          <a:lstStyle/>
          <a:p>
            <a:r>
              <a:rPr lang="en-GB" b="1" u="sng" dirty="0">
                <a:solidFill>
                  <a:srgbClr val="FF0000"/>
                </a:solidFill>
                <a:latin typeface="+mn-lt"/>
              </a:rPr>
              <a:t>ESSAY PLANNING:</a:t>
            </a:r>
          </a:p>
        </p:txBody>
      </p:sp>
      <p:sp>
        <p:nvSpPr>
          <p:cNvPr id="3" name="Content Placeholder 2"/>
          <p:cNvSpPr>
            <a:spLocks noGrp="1"/>
          </p:cNvSpPr>
          <p:nvPr>
            <p:ph idx="1"/>
          </p:nvPr>
        </p:nvSpPr>
        <p:spPr>
          <a:xfrm>
            <a:off x="349826" y="921618"/>
            <a:ext cx="11464637" cy="5593482"/>
          </a:xfrm>
        </p:spPr>
        <p:txBody>
          <a:bodyPr/>
          <a:lstStyle/>
          <a:p>
            <a:pPr marL="0" indent="0">
              <a:buNone/>
            </a:pPr>
            <a:r>
              <a:rPr lang="en-GB" sz="2000" b="1" u="sng" dirty="0"/>
              <a:t>Applying material from item B, analyse 2 criticisms of the individualisation thesis – 10 marks.</a:t>
            </a:r>
          </a:p>
          <a:p>
            <a:pPr marL="0" indent="0">
              <a:buNone/>
            </a:pPr>
            <a:endParaRPr lang="en-GB" dirty="0"/>
          </a:p>
        </p:txBody>
      </p:sp>
    </p:spTree>
    <p:extLst>
      <p:ext uri="{BB962C8B-B14F-4D97-AF65-F5344CB8AC3E}">
        <p14:creationId xmlns:p14="http://schemas.microsoft.com/office/powerpoint/2010/main" val="25630366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TOPIC 7:</a:t>
            </a:r>
            <a:r>
              <a:rPr lang="en-GB" dirty="0"/>
              <a:t> FAMILIES AND SOCIAL POLICY</a:t>
            </a:r>
          </a:p>
        </p:txBody>
      </p:sp>
      <p:sp>
        <p:nvSpPr>
          <p:cNvPr id="3" name="Text Placeholder 2"/>
          <p:cNvSpPr>
            <a:spLocks noGrp="1"/>
          </p:cNvSpPr>
          <p:nvPr>
            <p:ph type="body" idx="1"/>
          </p:nvPr>
        </p:nvSpPr>
        <p:spPr/>
        <p:txBody>
          <a:bodyPr/>
          <a:lstStyle/>
          <a:p>
            <a:r>
              <a:rPr lang="en-GB" dirty="0"/>
              <a:t>EXAM REVISION.</a:t>
            </a:r>
          </a:p>
        </p:txBody>
      </p:sp>
    </p:spTree>
    <p:extLst>
      <p:ext uri="{BB962C8B-B14F-4D97-AF65-F5344CB8AC3E}">
        <p14:creationId xmlns:p14="http://schemas.microsoft.com/office/powerpoint/2010/main" val="32142890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u="sng" dirty="0">
                <a:solidFill>
                  <a:srgbClr val="FF0000"/>
                </a:solidFill>
              </a:rPr>
              <a:t>A COMPARATIVE VIEW OF FAMILY POLICY:</a:t>
            </a:r>
            <a:endParaRPr lang="en-GB" dirty="0"/>
          </a:p>
        </p:txBody>
      </p:sp>
      <p:sp>
        <p:nvSpPr>
          <p:cNvPr id="3" name="Content Placeholder 2"/>
          <p:cNvSpPr>
            <a:spLocks noGrp="1"/>
          </p:cNvSpPr>
          <p:nvPr>
            <p:ph idx="1"/>
          </p:nvPr>
        </p:nvSpPr>
        <p:spPr>
          <a:xfrm>
            <a:off x="443345" y="1482870"/>
            <a:ext cx="11319163" cy="4845194"/>
          </a:xfrm>
        </p:spPr>
        <p:txBody>
          <a:bodyPr>
            <a:normAutofit fontScale="92500" lnSpcReduction="20000"/>
          </a:bodyPr>
          <a:lstStyle/>
          <a:p>
            <a:r>
              <a:rPr lang="en-GB" dirty="0"/>
              <a:t>The actions and policies of governments can sometimes have profound effects on families and their members. </a:t>
            </a:r>
          </a:p>
          <a:p>
            <a:r>
              <a:rPr lang="en-GB" dirty="0"/>
              <a:t>State policies can affect family life:</a:t>
            </a:r>
          </a:p>
          <a:p>
            <a:pPr marL="514350" indent="-514350">
              <a:buAutoNum type="arabicPeriod"/>
            </a:pPr>
            <a:r>
              <a:rPr lang="en-GB" b="1" dirty="0"/>
              <a:t>China = </a:t>
            </a:r>
            <a:r>
              <a:rPr lang="en-GB" dirty="0"/>
              <a:t>they have a ‘one-child policy’. The government banned parents from having more than one child per couple, to control population. Women must also seek permission to have children.</a:t>
            </a:r>
          </a:p>
          <a:p>
            <a:pPr marL="514350" indent="-514350">
              <a:buAutoNum type="arabicPeriod"/>
            </a:pPr>
            <a:r>
              <a:rPr lang="en-GB" b="1" dirty="0"/>
              <a:t>Communist Romania = </a:t>
            </a:r>
            <a:r>
              <a:rPr lang="en-GB" dirty="0"/>
              <a:t>Introduced policies to increase birth rate, which was decreasing because of bad living standards.</a:t>
            </a:r>
          </a:p>
          <a:p>
            <a:pPr marL="514350" indent="-514350">
              <a:buAutoNum type="arabicPeriod"/>
            </a:pPr>
            <a:r>
              <a:rPr lang="en-GB" b="1" dirty="0"/>
              <a:t>Nazi family policy =</a:t>
            </a:r>
            <a:r>
              <a:rPr lang="en-GB" dirty="0"/>
              <a:t> Policy encouraged families to have ‘Aryan’ breed children (pure white) to make the master race.</a:t>
            </a:r>
          </a:p>
          <a:p>
            <a:pPr marL="514350" indent="-514350">
              <a:buAutoNum type="arabicPeriod"/>
            </a:pPr>
            <a:r>
              <a:rPr lang="en-GB" b="1" dirty="0"/>
              <a:t>Democratic societies = </a:t>
            </a:r>
            <a:r>
              <a:rPr lang="en-GB" dirty="0"/>
              <a:t>the government see the family as a private sphere, so they do not interfere with family life and structure of birth rate – they intervene when there are cases like child abuse.</a:t>
            </a:r>
          </a:p>
          <a:p>
            <a:endParaRPr lang="en-GB" dirty="0"/>
          </a:p>
        </p:txBody>
      </p:sp>
    </p:spTree>
    <p:extLst>
      <p:ext uri="{BB962C8B-B14F-4D97-AF65-F5344CB8AC3E}">
        <p14:creationId xmlns:p14="http://schemas.microsoft.com/office/powerpoint/2010/main" val="930030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829830"/>
          </a:xfrm>
        </p:spPr>
        <p:txBody>
          <a:bodyPr>
            <a:normAutofit/>
          </a:bodyPr>
          <a:lstStyle/>
          <a:p>
            <a:pPr algn="ctr"/>
            <a:r>
              <a:rPr lang="en-GB" sz="4000" b="1" u="sng" dirty="0">
                <a:solidFill>
                  <a:srgbClr val="FF0000"/>
                </a:solidFill>
                <a:latin typeface="+mn-lt"/>
              </a:rPr>
              <a:t>PERSPECTIVES ON FAMILIES AND SOCIAL POLICY:</a:t>
            </a:r>
          </a:p>
        </p:txBody>
      </p:sp>
      <p:sp>
        <p:nvSpPr>
          <p:cNvPr id="3" name="Text Placeholder 2"/>
          <p:cNvSpPr>
            <a:spLocks noGrp="1"/>
          </p:cNvSpPr>
          <p:nvPr>
            <p:ph type="body" idx="1"/>
          </p:nvPr>
        </p:nvSpPr>
        <p:spPr>
          <a:xfrm>
            <a:off x="294063" y="1194956"/>
            <a:ext cx="4040188" cy="483538"/>
          </a:xfrm>
        </p:spPr>
        <p:txBody>
          <a:bodyPr>
            <a:noAutofit/>
          </a:bodyPr>
          <a:lstStyle/>
          <a:p>
            <a:r>
              <a:rPr lang="en-GB" sz="2800" u="sng" dirty="0">
                <a:solidFill>
                  <a:srgbClr val="002060"/>
                </a:solidFill>
              </a:rPr>
              <a:t>FUNCTIONALISM:</a:t>
            </a:r>
          </a:p>
        </p:txBody>
      </p:sp>
      <p:sp>
        <p:nvSpPr>
          <p:cNvPr id="4" name="Content Placeholder 3"/>
          <p:cNvSpPr>
            <a:spLocks noGrp="1"/>
          </p:cNvSpPr>
          <p:nvPr>
            <p:ph sz="half" idx="2"/>
          </p:nvPr>
        </p:nvSpPr>
        <p:spPr>
          <a:xfrm>
            <a:off x="294063" y="1678493"/>
            <a:ext cx="5400155" cy="4919733"/>
          </a:xfrm>
        </p:spPr>
        <p:txBody>
          <a:bodyPr>
            <a:noAutofit/>
          </a:bodyPr>
          <a:lstStyle/>
          <a:p>
            <a:r>
              <a:rPr lang="en-GB" sz="1600" dirty="0"/>
              <a:t>Functionalists see society as built on harmony and consensus (shared values) and free from major conflicts.</a:t>
            </a:r>
          </a:p>
          <a:p>
            <a:r>
              <a:rPr lang="en-GB" sz="1600" dirty="0"/>
              <a:t>Believe the state functions to help all – policies help the family perform their functions and make life better for its members.</a:t>
            </a:r>
          </a:p>
          <a:p>
            <a:r>
              <a:rPr lang="en-GB" sz="1600" dirty="0"/>
              <a:t>Example, fletcher (1966) argues introduction of health, education and housing policies since industrial revolution has had led to development of welfare state.</a:t>
            </a:r>
          </a:p>
          <a:p>
            <a:r>
              <a:rPr lang="en-GB" sz="1600" dirty="0"/>
              <a:t>NHS with the help of doctors and nurses, has allowed the family to stay healthy.</a:t>
            </a:r>
          </a:p>
          <a:p>
            <a:pPr marL="0" indent="0">
              <a:buNone/>
            </a:pPr>
            <a:r>
              <a:rPr lang="en-GB" sz="1600" b="1" u="sng" dirty="0"/>
              <a:t>Criticisms:</a:t>
            </a:r>
          </a:p>
          <a:p>
            <a:r>
              <a:rPr lang="en-GB" sz="1600" dirty="0"/>
              <a:t>Feminists: It assumes that all the members of the family benefit equally – men benefit from policies, not women.</a:t>
            </a:r>
          </a:p>
          <a:p>
            <a:r>
              <a:rPr lang="en-GB" sz="1600" dirty="0"/>
              <a:t>Marxists: It assumes a march of progress view – it believes through policies, family life will slowly become better and better.</a:t>
            </a:r>
          </a:p>
        </p:txBody>
      </p:sp>
      <p:sp>
        <p:nvSpPr>
          <p:cNvPr id="5" name="Text Placeholder 4"/>
          <p:cNvSpPr>
            <a:spLocks noGrp="1"/>
          </p:cNvSpPr>
          <p:nvPr>
            <p:ph type="body" sz="quarter" idx="3"/>
          </p:nvPr>
        </p:nvSpPr>
        <p:spPr>
          <a:xfrm>
            <a:off x="6077810" y="1194956"/>
            <a:ext cx="5647895" cy="483537"/>
          </a:xfrm>
        </p:spPr>
        <p:txBody>
          <a:bodyPr>
            <a:noAutofit/>
          </a:bodyPr>
          <a:lstStyle/>
          <a:p>
            <a:r>
              <a:rPr lang="en-GB" sz="2800" u="sng" dirty="0">
                <a:solidFill>
                  <a:srgbClr val="002060"/>
                </a:solidFill>
              </a:rPr>
              <a:t>DONZELOT – POLICING THE FAMILY:</a:t>
            </a:r>
          </a:p>
        </p:txBody>
      </p:sp>
      <p:sp>
        <p:nvSpPr>
          <p:cNvPr id="6" name="Content Placeholder 5"/>
          <p:cNvSpPr>
            <a:spLocks noGrp="1"/>
          </p:cNvSpPr>
          <p:nvPr>
            <p:ph sz="quarter" idx="4"/>
          </p:nvPr>
        </p:nvSpPr>
        <p:spPr>
          <a:xfrm>
            <a:off x="6077809" y="1678493"/>
            <a:ext cx="5747045" cy="4919733"/>
          </a:xfrm>
        </p:spPr>
        <p:txBody>
          <a:bodyPr>
            <a:normAutofit fontScale="40000" lnSpcReduction="20000"/>
          </a:bodyPr>
          <a:lstStyle/>
          <a:p>
            <a:r>
              <a:rPr lang="en-GB" sz="4100" dirty="0"/>
              <a:t>Donzelot  (1977) offers different view to functionalists – see’s policies as a form of control and power over the family.</a:t>
            </a:r>
          </a:p>
          <a:p>
            <a:r>
              <a:rPr lang="en-GB" sz="4100" dirty="0"/>
              <a:t>Donzelot uses Foucault’s (1976) concept of surveillance – government use policies to observe and monitor the state of the family.</a:t>
            </a:r>
          </a:p>
          <a:p>
            <a:r>
              <a:rPr lang="en-GB" sz="4100" dirty="0"/>
              <a:t>Foucault sees professionals such as doctors and social workers as exercising their power of families, through labelling them ‘cases’.</a:t>
            </a:r>
          </a:p>
          <a:p>
            <a:r>
              <a:rPr lang="en-GB" sz="4100" dirty="0"/>
              <a:t>Foucault argues working class families are targeted as the ‘problem’ = these stat professionals use their power to control them.</a:t>
            </a:r>
          </a:p>
          <a:p>
            <a:r>
              <a:rPr lang="en-GB" sz="4100" dirty="0"/>
              <a:t>Condry (2007) notes, the state may impose policies that ensure there is good parenting.</a:t>
            </a:r>
          </a:p>
          <a:p>
            <a:r>
              <a:rPr lang="en-GB" sz="4100" dirty="0"/>
              <a:t>Donzelot rejects the functionalist march of progress view of the state policy = Donzelot argues professional knowledge is a form of power.</a:t>
            </a:r>
          </a:p>
          <a:p>
            <a:pPr marL="0" indent="0">
              <a:buNone/>
            </a:pPr>
            <a:r>
              <a:rPr lang="en-GB" sz="4100" b="1" u="sng" dirty="0"/>
              <a:t>Criticisms</a:t>
            </a:r>
            <a:r>
              <a:rPr lang="en-GB" sz="4100" dirty="0"/>
              <a:t>:</a:t>
            </a:r>
          </a:p>
          <a:p>
            <a:r>
              <a:rPr lang="en-GB" sz="4100" dirty="0"/>
              <a:t>Marxists and feminists: Donzelot fails to identify who benefits from the state policies = Marxists argue state policies benefit the capitalist class.</a:t>
            </a:r>
          </a:p>
          <a:p>
            <a:endParaRPr lang="en-GB" dirty="0"/>
          </a:p>
        </p:txBody>
      </p:sp>
    </p:spTree>
    <p:extLst>
      <p:ext uri="{BB962C8B-B14F-4D97-AF65-F5344CB8AC3E}">
        <p14:creationId xmlns:p14="http://schemas.microsoft.com/office/powerpoint/2010/main" val="35678361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011" y="199030"/>
            <a:ext cx="8229600" cy="476377"/>
          </a:xfrm>
        </p:spPr>
        <p:txBody>
          <a:bodyPr>
            <a:normAutofit fontScale="90000"/>
          </a:bodyPr>
          <a:lstStyle/>
          <a:p>
            <a:pPr algn="l"/>
            <a:r>
              <a:rPr lang="en-GB" sz="3600" b="1" u="sng" dirty="0">
                <a:solidFill>
                  <a:srgbClr val="002060"/>
                </a:solidFill>
                <a:latin typeface="+mn-lt"/>
              </a:rPr>
              <a:t>THE NEW RIGHT:</a:t>
            </a:r>
          </a:p>
        </p:txBody>
      </p:sp>
      <p:sp>
        <p:nvSpPr>
          <p:cNvPr id="3" name="Content Placeholder 2"/>
          <p:cNvSpPr>
            <a:spLocks noGrp="1"/>
          </p:cNvSpPr>
          <p:nvPr>
            <p:ph idx="1"/>
          </p:nvPr>
        </p:nvSpPr>
        <p:spPr>
          <a:xfrm>
            <a:off x="176645" y="675407"/>
            <a:ext cx="11876810" cy="5902038"/>
          </a:xfrm>
        </p:spPr>
        <p:txBody>
          <a:bodyPr numCol="2">
            <a:noAutofit/>
          </a:bodyPr>
          <a:lstStyle/>
          <a:p>
            <a:r>
              <a:rPr lang="en-GB" sz="1400" dirty="0"/>
              <a:t>The new right are strongly in favour of the conventional or traditional nuclear family – based on marriage, heterosexual couples with a division of labour between a male breadwinner and a female homemaker.</a:t>
            </a:r>
          </a:p>
          <a:p>
            <a:r>
              <a:rPr lang="en-GB" sz="1400" dirty="0"/>
              <a:t>They see this family type as naturally self-reliant and capable of caring and providing for its member – it successfully socialises children.</a:t>
            </a:r>
          </a:p>
          <a:p>
            <a:r>
              <a:rPr lang="en-GB" sz="1400" dirty="0"/>
              <a:t>Changes to the family are affecting the conventional family – threatening social solidarity and causing social problems such as crime and welfare dependency.</a:t>
            </a:r>
          </a:p>
          <a:p>
            <a:r>
              <a:rPr lang="en-GB" sz="1400" dirty="0"/>
              <a:t>New right argues state policies have encouraged these changes and helped to undermine the nuclear family. </a:t>
            </a:r>
            <a:r>
              <a:rPr lang="en-GB" sz="1400" b="1" dirty="0"/>
              <a:t>Almond (2006) </a:t>
            </a:r>
            <a:r>
              <a:rPr lang="en-GB" sz="1400" dirty="0"/>
              <a:t>argues: </a:t>
            </a:r>
          </a:p>
          <a:p>
            <a:pPr marL="457200" indent="-457200">
              <a:buAutoNum type="arabicPeriod"/>
            </a:pPr>
            <a:r>
              <a:rPr lang="en-GB" sz="1400" dirty="0"/>
              <a:t>Laws making divorce easier has undermined lifelong commitment between a man and woman.</a:t>
            </a:r>
          </a:p>
          <a:p>
            <a:pPr marL="457200" indent="-457200">
              <a:buAutoNum type="arabicPeriod"/>
            </a:pPr>
            <a:r>
              <a:rPr lang="en-GB" sz="1400" dirty="0"/>
              <a:t>Introduction of civil partnership undermined nuclear family, allows gay marriages.</a:t>
            </a:r>
          </a:p>
          <a:p>
            <a:pPr marL="457200" indent="-457200">
              <a:buAutoNum type="arabicPeriod"/>
            </a:pPr>
            <a:r>
              <a:rPr lang="en-GB" sz="1400" dirty="0"/>
              <a:t>Tax laws discriminate against the nuclear family – family has to pay higher tax than non married couples.</a:t>
            </a:r>
          </a:p>
          <a:p>
            <a:r>
              <a:rPr lang="en-GB" sz="1400" dirty="0"/>
              <a:t>New right argue adoption policies undermine the nuclear family = non married couples having children and family type ‘similar’ to the nuclear family.</a:t>
            </a:r>
          </a:p>
          <a:p>
            <a:pPr marL="0" indent="0">
              <a:buNone/>
            </a:pPr>
            <a:r>
              <a:rPr lang="en-GB" sz="1400" b="1" u="sng" dirty="0">
                <a:solidFill>
                  <a:srgbClr val="002060"/>
                </a:solidFill>
              </a:rPr>
              <a:t>Lone parents, welfare policy and dependency culture:</a:t>
            </a:r>
          </a:p>
          <a:p>
            <a:r>
              <a:rPr lang="en-GB" sz="1400" dirty="0"/>
              <a:t>New right – </a:t>
            </a:r>
            <a:r>
              <a:rPr lang="en-GB" sz="1400" b="1" dirty="0"/>
              <a:t>Charles Murray </a:t>
            </a:r>
            <a:r>
              <a:rPr lang="en-GB" sz="1400" dirty="0"/>
              <a:t>argues against welfare policy = Murray argues the ‘generous’ welfare benefits are allowing lone-parent / single mothers to rely on the state and this undermines nuclear family, because single mothers feel they do not ned to rely on men anymore, but can rely on the state.</a:t>
            </a:r>
          </a:p>
          <a:p>
            <a:r>
              <a:rPr lang="en-GB" sz="1400" dirty="0"/>
              <a:t>Single mothers become ‘married to the state’ – they see this family type as anti-social and irresponsible.</a:t>
            </a:r>
          </a:p>
          <a:p>
            <a:r>
              <a:rPr lang="en-GB" sz="1400" dirty="0"/>
              <a:t>Murray also argues this encourages bad behaviour:</a:t>
            </a:r>
          </a:p>
          <a:p>
            <a:pPr marL="457200" indent="-457200">
              <a:buAutoNum type="arabicPeriod"/>
            </a:pPr>
            <a:r>
              <a:rPr lang="en-GB" sz="1400" dirty="0"/>
              <a:t>If father’s see the state is supporting their family, they have an excuse to leave and not support them.</a:t>
            </a:r>
          </a:p>
          <a:p>
            <a:pPr marL="457200" indent="-457200">
              <a:buAutoNum type="arabicPeriod"/>
            </a:pPr>
            <a:r>
              <a:rPr lang="en-GB" sz="1400" dirty="0"/>
              <a:t>Providing council housing for unmarried teenage girls will encourage them to become pregnant.</a:t>
            </a:r>
          </a:p>
          <a:p>
            <a:r>
              <a:rPr lang="en-GB" sz="1400" dirty="0"/>
              <a:t>New right conclusively dislike the current state policies as they break down the family structure of the nuclear family = they argue social policies affect the successful socialisation of the young and maintenance of work in the family.</a:t>
            </a:r>
          </a:p>
          <a:p>
            <a:pPr marL="0" indent="0">
              <a:buNone/>
            </a:pPr>
            <a:r>
              <a:rPr lang="en-GB" sz="1400" b="1" u="sng" dirty="0">
                <a:solidFill>
                  <a:srgbClr val="002060"/>
                </a:solidFill>
              </a:rPr>
              <a:t>The New Right’s solution:</a:t>
            </a:r>
          </a:p>
          <a:p>
            <a:pPr marL="0" indent="0">
              <a:buNone/>
            </a:pPr>
            <a:r>
              <a:rPr lang="en-GB" sz="1400" dirty="0"/>
              <a:t>They argue that policies must change – we should cut the welfare state benefits and restrict who is eligible = they argue this has many positives, such as reduced taxes to nuclear families.</a:t>
            </a:r>
          </a:p>
          <a:p>
            <a:pPr marL="0" indent="0">
              <a:buNone/>
            </a:pPr>
            <a:r>
              <a:rPr lang="en-GB" sz="1400" b="1" u="sng" dirty="0"/>
              <a:t>Evaluation of the New Right view:</a:t>
            </a:r>
          </a:p>
          <a:p>
            <a:r>
              <a:rPr lang="en-GB" sz="1400" dirty="0"/>
              <a:t>Feminists argue that this view is an attempt to bring back the patriarchal family structure and oppress women.</a:t>
            </a:r>
          </a:p>
          <a:p>
            <a:r>
              <a:rPr lang="en-GB" sz="1400" dirty="0"/>
              <a:t>It assumes the patriarchal nuclear family is biological rather than socially constructed.</a:t>
            </a:r>
          </a:p>
          <a:p>
            <a:r>
              <a:rPr lang="en-GB" sz="1400" dirty="0"/>
              <a:t>Wallace (1992) argues that by cutting the welfare state benefits will drive poor families into greater poverty and this will increase crime levels.</a:t>
            </a:r>
          </a:p>
        </p:txBody>
      </p:sp>
    </p:spTree>
    <p:extLst>
      <p:ext uri="{BB962C8B-B14F-4D97-AF65-F5344CB8AC3E}">
        <p14:creationId xmlns:p14="http://schemas.microsoft.com/office/powerpoint/2010/main" val="280573926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349" y="271767"/>
            <a:ext cx="6339051" cy="364902"/>
          </a:xfrm>
        </p:spPr>
        <p:txBody>
          <a:bodyPr>
            <a:noAutofit/>
          </a:bodyPr>
          <a:lstStyle/>
          <a:p>
            <a:pPr algn="l"/>
            <a:r>
              <a:rPr lang="en-GB" sz="2800" b="1" u="sng" dirty="0">
                <a:solidFill>
                  <a:srgbClr val="002060"/>
                </a:solidFill>
                <a:latin typeface="+mn-lt"/>
              </a:rPr>
              <a:t>THE NEW RIGHT INFLUENCE ON POLICIES:</a:t>
            </a:r>
          </a:p>
        </p:txBody>
      </p:sp>
      <p:sp>
        <p:nvSpPr>
          <p:cNvPr id="3" name="Content Placeholder 2"/>
          <p:cNvSpPr>
            <a:spLocks noGrp="1"/>
          </p:cNvSpPr>
          <p:nvPr>
            <p:ph idx="1"/>
          </p:nvPr>
        </p:nvSpPr>
        <p:spPr>
          <a:xfrm>
            <a:off x="290349" y="716974"/>
            <a:ext cx="11648806" cy="5754960"/>
          </a:xfrm>
        </p:spPr>
        <p:txBody>
          <a:bodyPr numCol="2">
            <a:noAutofit/>
          </a:bodyPr>
          <a:lstStyle/>
          <a:p>
            <a:r>
              <a:rPr lang="en-GB" sz="1350" dirty="0"/>
              <a:t>The new right is a conservative view and they have strong conservative views of the family – however, views more recently have changed towards new labour ideas.</a:t>
            </a:r>
          </a:p>
          <a:p>
            <a:pPr marL="0" indent="0">
              <a:buNone/>
            </a:pPr>
            <a:r>
              <a:rPr lang="en-GB" sz="1350" b="1" u="sng" dirty="0">
                <a:solidFill>
                  <a:srgbClr val="002060"/>
                </a:solidFill>
              </a:rPr>
              <a:t>Conservative governments (1979-1997):</a:t>
            </a:r>
          </a:p>
          <a:p>
            <a:r>
              <a:rPr lang="en-GB" sz="1350" dirty="0"/>
              <a:t>Margret thatcher conservative government banned promotion of homosexuality by local authority – ban on teaching homosexuality within the school.</a:t>
            </a:r>
          </a:p>
          <a:p>
            <a:r>
              <a:rPr lang="en-GB" sz="1350" dirty="0"/>
              <a:t>Conservatives saw divorce as a social problem = they set up child support agency to support families with absent fathers.</a:t>
            </a:r>
          </a:p>
          <a:p>
            <a:r>
              <a:rPr lang="en-GB" sz="1350" dirty="0"/>
              <a:t>Conservatives introduced measure opposed by the new right – such as making divorce easier – which allows ‘illegitimate’ children to be born.</a:t>
            </a:r>
          </a:p>
          <a:p>
            <a:pPr marL="0" indent="0">
              <a:buNone/>
            </a:pPr>
            <a:r>
              <a:rPr lang="en-GB" sz="1350" b="1" u="sng" dirty="0">
                <a:solidFill>
                  <a:srgbClr val="002060"/>
                </a:solidFill>
              </a:rPr>
              <a:t>New Labour government's (1997-2010):</a:t>
            </a:r>
          </a:p>
          <a:p>
            <a:r>
              <a:rPr lang="en-GB" sz="1350" dirty="0"/>
              <a:t>Similar to the new right, the new labour see the family as an important structure within the family – saw the nuclear family as the best type of family.</a:t>
            </a:r>
          </a:p>
          <a:p>
            <a:r>
              <a:rPr lang="en-GB" sz="1350" dirty="0"/>
              <a:t>New right and new labour emphasised the need for parents to take responsibility of their child – introduced parenting orders and truants for young offenders.</a:t>
            </a:r>
          </a:p>
          <a:p>
            <a:r>
              <a:rPr lang="en-GB" sz="1350" dirty="0"/>
              <a:t>However, </a:t>
            </a:r>
            <a:r>
              <a:rPr lang="en-GB" sz="1350" b="1" dirty="0"/>
              <a:t>Silva and Smart </a:t>
            </a:r>
            <a:r>
              <a:rPr lang="en-GB" sz="1350" dirty="0"/>
              <a:t>found the new labour did not agree with the new right on the fact men should be the only breadwinners = argue women should work too.</a:t>
            </a:r>
          </a:p>
          <a:p>
            <a:r>
              <a:rPr lang="en-GB" sz="1350" dirty="0"/>
              <a:t>The new labour policies favoured dual-earner, conventional family:</a:t>
            </a:r>
          </a:p>
          <a:p>
            <a:pPr>
              <a:buAutoNum type="arabicPeriod"/>
            </a:pPr>
            <a:r>
              <a:rPr lang="en-GB" sz="1350" dirty="0"/>
              <a:t>Longer maternity leave.</a:t>
            </a:r>
          </a:p>
          <a:p>
            <a:pPr>
              <a:buAutoNum type="arabicPeriod"/>
            </a:pPr>
            <a:r>
              <a:rPr lang="en-GB" sz="1350" dirty="0"/>
              <a:t>Working families tax credit – family can claim some tax back.</a:t>
            </a:r>
          </a:p>
          <a:p>
            <a:pPr>
              <a:buAutoNum type="arabicPeriod"/>
            </a:pPr>
            <a:r>
              <a:rPr lang="en-GB" sz="1350" dirty="0"/>
              <a:t>The new deal, helping lone parents return to work.</a:t>
            </a:r>
          </a:p>
          <a:p>
            <a:r>
              <a:rPr lang="en-GB" sz="1350" dirty="0"/>
              <a:t>New right oppose this – do not believe the state should intervene, but if they do, should be in favour of the family.</a:t>
            </a:r>
          </a:p>
          <a:p>
            <a:r>
              <a:rPr lang="en-GB" sz="1350" dirty="0"/>
              <a:t>New right introduced policy that used taxes to support poor family – however, new right do not want to redistribute taxes on the poor.</a:t>
            </a:r>
          </a:p>
          <a:p>
            <a:r>
              <a:rPr lang="en-GB" sz="1350" dirty="0"/>
              <a:t>Another difference between new right and new labour = </a:t>
            </a:r>
            <a:r>
              <a:rPr lang="en-GB" sz="1350" b="1" dirty="0"/>
              <a:t>introduced policies such as:</a:t>
            </a:r>
          </a:p>
          <a:p>
            <a:pPr>
              <a:buAutoNum type="arabicPeriod"/>
            </a:pPr>
            <a:r>
              <a:rPr lang="en-GB" sz="1350" dirty="0"/>
              <a:t>Civil partnerships.</a:t>
            </a:r>
          </a:p>
          <a:p>
            <a:pPr>
              <a:buAutoNum type="arabicPeriod"/>
            </a:pPr>
            <a:r>
              <a:rPr lang="en-GB" sz="1350" dirty="0"/>
              <a:t>Giving unmarried couples the same rights to adopt to married couples.</a:t>
            </a:r>
          </a:p>
          <a:p>
            <a:pPr marL="0" indent="0">
              <a:buNone/>
            </a:pPr>
            <a:r>
              <a:rPr lang="en-GB" sz="1350" b="1" u="sng" dirty="0">
                <a:solidFill>
                  <a:srgbClr val="002060"/>
                </a:solidFill>
              </a:rPr>
              <a:t>The coalition government (2010-2015):</a:t>
            </a:r>
          </a:p>
          <a:p>
            <a:r>
              <a:rPr lang="en-GB" sz="1350" dirty="0"/>
              <a:t>The conservative are divided between traditional and modernists.</a:t>
            </a:r>
          </a:p>
          <a:p>
            <a:r>
              <a:rPr lang="en-GB" sz="1350" b="1" dirty="0"/>
              <a:t>Modernists</a:t>
            </a:r>
            <a:r>
              <a:rPr lang="en-GB" sz="1350" dirty="0"/>
              <a:t>: recognise the families are not more diverse and wiling to reflect this in their policies.</a:t>
            </a:r>
          </a:p>
          <a:p>
            <a:r>
              <a:rPr lang="en-GB" sz="1350" b="1" dirty="0"/>
              <a:t>Traditionalists</a:t>
            </a:r>
            <a:r>
              <a:rPr lang="en-GB" sz="1350" dirty="0"/>
              <a:t>: favour a new right view and reject diversity as morally wrong.</a:t>
            </a:r>
          </a:p>
          <a:p>
            <a:r>
              <a:rPr lang="en-GB" sz="1350" dirty="0"/>
              <a:t>Division shows that the conservatives find it difficult to balance policy line on family.</a:t>
            </a:r>
          </a:p>
          <a:p>
            <a:r>
              <a:rPr lang="en-GB" sz="1350" dirty="0"/>
              <a:t>Traditionalist views were undermined by coalition, labour party.</a:t>
            </a:r>
          </a:p>
          <a:p>
            <a:pPr marL="0" indent="0">
              <a:buNone/>
            </a:pPr>
            <a:r>
              <a:rPr lang="en-GB" sz="1350" b="1" u="sng" dirty="0"/>
              <a:t>Criticisms: </a:t>
            </a:r>
          </a:p>
          <a:p>
            <a:r>
              <a:rPr lang="en-GB" sz="1350" dirty="0"/>
              <a:t>Coalition failed to introduce policies that promote the new right ideal of nuclear family – for example, Browne (2012) found that nuclear families were affected by policies, when they’re supposed to be protected by policies.</a:t>
            </a:r>
          </a:p>
          <a:p>
            <a:endParaRPr lang="en-GB" sz="1400" dirty="0"/>
          </a:p>
        </p:txBody>
      </p:sp>
    </p:spTree>
    <p:extLst>
      <p:ext uri="{BB962C8B-B14F-4D97-AF65-F5344CB8AC3E}">
        <p14:creationId xmlns:p14="http://schemas.microsoft.com/office/powerpoint/2010/main" val="194617787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427" y="272344"/>
            <a:ext cx="3242561" cy="364902"/>
          </a:xfrm>
        </p:spPr>
        <p:txBody>
          <a:bodyPr>
            <a:noAutofit/>
          </a:bodyPr>
          <a:lstStyle/>
          <a:p>
            <a:pPr algn="l"/>
            <a:r>
              <a:rPr lang="en-GB" sz="3200" b="1" u="sng" dirty="0">
                <a:solidFill>
                  <a:srgbClr val="002060"/>
                </a:solidFill>
                <a:latin typeface="+mn-lt"/>
              </a:rPr>
              <a:t>FEMINISM:</a:t>
            </a:r>
          </a:p>
        </p:txBody>
      </p:sp>
      <p:sp>
        <p:nvSpPr>
          <p:cNvPr id="3" name="Content Placeholder 2"/>
          <p:cNvSpPr>
            <a:spLocks noGrp="1"/>
          </p:cNvSpPr>
          <p:nvPr>
            <p:ph idx="1"/>
          </p:nvPr>
        </p:nvSpPr>
        <p:spPr>
          <a:xfrm>
            <a:off x="197426" y="737754"/>
            <a:ext cx="6109259" cy="5759963"/>
          </a:xfrm>
        </p:spPr>
        <p:txBody>
          <a:bodyPr numCol="1">
            <a:noAutofit/>
          </a:bodyPr>
          <a:lstStyle/>
          <a:p>
            <a:r>
              <a:rPr lang="en-GB" sz="1350" dirty="0"/>
              <a:t>Feminists take a conflict view = see society as patriarchal, male-dominated benefiting at the expense of women.</a:t>
            </a:r>
          </a:p>
          <a:p>
            <a:r>
              <a:rPr lang="en-GB" sz="1350" dirty="0"/>
              <a:t>Argue that state policies undermine women.</a:t>
            </a:r>
          </a:p>
          <a:p>
            <a:pPr marL="0" indent="0">
              <a:buNone/>
            </a:pPr>
            <a:r>
              <a:rPr lang="en-GB" sz="1350" b="1" u="sng" dirty="0">
                <a:solidFill>
                  <a:srgbClr val="002060"/>
                </a:solidFill>
              </a:rPr>
              <a:t>Policy as self-fulfilling prophecy: </a:t>
            </a:r>
          </a:p>
          <a:p>
            <a:r>
              <a:rPr lang="en-GB" sz="1350" b="1" dirty="0"/>
              <a:t>Land (1978) </a:t>
            </a:r>
            <a:r>
              <a:rPr lang="en-GB" sz="1350" dirty="0"/>
              <a:t>argues that social policies are based on the perception of the ideal family, which is patriarchal and has a clear division of labour between the husband and wife.</a:t>
            </a:r>
          </a:p>
          <a:p>
            <a:r>
              <a:rPr lang="en-GB" sz="1350" dirty="0"/>
              <a:t>These type of ‘ideal’s’ affect government policies = social policies re-inforce nuclear family in society.</a:t>
            </a:r>
          </a:p>
          <a:p>
            <a:r>
              <a:rPr lang="en-GB" sz="1350" dirty="0"/>
              <a:t>The state assumes that ‘normal’ families are based on marriage – for example, there are tax incentives for married couples, not cohabiting, this may forcefully encourage marriage.</a:t>
            </a:r>
          </a:p>
          <a:p>
            <a:r>
              <a:rPr lang="en-GB" sz="1350" dirty="0"/>
              <a:t>Policies make it difficult for other family types to survive.</a:t>
            </a:r>
          </a:p>
          <a:p>
            <a:pPr marL="0" indent="0">
              <a:buNone/>
            </a:pPr>
            <a:r>
              <a:rPr lang="en-GB" sz="1350" b="1" u="sng" dirty="0">
                <a:solidFill>
                  <a:srgbClr val="002060"/>
                </a:solidFill>
              </a:rPr>
              <a:t>Policies supporting the patriarchal family:</a:t>
            </a:r>
          </a:p>
          <a:p>
            <a:pPr marL="0" indent="0">
              <a:buNone/>
            </a:pPr>
            <a:r>
              <a:rPr lang="en-GB" sz="1350" b="1" dirty="0"/>
              <a:t>1. Tax benefits policies </a:t>
            </a:r>
            <a:r>
              <a:rPr lang="en-GB" sz="1350" dirty="0"/>
              <a:t>– assume husbands make main income and women are dependent.</a:t>
            </a:r>
          </a:p>
          <a:p>
            <a:pPr marL="0" indent="0">
              <a:buNone/>
            </a:pPr>
            <a:r>
              <a:rPr lang="en-GB" sz="1350" b="1" dirty="0"/>
              <a:t>2. Childcare </a:t>
            </a:r>
            <a:r>
              <a:rPr lang="en-GB" sz="1350" dirty="0"/>
              <a:t>– government restrict women from working full time, by academic calendar, so women forced to rely on husband.</a:t>
            </a:r>
          </a:p>
          <a:p>
            <a:pPr marL="0" indent="0">
              <a:buNone/>
            </a:pPr>
            <a:r>
              <a:rPr lang="en-GB" sz="1350" b="1" dirty="0"/>
              <a:t>3. Care for the sick </a:t>
            </a:r>
            <a:r>
              <a:rPr lang="en-GB" sz="1350" dirty="0"/>
              <a:t>– government policies assume that women will provide care.</a:t>
            </a:r>
          </a:p>
          <a:p>
            <a:pPr marL="0" indent="0">
              <a:buNone/>
            </a:pPr>
            <a:r>
              <a:rPr lang="en-GB" sz="1350" b="1" u="sng" dirty="0"/>
              <a:t>Evaluation of the feminist view:</a:t>
            </a:r>
          </a:p>
          <a:p>
            <a:r>
              <a:rPr lang="en-GB" sz="1350" dirty="0"/>
              <a:t>Not all policies favour patriarchy – equal pay and sex discrimination act directly favour women.</a:t>
            </a:r>
          </a:p>
          <a:p>
            <a:r>
              <a:rPr lang="en-GB" sz="1350" dirty="0"/>
              <a:t>Rape within marriage is now criminal.</a:t>
            </a:r>
          </a:p>
        </p:txBody>
      </p:sp>
      <p:sp>
        <p:nvSpPr>
          <p:cNvPr id="4" name="Title 1"/>
          <p:cNvSpPr txBox="1">
            <a:spLocks/>
          </p:cNvSpPr>
          <p:nvPr/>
        </p:nvSpPr>
        <p:spPr>
          <a:xfrm>
            <a:off x="6306685" y="296525"/>
            <a:ext cx="4686898" cy="36490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200" b="1" u="sng" dirty="0">
                <a:solidFill>
                  <a:srgbClr val="002060"/>
                </a:solidFill>
                <a:latin typeface="+mn-lt"/>
              </a:rPr>
              <a:t>GENDER REGIMES:</a:t>
            </a:r>
          </a:p>
        </p:txBody>
      </p:sp>
      <p:sp>
        <p:nvSpPr>
          <p:cNvPr id="5" name="Content Placeholder 2"/>
          <p:cNvSpPr txBox="1">
            <a:spLocks/>
          </p:cNvSpPr>
          <p:nvPr/>
        </p:nvSpPr>
        <p:spPr>
          <a:xfrm>
            <a:off x="6306685" y="734163"/>
            <a:ext cx="5732319" cy="4842165"/>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a:t>By comparing policies, we can see the policies that will affect women in the family or the family structure itself.</a:t>
            </a:r>
          </a:p>
          <a:p>
            <a:r>
              <a:rPr lang="en-GB" sz="1600" dirty="0"/>
              <a:t>A country’s policy on tax, childcare and welfare will show whether women can work full time or whether they should stay at home and complete domestic work and emotional.</a:t>
            </a:r>
          </a:p>
          <a:p>
            <a:r>
              <a:rPr lang="en-GB" sz="1600" b="1" dirty="0"/>
              <a:t>Drew (1995) </a:t>
            </a:r>
            <a:r>
              <a:rPr lang="en-GB" sz="1600" dirty="0"/>
              <a:t>uses concept of ‘gender regime’ to show whether social policies in different countries can either encourage or discourage gender inequality in the family and workplace.</a:t>
            </a:r>
          </a:p>
          <a:p>
            <a:r>
              <a:rPr lang="en-GB" sz="1600" dirty="0"/>
              <a:t>She identifies two types of gender regimes:</a:t>
            </a:r>
          </a:p>
          <a:p>
            <a:pPr>
              <a:buFont typeface="Arial" panose="020B0604020202020204" pitchFamily="34" charset="0"/>
              <a:buAutoNum type="arabicPeriod"/>
            </a:pPr>
            <a:r>
              <a:rPr lang="en-GB" sz="1600" b="1" dirty="0"/>
              <a:t>Familistic gender regimes: </a:t>
            </a:r>
            <a:r>
              <a:rPr lang="en-GB" sz="1600" dirty="0"/>
              <a:t>where policies are based on a traditional gender division between male breadwinner and female housewife and carer.</a:t>
            </a:r>
          </a:p>
          <a:p>
            <a:pPr>
              <a:buFont typeface="Arial" panose="020B0604020202020204" pitchFamily="34" charset="0"/>
              <a:buAutoNum type="arabicPeriod"/>
            </a:pPr>
            <a:r>
              <a:rPr lang="en-GB" sz="1600" b="1" dirty="0"/>
              <a:t>Individualistic gender regimes: </a:t>
            </a:r>
            <a:r>
              <a:rPr lang="en-GB" sz="1600" dirty="0"/>
              <a:t>where policies are based on belief that women and men within household should be equal – wives are not assumed to be relying on husband.</a:t>
            </a:r>
          </a:p>
          <a:p>
            <a:r>
              <a:rPr lang="en-GB" sz="1600" dirty="0"/>
              <a:t>In Sweden, policies treat husbands and wives as equally responsible both for breadwinning and domestic tasks.</a:t>
            </a:r>
          </a:p>
          <a:p>
            <a:pPr marL="0" indent="0">
              <a:buFont typeface="Arial" panose="020B0604020202020204" pitchFamily="34" charset="0"/>
              <a:buNone/>
            </a:pPr>
            <a:r>
              <a:rPr lang="en-GB" sz="1600" b="1" u="sng" dirty="0">
                <a:solidFill>
                  <a:srgbClr val="002060"/>
                </a:solidFill>
              </a:rPr>
              <a:t>State versus market:</a:t>
            </a:r>
          </a:p>
          <a:p>
            <a:r>
              <a:rPr lang="en-GB" sz="1600" dirty="0"/>
              <a:t>Drew argues that EU countries are moving towards this individualistic gender regime – there is greater evidence of equality within marriages and policies.</a:t>
            </a:r>
          </a:p>
        </p:txBody>
      </p:sp>
    </p:spTree>
    <p:extLst>
      <p:ext uri="{BB962C8B-B14F-4D97-AF65-F5344CB8AC3E}">
        <p14:creationId xmlns:p14="http://schemas.microsoft.com/office/powerpoint/2010/main" val="367592754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827" y="313172"/>
            <a:ext cx="10515600" cy="580448"/>
          </a:xfrm>
        </p:spPr>
        <p:txBody>
          <a:bodyPr>
            <a:normAutofit fontScale="90000"/>
          </a:bodyPr>
          <a:lstStyle/>
          <a:p>
            <a:r>
              <a:rPr lang="en-GB" b="1" u="sng" dirty="0">
                <a:solidFill>
                  <a:srgbClr val="FF0000"/>
                </a:solidFill>
                <a:latin typeface="+mn-lt"/>
              </a:rPr>
              <a:t>ESSAY PLANNING:</a:t>
            </a:r>
          </a:p>
        </p:txBody>
      </p:sp>
      <p:sp>
        <p:nvSpPr>
          <p:cNvPr id="3" name="Content Placeholder 2"/>
          <p:cNvSpPr>
            <a:spLocks noGrp="1"/>
          </p:cNvSpPr>
          <p:nvPr>
            <p:ph idx="1"/>
          </p:nvPr>
        </p:nvSpPr>
        <p:spPr>
          <a:xfrm>
            <a:off x="349826" y="921618"/>
            <a:ext cx="11464637" cy="5593482"/>
          </a:xfrm>
        </p:spPr>
        <p:txBody>
          <a:bodyPr/>
          <a:lstStyle/>
          <a:p>
            <a:pPr marL="0" indent="0">
              <a:buNone/>
            </a:pPr>
            <a:r>
              <a:rPr lang="en-GB" sz="2000" b="1" u="sng" dirty="0"/>
              <a:t>Outline and explain two social policies or laws that have affected the position of children in the family – 10 marks.</a:t>
            </a:r>
          </a:p>
          <a:p>
            <a:pPr marL="0" indent="0">
              <a:buNone/>
            </a:pPr>
            <a:endParaRPr lang="en-GB" dirty="0"/>
          </a:p>
        </p:txBody>
      </p:sp>
    </p:spTree>
    <p:extLst>
      <p:ext uri="{BB962C8B-B14F-4D97-AF65-F5344CB8AC3E}">
        <p14:creationId xmlns:p14="http://schemas.microsoft.com/office/powerpoint/2010/main" val="2741211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4242" y="237535"/>
            <a:ext cx="10515600" cy="506745"/>
          </a:xfrm>
        </p:spPr>
        <p:txBody>
          <a:bodyPr>
            <a:normAutofit fontScale="90000"/>
          </a:bodyPr>
          <a:lstStyle/>
          <a:p>
            <a:pPr algn="ctr"/>
            <a:r>
              <a:rPr lang="en-GB" sz="4000" b="1" u="sng" dirty="0">
                <a:solidFill>
                  <a:srgbClr val="FF0000"/>
                </a:solidFill>
              </a:rPr>
              <a:t>RESOURCES AND DECISION-MAKING IN HOUSEHOLDS:</a:t>
            </a:r>
          </a:p>
        </p:txBody>
      </p:sp>
      <p:sp>
        <p:nvSpPr>
          <p:cNvPr id="4" name="Text Placeholder 2"/>
          <p:cNvSpPr txBox="1">
            <a:spLocks/>
          </p:cNvSpPr>
          <p:nvPr/>
        </p:nvSpPr>
        <p:spPr>
          <a:xfrm>
            <a:off x="296218" y="917653"/>
            <a:ext cx="5157787" cy="45806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u="sng" dirty="0">
                <a:solidFill>
                  <a:srgbClr val="002060"/>
                </a:solidFill>
              </a:rPr>
              <a:t>MONEY MANAGEMENT:</a:t>
            </a:r>
          </a:p>
        </p:txBody>
      </p:sp>
      <p:sp>
        <p:nvSpPr>
          <p:cNvPr id="5" name="Rectangle 4"/>
          <p:cNvSpPr/>
          <p:nvPr/>
        </p:nvSpPr>
        <p:spPr>
          <a:xfrm>
            <a:off x="296217" y="1375717"/>
            <a:ext cx="5730949" cy="5208605"/>
          </a:xfrm>
          <a:prstGeom prst="rect">
            <a:avLst/>
          </a:prstGeom>
        </p:spPr>
        <p:txBody>
          <a:bodyPr wrap="square">
            <a:spAutoFit/>
          </a:bodyPr>
          <a:lstStyle/>
          <a:p>
            <a:pPr marL="285750" indent="-285750">
              <a:buFont typeface="Arial" panose="020B0604020202020204" pitchFamily="34" charset="0"/>
              <a:buChar char="•"/>
            </a:pPr>
            <a:r>
              <a:rPr lang="en-GB" sz="1400" b="1" dirty="0"/>
              <a:t>Pahl &amp; Vogler (1993) </a:t>
            </a:r>
            <a:r>
              <a:rPr lang="en-GB" sz="1400" dirty="0"/>
              <a:t>Identify 2 types of control over family income:</a:t>
            </a:r>
          </a:p>
          <a:p>
            <a:r>
              <a:rPr lang="en-GB" sz="1400" b="1" dirty="0"/>
              <a:t>1. Allowance System: </a:t>
            </a:r>
            <a:r>
              <a:rPr lang="en-GB" sz="1400" dirty="0"/>
              <a:t>Where men give women an allowance, in which they have to budget to meet the family’s needs – man can keep any left over money for themselves.</a:t>
            </a:r>
          </a:p>
          <a:p>
            <a:r>
              <a:rPr lang="en-GB" sz="1400" b="1" dirty="0"/>
              <a:t>2. Pooling: </a:t>
            </a:r>
            <a:r>
              <a:rPr lang="en-GB" sz="1400" dirty="0"/>
              <a:t>Both partners have access to income and joint responsibility for spending's – for example, a joint bank account – poling is increasing slowly.</a:t>
            </a:r>
          </a:p>
          <a:p>
            <a:pPr marL="228600" lvl="0" indent="-228600">
              <a:lnSpc>
                <a:spcPct val="90000"/>
              </a:lnSpc>
              <a:spcBef>
                <a:spcPts val="1000"/>
              </a:spcBef>
              <a:buFont typeface="Arial" panose="020B0604020202020204" pitchFamily="34" charset="0"/>
              <a:buChar char="•"/>
            </a:pPr>
            <a:r>
              <a:rPr lang="en-GB" sz="1400" b="1" dirty="0">
                <a:solidFill>
                  <a:prstClr val="black"/>
                </a:solidFill>
              </a:rPr>
              <a:t>Barret &amp; McIntosh (1991) </a:t>
            </a:r>
            <a:r>
              <a:rPr lang="en-GB" sz="1400" dirty="0">
                <a:solidFill>
                  <a:prstClr val="black"/>
                </a:solidFill>
              </a:rPr>
              <a:t>argue: </a:t>
            </a:r>
          </a:p>
          <a:p>
            <a:pPr lvl="0">
              <a:lnSpc>
                <a:spcPct val="90000"/>
              </a:lnSpc>
              <a:spcBef>
                <a:spcPts val="1000"/>
              </a:spcBef>
            </a:pPr>
            <a:r>
              <a:rPr lang="en-GB" sz="1400" dirty="0">
                <a:solidFill>
                  <a:prstClr val="black"/>
                </a:solidFill>
              </a:rPr>
              <a:t>1. Financial support husbands give their wives is unpredictable and comes with strings attached.</a:t>
            </a:r>
          </a:p>
          <a:p>
            <a:pPr lvl="0">
              <a:lnSpc>
                <a:spcPct val="90000"/>
              </a:lnSpc>
              <a:spcBef>
                <a:spcPts val="1000"/>
              </a:spcBef>
            </a:pPr>
            <a:r>
              <a:rPr lang="en-GB" sz="1400" dirty="0">
                <a:solidFill>
                  <a:prstClr val="black"/>
                </a:solidFill>
              </a:rPr>
              <a:t>2. Men gain more from women’s domestic work.</a:t>
            </a:r>
          </a:p>
          <a:p>
            <a:pPr lvl="0">
              <a:lnSpc>
                <a:spcPct val="90000"/>
              </a:lnSpc>
              <a:spcBef>
                <a:spcPts val="1000"/>
              </a:spcBef>
            </a:pPr>
            <a:r>
              <a:rPr lang="en-GB" sz="1400" dirty="0">
                <a:solidFill>
                  <a:prstClr val="black"/>
                </a:solidFill>
              </a:rPr>
              <a:t>3. Men make decisions about how money is spent.</a:t>
            </a:r>
          </a:p>
          <a:p>
            <a:pPr marL="228600" lvl="0" indent="-228600">
              <a:lnSpc>
                <a:spcPct val="90000"/>
              </a:lnSpc>
              <a:spcBef>
                <a:spcPts val="1000"/>
              </a:spcBef>
              <a:buFont typeface="Arial" panose="020B0604020202020204" pitchFamily="34" charset="0"/>
              <a:buChar char="•"/>
            </a:pPr>
            <a:r>
              <a:rPr lang="en-GB" sz="1400" dirty="0">
                <a:solidFill>
                  <a:prstClr val="black"/>
                </a:solidFill>
              </a:rPr>
              <a:t>Research shows the family do not share resources such as food and money equally.</a:t>
            </a:r>
          </a:p>
          <a:p>
            <a:pPr marL="228600" lvl="0" indent="-228600">
              <a:lnSpc>
                <a:spcPct val="90000"/>
              </a:lnSpc>
              <a:spcBef>
                <a:spcPts val="1000"/>
              </a:spcBef>
              <a:buFont typeface="Arial" panose="020B0604020202020204" pitchFamily="34" charset="0"/>
              <a:buChar char="•"/>
            </a:pPr>
            <a:r>
              <a:rPr lang="en-GB" sz="1400" b="1" dirty="0">
                <a:solidFill>
                  <a:prstClr val="black"/>
                </a:solidFill>
              </a:rPr>
              <a:t>Kempson (1994) </a:t>
            </a:r>
            <a:r>
              <a:rPr lang="en-GB" sz="1400" dirty="0">
                <a:solidFill>
                  <a:prstClr val="black"/>
                </a:solidFill>
              </a:rPr>
              <a:t>= Found that in low income families, women denied their own needs in order to make ends meet.</a:t>
            </a:r>
          </a:p>
          <a:p>
            <a:pPr marL="228600" lvl="0" indent="-228600">
              <a:lnSpc>
                <a:spcPct val="90000"/>
              </a:lnSpc>
              <a:spcBef>
                <a:spcPts val="1000"/>
              </a:spcBef>
              <a:buFont typeface="Arial" panose="020B0604020202020204" pitchFamily="34" charset="0"/>
              <a:buChar char="•"/>
            </a:pPr>
            <a:r>
              <a:rPr lang="en-GB" sz="1400" dirty="0">
                <a:solidFill>
                  <a:prstClr val="black"/>
                </a:solidFill>
              </a:rPr>
              <a:t>In some households, women are given no form of financial entitlement and  thus feel guilty when spending money on themselves, they want to spend it on the children instead.</a:t>
            </a:r>
          </a:p>
          <a:p>
            <a:pPr marL="228600" lvl="0" indent="-228600">
              <a:lnSpc>
                <a:spcPct val="90000"/>
              </a:lnSpc>
              <a:spcBef>
                <a:spcPts val="1000"/>
              </a:spcBef>
              <a:buFont typeface="Arial" panose="020B0604020202020204" pitchFamily="34" charset="0"/>
              <a:buChar char="•"/>
            </a:pPr>
            <a:r>
              <a:rPr lang="en-GB" sz="1400" dirty="0">
                <a:solidFill>
                  <a:prstClr val="black"/>
                </a:solidFill>
              </a:rPr>
              <a:t>Women thus left in poverty.</a:t>
            </a:r>
          </a:p>
          <a:p>
            <a:endParaRPr lang="en-GB" dirty="0"/>
          </a:p>
        </p:txBody>
      </p:sp>
      <p:sp>
        <p:nvSpPr>
          <p:cNvPr id="7" name="Text Placeholder 4"/>
          <p:cNvSpPr txBox="1">
            <a:spLocks/>
          </p:cNvSpPr>
          <p:nvPr/>
        </p:nvSpPr>
        <p:spPr>
          <a:xfrm>
            <a:off x="6027166" y="868978"/>
            <a:ext cx="5183188" cy="49660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u="sng" dirty="0">
                <a:solidFill>
                  <a:srgbClr val="002060"/>
                </a:solidFill>
              </a:rPr>
              <a:t>DECISION-MAKING:</a:t>
            </a:r>
          </a:p>
        </p:txBody>
      </p:sp>
      <p:sp>
        <p:nvSpPr>
          <p:cNvPr id="8" name="Content Placeholder 5"/>
          <p:cNvSpPr txBox="1">
            <a:spLocks/>
          </p:cNvSpPr>
          <p:nvPr/>
        </p:nvSpPr>
        <p:spPr>
          <a:xfrm>
            <a:off x="6027166" y="1375717"/>
            <a:ext cx="6008889" cy="4213206"/>
          </a:xfrm>
          <a:prstGeom prst="rect">
            <a:avLst/>
          </a:prstGeom>
        </p:spPr>
        <p:txBody>
          <a:bodyPr numCol="1">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5600" dirty="0"/>
              <a:t>Pooling still controlled by Husbands/Men – they have ability to make heavy decisions like who is spending money.</a:t>
            </a:r>
          </a:p>
          <a:p>
            <a:r>
              <a:rPr lang="en-GB" sz="5600" dirty="0"/>
              <a:t>Pahl &amp; Voggler (2007) Where there was pooling, men made the stronger decisions.</a:t>
            </a:r>
          </a:p>
          <a:p>
            <a:r>
              <a:rPr lang="en-GB" sz="5600" dirty="0"/>
              <a:t>Hardhill (2007) Found that men could sometimes alone make significant choices.</a:t>
            </a:r>
          </a:p>
          <a:p>
            <a:r>
              <a:rPr lang="en-GB" sz="5600" dirty="0"/>
              <a:t>Edgell’s (1980) study of professional couples found: </a:t>
            </a:r>
          </a:p>
          <a:p>
            <a:pPr marL="0" indent="0">
              <a:buFont typeface="Arial" panose="020B0604020202020204" pitchFamily="34" charset="0"/>
              <a:buNone/>
            </a:pPr>
            <a:r>
              <a:rPr lang="en-GB" sz="5600" b="1" dirty="0"/>
              <a:t>1. Very important decisions: </a:t>
            </a:r>
            <a:r>
              <a:rPr lang="en-GB" sz="5600" dirty="0"/>
              <a:t>Change of jobs, moving houses = Done jointly – mostly the husband decision.</a:t>
            </a:r>
          </a:p>
          <a:p>
            <a:pPr marL="0" indent="0">
              <a:buFont typeface="Arial" panose="020B0604020202020204" pitchFamily="34" charset="0"/>
              <a:buNone/>
            </a:pPr>
            <a:r>
              <a:rPr lang="en-GB" sz="5600" b="1" dirty="0"/>
              <a:t>2. Important decisions: </a:t>
            </a:r>
            <a:r>
              <a:rPr lang="en-GB" sz="5600" dirty="0"/>
              <a:t>Children’s education and holiday = Done by the wife.</a:t>
            </a:r>
          </a:p>
          <a:p>
            <a:pPr marL="0" indent="0">
              <a:buFont typeface="Arial" panose="020B0604020202020204" pitchFamily="34" charset="0"/>
              <a:buNone/>
            </a:pPr>
            <a:r>
              <a:rPr lang="en-GB" sz="5600" b="1" dirty="0"/>
              <a:t>3. Less important decisions:</a:t>
            </a:r>
            <a:r>
              <a:rPr lang="en-GB" sz="5600" dirty="0"/>
              <a:t> Choice of children’s clothing = Done by the wife.</a:t>
            </a:r>
          </a:p>
          <a:p>
            <a:r>
              <a:rPr lang="en-GB" sz="5600" dirty="0"/>
              <a:t>Men make bigger decisions because they make more money.</a:t>
            </a:r>
          </a:p>
          <a:p>
            <a:r>
              <a:rPr lang="en-GB" sz="5600" dirty="0"/>
              <a:t>Gershuny found that more modern couples do pooling.</a:t>
            </a:r>
          </a:p>
          <a:p>
            <a:pPr marL="0" indent="0">
              <a:buFont typeface="Arial" panose="020B0604020202020204" pitchFamily="34" charset="0"/>
              <a:buNone/>
            </a:pPr>
            <a:r>
              <a:rPr lang="en-GB" sz="5600" b="1" u="sng" dirty="0"/>
              <a:t>Cultural vs Material explanations: </a:t>
            </a:r>
          </a:p>
          <a:p>
            <a:pPr marL="0" indent="0">
              <a:buFont typeface="Arial" panose="020B0604020202020204" pitchFamily="34" charset="0"/>
              <a:buNone/>
            </a:pPr>
            <a:r>
              <a:rPr lang="en-GB" sz="5600" dirty="0"/>
              <a:t>1. Gershuny findings support Crompton and Lyonette explanations of division of labour.</a:t>
            </a:r>
          </a:p>
          <a:p>
            <a:pPr marL="0" indent="0">
              <a:buFont typeface="Arial" panose="020B0604020202020204" pitchFamily="34" charset="0"/>
              <a:buNone/>
            </a:pPr>
            <a:r>
              <a:rPr lang="en-GB" sz="5600" dirty="0"/>
              <a:t>2. However, feminists argue these inequalities are not because of income, but patriarchy of the family.</a:t>
            </a:r>
          </a:p>
          <a:p>
            <a:pPr marL="0" indent="0">
              <a:buFont typeface="Arial" panose="020B0604020202020204" pitchFamily="34" charset="0"/>
              <a:buNone/>
            </a:pPr>
            <a:endParaRPr lang="en-GB" dirty="0"/>
          </a:p>
          <a:p>
            <a:pPr marL="514350" indent="-514350">
              <a:buFont typeface="Arial" panose="020B0604020202020204" pitchFamily="34" charset="0"/>
              <a:buAutoNum type="arabicPeriod"/>
            </a:pPr>
            <a:endParaRPr lang="en-GB"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03631" y="5433071"/>
            <a:ext cx="2692335" cy="1151251"/>
          </a:xfrm>
          <a:prstGeom prst="rect">
            <a:avLst/>
          </a:prstGeom>
          <a:ln w="28575">
            <a:solidFill>
              <a:schemeClr val="tx1"/>
            </a:solidFill>
          </a:ln>
        </p:spPr>
      </p:pic>
    </p:spTree>
    <p:extLst>
      <p:ext uri="{BB962C8B-B14F-4D97-AF65-F5344CB8AC3E}">
        <p14:creationId xmlns:p14="http://schemas.microsoft.com/office/powerpoint/2010/main" val="202984621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827" y="313172"/>
            <a:ext cx="10515600" cy="580448"/>
          </a:xfrm>
        </p:spPr>
        <p:txBody>
          <a:bodyPr>
            <a:normAutofit fontScale="90000"/>
          </a:bodyPr>
          <a:lstStyle/>
          <a:p>
            <a:r>
              <a:rPr lang="en-GB" b="1" u="sng" dirty="0">
                <a:solidFill>
                  <a:srgbClr val="FF0000"/>
                </a:solidFill>
                <a:latin typeface="+mn-lt"/>
              </a:rPr>
              <a:t>ESSAY PLANNING:</a:t>
            </a:r>
          </a:p>
        </p:txBody>
      </p:sp>
      <p:sp>
        <p:nvSpPr>
          <p:cNvPr id="3" name="Content Placeholder 2"/>
          <p:cNvSpPr>
            <a:spLocks noGrp="1"/>
          </p:cNvSpPr>
          <p:nvPr>
            <p:ph idx="1"/>
          </p:nvPr>
        </p:nvSpPr>
        <p:spPr>
          <a:xfrm>
            <a:off x="349826" y="921618"/>
            <a:ext cx="11464637" cy="5593482"/>
          </a:xfrm>
        </p:spPr>
        <p:txBody>
          <a:bodyPr/>
          <a:lstStyle/>
          <a:p>
            <a:pPr marL="0" indent="0">
              <a:buNone/>
            </a:pPr>
            <a:r>
              <a:rPr lang="en-GB" sz="2000" b="1" u="sng" dirty="0"/>
              <a:t>Applying material from item A and your knowledge, evaluate the view that the main function of laws and policies on families and households is to reproduce patriarchy – 20 marks.</a:t>
            </a:r>
          </a:p>
          <a:p>
            <a:pPr marL="0" indent="0">
              <a:buNone/>
            </a:pPr>
            <a:endParaRPr lang="en-GB" dirty="0"/>
          </a:p>
        </p:txBody>
      </p:sp>
    </p:spTree>
    <p:extLst>
      <p:ext uri="{BB962C8B-B14F-4D97-AF65-F5344CB8AC3E}">
        <p14:creationId xmlns:p14="http://schemas.microsoft.com/office/powerpoint/2010/main" val="2434866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674" y="226902"/>
            <a:ext cx="5690191" cy="1325563"/>
          </a:xfrm>
        </p:spPr>
        <p:txBody>
          <a:bodyPr>
            <a:normAutofit/>
          </a:bodyPr>
          <a:lstStyle/>
          <a:p>
            <a:r>
              <a:rPr lang="en-GB" sz="2800" b="1" u="sng" dirty="0">
                <a:solidFill>
                  <a:srgbClr val="002060"/>
                </a:solidFill>
              </a:rPr>
              <a:t>A ‘PERSONAL LIFE’ PERSPECTIVE ON MONEY:</a:t>
            </a:r>
          </a:p>
        </p:txBody>
      </p:sp>
      <p:sp>
        <p:nvSpPr>
          <p:cNvPr id="3" name="Content Placeholder 2"/>
          <p:cNvSpPr>
            <a:spLocks noGrp="1"/>
          </p:cNvSpPr>
          <p:nvPr>
            <p:ph idx="1"/>
          </p:nvPr>
        </p:nvSpPr>
        <p:spPr>
          <a:xfrm>
            <a:off x="274674" y="1400323"/>
            <a:ext cx="6104860" cy="5096170"/>
          </a:xfrm>
        </p:spPr>
        <p:txBody>
          <a:bodyPr>
            <a:normAutofit fontScale="70000" lnSpcReduction="20000"/>
          </a:bodyPr>
          <a:lstStyle/>
          <a:p>
            <a:r>
              <a:rPr lang="en-GB" dirty="0"/>
              <a:t>Focuses on the meanings couples give to who controls the money.</a:t>
            </a:r>
          </a:p>
          <a:p>
            <a:r>
              <a:rPr lang="en-GB" dirty="0"/>
              <a:t>Pooling doesn’t mean there is equality in the family.</a:t>
            </a:r>
          </a:p>
          <a:p>
            <a:r>
              <a:rPr lang="en-GB" dirty="0"/>
              <a:t>Vogler et al = found that cohabiting couples were less likely to pool their money ( wanted to keep their independence).</a:t>
            </a:r>
          </a:p>
          <a:p>
            <a:r>
              <a:rPr lang="en-GB" dirty="0"/>
              <a:t>We need to know the meanings couples give to their money, Charlotte Nyman (2003) Money has no automatic, fixed meaning. </a:t>
            </a:r>
          </a:p>
          <a:p>
            <a:r>
              <a:rPr lang="en-GB" dirty="0"/>
              <a:t>Carol Smith (2007) = found that gay couples would not attach any meanings to money.</a:t>
            </a:r>
          </a:p>
          <a:p>
            <a:r>
              <a:rPr lang="en-GB" dirty="0"/>
              <a:t>Some couples do not care what meanings are attached to money, thus, where some see money as controlling, some see it as equal and empowering.</a:t>
            </a:r>
          </a:p>
          <a:p>
            <a:r>
              <a:rPr lang="en-GB" dirty="0"/>
              <a:t>Personal life perspective = similar to interpretivists, as they search for meanings and attachments, we have.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45347" y="1081346"/>
            <a:ext cx="5078819" cy="4101568"/>
          </a:xfrm>
          <a:prstGeom prst="rect">
            <a:avLst/>
          </a:prstGeom>
          <a:ln w="28575">
            <a:solidFill>
              <a:schemeClr val="tx1"/>
            </a:solidFill>
          </a:ln>
        </p:spPr>
      </p:pic>
    </p:spTree>
    <p:extLst>
      <p:ext uri="{BB962C8B-B14F-4D97-AF65-F5344CB8AC3E}">
        <p14:creationId xmlns:p14="http://schemas.microsoft.com/office/powerpoint/2010/main" val="2343509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8168"/>
            <a:ext cx="10515600" cy="506745"/>
          </a:xfrm>
        </p:spPr>
        <p:txBody>
          <a:bodyPr>
            <a:normAutofit fontScale="90000"/>
          </a:bodyPr>
          <a:lstStyle/>
          <a:p>
            <a:pPr algn="ctr"/>
            <a:r>
              <a:rPr lang="en-GB" b="1" u="sng" dirty="0">
                <a:solidFill>
                  <a:srgbClr val="FF0000"/>
                </a:solidFill>
              </a:rPr>
              <a:t>DOMESTIC VIOLENCE:</a:t>
            </a:r>
          </a:p>
        </p:txBody>
      </p:sp>
      <p:sp>
        <p:nvSpPr>
          <p:cNvPr id="3" name="Content Placeholder 2"/>
          <p:cNvSpPr>
            <a:spLocks noGrp="1"/>
          </p:cNvSpPr>
          <p:nvPr>
            <p:ph idx="1"/>
          </p:nvPr>
        </p:nvSpPr>
        <p:spPr>
          <a:xfrm>
            <a:off x="384463" y="911224"/>
            <a:ext cx="11554691" cy="5645439"/>
          </a:xfrm>
        </p:spPr>
        <p:txBody>
          <a:bodyPr>
            <a:normAutofit fontScale="77500" lnSpcReduction="20000"/>
          </a:bodyPr>
          <a:lstStyle/>
          <a:p>
            <a:r>
              <a:rPr lang="en-GB" dirty="0"/>
              <a:t>Domestic violence includes psychological, physical, financial and emotional violence or abuse.</a:t>
            </a:r>
          </a:p>
          <a:p>
            <a:r>
              <a:rPr lang="en-GB" dirty="0"/>
              <a:t>A common view to Domestic Violence = committed by ‘sick’ or ‘disturbed’ individuals, with psychological problems – However, sociologists argue differently:</a:t>
            </a:r>
          </a:p>
          <a:p>
            <a:pPr marL="0" indent="0">
              <a:buNone/>
            </a:pPr>
            <a:r>
              <a:rPr lang="en-GB" b="1" dirty="0"/>
              <a:t>1. Domestic violence is too far widespread: </a:t>
            </a:r>
            <a:r>
              <a:rPr lang="en-GB" dirty="0"/>
              <a:t>It must be deeper  than psychological damage – 2 million women report domestic violence against them.</a:t>
            </a:r>
          </a:p>
          <a:p>
            <a:pPr marL="0" indent="0">
              <a:buNone/>
            </a:pPr>
            <a:r>
              <a:rPr lang="en-GB" b="1" dirty="0"/>
              <a:t>2. Domestic violence does not occur randomly: </a:t>
            </a:r>
            <a:r>
              <a:rPr lang="en-GB" dirty="0"/>
              <a:t>there are social patterns = have social causes.</a:t>
            </a:r>
          </a:p>
          <a:p>
            <a:r>
              <a:rPr lang="en-GB" dirty="0"/>
              <a:t>Dobash &amp; Dobash (2007) = found that examples of women being slapped, beaten, raped and killed by their husbands.</a:t>
            </a:r>
          </a:p>
          <a:p>
            <a:r>
              <a:rPr lang="en-GB" dirty="0"/>
              <a:t>Both men and women receive domestic abuse, women more so.</a:t>
            </a:r>
          </a:p>
          <a:p>
            <a:r>
              <a:rPr lang="en-GB" dirty="0"/>
              <a:t>Walby and Allen (2004) = found women more likely to repeated victims of domestic or sexual abuse.</a:t>
            </a:r>
          </a:p>
          <a:p>
            <a:r>
              <a:rPr lang="en-GB" dirty="0"/>
              <a:t>Ansara and Hindin (2011) = found women suffered more severe violence with serious psychological effects.</a:t>
            </a:r>
          </a:p>
          <a:p>
            <a:r>
              <a:rPr lang="en-GB" dirty="0"/>
              <a:t>Dar (2013) = Difficult for women to report different levels of abuse, if it is everyday.</a:t>
            </a:r>
          </a:p>
          <a:p>
            <a:pPr marL="0" indent="0">
              <a:buNone/>
            </a:pPr>
            <a:r>
              <a:rPr lang="en-GB" b="1" u="sng" dirty="0">
                <a:solidFill>
                  <a:srgbClr val="002060"/>
                </a:solidFill>
              </a:rPr>
              <a:t>Official statistics:</a:t>
            </a:r>
          </a:p>
          <a:p>
            <a:r>
              <a:rPr lang="en-GB" dirty="0"/>
              <a:t>Understate the true amount of women experiencing domestic abuse = Yearnshire (1997) found a woman experiences over 35 assaults, before making a report &amp; Police ignore domestic violence, as stated by Cheal (1991) because they see the family as good, so ignore its ‘darker side’.</a:t>
            </a:r>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2132704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4995</TotalTime>
  <Words>17949</Words>
  <Application>Microsoft Office PowerPoint</Application>
  <PresentationFormat>Widescreen</PresentationFormat>
  <Paragraphs>1063</Paragraphs>
  <Slides>70</Slides>
  <Notes>62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70</vt:i4>
      </vt:variant>
    </vt:vector>
  </HeadingPairs>
  <TitlesOfParts>
    <vt:vector size="74" baseType="lpstr">
      <vt:lpstr>Arial</vt:lpstr>
      <vt:lpstr>Calibri</vt:lpstr>
      <vt:lpstr>Calibri Light</vt:lpstr>
      <vt:lpstr>Office Theme</vt:lpstr>
      <vt:lpstr>SOCIOLOGY – FAMILY AND HOUSEHOLD REVISION GUIDE:</vt:lpstr>
      <vt:lpstr>TOPIC 1: COUPLES</vt:lpstr>
      <vt:lpstr>THE DOMESTIC DIVISION OF LABOUR:</vt:lpstr>
      <vt:lpstr>PowerPoint Presentation</vt:lpstr>
      <vt:lpstr>ARE COUPLES BECOMING MORE EQUAL?</vt:lpstr>
      <vt:lpstr>PowerPoint Presentation</vt:lpstr>
      <vt:lpstr>RESOURCES AND DECISION-MAKING IN HOUSEHOLDS:</vt:lpstr>
      <vt:lpstr>A ‘PERSONAL LIFE’ PERSPECTIVE ON MONEY:</vt:lpstr>
      <vt:lpstr>DOMESTIC VIOLENCE:</vt:lpstr>
      <vt:lpstr>EXPLANATIONS OF DOMESTIC VIOLENCE:</vt:lpstr>
      <vt:lpstr>ESSAY PLANNING:</vt:lpstr>
      <vt:lpstr>TOPIC 2: CHILDHOOD</vt:lpstr>
      <vt:lpstr>CHILDHOOD AS SOCIAL CONSTRUCT:</vt:lpstr>
      <vt:lpstr>THE GLOBALISATION OF WESTERN CHILDHOOD:</vt:lpstr>
      <vt:lpstr>REASONS FOR CHANGES IN THE POSISTION OF CHILDREN:</vt:lpstr>
      <vt:lpstr>THE FUTURE OF CHILDHOOD:</vt:lpstr>
      <vt:lpstr>HAS THE POSISTION OF CHILDREN IMPROVED?</vt:lpstr>
      <vt:lpstr>THE CONFLICT VIEW:</vt:lpstr>
      <vt:lpstr>THE ‘NEW SOCIOLOGY OF CHILDHOOD’:</vt:lpstr>
      <vt:lpstr>EXAM PLANNING:</vt:lpstr>
      <vt:lpstr>TOPIC 3: THEORIES OF FAMILY</vt:lpstr>
      <vt:lpstr>FUNCTIONALIST PERSPECTIVE ON THE FAMILY:</vt:lpstr>
      <vt:lpstr>MARXIST PERSPECTIVE OF THE FAMILY:</vt:lpstr>
      <vt:lpstr>FEMINIST PERSPECTIVES ON THE FAMILY:</vt:lpstr>
      <vt:lpstr>PowerPoint Presentation</vt:lpstr>
      <vt:lpstr>THE PERSONAL LIFE PERSPECTIVE ON FAMILIES:</vt:lpstr>
      <vt:lpstr>EXAM PLANNING:</vt:lpstr>
      <vt:lpstr>EXAM PLANNING:</vt:lpstr>
      <vt:lpstr>TOPIC 4: DEMOGRAPHY</vt:lpstr>
      <vt:lpstr>BIRTHS:</vt:lpstr>
      <vt:lpstr>PowerPoint Presentation</vt:lpstr>
      <vt:lpstr>PowerPoint Presentation</vt:lpstr>
      <vt:lpstr>DEATHS:</vt:lpstr>
      <vt:lpstr>THE AGEING POPULATION:</vt:lpstr>
      <vt:lpstr>PowerPoint Presentation</vt:lpstr>
      <vt:lpstr>PowerPoint Presentation</vt:lpstr>
      <vt:lpstr>MIGRATION:</vt:lpstr>
      <vt:lpstr>PowerPoint Presentation</vt:lpstr>
      <vt:lpstr>GLOBALISATION AND MIGRATION:</vt:lpstr>
      <vt:lpstr>PowerPoint Presentation</vt:lpstr>
      <vt:lpstr>ESSAY PLANNING:</vt:lpstr>
      <vt:lpstr>ESSAY PLANNING:</vt:lpstr>
      <vt:lpstr>TOPIC 5: CHANGING FAMILY PATTERNS </vt:lpstr>
      <vt:lpstr>DIVORCE:</vt:lpstr>
      <vt:lpstr>EXPLANATIONS FOR THE INCREASE IN DIVORCE:</vt:lpstr>
      <vt:lpstr>PowerPoint Presentation</vt:lpstr>
      <vt:lpstr>PARTNERSHIPS:</vt:lpstr>
      <vt:lpstr>PARENTS AND CHILDREN:</vt:lpstr>
      <vt:lpstr>PowerPoint Presentation</vt:lpstr>
      <vt:lpstr>ETHNIC DIFFERENCES IN FAMILY PATTERNS:</vt:lpstr>
      <vt:lpstr>THE EXTENDED FAMILY TODAY:</vt:lpstr>
      <vt:lpstr>ESSAY PLANNING:</vt:lpstr>
      <vt:lpstr>ESSAY PLANNING:</vt:lpstr>
      <vt:lpstr>TOPIC 6: FAMILY DIVERSITY</vt:lpstr>
      <vt:lpstr>MODERNISM AND THE NUCLEAR FAMILY:</vt:lpstr>
      <vt:lpstr>PowerPoint Presentation</vt:lpstr>
      <vt:lpstr>PowerPoint Presentation</vt:lpstr>
      <vt:lpstr>PowerPoint Presentation</vt:lpstr>
      <vt:lpstr>PowerPoint Presentation</vt:lpstr>
      <vt:lpstr>PowerPoint Presentation</vt:lpstr>
      <vt:lpstr>ESSAY PLANNING:</vt:lpstr>
      <vt:lpstr>ESSAY PLANNING:</vt:lpstr>
      <vt:lpstr>TOPIC 7: FAMILIES AND SOCIAL POLICY</vt:lpstr>
      <vt:lpstr>A COMPARATIVE VIEW OF FAMILY POLICY:</vt:lpstr>
      <vt:lpstr>PERSPECTIVES ON FAMILIES AND SOCIAL POLICY:</vt:lpstr>
      <vt:lpstr>THE NEW RIGHT:</vt:lpstr>
      <vt:lpstr>THE NEW RIGHT INFLUENCE ON POLICIES:</vt:lpstr>
      <vt:lpstr>FEMINISM:</vt:lpstr>
      <vt:lpstr>ESSAY PLANNING:</vt:lpstr>
      <vt:lpstr>ESSAY PLANNING: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2: FAMILY AND HOUSEHOLD’S</dc:title>
  <dc:creator>Admin</dc:creator>
  <cp:lastModifiedBy>chris livesey</cp:lastModifiedBy>
  <cp:revision>206</cp:revision>
  <dcterms:created xsi:type="dcterms:W3CDTF">2017-04-24T21:02:03Z</dcterms:created>
  <dcterms:modified xsi:type="dcterms:W3CDTF">2020-02-11T09:21:48Z</dcterms:modified>
</cp:coreProperties>
</file>