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85" r:id="rId3"/>
    <p:sldId id="283" r:id="rId4"/>
    <p:sldId id="275" r:id="rId5"/>
    <p:sldId id="276" r:id="rId6"/>
    <p:sldId id="274" r:id="rId7"/>
    <p:sldId id="286" r:id="rId8"/>
    <p:sldId id="287" r:id="rId9"/>
    <p:sldId id="288" r:id="rId10"/>
    <p:sldId id="289" r:id="rId11"/>
    <p:sldId id="290" r:id="rId12"/>
    <p:sldId id="291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D3CF-17D1-4AA0-83C9-609FB2122D7F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8704-51A0-4824-8502-74B23D998D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2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DB5-8A9C-4546-82C8-A4BCCBBFC11C}" type="datetime1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2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1656-6019-45FF-95AF-FBE3E3F1EF85}" type="datetime1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7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F765-A8EC-4043-B894-4BBFA91E80A8}" type="datetime1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E086-0797-4590-951D-5AE2E19B4E10}" type="datetime1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8C4-AFD0-45FD-81FE-52C9F77901D6}" type="datetime1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8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4529-5842-4943-9AB9-A42C7F641F55}" type="datetime1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8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8330-F8AE-469F-BA06-8B5FBBD5BCCD}" type="datetime1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5134-4322-4419-8E9B-BCB928363649}" type="datetime1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8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FCEF-B2A7-4722-B224-810A80D272FA}" type="datetime1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5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1AC-FDB7-40E8-824E-CE30FBDED8DA}" type="datetime1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8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0632-D9E0-4CD6-A0E1-8C387F7F2A1A}" type="datetime1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94EE-1C19-4DEE-A8E6-CE953E0312BD}" type="datetime1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@mollyrose54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BDB0-A51D-469A-89D9-9A6E812DB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6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16288" y="5013176"/>
            <a:ext cx="5486400" cy="354162"/>
          </a:xfrm>
        </p:spPr>
        <p:txBody>
          <a:bodyPr>
            <a:normAutofit fontScale="90000"/>
          </a:bodyPr>
          <a:lstStyle/>
          <a:p>
            <a:r>
              <a:rPr lang="en-GB" dirty="0"/>
              <a:t>Mr Howard wants to know how students at his school feel about interactions with their teachers.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He knows that you study sociology and has asked your advice about this important piece of social research.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88640"/>
            <a:ext cx="4534930" cy="44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77884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9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8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20688"/>
            <a:ext cx="95551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47408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Research population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people who we want our research to apply to </a:t>
            </a:r>
          </a:p>
          <a:p>
            <a:r>
              <a:rPr lang="en-GB" dirty="0"/>
              <a:t>Every pupil at HGSC</a:t>
            </a:r>
          </a:p>
          <a:p>
            <a:endParaRPr lang="en-GB" dirty="0"/>
          </a:p>
          <a:p>
            <a:r>
              <a:rPr lang="en-GB" dirty="0"/>
              <a:t>The term “sampling frame” is used to describe the list of people who make up the research population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Sample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The smaller, sub-group who we actually research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42725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/>
              <a:t>Representativeness</a:t>
            </a:r>
            <a:r>
              <a:rPr lang="en-GB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12059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ways to select a sample: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Random </a:t>
            </a:r>
          </a:p>
          <a:p>
            <a:r>
              <a:rPr lang="en-GB" dirty="0"/>
              <a:t>Systematic </a:t>
            </a:r>
          </a:p>
          <a:p>
            <a:r>
              <a:rPr lang="en-GB" dirty="0"/>
              <a:t>Stratified </a:t>
            </a:r>
          </a:p>
          <a:p>
            <a:r>
              <a:rPr lang="en-GB" dirty="0"/>
              <a:t>Quota </a:t>
            </a:r>
          </a:p>
          <a:p>
            <a:r>
              <a:rPr lang="en-GB" dirty="0"/>
              <a:t>Snowball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015880" y="2924944"/>
            <a:ext cx="4680520" cy="31683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98208" y="3939678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what these terms mean – move on to the jelly babies!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262487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sampling method has Mr Howard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 MWB plenary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379319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sampling method has Mr Howard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 prints out all of the school registers, cuts them up so that each name is on a separate piece of paper. He puts them all in a huge hat, and picks out names with his eyes closed.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307001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sampling method has Mr Howard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Mrs Reynolds gives Mr Howard a list. It tells him to find five girls and boys in each year group.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2874517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sampling method has Mr Howard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Mr Howard prints out all the names on the school register. </a:t>
            </a:r>
          </a:p>
          <a:p>
            <a:r>
              <a:rPr lang="en-GB" dirty="0"/>
              <a:t>He divides the names into sub-groups, e.g. sex and year group </a:t>
            </a:r>
          </a:p>
          <a:p>
            <a:r>
              <a:rPr lang="en-GB" dirty="0"/>
              <a:t>And then picks at random from these sub-groups</a:t>
            </a:r>
          </a:p>
          <a:p>
            <a:r>
              <a:rPr lang="en-GB" dirty="0"/>
              <a:t>E.g. randomly selects five girls and boys in each year group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249993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Mr Howard is a very busy man and has decided that he does not have the time, or money to ask every single pupil in the school</a:t>
            </a:r>
          </a:p>
          <a:p>
            <a:endParaRPr lang="en-GB" dirty="0"/>
          </a:p>
          <a:p>
            <a:r>
              <a:rPr lang="en-GB" dirty="0"/>
              <a:t>He needs a </a:t>
            </a:r>
            <a:r>
              <a:rPr lang="en-GB" b="1" dirty="0"/>
              <a:t>SAMPLE </a:t>
            </a:r>
          </a:p>
          <a:p>
            <a:endParaRPr lang="en-GB" dirty="0"/>
          </a:p>
          <a:p>
            <a:r>
              <a:rPr lang="en-GB" dirty="0"/>
              <a:t>His first idea, is to nip up to the library and quickly ask the students who are in there</a:t>
            </a:r>
          </a:p>
          <a:p>
            <a:r>
              <a:rPr lang="en-GB" dirty="0"/>
              <a:t>Is this a good idea? Why?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20669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sampling method has Mr Howard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Mr Howard finds a student who he think will be useful for his research. </a:t>
            </a:r>
          </a:p>
          <a:p>
            <a:r>
              <a:rPr lang="en-GB" dirty="0"/>
              <a:t>He then asks this student to recommend other students who would be good to interview.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346167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Which sampling method has Mr Howard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Mr Howard prints out all of the school registers</a:t>
            </a:r>
          </a:p>
          <a:p>
            <a:r>
              <a:rPr lang="en-GB" dirty="0"/>
              <a:t>And selects every 10</a:t>
            </a:r>
            <a:r>
              <a:rPr lang="en-GB" baseline="30000" dirty="0"/>
              <a:t>th</a:t>
            </a:r>
            <a:r>
              <a:rPr lang="en-GB" dirty="0"/>
              <a:t> name until he has selected 20 students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391042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Qs SCLY2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Identify two sampling techniques used by sociologists in their research. (4 marks)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Explain the difference between a sampling frame and a sample. (4 marks)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two forms of stratification that a sociologist may use when constructing a stratified random sample. (4)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105496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Objectives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Explain</a:t>
            </a:r>
            <a:r>
              <a:rPr lang="en-GB" dirty="0"/>
              <a:t> key concepts of sampling: research population, sample, sampling frame, representativeness and different sampling techniques: random, systematic, stratified random, snowball (C)</a:t>
            </a:r>
          </a:p>
          <a:p>
            <a:endParaRPr lang="en-GB" dirty="0"/>
          </a:p>
          <a:p>
            <a:r>
              <a:rPr lang="en-GB" b="1" dirty="0"/>
              <a:t>Evaluate</a:t>
            </a:r>
            <a:r>
              <a:rPr lang="en-GB" dirty="0"/>
              <a:t> different sampling techniques (identify strengths and limitations) (B)</a:t>
            </a:r>
          </a:p>
          <a:p>
            <a:endParaRPr lang="en-GB" dirty="0"/>
          </a:p>
          <a:p>
            <a:r>
              <a:rPr lang="en-GB" b="1" dirty="0"/>
              <a:t>Apply</a:t>
            </a:r>
            <a:r>
              <a:rPr lang="en-GB" dirty="0"/>
              <a:t> knowledge by writing a research proposal (A)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232082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Sampling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28774"/>
              </p:ext>
            </p:extLst>
          </p:nvPr>
        </p:nvGraphicFramePr>
        <p:xfrm>
          <a:off x="609600" y="848360"/>
          <a:ext cx="10972799" cy="580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5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Key concept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Definition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 in this</a:t>
                      </a:r>
                      <a:r>
                        <a:rPr lang="en-GB" baseline="0" dirty="0"/>
                        <a:t> context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Research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Sampling frame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Representativeness</a:t>
                      </a:r>
                      <a:r>
                        <a:rPr lang="en-GB" sz="1600" baseline="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Random</a:t>
                      </a:r>
                      <a:r>
                        <a:rPr lang="en-GB" sz="1600" baseline="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Systematic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Stratified</a:t>
                      </a:r>
                      <a:r>
                        <a:rPr lang="en-GB" sz="1600" baseline="0" dirty="0"/>
                        <a:t> random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Quota 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Snowball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7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6863" y="-613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Knowledge and Understanding (AO1)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0195"/>
              </p:ext>
            </p:extLst>
          </p:nvPr>
        </p:nvGraphicFramePr>
        <p:xfrm>
          <a:off x="695400" y="724203"/>
          <a:ext cx="11089231" cy="5741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313">
                <a:tc>
                  <a:txBody>
                    <a:bodyPr/>
                    <a:lstStyle/>
                    <a:p>
                      <a:r>
                        <a:rPr lang="en-GB" dirty="0"/>
                        <a:t>Key concept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Definition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 in this</a:t>
                      </a:r>
                      <a:r>
                        <a:rPr lang="en-GB" baseline="0" dirty="0"/>
                        <a:t> context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335">
                <a:tc>
                  <a:txBody>
                    <a:bodyPr/>
                    <a:lstStyle/>
                    <a:p>
                      <a:r>
                        <a:rPr lang="en-GB" sz="1200" dirty="0"/>
                        <a:t>Research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</a:t>
                      </a:r>
                      <a:r>
                        <a:rPr lang="en-GB" sz="1200" baseline="0" dirty="0"/>
                        <a:t> wider group that the research findings will apply to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All</a:t>
                      </a:r>
                      <a:r>
                        <a:rPr lang="en-GB" sz="1200" baseline="0" dirty="0"/>
                        <a:t> the pupils from a school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621">
                <a:tc>
                  <a:txBody>
                    <a:bodyPr/>
                    <a:lstStyle/>
                    <a:p>
                      <a:r>
                        <a:rPr lang="en-GB" sz="12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group chosen to study</a:t>
                      </a:r>
                      <a:r>
                        <a:rPr lang="en-GB" sz="1200" baseline="0" dirty="0"/>
                        <a:t>, who in most cases will represent the research population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pupils selected to be part of the research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335">
                <a:tc>
                  <a:txBody>
                    <a:bodyPr/>
                    <a:lstStyle/>
                    <a:p>
                      <a:r>
                        <a:rPr lang="en-GB" sz="1200" dirty="0"/>
                        <a:t>Sampling frame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list from</a:t>
                      </a:r>
                      <a:r>
                        <a:rPr lang="en-GB" sz="1200" baseline="0" dirty="0"/>
                        <a:t> which the sample is picked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Register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789">
                <a:tc>
                  <a:txBody>
                    <a:bodyPr/>
                    <a:lstStyle/>
                    <a:p>
                      <a:r>
                        <a:rPr lang="en-GB" sz="1200" dirty="0"/>
                        <a:t>Representativeness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If the sample has the same</a:t>
                      </a:r>
                      <a:r>
                        <a:rPr lang="en-GB" sz="1200" baseline="0" dirty="0"/>
                        <a:t> characteristics in the same proportions to the research population, generalisations can be made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If the</a:t>
                      </a:r>
                      <a:r>
                        <a:rPr lang="en-GB" sz="1200" baseline="0" dirty="0"/>
                        <a:t> sample has the same characteristics as the rest of the school, </a:t>
                      </a:r>
                      <a:r>
                        <a:rPr lang="en-GB" sz="1200" baseline="0" dirty="0" err="1"/>
                        <a:t>eg</a:t>
                      </a:r>
                      <a:r>
                        <a:rPr lang="en-GB" sz="1200" baseline="0" dirty="0"/>
                        <a:t> in terms of sex, year group, ability, social class, ethnicity </a:t>
                      </a:r>
                      <a:r>
                        <a:rPr lang="en-GB" sz="1200" baseline="0" dirty="0" err="1"/>
                        <a:t>etc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13">
                <a:tc>
                  <a:txBody>
                    <a:bodyPr/>
                    <a:lstStyle/>
                    <a:p>
                      <a:r>
                        <a:rPr lang="en-GB" sz="1200" dirty="0"/>
                        <a:t>Random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Everyone on the sampling frame has an equal chance of being picked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School</a:t>
                      </a:r>
                      <a:r>
                        <a:rPr lang="en-GB" sz="1200" baseline="0" dirty="0"/>
                        <a:t> registers used in a random name generator/names out of a hat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313">
                <a:tc>
                  <a:txBody>
                    <a:bodyPr/>
                    <a:lstStyle/>
                    <a:p>
                      <a:r>
                        <a:rPr lang="en-GB" sz="1200" dirty="0"/>
                        <a:t>Systematic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Every</a:t>
                      </a:r>
                      <a:r>
                        <a:rPr lang="en-GB" sz="1200" baseline="0" dirty="0"/>
                        <a:t> nth name from the sampling frame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Picks</a:t>
                      </a:r>
                      <a:r>
                        <a:rPr lang="en-GB" sz="1200" baseline="0" dirty="0"/>
                        <a:t> every nth name from the </a:t>
                      </a:r>
                      <a:r>
                        <a:rPr lang="en-GB" sz="1200" baseline="0"/>
                        <a:t>school register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313">
                <a:tc>
                  <a:txBody>
                    <a:bodyPr/>
                    <a:lstStyle/>
                    <a:p>
                      <a:r>
                        <a:rPr lang="en-GB" sz="1200" dirty="0"/>
                        <a:t>Stratified</a:t>
                      </a:r>
                      <a:r>
                        <a:rPr lang="en-GB" sz="1200" baseline="0" dirty="0"/>
                        <a:t> random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Sampling frame</a:t>
                      </a:r>
                      <a:r>
                        <a:rPr lang="en-GB" sz="1200" baseline="0" dirty="0"/>
                        <a:t> is divided into sub-groups from which participants are then randomly picked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Register divided into strata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baseline="0" dirty="0" err="1"/>
                        <a:t>eg</a:t>
                      </a:r>
                      <a:r>
                        <a:rPr lang="en-GB" sz="1200" baseline="0" dirty="0"/>
                        <a:t> sex, ability </a:t>
                      </a:r>
                      <a:r>
                        <a:rPr lang="en-GB" sz="1200" baseline="0" dirty="0" err="1"/>
                        <a:t>etc</a:t>
                      </a:r>
                      <a:r>
                        <a:rPr lang="en-GB" sz="1200" baseline="0" dirty="0"/>
                        <a:t> and then participants picked randomly from these sub-groups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13">
                <a:tc>
                  <a:txBody>
                    <a:bodyPr/>
                    <a:lstStyle/>
                    <a:p>
                      <a:r>
                        <a:rPr lang="en-GB" sz="1200" dirty="0"/>
                        <a:t>Quota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Researcher has a list of people</a:t>
                      </a:r>
                      <a:r>
                        <a:rPr lang="en-GB" sz="1200" baseline="0" dirty="0"/>
                        <a:t> with certain characteristics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Eg</a:t>
                      </a:r>
                      <a:r>
                        <a:rPr lang="en-GB" sz="1200" dirty="0"/>
                        <a:t> finding first/most convenient five girls and boys in each year group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313">
                <a:tc>
                  <a:txBody>
                    <a:bodyPr/>
                    <a:lstStyle/>
                    <a:p>
                      <a:r>
                        <a:rPr lang="en-GB" sz="1200" dirty="0"/>
                        <a:t>Snowball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Sample grows through recommendation</a:t>
                      </a:r>
                      <a:r>
                        <a:rPr lang="en-GB" sz="1200" baseline="0" dirty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Find one</a:t>
                      </a:r>
                      <a:r>
                        <a:rPr lang="en-GB" sz="1200" baseline="0" dirty="0"/>
                        <a:t> eligible participant, ask them to recommend another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3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084" y="-67945"/>
            <a:ext cx="8229600" cy="1143000"/>
          </a:xfrm>
        </p:spPr>
        <p:txBody>
          <a:bodyPr/>
          <a:lstStyle/>
          <a:p>
            <a:r>
              <a:rPr lang="en-GB" dirty="0"/>
              <a:t>Decide your starting point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424255"/>
              </p:ext>
            </p:extLst>
          </p:nvPr>
        </p:nvGraphicFramePr>
        <p:xfrm>
          <a:off x="911424" y="836712"/>
          <a:ext cx="10585176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832">
                <a:tc>
                  <a:txBody>
                    <a:bodyPr/>
                    <a:lstStyle/>
                    <a:p>
                      <a:r>
                        <a:rPr lang="en-GB" dirty="0"/>
                        <a:t>Not many correct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Some correct or want to start independently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Most correct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6824">
                <a:tc>
                  <a:txBody>
                    <a:bodyPr/>
                    <a:lstStyle/>
                    <a:p>
                      <a:r>
                        <a:rPr lang="en-GB" i="1" dirty="0"/>
                        <a:t>I’d like this explaining to me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Teacher explains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I’m pretty sure I understand</a:t>
                      </a:r>
                      <a:r>
                        <a:rPr lang="en-GB" i="1" baseline="0" dirty="0"/>
                        <a:t> but want to brush up on a few things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Jelly Babies activity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I’ve got</a:t>
                      </a:r>
                      <a:r>
                        <a:rPr lang="en-GB" i="1" baseline="0" dirty="0"/>
                        <a:t> it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Look up anything that wasn’t correct 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Exam questions 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Research proposal </a:t>
                      </a:r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endParaRPr lang="en-GB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2711624" y="2434361"/>
            <a:ext cx="13681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451">
            <a:off x="6672869" y="2729214"/>
            <a:ext cx="1266194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39944" y="4349552"/>
            <a:ext cx="13954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23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2192000" cy="74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Jelly Babies sampling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512" y="1916833"/>
            <a:ext cx="8136904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Represent each sampling technique using jelly babies.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C – explain </a:t>
            </a:r>
          </a:p>
          <a:p>
            <a:r>
              <a:rPr lang="en-GB" sz="2800" dirty="0"/>
              <a:t>B – strengths &amp; limitations</a:t>
            </a:r>
          </a:p>
          <a:p>
            <a:endParaRPr lang="en-GB" sz="2800" dirty="0"/>
          </a:p>
          <a:p>
            <a:r>
              <a:rPr lang="en-GB" sz="2800" dirty="0"/>
              <a:t>Annotate with board pens. </a:t>
            </a:r>
          </a:p>
          <a:p>
            <a:r>
              <a:rPr lang="en-GB" sz="2800" dirty="0"/>
              <a:t>Take pictures for own records.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9084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@mollyrose54</a:t>
            </a:r>
          </a:p>
        </p:txBody>
      </p:sp>
    </p:spTree>
    <p:extLst>
      <p:ext uri="{BB962C8B-B14F-4D97-AF65-F5344CB8AC3E}">
        <p14:creationId xmlns:p14="http://schemas.microsoft.com/office/powerpoint/2010/main" val="149393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4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8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859</Words>
  <Application>Microsoft Office PowerPoint</Application>
  <PresentationFormat>Widescreen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Mr Howard wants to know how students at his school feel about interactions with their teachers. </vt:lpstr>
      <vt:lpstr>PowerPoint Presentation</vt:lpstr>
      <vt:lpstr>Learning Objectives </vt:lpstr>
      <vt:lpstr>Sampling </vt:lpstr>
      <vt:lpstr>Knowledge and Understanding (AO1) </vt:lpstr>
      <vt:lpstr>Decide your starting point </vt:lpstr>
      <vt:lpstr>Jelly Babies sampling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Representativeness </vt:lpstr>
      <vt:lpstr>Different ways to select a sample:</vt:lpstr>
      <vt:lpstr>Which sampling method has Mr Howard used?</vt:lpstr>
      <vt:lpstr>Which sampling method has Mr Howard used?</vt:lpstr>
      <vt:lpstr>Which sampling method has Mr Howard used?</vt:lpstr>
      <vt:lpstr>Which sampling method has Mr Howard used?</vt:lpstr>
      <vt:lpstr>Which sampling method has Mr Howard used?</vt:lpstr>
      <vt:lpstr>Which sampling method has Mr Howard used?</vt:lpstr>
      <vt:lpstr>Exam Qs SCLY2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Howard has a problem</dc:title>
  <dc:creator>MER</dc:creator>
  <cp:lastModifiedBy>chris livesey</cp:lastModifiedBy>
  <cp:revision>24</cp:revision>
  <dcterms:created xsi:type="dcterms:W3CDTF">2012-04-25T12:17:37Z</dcterms:created>
  <dcterms:modified xsi:type="dcterms:W3CDTF">2019-12-17T09:40:14Z</dcterms:modified>
</cp:coreProperties>
</file>