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14"/>
  </p:handoutMasterIdLst>
  <p:sldIdLst>
    <p:sldId id="256" r:id="rId2"/>
    <p:sldId id="257" r:id="rId3"/>
    <p:sldId id="258" r:id="rId4"/>
    <p:sldId id="260" r:id="rId5"/>
    <p:sldId id="259" r:id="rId6"/>
    <p:sldId id="261" r:id="rId7"/>
    <p:sldId id="263" r:id="rId8"/>
    <p:sldId id="262" r:id="rId9"/>
    <p:sldId id="264" r:id="rId10"/>
    <p:sldId id="265" r:id="rId11"/>
    <p:sldId id="266" r:id="rId12"/>
    <p:sldId id="270" r:id="rId13"/>
  </p:sldIdLst>
  <p:sldSz cx="12192000" cy="6858000"/>
  <p:notesSz cx="6797675" cy="98742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4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26AF37-7761-45D7-8CE3-7288339DE8B4}" type="datetimeFigureOut">
              <a:rPr lang="en-GB" smtClean="0"/>
              <a:t>17/12/2019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AA8896-5DDA-4730-8A92-2AFA0810F7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52229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315DC-1DC6-4B95-9BC5-1FF2BE3819C3}" type="datetimeFigureOut">
              <a:rPr lang="en-GB" smtClean="0"/>
              <a:t>17/12/2019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7A5CB-1084-4C17-B7BC-13B0C605EC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2610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315DC-1DC6-4B95-9BC5-1FF2BE3819C3}" type="datetimeFigureOut">
              <a:rPr lang="en-GB" smtClean="0"/>
              <a:t>17/12/2019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7A5CB-1084-4C17-B7BC-13B0C605EC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6188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315DC-1DC6-4B95-9BC5-1FF2BE3819C3}" type="datetimeFigureOut">
              <a:rPr lang="en-GB" smtClean="0"/>
              <a:t>17/12/2019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7A5CB-1084-4C17-B7BC-13B0C605EC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0929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315DC-1DC6-4B95-9BC5-1FF2BE3819C3}" type="datetimeFigureOut">
              <a:rPr lang="en-GB" smtClean="0"/>
              <a:t>17/12/2019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7A5CB-1084-4C17-B7BC-13B0C605EC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3507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315DC-1DC6-4B95-9BC5-1FF2BE3819C3}" type="datetimeFigureOut">
              <a:rPr lang="en-GB" smtClean="0"/>
              <a:t>17/12/2019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7A5CB-1084-4C17-B7BC-13B0C605EC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8923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315DC-1DC6-4B95-9BC5-1FF2BE3819C3}" type="datetimeFigureOut">
              <a:rPr lang="en-GB" smtClean="0"/>
              <a:t>17/12/2019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7A5CB-1084-4C17-B7BC-13B0C605EC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6379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315DC-1DC6-4B95-9BC5-1FF2BE3819C3}" type="datetimeFigureOut">
              <a:rPr lang="en-GB" smtClean="0"/>
              <a:t>17/12/2019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7A5CB-1084-4C17-B7BC-13B0C605EC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6938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315DC-1DC6-4B95-9BC5-1FF2BE3819C3}" type="datetimeFigureOut">
              <a:rPr lang="en-GB" smtClean="0"/>
              <a:t>17/12/2019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7A5CB-1084-4C17-B7BC-13B0C605EC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1808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315DC-1DC6-4B95-9BC5-1FF2BE3819C3}" type="datetimeFigureOut">
              <a:rPr lang="en-GB" smtClean="0"/>
              <a:t>17/12/2019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7A5CB-1084-4C17-B7BC-13B0C605EC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4737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315DC-1DC6-4B95-9BC5-1FF2BE3819C3}" type="datetimeFigureOut">
              <a:rPr lang="en-GB" smtClean="0"/>
              <a:t>17/12/2019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7A5CB-1084-4C17-B7BC-13B0C605EC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8511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315DC-1DC6-4B95-9BC5-1FF2BE3819C3}" type="datetimeFigureOut">
              <a:rPr lang="en-GB" smtClean="0"/>
              <a:t>17/12/2019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7A5CB-1084-4C17-B7BC-13B0C605EC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1957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1315DC-1DC6-4B95-9BC5-1FF2BE3819C3}" type="datetimeFigureOut">
              <a:rPr lang="en-GB" smtClean="0"/>
              <a:t>17/12/2019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47A5CB-1084-4C17-B7BC-13B0C605EC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7151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oBFgd2X_ew?feature=oembed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Sampling and Questionnaires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1" y="1"/>
            <a:ext cx="1914525" cy="23907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53438" y="182563"/>
            <a:ext cx="2143125" cy="21336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24964" y="4429919"/>
            <a:ext cx="2095500" cy="203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77661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Types of questionnaire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Three types:</a:t>
            </a:r>
          </a:p>
          <a:p>
            <a:endParaRPr lang="en-GB" dirty="0"/>
          </a:p>
          <a:p>
            <a:r>
              <a:rPr lang="en-GB" dirty="0"/>
              <a:t>Pre-coded or closed questionnaires</a:t>
            </a:r>
          </a:p>
          <a:p>
            <a:endParaRPr lang="en-GB" dirty="0"/>
          </a:p>
          <a:p>
            <a:r>
              <a:rPr lang="en-GB" dirty="0"/>
              <a:t>Open – ended or open questionnaires</a:t>
            </a:r>
          </a:p>
          <a:p>
            <a:endParaRPr lang="en-GB" dirty="0"/>
          </a:p>
          <a:p>
            <a:r>
              <a:rPr lang="en-GB" dirty="0"/>
              <a:t>Postal/Mail or online self-completion questionnaires</a:t>
            </a:r>
          </a:p>
          <a:p>
            <a:endParaRPr lang="en-GB" dirty="0"/>
          </a:p>
          <a:p>
            <a:r>
              <a:rPr lang="en-GB" dirty="0"/>
              <a:t>In groups briefly note down key characteristics of the above types of questionnaires using examples where possible. </a:t>
            </a:r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4210" y="1206328"/>
            <a:ext cx="2914650" cy="156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7319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Advantages and disadvantages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List as many advantages and disadvantages of </a:t>
            </a:r>
            <a:r>
              <a:rPr lang="en-GB" b="1" dirty="0"/>
              <a:t>pre-coded or closed questionnaires</a:t>
            </a:r>
          </a:p>
          <a:p>
            <a:pPr marL="0" indent="0">
              <a:buNone/>
            </a:pPr>
            <a:endParaRPr lang="en-GB" b="1" dirty="0"/>
          </a:p>
          <a:p>
            <a:r>
              <a:rPr lang="en-GB" dirty="0"/>
              <a:t>List as many advantages and disadvantages of </a:t>
            </a:r>
            <a:r>
              <a:rPr lang="en-GB" b="1" dirty="0"/>
              <a:t>open - ended or open questionnaires</a:t>
            </a:r>
          </a:p>
          <a:p>
            <a:endParaRPr lang="en-GB" b="1" dirty="0"/>
          </a:p>
          <a:p>
            <a:r>
              <a:rPr lang="en-GB" dirty="0"/>
              <a:t>List as many advantages and disadvantages of </a:t>
            </a:r>
            <a:r>
              <a:rPr lang="en-GB" b="1" dirty="0"/>
              <a:t>Postal/Mail or online self-completion questionnaires</a:t>
            </a:r>
          </a:p>
          <a:p>
            <a:endParaRPr lang="en-GB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89324" y="5075193"/>
            <a:ext cx="228600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31621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2000">
              <a:srgbClr val="FFCCFF"/>
            </a:gs>
            <a:gs pos="0">
              <a:schemeClr val="accent2">
                <a:lumMod val="40000"/>
                <a:lumOff val="60000"/>
              </a:schemeClr>
            </a:gs>
            <a:gs pos="57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Validity of questionnaire research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What would an </a:t>
            </a:r>
            <a:r>
              <a:rPr lang="en-GB" dirty="0" err="1"/>
              <a:t>interpretivists</a:t>
            </a:r>
            <a:r>
              <a:rPr lang="en-GB" dirty="0"/>
              <a:t> view </a:t>
            </a:r>
            <a:r>
              <a:rPr lang="en-GB"/>
              <a:t>be on questionnaires</a:t>
            </a:r>
            <a:r>
              <a:rPr lang="en-GB" dirty="0"/>
              <a:t>? – explain your answer</a:t>
            </a:r>
          </a:p>
          <a:p>
            <a:endParaRPr lang="en-GB" dirty="0"/>
          </a:p>
          <a:p>
            <a:r>
              <a:rPr lang="en-GB" dirty="0"/>
              <a:t>Imposition </a:t>
            </a:r>
          </a:p>
          <a:p>
            <a:endParaRPr lang="en-GB" dirty="0"/>
          </a:p>
          <a:p>
            <a:r>
              <a:rPr lang="en-GB" dirty="0"/>
              <a:t>Validity </a:t>
            </a:r>
          </a:p>
        </p:txBody>
      </p:sp>
    </p:spTree>
    <p:extLst>
      <p:ext uri="{BB962C8B-B14F-4D97-AF65-F5344CB8AC3E}">
        <p14:creationId xmlns:p14="http://schemas.microsoft.com/office/powerpoint/2010/main" val="2527337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Starter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Recap the following on your mini- whiteboards:</a:t>
            </a:r>
          </a:p>
          <a:p>
            <a:pPr marL="514350" indent="-514350">
              <a:buFont typeface="+mj-lt"/>
              <a:buAutoNum type="arabicParenR"/>
            </a:pPr>
            <a:r>
              <a:rPr lang="en-GB" dirty="0"/>
              <a:t>What is Secondary data? </a:t>
            </a:r>
          </a:p>
          <a:p>
            <a:pPr marL="514350" indent="-514350">
              <a:buFont typeface="+mj-lt"/>
              <a:buAutoNum type="arabicParenR"/>
            </a:pPr>
            <a:r>
              <a:rPr lang="en-GB" dirty="0"/>
              <a:t>What is Primary data?</a:t>
            </a:r>
          </a:p>
          <a:p>
            <a:pPr marL="514350" indent="-514350">
              <a:buFont typeface="+mj-lt"/>
              <a:buAutoNum type="arabicParenR"/>
            </a:pPr>
            <a:r>
              <a:rPr lang="en-GB" dirty="0"/>
              <a:t>Name three examples of official statistics</a:t>
            </a:r>
          </a:p>
          <a:p>
            <a:pPr marL="514350" indent="-514350">
              <a:buFont typeface="+mj-lt"/>
              <a:buAutoNum type="arabicParenR"/>
            </a:pPr>
            <a:r>
              <a:rPr lang="en-GB" dirty="0"/>
              <a:t>Name two advantages of qualitative secondary data</a:t>
            </a:r>
          </a:p>
          <a:p>
            <a:pPr marL="514350" indent="-514350">
              <a:buFont typeface="+mj-lt"/>
              <a:buAutoNum type="arabicParenR"/>
            </a:pPr>
            <a:r>
              <a:rPr lang="en-GB" dirty="0"/>
              <a:t>Name two disadvantages of quantitative secondary data</a:t>
            </a:r>
          </a:p>
          <a:p>
            <a:pPr marL="514350" indent="-514350">
              <a:buFont typeface="+mj-lt"/>
              <a:buAutoNum type="arabicParenR"/>
            </a:pPr>
            <a:r>
              <a:rPr lang="en-GB" dirty="0"/>
              <a:t>What is a content analysis?</a:t>
            </a:r>
          </a:p>
          <a:p>
            <a:pPr marL="514350" indent="-514350">
              <a:buFont typeface="+mj-lt"/>
              <a:buAutoNum type="arabicParenR"/>
            </a:pPr>
            <a:r>
              <a:rPr lang="en-GB" dirty="0"/>
              <a:t>What is Backwards PERVERT? </a:t>
            </a:r>
          </a:p>
        </p:txBody>
      </p:sp>
    </p:spTree>
    <p:extLst>
      <p:ext uri="{BB962C8B-B14F-4D97-AF65-F5344CB8AC3E}">
        <p14:creationId xmlns:p14="http://schemas.microsoft.com/office/powerpoint/2010/main" val="12859791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Learning objectives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Describe the key sampling methods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Apply the different types of questionnaires</a:t>
            </a:r>
          </a:p>
          <a:p>
            <a:endParaRPr lang="en-GB" dirty="0"/>
          </a:p>
          <a:p>
            <a:r>
              <a:rPr lang="en-GB" dirty="0"/>
              <a:t>Evaluate the strengths and limitations of questionnaires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0719" y="4647557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914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40000"/>
                <a:lumOff val="6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Sampling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Sociologists rarely have time or funds to question everyone on a large scale, therefore collect information from a smaller group known as the </a:t>
            </a:r>
            <a:r>
              <a:rPr lang="en-GB" b="1" dirty="0"/>
              <a:t>sample </a:t>
            </a:r>
            <a:r>
              <a:rPr lang="en-GB" sz="1600" dirty="0"/>
              <a:t>(however, in some cases it is possible to question every member for example the government surveys entire population of UK in the census every 10 years)</a:t>
            </a:r>
          </a:p>
          <a:p>
            <a:endParaRPr lang="en-GB" b="1" dirty="0"/>
          </a:p>
          <a:p>
            <a:r>
              <a:rPr lang="en-GB" b="1" dirty="0"/>
              <a:t>Survey population</a:t>
            </a:r>
          </a:p>
          <a:p>
            <a:r>
              <a:rPr lang="en-GB" b="1" dirty="0"/>
              <a:t>Representative sample</a:t>
            </a:r>
          </a:p>
          <a:p>
            <a:r>
              <a:rPr lang="en-GB" b="1" dirty="0"/>
              <a:t>Sampling frame</a:t>
            </a:r>
          </a:p>
          <a:p>
            <a:r>
              <a:rPr lang="en-GB" b="1" dirty="0"/>
              <a:t>Sampling methods</a:t>
            </a:r>
          </a:p>
          <a:p>
            <a:endParaRPr lang="en-GB" b="1" dirty="0"/>
          </a:p>
          <a:p>
            <a:endParaRPr lang="en-GB" b="1" dirty="0"/>
          </a:p>
          <a:p>
            <a:endParaRPr lang="en-GB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00589" y="4001295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716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30">
          <a:fgClr>
            <a:schemeClr val="accent4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Types of sampling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In groups, use your previous knowledge:</a:t>
            </a:r>
          </a:p>
          <a:p>
            <a:pPr marL="0" indent="0">
              <a:buNone/>
            </a:pP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Name as many types of sampling methods as you can</a:t>
            </a:r>
          </a:p>
          <a:p>
            <a:pPr marL="514350" indent="-514350">
              <a:buFont typeface="+mj-lt"/>
              <a:buAutoNum type="arabicPeriod"/>
            </a:pP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Briefly explain - examples can be used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36667" y="4665706"/>
            <a:ext cx="2228850" cy="20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77269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nline Media 1" title="Sampling Techniques">
            <a:hlinkClick r:id="" action="ppaction://media"/>
            <a:extLst>
              <a:ext uri="{FF2B5EF4-FFF2-40B4-BE49-F238E27FC236}">
                <a16:creationId xmlns:a16="http://schemas.microsoft.com/office/drawing/2014/main" id="{F2A3779B-6F90-42FE-A006-1D642E2FCB63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817685" y="386861"/>
            <a:ext cx="10744200" cy="5939446"/>
          </a:xfrm>
          <a:prstGeom prst="rect">
            <a:avLst/>
          </a:prstGeom>
          <a:ln>
            <a:noFill/>
          </a:ln>
          <a:effectLst>
            <a:outerShdw blurRad="127000" dist="190500" dir="8100000" algn="tr" rotWithShape="0">
              <a:srgbClr val="000000">
                <a:alpha val="40000"/>
              </a:srgbClr>
            </a:outerShdw>
          </a:effectLst>
          <a:scene3d>
            <a:camera prst="orthographicFront"/>
            <a:lightRig rig="flood" dir="t">
              <a:rot lat="0" lon="0" rev="8100000"/>
            </a:lightRig>
          </a:scene3d>
          <a:sp3d prstMaterial="plastic">
            <a:bevelT w="508000" h="50800" prst="cross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134631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8036">
              <a:srgbClr val="D6CFCD"/>
            </a:gs>
            <a:gs pos="54000">
              <a:schemeClr val="accent2">
                <a:lumMod val="40000"/>
                <a:lumOff val="6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Advantages and Disadvantages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Complete the table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69281" y="3510736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48669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Questionnaires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Consider the following:</a:t>
            </a:r>
          </a:p>
          <a:p>
            <a:pPr marL="514350" indent="-514350">
              <a:buFont typeface="+mj-lt"/>
              <a:buAutoNum type="arabicParenR"/>
            </a:pPr>
            <a:r>
              <a:rPr lang="en-GB" dirty="0"/>
              <a:t>What are questionnaires?</a:t>
            </a:r>
          </a:p>
          <a:p>
            <a:pPr marL="514350" indent="-514350">
              <a:buFont typeface="+mj-lt"/>
              <a:buAutoNum type="arabicParenR"/>
            </a:pPr>
            <a:r>
              <a:rPr lang="en-GB" dirty="0"/>
              <a:t>Do we have different types? Expand </a:t>
            </a:r>
          </a:p>
          <a:p>
            <a:pPr marL="514350" indent="-514350">
              <a:buFont typeface="+mj-lt"/>
              <a:buAutoNum type="arabicParenR"/>
            </a:pPr>
            <a:r>
              <a:rPr lang="en-GB" dirty="0"/>
              <a:t>Why would you use a questionnaire?</a:t>
            </a:r>
          </a:p>
          <a:p>
            <a:pPr marL="514350" indent="-514350">
              <a:buFont typeface="+mj-lt"/>
              <a:buAutoNum type="arabicParenR"/>
            </a:pPr>
            <a:r>
              <a:rPr lang="en-GB" dirty="0"/>
              <a:t>Which theory would prefer questionnaires and why?</a:t>
            </a:r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93676" y="4722985"/>
            <a:ext cx="1524000" cy="1514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4733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2000">
              <a:srgbClr val="FFCCFF"/>
            </a:gs>
            <a:gs pos="0">
              <a:schemeClr val="accent2">
                <a:lumMod val="40000"/>
                <a:lumOff val="60000"/>
              </a:schemeClr>
            </a:gs>
            <a:gs pos="57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en-GB" dirty="0"/>
              <a:t>What would you need to think about when designing a questionnaire? </a:t>
            </a:r>
          </a:p>
          <a:p>
            <a:endParaRPr lang="en-GB" dirty="0"/>
          </a:p>
          <a:p>
            <a:pPr marL="514350" indent="-514350">
              <a:buFont typeface="+mj-lt"/>
              <a:buAutoNum type="alphaLcParenR"/>
            </a:pPr>
            <a:r>
              <a:rPr lang="en-GB" dirty="0"/>
              <a:t>Draw up a five question questionnaire on the attitudes to education (or another sociological topic you have covered)</a:t>
            </a:r>
          </a:p>
          <a:p>
            <a:pPr marL="514350" indent="-514350">
              <a:buFont typeface="+mj-lt"/>
              <a:buAutoNum type="alphaLcParenR"/>
            </a:pPr>
            <a:r>
              <a:rPr lang="en-GB" dirty="0"/>
              <a:t>Test this on 5 different people in the class (not on your table)</a:t>
            </a:r>
          </a:p>
          <a:p>
            <a:pPr marL="514350" indent="-514350">
              <a:buFont typeface="+mj-lt"/>
              <a:buAutoNum type="alphaLcParenR"/>
            </a:pPr>
            <a:r>
              <a:rPr lang="en-GB" dirty="0"/>
              <a:t>Identify any difficulties that you came across</a:t>
            </a:r>
          </a:p>
          <a:p>
            <a:pPr marL="514350" indent="-514350">
              <a:buFont typeface="+mj-lt"/>
              <a:buAutoNum type="alphaLcParenR"/>
            </a:pPr>
            <a:r>
              <a:rPr lang="en-GB" dirty="0"/>
              <a:t>Amend questions where necessary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4358" y="72233"/>
            <a:ext cx="2705100" cy="16859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01670" y="5632021"/>
            <a:ext cx="1187789" cy="679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902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4827</TotalTime>
  <Words>361</Words>
  <Application>Microsoft Office PowerPoint</Application>
  <PresentationFormat>Widescreen</PresentationFormat>
  <Paragraphs>67</Paragraphs>
  <Slides>12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Sampling and Questionnaires </vt:lpstr>
      <vt:lpstr>Starter</vt:lpstr>
      <vt:lpstr>Learning objectives </vt:lpstr>
      <vt:lpstr>Sampling </vt:lpstr>
      <vt:lpstr>Types of sampling </vt:lpstr>
      <vt:lpstr>PowerPoint Presentation</vt:lpstr>
      <vt:lpstr>Advantages and Disadvantages </vt:lpstr>
      <vt:lpstr>Questionnaires </vt:lpstr>
      <vt:lpstr>Design</vt:lpstr>
      <vt:lpstr>Types of questionnaire </vt:lpstr>
      <vt:lpstr>Advantages and disadvantages </vt:lpstr>
      <vt:lpstr>Validity of questionnaire research </vt:lpstr>
    </vt:vector>
  </TitlesOfParts>
  <Company>Franklin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Sampling and Questionnaires</dc:title>
  <dc:creator>Louise Archer</dc:creator>
  <cp:lastModifiedBy>chris livesey</cp:lastModifiedBy>
  <cp:revision>46</cp:revision>
  <cp:lastPrinted>2016-02-02T09:31:14Z</cp:lastPrinted>
  <dcterms:created xsi:type="dcterms:W3CDTF">2016-01-06T14:20:40Z</dcterms:created>
  <dcterms:modified xsi:type="dcterms:W3CDTF">2019-12-17T10:01:36Z</dcterms:modified>
</cp:coreProperties>
</file>