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99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503E-0DD8-4B0D-9C23-F9D6870E5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50FDE-6BF9-414E-BCE3-E1E8E5C36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18C4E-82C5-44B0-B3E7-8FB5DA71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5951C-5136-4BD7-89EB-7440768B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A16B-36DD-4293-B55B-45CF633C9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CD780-649A-4345-ACE5-A0AD7A52DB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49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B5E2-224D-4544-8AF4-78CE4A40C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91B0A-9C04-4AAD-8C96-0E630A1D4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D5F86-C734-4F4B-A728-F6B6533E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770F3-277D-4A58-8813-8FC9B9578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4FC74-F379-4799-89C3-25D3AB47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B68D2-75EC-4F7F-B5C9-D504F46EB4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726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5E8C9D-F0C8-48FF-8D5A-B7B4A3447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F4ECF-990D-4F71-A879-CA7CCA325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BA27E-6557-461E-AB62-08A60AB6D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A6EB4-AD1C-40CB-9025-86F3CD82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0C1C0-7316-44B8-AA2D-110FB7C86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B5ED8-3C3B-4DC6-8569-F4ADE48E1D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4827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E5361-9F18-4829-BA58-B3FAADBDE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C4E0-B1A0-4FBD-AE17-89C4A86BF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8928F-58F7-4054-A663-CF1E85548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A25D5-C9DF-4033-8273-92BE3A3A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6A0E6-964C-4ED0-99ED-23F55416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C05A7-A4C9-4EC7-BDDA-F613F5752E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71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B863-F0D3-4024-A316-4F45D1871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E772A-F247-446A-8F2E-C5892C110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7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E0C5F-A40F-485C-9936-93AF2800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92D02-5340-4DF2-869C-1B9C09040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D2705-964D-4C58-BE1A-CA83A5C6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20AF4-2596-425D-A07B-D43310677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541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DA5D6-1C5F-44BD-8891-30DF5DEC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A394E-C5AA-4C39-BE86-A3F75C31F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8010B7-28D9-407F-8841-FBE0F30AE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4C127-1153-448D-A1FC-1A54D311F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34023-89D5-4217-B4EC-0D5C6C14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9A290-0690-4DBC-9820-32E76E6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A199C-5E23-4D3E-A75F-67BC95AB35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590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3F7D2-F948-4778-9A87-0BCE4F22C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04774-44F8-4F0D-A408-40C10EB08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DD67A-EF7F-47DA-B1A5-E899008B6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5AE015-4448-4FE1-91B0-58373B119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56A2B8-1E37-4CBD-B885-1CC9EFB59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4FEFCD-3BDF-4BD6-8637-DB45C0B4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0F5907-92D6-45E2-BFBC-2B9F92BE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02B079-ED7E-4261-8909-364B8E6D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08C5A-7721-45F8-B1A2-6BA2FE2945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310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4F7D9-CA41-4057-89E0-0909A79F9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D6E7DF-90AC-4FC0-9915-B67AB27DD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774D1C-A9D7-4B68-8E89-754AF320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208D30-3E1E-4C59-B33E-E9C11E9A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605B0-15D5-47C0-AA8B-94C0DA85BD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728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27DE6D-12E8-497C-B8FF-3C37C248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FC4FE-8D7D-448C-A1B1-6351A6C74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00C3C-FC48-47AF-8424-357B3D75F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D47D5-4C4D-44C9-86CA-542AB0C682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586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8859-C875-42D2-80C4-F316903D4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213E1-43E0-4E3E-9FE0-045331E98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D7EAF-1CA1-4EB3-B98B-635271BFE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4C12AB-D365-4DD1-BA48-8442016F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0F5F2-528E-4FDD-A16A-56AAE3188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56921-CCFE-43A7-A6C9-0F94AAB9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D9BFA-2271-481D-8A48-2D77452F85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220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58343-1280-4867-A5CD-60AB42CDD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6199C1-DB8A-402B-9055-94B5B5381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A22B3C-2716-4947-9F77-62B50A681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40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F346F-7252-4EDA-8FB6-99A9EB6CA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81E09-17AA-4098-B736-725328AF8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0EBDC-9301-443B-8104-976E1192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B0977-C7D6-40FC-B1F0-CA6FB54012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94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6FD1D1-972A-4635-83E2-47ABC3860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FE2EC2-77F6-4F92-9830-F7BEC8A360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FEF9FD-857F-4185-A83A-927EC7B9E73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616CE4-0FA3-4610-AEF5-F2CF0BE0AD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9C36BB1-5D02-42D0-AB8D-E3F905B10B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fld id="{06F427AF-DF64-4509-9E45-A803DDD3D8A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1" name="Group 63">
            <a:extLst>
              <a:ext uri="{FF2B5EF4-FFF2-40B4-BE49-F238E27FC236}">
                <a16:creationId xmlns:a16="http://schemas.microsoft.com/office/drawing/2014/main" id="{3FB87DD1-1E06-43E1-8F66-68F2121EBB6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9200"/>
            <a:ext cx="2895600" cy="5257800"/>
            <a:chOff x="576" y="768"/>
            <a:chExt cx="1824" cy="3312"/>
          </a:xfrm>
        </p:grpSpPr>
        <p:sp>
          <p:nvSpPr>
            <p:cNvPr id="2050" name="AutoShape 2">
              <a:extLst>
                <a:ext uri="{FF2B5EF4-FFF2-40B4-BE49-F238E27FC236}">
                  <a16:creationId xmlns:a16="http://schemas.microsoft.com/office/drawing/2014/main" id="{458D3837-F211-4F9D-A9D5-CE1D3974A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1" name="Rectangle 3">
              <a:extLst>
                <a:ext uri="{FF2B5EF4-FFF2-40B4-BE49-F238E27FC236}">
                  <a16:creationId xmlns:a16="http://schemas.microsoft.com/office/drawing/2014/main" id="{D4B8C344-3199-40B6-8621-DC3F24055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2" name="Oval 4">
              <a:extLst>
                <a:ext uri="{FF2B5EF4-FFF2-40B4-BE49-F238E27FC236}">
                  <a16:creationId xmlns:a16="http://schemas.microsoft.com/office/drawing/2014/main" id="{C4D629BD-1C82-4EF5-9D53-1E3DA804A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3" name="AutoShape 5">
              <a:extLst>
                <a:ext uri="{FF2B5EF4-FFF2-40B4-BE49-F238E27FC236}">
                  <a16:creationId xmlns:a16="http://schemas.microsoft.com/office/drawing/2014/main" id="{8FBE1C38-0D88-4267-8624-3A239A8D1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4" name="Rectangle 6">
              <a:extLst>
                <a:ext uri="{FF2B5EF4-FFF2-40B4-BE49-F238E27FC236}">
                  <a16:creationId xmlns:a16="http://schemas.microsoft.com/office/drawing/2014/main" id="{8481F7E9-DECC-4B43-8093-1D92A5B54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5" name="Oval 7">
              <a:extLst>
                <a:ext uri="{FF2B5EF4-FFF2-40B4-BE49-F238E27FC236}">
                  <a16:creationId xmlns:a16="http://schemas.microsoft.com/office/drawing/2014/main" id="{BEC5530E-71B6-4D7F-9213-EFFA47893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6" name="AutoShape 8">
              <a:extLst>
                <a:ext uri="{FF2B5EF4-FFF2-40B4-BE49-F238E27FC236}">
                  <a16:creationId xmlns:a16="http://schemas.microsoft.com/office/drawing/2014/main" id="{1D42EAEC-2B73-47C2-9B45-AC5C2ECB9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7" name="Rectangle 9">
              <a:extLst>
                <a:ext uri="{FF2B5EF4-FFF2-40B4-BE49-F238E27FC236}">
                  <a16:creationId xmlns:a16="http://schemas.microsoft.com/office/drawing/2014/main" id="{D3F89646-F5DF-441A-8F43-27C28CA03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8" name="Oval 10">
              <a:extLst>
                <a:ext uri="{FF2B5EF4-FFF2-40B4-BE49-F238E27FC236}">
                  <a16:creationId xmlns:a16="http://schemas.microsoft.com/office/drawing/2014/main" id="{CA7F1669-209C-4A17-BA08-90F097C23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9" name="AutoShape 11">
              <a:extLst>
                <a:ext uri="{FF2B5EF4-FFF2-40B4-BE49-F238E27FC236}">
                  <a16:creationId xmlns:a16="http://schemas.microsoft.com/office/drawing/2014/main" id="{AFEB4DF0-B55C-42AB-B51D-88BE301D3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0" name="Rectangle 12">
              <a:extLst>
                <a:ext uri="{FF2B5EF4-FFF2-40B4-BE49-F238E27FC236}">
                  <a16:creationId xmlns:a16="http://schemas.microsoft.com/office/drawing/2014/main" id="{F777AAAA-5366-44A6-9042-011C88BF6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1" name="Oval 13">
              <a:extLst>
                <a:ext uri="{FF2B5EF4-FFF2-40B4-BE49-F238E27FC236}">
                  <a16:creationId xmlns:a16="http://schemas.microsoft.com/office/drawing/2014/main" id="{C01886F0-18E0-4147-B4D9-8623C46C1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2" name="AutoShape 14">
              <a:extLst>
                <a:ext uri="{FF2B5EF4-FFF2-40B4-BE49-F238E27FC236}">
                  <a16:creationId xmlns:a16="http://schemas.microsoft.com/office/drawing/2014/main" id="{FC9C02AA-34E3-446F-8E4B-30B0FD438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3" name="Rectangle 15">
              <a:extLst>
                <a:ext uri="{FF2B5EF4-FFF2-40B4-BE49-F238E27FC236}">
                  <a16:creationId xmlns:a16="http://schemas.microsoft.com/office/drawing/2014/main" id="{DC516216-04B0-4448-8149-E31560D89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4" name="Oval 16">
              <a:extLst>
                <a:ext uri="{FF2B5EF4-FFF2-40B4-BE49-F238E27FC236}">
                  <a16:creationId xmlns:a16="http://schemas.microsoft.com/office/drawing/2014/main" id="{53B15EA6-E5C1-4D80-9849-98CFEF476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5" name="Oval 17">
              <a:extLst>
                <a:ext uri="{FF2B5EF4-FFF2-40B4-BE49-F238E27FC236}">
                  <a16:creationId xmlns:a16="http://schemas.microsoft.com/office/drawing/2014/main" id="{FBE394A0-23ED-4669-B5E9-F5B2CF9E4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6" name="Oval 18">
              <a:extLst>
                <a:ext uri="{FF2B5EF4-FFF2-40B4-BE49-F238E27FC236}">
                  <a16:creationId xmlns:a16="http://schemas.microsoft.com/office/drawing/2014/main" id="{52D3FE3C-59BF-41AF-9359-E497BAB7E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7" name="Oval 19">
              <a:extLst>
                <a:ext uri="{FF2B5EF4-FFF2-40B4-BE49-F238E27FC236}">
                  <a16:creationId xmlns:a16="http://schemas.microsoft.com/office/drawing/2014/main" id="{C086DFFE-4C69-4B73-B276-BE9EBF23D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8" name="AutoShape 20">
              <a:extLst>
                <a:ext uri="{FF2B5EF4-FFF2-40B4-BE49-F238E27FC236}">
                  <a16:creationId xmlns:a16="http://schemas.microsoft.com/office/drawing/2014/main" id="{ECC8436D-7750-4260-8A2F-80CC4C372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9" name="Rectangle 21">
              <a:extLst>
                <a:ext uri="{FF2B5EF4-FFF2-40B4-BE49-F238E27FC236}">
                  <a16:creationId xmlns:a16="http://schemas.microsoft.com/office/drawing/2014/main" id="{76C7CCB3-17A4-44B3-8A42-DF359F85F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0" name="Oval 22">
              <a:extLst>
                <a:ext uri="{FF2B5EF4-FFF2-40B4-BE49-F238E27FC236}">
                  <a16:creationId xmlns:a16="http://schemas.microsoft.com/office/drawing/2014/main" id="{2AE7B356-6929-420F-B329-1C523C1C8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1" name="Oval 23">
              <a:extLst>
                <a:ext uri="{FF2B5EF4-FFF2-40B4-BE49-F238E27FC236}">
                  <a16:creationId xmlns:a16="http://schemas.microsoft.com/office/drawing/2014/main" id="{EFB61CE6-1C8F-415F-BA7E-EEBB5606F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2" name="AutoShape 24">
              <a:extLst>
                <a:ext uri="{FF2B5EF4-FFF2-40B4-BE49-F238E27FC236}">
                  <a16:creationId xmlns:a16="http://schemas.microsoft.com/office/drawing/2014/main" id="{4357921E-F1B2-4F80-A716-DA6FA809E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3" name="Oval 25">
              <a:extLst>
                <a:ext uri="{FF2B5EF4-FFF2-40B4-BE49-F238E27FC236}">
                  <a16:creationId xmlns:a16="http://schemas.microsoft.com/office/drawing/2014/main" id="{E6DD1DC4-DDD9-4A71-AC36-E170E3C26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4" name="Rectangle 26">
              <a:extLst>
                <a:ext uri="{FF2B5EF4-FFF2-40B4-BE49-F238E27FC236}">
                  <a16:creationId xmlns:a16="http://schemas.microsoft.com/office/drawing/2014/main" id="{3B8AD93E-C75B-41CC-BECD-C32797A01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>
              <a:extLst>
                <a:ext uri="{FF2B5EF4-FFF2-40B4-BE49-F238E27FC236}">
                  <a16:creationId xmlns:a16="http://schemas.microsoft.com/office/drawing/2014/main" id="{CE692916-578F-4E18-9349-3D327A25B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AutoShape 28">
              <a:extLst>
                <a:ext uri="{FF2B5EF4-FFF2-40B4-BE49-F238E27FC236}">
                  <a16:creationId xmlns:a16="http://schemas.microsoft.com/office/drawing/2014/main" id="{EE85FE55-E249-4677-B0E4-D69159D0C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7" name="AutoShape 29">
              <a:extLst>
                <a:ext uri="{FF2B5EF4-FFF2-40B4-BE49-F238E27FC236}">
                  <a16:creationId xmlns:a16="http://schemas.microsoft.com/office/drawing/2014/main" id="{3EF109EA-4533-4190-9797-3C95C48A7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8" name="AutoShape 30">
              <a:extLst>
                <a:ext uri="{FF2B5EF4-FFF2-40B4-BE49-F238E27FC236}">
                  <a16:creationId xmlns:a16="http://schemas.microsoft.com/office/drawing/2014/main" id="{489E9A26-27F1-47CC-B52E-DC5E551A8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9" name="AutoShape 31">
              <a:extLst>
                <a:ext uri="{FF2B5EF4-FFF2-40B4-BE49-F238E27FC236}">
                  <a16:creationId xmlns:a16="http://schemas.microsoft.com/office/drawing/2014/main" id="{6B8D9688-0D1B-4218-8726-2D3C0EBF2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0" name="Rectangle 32">
              <a:extLst>
                <a:ext uri="{FF2B5EF4-FFF2-40B4-BE49-F238E27FC236}">
                  <a16:creationId xmlns:a16="http://schemas.microsoft.com/office/drawing/2014/main" id="{C32F3D57-FA6A-4DB2-B3EC-D533BB3F8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1" name="AutoShape 33">
              <a:extLst>
                <a:ext uri="{FF2B5EF4-FFF2-40B4-BE49-F238E27FC236}">
                  <a16:creationId xmlns:a16="http://schemas.microsoft.com/office/drawing/2014/main" id="{3BFDF655-AC71-4A52-8CF0-4606F5997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2" name="Oval 34">
              <a:extLst>
                <a:ext uri="{FF2B5EF4-FFF2-40B4-BE49-F238E27FC236}">
                  <a16:creationId xmlns:a16="http://schemas.microsoft.com/office/drawing/2014/main" id="{D7D28A14-D1CA-466F-BD48-1402CD5BD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3" name="AutoShape 35">
              <a:extLst>
                <a:ext uri="{FF2B5EF4-FFF2-40B4-BE49-F238E27FC236}">
                  <a16:creationId xmlns:a16="http://schemas.microsoft.com/office/drawing/2014/main" id="{B57949A9-0B58-43F7-9589-EB4583468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4" name="Rectangle 36">
              <a:extLst>
                <a:ext uri="{FF2B5EF4-FFF2-40B4-BE49-F238E27FC236}">
                  <a16:creationId xmlns:a16="http://schemas.microsoft.com/office/drawing/2014/main" id="{4B41245B-0492-464C-A430-BE8F9A144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5" name="Rectangle 37">
              <a:extLst>
                <a:ext uri="{FF2B5EF4-FFF2-40B4-BE49-F238E27FC236}">
                  <a16:creationId xmlns:a16="http://schemas.microsoft.com/office/drawing/2014/main" id="{9DB7DA58-6B81-4E9F-BD9C-D484C33D1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6" name="AutoShape 38">
              <a:extLst>
                <a:ext uri="{FF2B5EF4-FFF2-40B4-BE49-F238E27FC236}">
                  <a16:creationId xmlns:a16="http://schemas.microsoft.com/office/drawing/2014/main" id="{E9E413E5-9B6E-4EA5-B458-A14076301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7" name="Oval 39">
              <a:extLst>
                <a:ext uri="{FF2B5EF4-FFF2-40B4-BE49-F238E27FC236}">
                  <a16:creationId xmlns:a16="http://schemas.microsoft.com/office/drawing/2014/main" id="{B9777B51-3BC3-4A7E-B9A1-E4424DBF4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8" name="AutoShape 40">
              <a:extLst>
                <a:ext uri="{FF2B5EF4-FFF2-40B4-BE49-F238E27FC236}">
                  <a16:creationId xmlns:a16="http://schemas.microsoft.com/office/drawing/2014/main" id="{DB678327-FFA3-4A13-A12B-03B334070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89" name="Rectangle 41">
              <a:extLst>
                <a:ext uri="{FF2B5EF4-FFF2-40B4-BE49-F238E27FC236}">
                  <a16:creationId xmlns:a16="http://schemas.microsoft.com/office/drawing/2014/main" id="{AAB6817A-48CA-4596-B80F-C0095848F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0" name="Rectangle 42">
              <a:extLst>
                <a:ext uri="{FF2B5EF4-FFF2-40B4-BE49-F238E27FC236}">
                  <a16:creationId xmlns:a16="http://schemas.microsoft.com/office/drawing/2014/main" id="{494897EB-E98E-42FB-9AF8-B521A9CCD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1" name="AutoShape 43">
              <a:extLst>
                <a:ext uri="{FF2B5EF4-FFF2-40B4-BE49-F238E27FC236}">
                  <a16:creationId xmlns:a16="http://schemas.microsoft.com/office/drawing/2014/main" id="{B4539F98-044D-4652-981F-7E9882E8C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2" name="Oval 44">
              <a:extLst>
                <a:ext uri="{FF2B5EF4-FFF2-40B4-BE49-F238E27FC236}">
                  <a16:creationId xmlns:a16="http://schemas.microsoft.com/office/drawing/2014/main" id="{AB423757-F37C-4562-96FF-2353BA791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3" name="AutoShape 45">
              <a:extLst>
                <a:ext uri="{FF2B5EF4-FFF2-40B4-BE49-F238E27FC236}">
                  <a16:creationId xmlns:a16="http://schemas.microsoft.com/office/drawing/2014/main" id="{33AC3269-5230-470A-9656-72F9D733A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4" name="Rectangle 46">
              <a:extLst>
                <a:ext uri="{FF2B5EF4-FFF2-40B4-BE49-F238E27FC236}">
                  <a16:creationId xmlns:a16="http://schemas.microsoft.com/office/drawing/2014/main" id="{09C0F0B1-F6DD-4A86-9554-66C2C1CD9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5" name="Rectangle 47">
              <a:extLst>
                <a:ext uri="{FF2B5EF4-FFF2-40B4-BE49-F238E27FC236}">
                  <a16:creationId xmlns:a16="http://schemas.microsoft.com/office/drawing/2014/main" id="{D44DC395-B52E-4D18-B8A8-7B0AD95F9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6" name="AutoShape 48">
              <a:extLst>
                <a:ext uri="{FF2B5EF4-FFF2-40B4-BE49-F238E27FC236}">
                  <a16:creationId xmlns:a16="http://schemas.microsoft.com/office/drawing/2014/main" id="{C241475C-4821-4653-A642-DFEBB185F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7" name="Oval 49">
              <a:extLst>
                <a:ext uri="{FF2B5EF4-FFF2-40B4-BE49-F238E27FC236}">
                  <a16:creationId xmlns:a16="http://schemas.microsoft.com/office/drawing/2014/main" id="{CFB25A8A-D412-46D2-A2F1-134737B52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8" name="AutoShape 50">
              <a:extLst>
                <a:ext uri="{FF2B5EF4-FFF2-40B4-BE49-F238E27FC236}">
                  <a16:creationId xmlns:a16="http://schemas.microsoft.com/office/drawing/2014/main" id="{F4E44AE8-6AEB-4F3D-94D1-A68407F2E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99" name="Rectangle 51">
              <a:extLst>
                <a:ext uri="{FF2B5EF4-FFF2-40B4-BE49-F238E27FC236}">
                  <a16:creationId xmlns:a16="http://schemas.microsoft.com/office/drawing/2014/main" id="{5A42EC6D-FFD6-46CB-B299-0CDE4BF51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00" name="Rectangle 52">
              <a:extLst>
                <a:ext uri="{FF2B5EF4-FFF2-40B4-BE49-F238E27FC236}">
                  <a16:creationId xmlns:a16="http://schemas.microsoft.com/office/drawing/2014/main" id="{3E0DAF64-3702-4B18-A423-B38647633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01" name="AutoShape 53">
              <a:extLst>
                <a:ext uri="{FF2B5EF4-FFF2-40B4-BE49-F238E27FC236}">
                  <a16:creationId xmlns:a16="http://schemas.microsoft.com/office/drawing/2014/main" id="{1E837E5F-6DFC-40BA-BA4B-E3F5E1CE0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02" name="Oval 54">
              <a:extLst>
                <a:ext uri="{FF2B5EF4-FFF2-40B4-BE49-F238E27FC236}">
                  <a16:creationId xmlns:a16="http://schemas.microsoft.com/office/drawing/2014/main" id="{FC163A6B-1953-4980-8421-0C7A82A42C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03" name="AutoShape 55">
              <a:extLst>
                <a:ext uri="{FF2B5EF4-FFF2-40B4-BE49-F238E27FC236}">
                  <a16:creationId xmlns:a16="http://schemas.microsoft.com/office/drawing/2014/main" id="{AD901ED4-95CB-4F13-833C-28E9122FB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04" name="Rectangle 56">
              <a:extLst>
                <a:ext uri="{FF2B5EF4-FFF2-40B4-BE49-F238E27FC236}">
                  <a16:creationId xmlns:a16="http://schemas.microsoft.com/office/drawing/2014/main" id="{B879AF74-209D-49A9-AB41-1791FEE06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117" name="AutoShape 69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610F024-F1F7-43A6-A9C6-FFCEF3436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2118" name="AutoShape 7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EF7DD25-47F3-4995-AF26-A362AC734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2119" name="AutoShape 7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FF14F7E-D31A-4C82-8453-FEF87FDDC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2120" name="AutoShape 7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5BC103A-F3BD-42B5-AAC2-87552AAED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2121" name="AutoShape 7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B3B01D03-29C1-4821-8757-92ABCE695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2122" name="Rectangle 74">
            <a:extLst>
              <a:ext uri="{FF2B5EF4-FFF2-40B4-BE49-F238E27FC236}">
                <a16:creationId xmlns:a16="http://schemas.microsoft.com/office/drawing/2014/main" id="{29E99B31-EE55-424F-AE12-8F50A10BE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23" name="Rectangle 75">
            <a:extLst>
              <a:ext uri="{FF2B5EF4-FFF2-40B4-BE49-F238E27FC236}">
                <a16:creationId xmlns:a16="http://schemas.microsoft.com/office/drawing/2014/main" id="{DFC39C5A-B25D-490C-82A3-FA94D5FF3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2124" name="Text Box 76">
            <a:extLst>
              <a:ext uri="{FF2B5EF4-FFF2-40B4-BE49-F238E27FC236}">
                <a16:creationId xmlns:a16="http://schemas.microsoft.com/office/drawing/2014/main" id="{E6131CCF-0EC6-452E-B5F3-30BB5B42A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2125" name="Text Box 77">
            <a:extLst>
              <a:ext uri="{FF2B5EF4-FFF2-40B4-BE49-F238E27FC236}">
                <a16:creationId xmlns:a16="http://schemas.microsoft.com/office/drawing/2014/main" id="{20F9F4B5-3CFC-4A2C-8F1F-D48302A70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2126" name="Rectangle 78">
            <a:extLst>
              <a:ext uri="{FF2B5EF4-FFF2-40B4-BE49-F238E27FC236}">
                <a16:creationId xmlns:a16="http://schemas.microsoft.com/office/drawing/2014/main" id="{716D9E2B-AC4F-4E65-8F45-F4B66C187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819650"/>
            <a:ext cx="304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7" name="AutoShape 79">
            <a:extLst>
              <a:ext uri="{FF2B5EF4-FFF2-40B4-BE49-F238E27FC236}">
                <a16:creationId xmlns:a16="http://schemas.microsoft.com/office/drawing/2014/main" id="{7A9E9F8C-1125-4B45-9BAD-DD2EAAFE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743450"/>
            <a:ext cx="2286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8" name="Oval 80">
            <a:extLst>
              <a:ext uri="{FF2B5EF4-FFF2-40B4-BE49-F238E27FC236}">
                <a16:creationId xmlns:a16="http://schemas.microsoft.com/office/drawing/2014/main" id="{E4D0D1FE-1E5F-4869-96D0-CB9013631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1965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9" name="Text Box 81">
            <a:extLst>
              <a:ext uri="{FF2B5EF4-FFF2-40B4-BE49-F238E27FC236}">
                <a16:creationId xmlns:a16="http://schemas.microsoft.com/office/drawing/2014/main" id="{8CBA5890-B1A8-49E7-A977-9D0A032AA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038600"/>
            <a:ext cx="1981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1200"/>
              <a:t>Qualifications </a:t>
            </a:r>
            <a:br>
              <a:rPr lang="en-GB" altLang="en-US" sz="1200"/>
            </a:br>
            <a:r>
              <a:rPr lang="en-GB" altLang="en-US" sz="1200"/>
              <a:t>(figs = % of subgroup)</a:t>
            </a:r>
            <a:endParaRPr lang="en-GB" altLang="en-US" sz="1000"/>
          </a:p>
          <a:p>
            <a:r>
              <a:rPr lang="en-GB" altLang="en-US" sz="1000"/>
              <a:t>None    A levels   Degree</a:t>
            </a:r>
          </a:p>
        </p:txBody>
      </p:sp>
      <p:sp>
        <p:nvSpPr>
          <p:cNvPr id="2130" name="Text Box 82">
            <a:extLst>
              <a:ext uri="{FF2B5EF4-FFF2-40B4-BE49-F238E27FC236}">
                <a16:creationId xmlns:a16="http://schemas.microsoft.com/office/drawing/2014/main" id="{6045BF70-0EC7-4040-B58A-60A655B51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200650"/>
            <a:ext cx="19050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>
                <a:latin typeface="Times New Roman" panose="02020603050405020304" pitchFamily="18" charset="0"/>
              </a:rPr>
              <a:t>35         35       30%</a:t>
            </a:r>
          </a:p>
          <a:p>
            <a:endParaRPr lang="en-GB" altLang="en-US" sz="1400">
              <a:latin typeface="Times New Roman" panose="02020603050405020304" pitchFamily="18" charset="0"/>
            </a:endParaRPr>
          </a:p>
          <a:p>
            <a:r>
              <a:rPr lang="en-GB" altLang="en-US" sz="1400">
                <a:latin typeface="Times New Roman" panose="02020603050405020304" pitchFamily="18" charset="0"/>
              </a:rPr>
              <a:t>50         40        10%</a:t>
            </a:r>
          </a:p>
          <a:p>
            <a:endParaRPr lang="en-GB" altLang="en-US" sz="1400">
              <a:latin typeface="Times New Roman" panose="02020603050405020304" pitchFamily="18" charset="0"/>
            </a:endParaRPr>
          </a:p>
          <a:p>
            <a:r>
              <a:rPr lang="en-GB" altLang="en-US" sz="1400">
                <a:latin typeface="Times New Roman" panose="02020603050405020304" pitchFamily="18" charset="0"/>
              </a:rPr>
              <a:t>20         40         40%</a:t>
            </a:r>
          </a:p>
        </p:txBody>
      </p:sp>
      <p:sp>
        <p:nvSpPr>
          <p:cNvPr id="2131" name="Rectangle 83">
            <a:extLst>
              <a:ext uri="{FF2B5EF4-FFF2-40B4-BE49-F238E27FC236}">
                <a16:creationId xmlns:a16="http://schemas.microsoft.com/office/drawing/2014/main" id="{563F5316-CAB7-4E44-9A51-4FB9DFD1B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581650"/>
            <a:ext cx="3048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2" name="AutoShape 84">
            <a:extLst>
              <a:ext uri="{FF2B5EF4-FFF2-40B4-BE49-F238E27FC236}">
                <a16:creationId xmlns:a16="http://schemas.microsoft.com/office/drawing/2014/main" id="{5A6B697B-8516-40D7-AC41-14EB536D3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505450"/>
            <a:ext cx="228600" cy="3048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3" name="Oval 85">
            <a:extLst>
              <a:ext uri="{FF2B5EF4-FFF2-40B4-BE49-F238E27FC236}">
                <a16:creationId xmlns:a16="http://schemas.microsoft.com/office/drawing/2014/main" id="{862A23F1-A1B3-4434-BCF3-731A71D1A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58165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4" name="Rectangle 86">
            <a:extLst>
              <a:ext uri="{FF2B5EF4-FFF2-40B4-BE49-F238E27FC236}">
                <a16:creationId xmlns:a16="http://schemas.microsoft.com/office/drawing/2014/main" id="{CCB6C5B8-C18B-4316-9B5D-B818FE44E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619125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5" name="AutoShape 87">
            <a:extLst>
              <a:ext uri="{FF2B5EF4-FFF2-40B4-BE49-F238E27FC236}">
                <a16:creationId xmlns:a16="http://schemas.microsoft.com/office/drawing/2014/main" id="{4A9A1EB1-D11F-407C-B1B5-DA67516DA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6115050"/>
            <a:ext cx="228600" cy="304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6" name="Oval 88">
            <a:extLst>
              <a:ext uri="{FF2B5EF4-FFF2-40B4-BE49-F238E27FC236}">
                <a16:creationId xmlns:a16="http://schemas.microsoft.com/office/drawing/2014/main" id="{833197A1-914A-4B96-B12F-7E14E06EB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619125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8" name="Text Box 90">
            <a:extLst>
              <a:ext uri="{FF2B5EF4-FFF2-40B4-BE49-F238E27FC236}">
                <a16:creationId xmlns:a16="http://schemas.microsoft.com/office/drawing/2014/main" id="{85FE4712-0D7A-41D2-A4A7-EAF47BA51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143000"/>
            <a:ext cx="51816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dirty="0"/>
              <a:t>Populations we may wish to study can be large and complex. The resources available for a study (</a:t>
            </a:r>
            <a:r>
              <a:rPr lang="en-GB" altLang="en-US" dirty="0" err="1"/>
              <a:t>eg</a:t>
            </a:r>
            <a:r>
              <a:rPr lang="en-GB" altLang="en-US" dirty="0"/>
              <a:t> time and money) are limited so we can rarely sample the whole population. Instead we take a sample which we aim to make as unbiased and representative as possible. There are 5 main types of sampling we can use - each is better or worse for different situations depending on time available, background knowledge etc. Click on any of the buttons to navigate through the slideshow.</a:t>
            </a:r>
          </a:p>
        </p:txBody>
      </p:sp>
      <p:sp>
        <p:nvSpPr>
          <p:cNvPr id="2140" name="Text Box 92">
            <a:extLst>
              <a:ext uri="{FF2B5EF4-FFF2-40B4-BE49-F238E27FC236}">
                <a16:creationId xmlns:a16="http://schemas.microsoft.com/office/drawing/2014/main" id="{6C93D176-CF2D-48DB-A382-DD17E1231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43400"/>
            <a:ext cx="2057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200" b="1"/>
              <a:t>For these examples we will use a population consisting of 3 ethnic groups - each subdivided according to level of qualification. The distribution of the population is shown (left) and the key data shown right.</a:t>
            </a:r>
          </a:p>
        </p:txBody>
      </p:sp>
      <p:sp>
        <p:nvSpPr>
          <p:cNvPr id="2141" name="Line 93">
            <a:extLst>
              <a:ext uri="{FF2B5EF4-FFF2-40B4-BE49-F238E27FC236}">
                <a16:creationId xmlns:a16="http://schemas.microsoft.com/office/drawing/2014/main" id="{B012605A-07FA-4637-9ED0-AD17A859B4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486400"/>
            <a:ext cx="297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42" name="Line 94">
            <a:extLst>
              <a:ext uri="{FF2B5EF4-FFF2-40B4-BE49-F238E27FC236}">
                <a16:creationId xmlns:a16="http://schemas.microsoft.com/office/drawing/2014/main" id="{04A8E856-B6C0-4F84-82B3-8C38B4C82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6096000"/>
            <a:ext cx="297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43" name="Line 95">
            <a:extLst>
              <a:ext uri="{FF2B5EF4-FFF2-40B4-BE49-F238E27FC236}">
                <a16:creationId xmlns:a16="http://schemas.microsoft.com/office/drawing/2014/main" id="{5F4ED679-93BE-41C9-A0F8-A4F26F9116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6781800"/>
            <a:ext cx="297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44" name="Line 96">
            <a:extLst>
              <a:ext uri="{FF2B5EF4-FFF2-40B4-BE49-F238E27FC236}">
                <a16:creationId xmlns:a16="http://schemas.microsoft.com/office/drawing/2014/main" id="{1CF757AD-D1F0-42C2-B29B-2DDC1580F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495800"/>
            <a:ext cx="2971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45" name="Line 97">
            <a:extLst>
              <a:ext uri="{FF2B5EF4-FFF2-40B4-BE49-F238E27FC236}">
                <a16:creationId xmlns:a16="http://schemas.microsoft.com/office/drawing/2014/main" id="{BFEC3794-2882-4D57-8665-470AF0CE1B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4038600"/>
            <a:ext cx="0" cy="2819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146" name="Text Box 98">
            <a:extLst>
              <a:ext uri="{FF2B5EF4-FFF2-40B4-BE49-F238E27FC236}">
                <a16:creationId xmlns:a16="http://schemas.microsoft.com/office/drawing/2014/main" id="{500C8B51-4511-45EC-A619-878D01248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038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200"/>
              <a:t>Total people</a:t>
            </a:r>
            <a:endParaRPr lang="en-GB" altLang="en-US"/>
          </a:p>
        </p:txBody>
      </p:sp>
      <p:sp>
        <p:nvSpPr>
          <p:cNvPr id="2147" name="Text Box 99">
            <a:extLst>
              <a:ext uri="{FF2B5EF4-FFF2-40B4-BE49-F238E27FC236}">
                <a16:creationId xmlns:a16="http://schemas.microsoft.com/office/drawing/2014/main" id="{AC081426-FBAE-4E05-A381-A9EF16302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8006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20</a:t>
            </a:r>
          </a:p>
        </p:txBody>
      </p:sp>
      <p:sp>
        <p:nvSpPr>
          <p:cNvPr id="2148" name="Text Box 100">
            <a:extLst>
              <a:ext uri="{FF2B5EF4-FFF2-40B4-BE49-F238E27FC236}">
                <a16:creationId xmlns:a16="http://schemas.microsoft.com/office/drawing/2014/main" id="{ABD9630E-A7C7-4194-AC5D-8A5B05577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68325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10</a:t>
            </a:r>
          </a:p>
        </p:txBody>
      </p:sp>
      <p:sp>
        <p:nvSpPr>
          <p:cNvPr id="2149" name="Text Box 101">
            <a:extLst>
              <a:ext uri="{FF2B5EF4-FFF2-40B4-BE49-F238E27FC236}">
                <a16:creationId xmlns:a16="http://schemas.microsoft.com/office/drawing/2014/main" id="{3B0F79DF-256F-4B05-96F9-290C211E6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636905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25</a:t>
            </a:r>
          </a:p>
        </p:txBody>
      </p:sp>
      <p:sp>
        <p:nvSpPr>
          <p:cNvPr id="2151" name="AutoShape 10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818853C-6E83-450F-A982-0EDBD2421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" name="Rectangle 184">
            <a:extLst>
              <a:ext uri="{FF2B5EF4-FFF2-40B4-BE49-F238E27FC236}">
                <a16:creationId xmlns:a16="http://schemas.microsoft.com/office/drawing/2014/main" id="{F3F8934D-02E2-43BC-B325-D986C4849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3197" name="Group 125">
            <a:extLst>
              <a:ext uri="{FF2B5EF4-FFF2-40B4-BE49-F238E27FC236}">
                <a16:creationId xmlns:a16="http://schemas.microsoft.com/office/drawing/2014/main" id="{E7BC5F30-FEFE-410C-A874-A72F07CE301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9200"/>
            <a:ext cx="2895600" cy="5257800"/>
            <a:chOff x="576" y="768"/>
            <a:chExt cx="1824" cy="3312"/>
          </a:xfrm>
        </p:grpSpPr>
        <p:sp>
          <p:nvSpPr>
            <p:cNvPr id="3075" name="AutoShape 3">
              <a:extLst>
                <a:ext uri="{FF2B5EF4-FFF2-40B4-BE49-F238E27FC236}">
                  <a16:creationId xmlns:a16="http://schemas.microsoft.com/office/drawing/2014/main" id="{56A83E2E-32C9-44AD-AD36-4D8BF0BF2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6" name="Rectangle 4">
              <a:extLst>
                <a:ext uri="{FF2B5EF4-FFF2-40B4-BE49-F238E27FC236}">
                  <a16:creationId xmlns:a16="http://schemas.microsoft.com/office/drawing/2014/main" id="{A7608186-BF7F-4600-8F43-1251C94C2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7" name="Oval 5">
              <a:extLst>
                <a:ext uri="{FF2B5EF4-FFF2-40B4-BE49-F238E27FC236}">
                  <a16:creationId xmlns:a16="http://schemas.microsoft.com/office/drawing/2014/main" id="{3FB40030-7735-4B0C-9AE0-5AFC2A23A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8" name="AutoShape 6">
              <a:extLst>
                <a:ext uri="{FF2B5EF4-FFF2-40B4-BE49-F238E27FC236}">
                  <a16:creationId xmlns:a16="http://schemas.microsoft.com/office/drawing/2014/main" id="{B4E9CC34-16E0-44FE-800A-FC9344654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9" name="Rectangle 7">
              <a:extLst>
                <a:ext uri="{FF2B5EF4-FFF2-40B4-BE49-F238E27FC236}">
                  <a16:creationId xmlns:a16="http://schemas.microsoft.com/office/drawing/2014/main" id="{6897C647-7E04-43A8-8F57-53AA026C7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0" name="Oval 8">
              <a:extLst>
                <a:ext uri="{FF2B5EF4-FFF2-40B4-BE49-F238E27FC236}">
                  <a16:creationId xmlns:a16="http://schemas.microsoft.com/office/drawing/2014/main" id="{3A8696FF-7671-4EBB-AEAC-02AB5C06B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1" name="AutoShape 9">
              <a:extLst>
                <a:ext uri="{FF2B5EF4-FFF2-40B4-BE49-F238E27FC236}">
                  <a16:creationId xmlns:a16="http://schemas.microsoft.com/office/drawing/2014/main" id="{A1DEE0FD-E8ED-4711-A008-FF3F74750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2" name="Rectangle 10">
              <a:extLst>
                <a:ext uri="{FF2B5EF4-FFF2-40B4-BE49-F238E27FC236}">
                  <a16:creationId xmlns:a16="http://schemas.microsoft.com/office/drawing/2014/main" id="{E2973473-2151-4210-B995-3E266E832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3" name="Oval 11">
              <a:extLst>
                <a:ext uri="{FF2B5EF4-FFF2-40B4-BE49-F238E27FC236}">
                  <a16:creationId xmlns:a16="http://schemas.microsoft.com/office/drawing/2014/main" id="{6D94E421-0B62-4F55-AED5-AE9FA404A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4" name="AutoShape 12">
              <a:extLst>
                <a:ext uri="{FF2B5EF4-FFF2-40B4-BE49-F238E27FC236}">
                  <a16:creationId xmlns:a16="http://schemas.microsoft.com/office/drawing/2014/main" id="{9E952D27-921F-4EEE-8CE3-25962A340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5" name="Rectangle 13">
              <a:extLst>
                <a:ext uri="{FF2B5EF4-FFF2-40B4-BE49-F238E27FC236}">
                  <a16:creationId xmlns:a16="http://schemas.microsoft.com/office/drawing/2014/main" id="{86E78C6E-6A1E-44CF-A4FA-1C2FB1501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6" name="Oval 14">
              <a:extLst>
                <a:ext uri="{FF2B5EF4-FFF2-40B4-BE49-F238E27FC236}">
                  <a16:creationId xmlns:a16="http://schemas.microsoft.com/office/drawing/2014/main" id="{D1521066-45DD-4348-B7F7-02E03D9DA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AutoShape 15">
              <a:extLst>
                <a:ext uri="{FF2B5EF4-FFF2-40B4-BE49-F238E27FC236}">
                  <a16:creationId xmlns:a16="http://schemas.microsoft.com/office/drawing/2014/main" id="{4E290C7F-369A-43B8-A88F-A5FFB9033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Rectangle 16">
              <a:extLst>
                <a:ext uri="{FF2B5EF4-FFF2-40B4-BE49-F238E27FC236}">
                  <a16:creationId xmlns:a16="http://schemas.microsoft.com/office/drawing/2014/main" id="{7467D90F-8D56-4EAB-8973-0500F6D1C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Oval 17">
              <a:extLst>
                <a:ext uri="{FF2B5EF4-FFF2-40B4-BE49-F238E27FC236}">
                  <a16:creationId xmlns:a16="http://schemas.microsoft.com/office/drawing/2014/main" id="{3691C235-6E6B-4CBA-8D35-AD8FD9B80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Oval 18">
              <a:extLst>
                <a:ext uri="{FF2B5EF4-FFF2-40B4-BE49-F238E27FC236}">
                  <a16:creationId xmlns:a16="http://schemas.microsoft.com/office/drawing/2014/main" id="{C71D46F0-C06D-400A-AD93-F78F679F4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Oval 19">
              <a:extLst>
                <a:ext uri="{FF2B5EF4-FFF2-40B4-BE49-F238E27FC236}">
                  <a16:creationId xmlns:a16="http://schemas.microsoft.com/office/drawing/2014/main" id="{42839A71-EE57-4747-AE4C-456ACEEAC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Oval 20">
              <a:extLst>
                <a:ext uri="{FF2B5EF4-FFF2-40B4-BE49-F238E27FC236}">
                  <a16:creationId xmlns:a16="http://schemas.microsoft.com/office/drawing/2014/main" id="{83B5E0A5-6724-45D2-8C7E-F445FC2B5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AutoShape 21">
              <a:extLst>
                <a:ext uri="{FF2B5EF4-FFF2-40B4-BE49-F238E27FC236}">
                  <a16:creationId xmlns:a16="http://schemas.microsoft.com/office/drawing/2014/main" id="{4C2A2341-078D-494A-8C58-D929F91CE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Rectangle 22">
              <a:extLst>
                <a:ext uri="{FF2B5EF4-FFF2-40B4-BE49-F238E27FC236}">
                  <a16:creationId xmlns:a16="http://schemas.microsoft.com/office/drawing/2014/main" id="{D59732F5-2E6F-490C-9007-E48330D85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36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Oval 23">
              <a:extLst>
                <a:ext uri="{FF2B5EF4-FFF2-40B4-BE49-F238E27FC236}">
                  <a16:creationId xmlns:a16="http://schemas.microsoft.com/office/drawing/2014/main" id="{E8B995E8-261D-477F-868F-85EE76919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Oval 24">
              <a:extLst>
                <a:ext uri="{FF2B5EF4-FFF2-40B4-BE49-F238E27FC236}">
                  <a16:creationId xmlns:a16="http://schemas.microsoft.com/office/drawing/2014/main" id="{035F1050-6194-44EE-9F69-999A376D8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AutoShape 25">
              <a:extLst>
                <a:ext uri="{FF2B5EF4-FFF2-40B4-BE49-F238E27FC236}">
                  <a16:creationId xmlns:a16="http://schemas.microsoft.com/office/drawing/2014/main" id="{A8FE35F0-43DD-4077-B3C7-E74E1CD2C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Oval 26">
              <a:extLst>
                <a:ext uri="{FF2B5EF4-FFF2-40B4-BE49-F238E27FC236}">
                  <a16:creationId xmlns:a16="http://schemas.microsoft.com/office/drawing/2014/main" id="{17A1EAC4-4569-4E91-A5FA-0A73DAA21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9" name="Rectangle 27">
              <a:extLst>
                <a:ext uri="{FF2B5EF4-FFF2-40B4-BE49-F238E27FC236}">
                  <a16:creationId xmlns:a16="http://schemas.microsoft.com/office/drawing/2014/main" id="{0369EF7B-790D-4710-82DE-5692C4EE2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0" name="Oval 28">
              <a:extLst>
                <a:ext uri="{FF2B5EF4-FFF2-40B4-BE49-F238E27FC236}">
                  <a16:creationId xmlns:a16="http://schemas.microsoft.com/office/drawing/2014/main" id="{D363B8C9-FE0D-44E4-B321-193BAF031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1" name="AutoShape 29">
              <a:extLst>
                <a:ext uri="{FF2B5EF4-FFF2-40B4-BE49-F238E27FC236}">
                  <a16:creationId xmlns:a16="http://schemas.microsoft.com/office/drawing/2014/main" id="{EDEB6DB4-1DA1-4E37-A9BB-644E5EEF5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2" name="AutoShape 30">
              <a:extLst>
                <a:ext uri="{FF2B5EF4-FFF2-40B4-BE49-F238E27FC236}">
                  <a16:creationId xmlns:a16="http://schemas.microsoft.com/office/drawing/2014/main" id="{EF7B3C73-6ECC-4FC9-8420-BE6F723DE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3" name="AutoShape 31">
              <a:extLst>
                <a:ext uri="{FF2B5EF4-FFF2-40B4-BE49-F238E27FC236}">
                  <a16:creationId xmlns:a16="http://schemas.microsoft.com/office/drawing/2014/main" id="{8AB4060C-500D-4C95-9B3C-816686EF2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4" name="AutoShape 32">
              <a:extLst>
                <a:ext uri="{FF2B5EF4-FFF2-40B4-BE49-F238E27FC236}">
                  <a16:creationId xmlns:a16="http://schemas.microsoft.com/office/drawing/2014/main" id="{083E8653-6430-46EB-AC2E-F28D0163B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5" name="Rectangle 33">
              <a:extLst>
                <a:ext uri="{FF2B5EF4-FFF2-40B4-BE49-F238E27FC236}">
                  <a16:creationId xmlns:a16="http://schemas.microsoft.com/office/drawing/2014/main" id="{D4DACC8C-769B-4FB5-B56A-B666D900C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6" name="AutoShape 34">
              <a:extLst>
                <a:ext uri="{FF2B5EF4-FFF2-40B4-BE49-F238E27FC236}">
                  <a16:creationId xmlns:a16="http://schemas.microsoft.com/office/drawing/2014/main" id="{6BFA69B3-C025-472A-A444-08544B640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7" name="Oval 35">
              <a:extLst>
                <a:ext uri="{FF2B5EF4-FFF2-40B4-BE49-F238E27FC236}">
                  <a16:creationId xmlns:a16="http://schemas.microsoft.com/office/drawing/2014/main" id="{2B472164-CD59-426F-AFAA-DE9974228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8" name="AutoShape 36">
              <a:extLst>
                <a:ext uri="{FF2B5EF4-FFF2-40B4-BE49-F238E27FC236}">
                  <a16:creationId xmlns:a16="http://schemas.microsoft.com/office/drawing/2014/main" id="{689C135B-34F6-4CC3-BB27-F5F37C94CF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9" name="Rectangle 37">
              <a:extLst>
                <a:ext uri="{FF2B5EF4-FFF2-40B4-BE49-F238E27FC236}">
                  <a16:creationId xmlns:a16="http://schemas.microsoft.com/office/drawing/2014/main" id="{0F918FE0-A44C-454C-B866-52033F4D5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0" name="Rectangle 38">
              <a:extLst>
                <a:ext uri="{FF2B5EF4-FFF2-40B4-BE49-F238E27FC236}">
                  <a16:creationId xmlns:a16="http://schemas.microsoft.com/office/drawing/2014/main" id="{EAE5902E-552C-4835-828A-DA625D282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1" name="AutoShape 39">
              <a:extLst>
                <a:ext uri="{FF2B5EF4-FFF2-40B4-BE49-F238E27FC236}">
                  <a16:creationId xmlns:a16="http://schemas.microsoft.com/office/drawing/2014/main" id="{EC6F0775-D6B5-42C4-A7E2-FDF97EEAA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2" name="Oval 40">
              <a:extLst>
                <a:ext uri="{FF2B5EF4-FFF2-40B4-BE49-F238E27FC236}">
                  <a16:creationId xmlns:a16="http://schemas.microsoft.com/office/drawing/2014/main" id="{F2947C56-A2EF-4285-838E-0A457CEEF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3" name="AutoShape 41">
              <a:extLst>
                <a:ext uri="{FF2B5EF4-FFF2-40B4-BE49-F238E27FC236}">
                  <a16:creationId xmlns:a16="http://schemas.microsoft.com/office/drawing/2014/main" id="{3873C24F-A60F-4117-8D9A-612F1FD06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4" name="Rectangle 42">
              <a:extLst>
                <a:ext uri="{FF2B5EF4-FFF2-40B4-BE49-F238E27FC236}">
                  <a16:creationId xmlns:a16="http://schemas.microsoft.com/office/drawing/2014/main" id="{43C6B6C9-E093-4EF7-97F5-342DDE2C4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5" name="Rectangle 43">
              <a:extLst>
                <a:ext uri="{FF2B5EF4-FFF2-40B4-BE49-F238E27FC236}">
                  <a16:creationId xmlns:a16="http://schemas.microsoft.com/office/drawing/2014/main" id="{8F6FEFAD-AA7B-41C9-9FD0-AC93E8D2B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6" name="AutoShape 44">
              <a:extLst>
                <a:ext uri="{FF2B5EF4-FFF2-40B4-BE49-F238E27FC236}">
                  <a16:creationId xmlns:a16="http://schemas.microsoft.com/office/drawing/2014/main" id="{ADF8A896-D25C-461C-9371-B06E9BB8D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7" name="Oval 45">
              <a:extLst>
                <a:ext uri="{FF2B5EF4-FFF2-40B4-BE49-F238E27FC236}">
                  <a16:creationId xmlns:a16="http://schemas.microsoft.com/office/drawing/2014/main" id="{C8C76BAE-AB93-418F-BCDF-D9C2C5443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8" name="AutoShape 46">
              <a:extLst>
                <a:ext uri="{FF2B5EF4-FFF2-40B4-BE49-F238E27FC236}">
                  <a16:creationId xmlns:a16="http://schemas.microsoft.com/office/drawing/2014/main" id="{D6AAB44D-0A14-45C4-8A6A-D7E7D2C5D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9" name="Rectangle 47">
              <a:extLst>
                <a:ext uri="{FF2B5EF4-FFF2-40B4-BE49-F238E27FC236}">
                  <a16:creationId xmlns:a16="http://schemas.microsoft.com/office/drawing/2014/main" id="{E1D2136F-49B1-42E4-8DC9-7964867C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0" name="Rectangle 48">
              <a:extLst>
                <a:ext uri="{FF2B5EF4-FFF2-40B4-BE49-F238E27FC236}">
                  <a16:creationId xmlns:a16="http://schemas.microsoft.com/office/drawing/2014/main" id="{F1230B8D-513F-4522-816F-47EE89F19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1" name="AutoShape 49">
              <a:extLst>
                <a:ext uri="{FF2B5EF4-FFF2-40B4-BE49-F238E27FC236}">
                  <a16:creationId xmlns:a16="http://schemas.microsoft.com/office/drawing/2014/main" id="{5215F998-CEAE-4192-9CE9-C6931BA22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2" name="Oval 50">
              <a:extLst>
                <a:ext uri="{FF2B5EF4-FFF2-40B4-BE49-F238E27FC236}">
                  <a16:creationId xmlns:a16="http://schemas.microsoft.com/office/drawing/2014/main" id="{BC8D225C-3596-45B7-81F3-FA7670DFC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3" name="AutoShape 51">
              <a:extLst>
                <a:ext uri="{FF2B5EF4-FFF2-40B4-BE49-F238E27FC236}">
                  <a16:creationId xmlns:a16="http://schemas.microsoft.com/office/drawing/2014/main" id="{B126A093-23E3-4BC6-912E-33A2D3EC1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4" name="Rectangle 52">
              <a:extLst>
                <a:ext uri="{FF2B5EF4-FFF2-40B4-BE49-F238E27FC236}">
                  <a16:creationId xmlns:a16="http://schemas.microsoft.com/office/drawing/2014/main" id="{A8D9C7DF-ADC6-4AAC-8DDD-6163F406A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5" name="Rectangle 53">
              <a:extLst>
                <a:ext uri="{FF2B5EF4-FFF2-40B4-BE49-F238E27FC236}">
                  <a16:creationId xmlns:a16="http://schemas.microsoft.com/office/drawing/2014/main" id="{A930A95A-D797-4977-A68A-38561964B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6" name="AutoShape 54">
              <a:extLst>
                <a:ext uri="{FF2B5EF4-FFF2-40B4-BE49-F238E27FC236}">
                  <a16:creationId xmlns:a16="http://schemas.microsoft.com/office/drawing/2014/main" id="{AC6DC37B-9595-4119-B50B-B93677DF0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7" name="Oval 55">
              <a:extLst>
                <a:ext uri="{FF2B5EF4-FFF2-40B4-BE49-F238E27FC236}">
                  <a16:creationId xmlns:a16="http://schemas.microsoft.com/office/drawing/2014/main" id="{967A8C84-1312-4828-9A48-EA7AED869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8" name="AutoShape 56">
              <a:extLst>
                <a:ext uri="{FF2B5EF4-FFF2-40B4-BE49-F238E27FC236}">
                  <a16:creationId xmlns:a16="http://schemas.microsoft.com/office/drawing/2014/main" id="{4374DC5B-4F36-4620-86CA-45CD65EB8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9" name="Rectangle 57">
              <a:extLst>
                <a:ext uri="{FF2B5EF4-FFF2-40B4-BE49-F238E27FC236}">
                  <a16:creationId xmlns:a16="http://schemas.microsoft.com/office/drawing/2014/main" id="{621F46AE-7648-41C9-A050-9274860A3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131" name="Rectangle 59">
            <a:extLst>
              <a:ext uri="{FF2B5EF4-FFF2-40B4-BE49-F238E27FC236}">
                <a16:creationId xmlns:a16="http://schemas.microsoft.com/office/drawing/2014/main" id="{F4FB2723-D9C1-471C-BDE2-4E4F10B1D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295400"/>
            <a:ext cx="30480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2" name="Rectangle 60">
            <a:extLst>
              <a:ext uri="{FF2B5EF4-FFF2-40B4-BE49-F238E27FC236}">
                <a16:creationId xmlns:a16="http://schemas.microsoft.com/office/drawing/2014/main" id="{113B496C-5D2D-4A2D-A203-5660884FC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295400"/>
            <a:ext cx="7620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3" name="Rectangle 61">
            <a:extLst>
              <a:ext uri="{FF2B5EF4-FFF2-40B4-BE49-F238E27FC236}">
                <a16:creationId xmlns:a16="http://schemas.microsoft.com/office/drawing/2014/main" id="{E17AF827-E3A7-42ED-A752-A53A0716A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295400"/>
            <a:ext cx="7620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4" name="Rectangle 62">
            <a:extLst>
              <a:ext uri="{FF2B5EF4-FFF2-40B4-BE49-F238E27FC236}">
                <a16:creationId xmlns:a16="http://schemas.microsoft.com/office/drawing/2014/main" id="{3F9C8324-D112-49ED-A2D4-0298C23CD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295400"/>
            <a:ext cx="7620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6" name="Rectangle 64">
            <a:extLst>
              <a:ext uri="{FF2B5EF4-FFF2-40B4-BE49-F238E27FC236}">
                <a16:creationId xmlns:a16="http://schemas.microsoft.com/office/drawing/2014/main" id="{1006092D-7511-4365-B4F5-5FFF0F9F1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295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7" name="Rectangle 65">
            <a:extLst>
              <a:ext uri="{FF2B5EF4-FFF2-40B4-BE49-F238E27FC236}">
                <a16:creationId xmlns:a16="http://schemas.microsoft.com/office/drawing/2014/main" id="{C14497B1-2299-464E-BBB5-A756AF9B5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057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8" name="Rectangle 66">
            <a:extLst>
              <a:ext uri="{FF2B5EF4-FFF2-40B4-BE49-F238E27FC236}">
                <a16:creationId xmlns:a16="http://schemas.microsoft.com/office/drawing/2014/main" id="{F44987A2-A068-4196-B4D4-F180A7C39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19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39" name="Rectangle 67">
            <a:extLst>
              <a:ext uri="{FF2B5EF4-FFF2-40B4-BE49-F238E27FC236}">
                <a16:creationId xmlns:a16="http://schemas.microsoft.com/office/drawing/2014/main" id="{B42A3570-5FE4-45E5-8BFC-044F872D1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81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0" name="Rectangle 68">
            <a:extLst>
              <a:ext uri="{FF2B5EF4-FFF2-40B4-BE49-F238E27FC236}">
                <a16:creationId xmlns:a16="http://schemas.microsoft.com/office/drawing/2014/main" id="{A592AA76-9239-4BE8-9D0A-95BF7DDF3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343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1" name="Rectangle 69">
            <a:extLst>
              <a:ext uri="{FF2B5EF4-FFF2-40B4-BE49-F238E27FC236}">
                <a16:creationId xmlns:a16="http://schemas.microsoft.com/office/drawing/2014/main" id="{88391AFA-C499-482F-B3A5-7DC0818CD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105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2" name="Rectangle 70">
            <a:extLst>
              <a:ext uri="{FF2B5EF4-FFF2-40B4-BE49-F238E27FC236}">
                <a16:creationId xmlns:a16="http://schemas.microsoft.com/office/drawing/2014/main" id="{B71A1BA7-B55E-411B-B0E9-1CA4AFC35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867400"/>
            <a:ext cx="3048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3" name="Text Box 71">
            <a:extLst>
              <a:ext uri="{FF2B5EF4-FFF2-40B4-BE49-F238E27FC236}">
                <a16:creationId xmlns:a16="http://schemas.microsoft.com/office/drawing/2014/main" id="{1CD9F817-018D-4814-ABD5-FF69E6F6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143000"/>
            <a:ext cx="4953000" cy="3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Choose a “system” to sample the population - for example </a:t>
            </a:r>
            <a:r>
              <a:rPr lang="en-GB" altLang="en-US" i="1"/>
              <a:t>every tenth person on the electoral roll </a:t>
            </a:r>
            <a:r>
              <a:rPr lang="en-GB" altLang="en-US"/>
              <a:t>or </a:t>
            </a:r>
            <a:r>
              <a:rPr lang="en-GB" altLang="en-US" i="1"/>
              <a:t>every 20th house </a:t>
            </a:r>
            <a:r>
              <a:rPr lang="en-GB" altLang="en-US"/>
              <a:t>or the </a:t>
            </a:r>
            <a:r>
              <a:rPr lang="en-GB" altLang="en-US" i="1"/>
              <a:t>house next to each grid square intersection.</a:t>
            </a:r>
          </a:p>
          <a:p>
            <a:r>
              <a:rPr lang="en-GB" altLang="en-US" b="1"/>
              <a:t>Advantage</a:t>
            </a:r>
            <a:br>
              <a:rPr lang="en-GB" altLang="en-US" b="1"/>
            </a:br>
            <a:r>
              <a:rPr lang="en-GB" altLang="en-US"/>
              <a:t>Objective. Easy to set up. Easy to replicate.</a:t>
            </a:r>
          </a:p>
          <a:p>
            <a:r>
              <a:rPr lang="en-GB" altLang="en-US" b="1"/>
              <a:t>Disadvantage</a:t>
            </a:r>
            <a:br>
              <a:rPr lang="en-GB" altLang="en-US"/>
            </a:br>
            <a:r>
              <a:rPr lang="en-GB" altLang="en-US"/>
              <a:t>May not be representative. </a:t>
            </a:r>
          </a:p>
          <a:p>
            <a:r>
              <a:rPr lang="en-GB" altLang="en-US" b="1"/>
              <a:t>Example</a:t>
            </a:r>
            <a:br>
              <a:rPr lang="en-GB" altLang="en-US" b="1"/>
            </a:br>
            <a:r>
              <a:rPr lang="en-GB" altLang="en-US"/>
              <a:t>Using a grid sample scheme based on houses would</a:t>
            </a:r>
            <a:r>
              <a:rPr lang="en-GB" altLang="en-US" b="1"/>
              <a:t> </a:t>
            </a:r>
            <a:r>
              <a:rPr lang="en-GB" altLang="en-US"/>
              <a:t>sample the following from the grid intersections:</a:t>
            </a:r>
          </a:p>
        </p:txBody>
      </p:sp>
      <p:sp>
        <p:nvSpPr>
          <p:cNvPr id="3147" name="Rectangle 75">
            <a:extLst>
              <a:ext uri="{FF2B5EF4-FFF2-40B4-BE49-F238E27FC236}">
                <a16:creationId xmlns:a16="http://schemas.microsoft.com/office/drawing/2014/main" id="{56CB5247-326E-4F43-923E-701C947AA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953000"/>
            <a:ext cx="304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8" name="AutoShape 76">
            <a:extLst>
              <a:ext uri="{FF2B5EF4-FFF2-40B4-BE49-F238E27FC236}">
                <a16:creationId xmlns:a16="http://schemas.microsoft.com/office/drawing/2014/main" id="{AC7C1CA8-6B3F-4FA1-A4F2-43BCAED6E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876800"/>
            <a:ext cx="2286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49" name="Oval 77">
            <a:extLst>
              <a:ext uri="{FF2B5EF4-FFF2-40B4-BE49-F238E27FC236}">
                <a16:creationId xmlns:a16="http://schemas.microsoft.com/office/drawing/2014/main" id="{C50331C7-64EB-4F55-AAB3-4855513F0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953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0" name="Rectangle 78">
            <a:extLst>
              <a:ext uri="{FF2B5EF4-FFF2-40B4-BE49-F238E27FC236}">
                <a16:creationId xmlns:a16="http://schemas.microsoft.com/office/drawing/2014/main" id="{85985EF7-3A98-4165-B34F-F508B813F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15000"/>
            <a:ext cx="3048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1" name="AutoShape 79">
            <a:extLst>
              <a:ext uri="{FF2B5EF4-FFF2-40B4-BE49-F238E27FC236}">
                <a16:creationId xmlns:a16="http://schemas.microsoft.com/office/drawing/2014/main" id="{D045E5B6-4622-4DCB-A075-8A9C2CB48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638800"/>
            <a:ext cx="228600" cy="3048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2" name="Oval 80">
            <a:extLst>
              <a:ext uri="{FF2B5EF4-FFF2-40B4-BE49-F238E27FC236}">
                <a16:creationId xmlns:a16="http://schemas.microsoft.com/office/drawing/2014/main" id="{D20C97FA-AA22-43D2-AA87-74FA94B72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7150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3" name="Rectangle 81">
            <a:extLst>
              <a:ext uri="{FF2B5EF4-FFF2-40B4-BE49-F238E27FC236}">
                <a16:creationId xmlns:a16="http://schemas.microsoft.com/office/drawing/2014/main" id="{0F6B2E7F-F36E-4057-9D97-9EAAAEE6F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6324600"/>
            <a:ext cx="3048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4" name="AutoShape 82">
            <a:extLst>
              <a:ext uri="{FF2B5EF4-FFF2-40B4-BE49-F238E27FC236}">
                <a16:creationId xmlns:a16="http://schemas.microsoft.com/office/drawing/2014/main" id="{9864ED24-C00C-44C8-93FA-60E1928A4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6248400"/>
            <a:ext cx="228600" cy="304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55" name="Oval 83">
            <a:extLst>
              <a:ext uri="{FF2B5EF4-FFF2-40B4-BE49-F238E27FC236}">
                <a16:creationId xmlns:a16="http://schemas.microsoft.com/office/drawing/2014/main" id="{5AB80ED9-66F7-429A-B498-A7338D544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6324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3158" name="Group 86">
            <a:extLst>
              <a:ext uri="{FF2B5EF4-FFF2-40B4-BE49-F238E27FC236}">
                <a16:creationId xmlns:a16="http://schemas.microsoft.com/office/drawing/2014/main" id="{FD05E225-B5D7-4C84-A9F3-BA25A93BE657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00200"/>
            <a:ext cx="6705600" cy="4922838"/>
            <a:chOff x="768" y="1008"/>
            <a:chExt cx="4224" cy="3101"/>
          </a:xfrm>
        </p:grpSpPr>
        <p:sp>
          <p:nvSpPr>
            <p:cNvPr id="3145" name="AutoShape 73">
              <a:extLst>
                <a:ext uri="{FF2B5EF4-FFF2-40B4-BE49-F238E27FC236}">
                  <a16:creationId xmlns:a16="http://schemas.microsoft.com/office/drawing/2014/main" id="{9040CD0A-082B-41DC-AB9A-B99501892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008"/>
              <a:ext cx="384" cy="576"/>
            </a:xfrm>
            <a:prstGeom prst="irregularSeal2">
              <a:avLst/>
            </a:prstGeom>
            <a:noFill/>
            <a:ln w="1905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57" name="Text Box 85">
              <a:extLst>
                <a:ext uri="{FF2B5EF4-FFF2-40B4-BE49-F238E27FC236}">
                  <a16:creationId xmlns:a16="http://schemas.microsoft.com/office/drawing/2014/main" id="{DB0B6DE4-09A4-41EE-B449-A2876A7DA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936"/>
              <a:ext cx="1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3163" name="Group 91">
            <a:extLst>
              <a:ext uri="{FF2B5EF4-FFF2-40B4-BE49-F238E27FC236}">
                <a16:creationId xmlns:a16="http://schemas.microsoft.com/office/drawing/2014/main" id="{8AE1B7A2-6FDA-4833-AF63-497494F64FE6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676400"/>
            <a:ext cx="5867400" cy="3475038"/>
            <a:chOff x="1248" y="1056"/>
            <a:chExt cx="3696" cy="2189"/>
          </a:xfrm>
        </p:grpSpPr>
        <p:sp>
          <p:nvSpPr>
            <p:cNvPr id="3159" name="AutoShape 87">
              <a:extLst>
                <a:ext uri="{FF2B5EF4-FFF2-40B4-BE49-F238E27FC236}">
                  <a16:creationId xmlns:a16="http://schemas.microsoft.com/office/drawing/2014/main" id="{6925D541-B861-4FA9-9173-86C32A3A7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056"/>
              <a:ext cx="384" cy="384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60" name="Text Box 88">
              <a:extLst>
                <a:ext uri="{FF2B5EF4-FFF2-40B4-BE49-F238E27FC236}">
                  <a16:creationId xmlns:a16="http://schemas.microsoft.com/office/drawing/2014/main" id="{DDACB935-77ED-492D-A473-F31699947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72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3165" name="Group 93">
            <a:extLst>
              <a:ext uri="{FF2B5EF4-FFF2-40B4-BE49-F238E27FC236}">
                <a16:creationId xmlns:a16="http://schemas.microsoft.com/office/drawing/2014/main" id="{1791DA8D-3453-4AAE-8242-A6D6DA887476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1752600"/>
            <a:ext cx="4343400" cy="4237038"/>
            <a:chOff x="1728" y="1104"/>
            <a:chExt cx="2736" cy="2669"/>
          </a:xfrm>
        </p:grpSpPr>
        <p:sp>
          <p:nvSpPr>
            <p:cNvPr id="3162" name="AutoShape 90">
              <a:extLst>
                <a:ext uri="{FF2B5EF4-FFF2-40B4-BE49-F238E27FC236}">
                  <a16:creationId xmlns:a16="http://schemas.microsoft.com/office/drawing/2014/main" id="{60C1DDB2-D5CE-4450-90A3-BD5628CB7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104"/>
              <a:ext cx="384" cy="384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64" name="Text Box 92">
              <a:extLst>
                <a:ext uri="{FF2B5EF4-FFF2-40B4-BE49-F238E27FC236}">
                  <a16:creationId xmlns:a16="http://schemas.microsoft.com/office/drawing/2014/main" id="{48870582-1989-4306-95F9-079FB0C982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600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3169" name="Group 97">
            <a:extLst>
              <a:ext uri="{FF2B5EF4-FFF2-40B4-BE49-F238E27FC236}">
                <a16:creationId xmlns:a16="http://schemas.microsoft.com/office/drawing/2014/main" id="{1305804B-96EA-4505-BC43-BCF8A2F86F76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438400"/>
            <a:ext cx="5105400" cy="4160838"/>
            <a:chOff x="672" y="1536"/>
            <a:chExt cx="3216" cy="2621"/>
          </a:xfrm>
        </p:grpSpPr>
        <p:sp>
          <p:nvSpPr>
            <p:cNvPr id="3166" name="AutoShape 94">
              <a:extLst>
                <a:ext uri="{FF2B5EF4-FFF2-40B4-BE49-F238E27FC236}">
                  <a16:creationId xmlns:a16="http://schemas.microsoft.com/office/drawing/2014/main" id="{8C895308-3A3A-4A31-B07E-D91557FBE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536"/>
              <a:ext cx="432" cy="384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67" name="Text Box 95">
              <a:extLst>
                <a:ext uri="{FF2B5EF4-FFF2-40B4-BE49-F238E27FC236}">
                  <a16:creationId xmlns:a16="http://schemas.microsoft.com/office/drawing/2014/main" id="{3D38C615-07DA-4BBB-B5A1-9D30A7B7E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984"/>
              <a:ext cx="14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75" name="Group 103">
            <a:extLst>
              <a:ext uri="{FF2B5EF4-FFF2-40B4-BE49-F238E27FC236}">
                <a16:creationId xmlns:a16="http://schemas.microsoft.com/office/drawing/2014/main" id="{1DD681FD-28D7-4C12-ADAB-10911AE1581F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590800"/>
            <a:ext cx="5867400" cy="2560638"/>
            <a:chOff x="1248" y="1632"/>
            <a:chExt cx="3696" cy="1613"/>
          </a:xfrm>
        </p:grpSpPr>
        <p:sp>
          <p:nvSpPr>
            <p:cNvPr id="3170" name="AutoShape 98">
              <a:extLst>
                <a:ext uri="{FF2B5EF4-FFF2-40B4-BE49-F238E27FC236}">
                  <a16:creationId xmlns:a16="http://schemas.microsoft.com/office/drawing/2014/main" id="{496C3B66-C5FB-461C-9A41-7C15091D7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632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1" name="Text Box 99">
              <a:extLst>
                <a:ext uri="{FF2B5EF4-FFF2-40B4-BE49-F238E27FC236}">
                  <a16:creationId xmlns:a16="http://schemas.microsoft.com/office/drawing/2014/main" id="{8FB19DE0-1A4E-4ADB-AA3D-F0A069DFFC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72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2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76" name="Group 104">
            <a:extLst>
              <a:ext uri="{FF2B5EF4-FFF2-40B4-BE49-F238E27FC236}">
                <a16:creationId xmlns:a16="http://schemas.microsoft.com/office/drawing/2014/main" id="{41EEC100-EE7D-4298-BDA9-25BC6B14849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14600"/>
            <a:ext cx="5105400" cy="4008438"/>
            <a:chOff x="1728" y="1584"/>
            <a:chExt cx="3216" cy="2525"/>
          </a:xfrm>
        </p:grpSpPr>
        <p:sp>
          <p:nvSpPr>
            <p:cNvPr id="3173" name="AutoShape 101">
              <a:extLst>
                <a:ext uri="{FF2B5EF4-FFF2-40B4-BE49-F238E27FC236}">
                  <a16:creationId xmlns:a16="http://schemas.microsoft.com/office/drawing/2014/main" id="{B7EB0794-78A5-418E-8D8E-60275932C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584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4" name="Text Box 102">
              <a:extLst>
                <a:ext uri="{FF2B5EF4-FFF2-40B4-BE49-F238E27FC236}">
                  <a16:creationId xmlns:a16="http://schemas.microsoft.com/office/drawing/2014/main" id="{D8C32777-BC53-4C21-B559-0A71A2FFAF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936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2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79" name="Group 107">
            <a:extLst>
              <a:ext uri="{FF2B5EF4-FFF2-40B4-BE49-F238E27FC236}">
                <a16:creationId xmlns:a16="http://schemas.microsoft.com/office/drawing/2014/main" id="{2EFAA3C4-95C1-42F8-9B39-CBEA02B4F5E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200400"/>
            <a:ext cx="6781800" cy="3322638"/>
            <a:chOff x="768" y="2016"/>
            <a:chExt cx="4272" cy="2093"/>
          </a:xfrm>
        </p:grpSpPr>
        <p:sp>
          <p:nvSpPr>
            <p:cNvPr id="3177" name="AutoShape 105">
              <a:extLst>
                <a:ext uri="{FF2B5EF4-FFF2-40B4-BE49-F238E27FC236}">
                  <a16:creationId xmlns:a16="http://schemas.microsoft.com/office/drawing/2014/main" id="{AE8B36F7-FC4F-4C73-ACD9-E373783CE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016"/>
              <a:ext cx="384" cy="384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8" name="Text Box 106">
              <a:extLst>
                <a:ext uri="{FF2B5EF4-FFF2-40B4-BE49-F238E27FC236}">
                  <a16:creationId xmlns:a16="http://schemas.microsoft.com/office/drawing/2014/main" id="{D6A9EA06-E1DE-481F-B33D-373640EB0C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936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3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82" name="Group 110">
            <a:extLst>
              <a:ext uri="{FF2B5EF4-FFF2-40B4-BE49-F238E27FC236}">
                <a16:creationId xmlns:a16="http://schemas.microsoft.com/office/drawing/2014/main" id="{F8C38A3A-C5FB-44C5-B959-3F4AA1C6F4BC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114800"/>
            <a:ext cx="6629400" cy="1874838"/>
            <a:chOff x="768" y="2592"/>
            <a:chExt cx="4176" cy="1181"/>
          </a:xfrm>
        </p:grpSpPr>
        <p:sp>
          <p:nvSpPr>
            <p:cNvPr id="3180" name="AutoShape 108">
              <a:extLst>
                <a:ext uri="{FF2B5EF4-FFF2-40B4-BE49-F238E27FC236}">
                  <a16:creationId xmlns:a16="http://schemas.microsoft.com/office/drawing/2014/main" id="{80529FAE-2C33-4E5D-88B1-FDFA0F84D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592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81" name="Text Box 109">
              <a:extLst>
                <a:ext uri="{FF2B5EF4-FFF2-40B4-BE49-F238E27FC236}">
                  <a16:creationId xmlns:a16="http://schemas.microsoft.com/office/drawing/2014/main" id="{CD9F4399-54A7-4243-927D-323BC4EE0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600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85" name="Group 113">
            <a:extLst>
              <a:ext uri="{FF2B5EF4-FFF2-40B4-BE49-F238E27FC236}">
                <a16:creationId xmlns:a16="http://schemas.microsoft.com/office/drawing/2014/main" id="{39A4AF8F-B5E2-4AEC-8120-A1454E4D7984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038600"/>
            <a:ext cx="4876800" cy="2560638"/>
            <a:chOff x="1296" y="2544"/>
            <a:chExt cx="3072" cy="1613"/>
          </a:xfrm>
        </p:grpSpPr>
        <p:sp>
          <p:nvSpPr>
            <p:cNvPr id="3183" name="AutoShape 111">
              <a:extLst>
                <a:ext uri="{FF2B5EF4-FFF2-40B4-BE49-F238E27FC236}">
                  <a16:creationId xmlns:a16="http://schemas.microsoft.com/office/drawing/2014/main" id="{4396F972-9AEE-47C9-BC5D-CEBCB3FEF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544"/>
              <a:ext cx="288" cy="384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84" name="Text Box 112">
              <a:extLst>
                <a:ext uri="{FF2B5EF4-FFF2-40B4-BE49-F238E27FC236}">
                  <a16:creationId xmlns:a16="http://schemas.microsoft.com/office/drawing/2014/main" id="{5F2EC1CD-691E-4A38-96E2-ABF997AB85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984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88" name="Group 116">
            <a:extLst>
              <a:ext uri="{FF2B5EF4-FFF2-40B4-BE49-F238E27FC236}">
                <a16:creationId xmlns:a16="http://schemas.microsoft.com/office/drawing/2014/main" id="{C9A138D8-604E-45A8-AC89-FF6AB6DBE75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114800"/>
            <a:ext cx="4191000" cy="2484438"/>
            <a:chOff x="1776" y="2592"/>
            <a:chExt cx="2640" cy="1565"/>
          </a:xfrm>
        </p:grpSpPr>
        <p:sp>
          <p:nvSpPr>
            <p:cNvPr id="3186" name="AutoShape 114">
              <a:extLst>
                <a:ext uri="{FF2B5EF4-FFF2-40B4-BE49-F238E27FC236}">
                  <a16:creationId xmlns:a16="http://schemas.microsoft.com/office/drawing/2014/main" id="{37FA35D8-0BA5-471A-AC36-4D2B347DA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592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87" name="Text Box 115">
              <a:extLst>
                <a:ext uri="{FF2B5EF4-FFF2-40B4-BE49-F238E27FC236}">
                  <a16:creationId xmlns:a16="http://schemas.microsoft.com/office/drawing/2014/main" id="{C2AEF0AC-823A-4160-9EB2-BD9C694D7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984"/>
              <a:ext cx="192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2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91" name="Group 119">
            <a:extLst>
              <a:ext uri="{FF2B5EF4-FFF2-40B4-BE49-F238E27FC236}">
                <a16:creationId xmlns:a16="http://schemas.microsoft.com/office/drawing/2014/main" id="{59338497-F356-479C-891F-C506A1E5B24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200400"/>
            <a:ext cx="6019800" cy="3322638"/>
            <a:chOff x="1248" y="2016"/>
            <a:chExt cx="3792" cy="2093"/>
          </a:xfrm>
        </p:grpSpPr>
        <p:sp>
          <p:nvSpPr>
            <p:cNvPr id="3189" name="AutoShape 117">
              <a:extLst>
                <a:ext uri="{FF2B5EF4-FFF2-40B4-BE49-F238E27FC236}">
                  <a16:creationId xmlns:a16="http://schemas.microsoft.com/office/drawing/2014/main" id="{0573909D-3FA8-418E-99E0-0114BDA57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6"/>
              <a:ext cx="288" cy="432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90" name="Text Box 118">
              <a:extLst>
                <a:ext uri="{FF2B5EF4-FFF2-40B4-BE49-F238E27FC236}">
                  <a16:creationId xmlns:a16="http://schemas.microsoft.com/office/drawing/2014/main" id="{59A7767E-5673-4A07-ABBA-8F29FEC211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936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4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96" name="Group 124">
            <a:extLst>
              <a:ext uri="{FF2B5EF4-FFF2-40B4-BE49-F238E27FC236}">
                <a16:creationId xmlns:a16="http://schemas.microsoft.com/office/drawing/2014/main" id="{BCD61F32-944C-4307-9AC4-69ED8E650A06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352800"/>
            <a:ext cx="4191000" cy="1798638"/>
            <a:chOff x="1776" y="2112"/>
            <a:chExt cx="2640" cy="1133"/>
          </a:xfrm>
        </p:grpSpPr>
        <p:sp>
          <p:nvSpPr>
            <p:cNvPr id="3193" name="Text Box 121">
              <a:extLst>
                <a:ext uri="{FF2B5EF4-FFF2-40B4-BE49-F238E27FC236}">
                  <a16:creationId xmlns:a16="http://schemas.microsoft.com/office/drawing/2014/main" id="{AA98582D-1C6D-40AF-AE88-9C855F3EC1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072"/>
              <a:ext cx="192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195" name="AutoShape 123">
              <a:extLst>
                <a:ext uri="{FF2B5EF4-FFF2-40B4-BE49-F238E27FC236}">
                  <a16:creationId xmlns:a16="http://schemas.microsoft.com/office/drawing/2014/main" id="{DB39C338-20D5-4C73-8CED-69B96A43D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112"/>
              <a:ext cx="240" cy="288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200" name="Group 128">
            <a:extLst>
              <a:ext uri="{FF2B5EF4-FFF2-40B4-BE49-F238E27FC236}">
                <a16:creationId xmlns:a16="http://schemas.microsoft.com/office/drawing/2014/main" id="{96CBEC93-E5CC-446A-8A04-C4D31A581791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876800"/>
            <a:ext cx="4876800" cy="1112838"/>
            <a:chOff x="768" y="3072"/>
            <a:chExt cx="3072" cy="701"/>
          </a:xfrm>
        </p:grpSpPr>
        <p:sp>
          <p:nvSpPr>
            <p:cNvPr id="3198" name="AutoShape 126">
              <a:extLst>
                <a:ext uri="{FF2B5EF4-FFF2-40B4-BE49-F238E27FC236}">
                  <a16:creationId xmlns:a16="http://schemas.microsoft.com/office/drawing/2014/main" id="{A7011B88-0870-47FE-A961-F9CA19E53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072"/>
              <a:ext cx="384" cy="288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99" name="Text Box 127">
              <a:extLst>
                <a:ext uri="{FF2B5EF4-FFF2-40B4-BE49-F238E27FC236}">
                  <a16:creationId xmlns:a16="http://schemas.microsoft.com/office/drawing/2014/main" id="{3E120D9E-8C63-4A00-94CB-4160D23DB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600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03" name="Group 131">
            <a:extLst>
              <a:ext uri="{FF2B5EF4-FFF2-40B4-BE49-F238E27FC236}">
                <a16:creationId xmlns:a16="http://schemas.microsoft.com/office/drawing/2014/main" id="{1C5732A8-6F50-4110-998D-D23FBAFB36D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876800"/>
            <a:ext cx="4267200" cy="1112838"/>
            <a:chOff x="1296" y="3072"/>
            <a:chExt cx="2688" cy="701"/>
          </a:xfrm>
        </p:grpSpPr>
        <p:sp>
          <p:nvSpPr>
            <p:cNvPr id="3201" name="AutoShape 129">
              <a:extLst>
                <a:ext uri="{FF2B5EF4-FFF2-40B4-BE49-F238E27FC236}">
                  <a16:creationId xmlns:a16="http://schemas.microsoft.com/office/drawing/2014/main" id="{AC77D6BC-7BE6-4756-BDE4-17F71C15F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072"/>
              <a:ext cx="288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2" name="Text Box 130">
              <a:extLst>
                <a:ext uri="{FF2B5EF4-FFF2-40B4-BE49-F238E27FC236}">
                  <a16:creationId xmlns:a16="http://schemas.microsoft.com/office/drawing/2014/main" id="{AC45763F-BAD4-40DA-BEF9-E0391AA624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600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2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06" name="Group 134">
            <a:extLst>
              <a:ext uri="{FF2B5EF4-FFF2-40B4-BE49-F238E27FC236}">
                <a16:creationId xmlns:a16="http://schemas.microsoft.com/office/drawing/2014/main" id="{CFE51ADD-5773-4852-8EEE-9D4DF977B24E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876800"/>
            <a:ext cx="5181600" cy="457200"/>
            <a:chOff x="1776" y="3072"/>
            <a:chExt cx="3264" cy="288"/>
          </a:xfrm>
        </p:grpSpPr>
        <p:sp>
          <p:nvSpPr>
            <p:cNvPr id="3204" name="AutoShape 132">
              <a:extLst>
                <a:ext uri="{FF2B5EF4-FFF2-40B4-BE49-F238E27FC236}">
                  <a16:creationId xmlns:a16="http://schemas.microsoft.com/office/drawing/2014/main" id="{0C2B2455-089F-4F8D-BA9B-7DA350110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072"/>
              <a:ext cx="240" cy="288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5" name="Text Box 133">
              <a:extLst>
                <a:ext uri="{FF2B5EF4-FFF2-40B4-BE49-F238E27FC236}">
                  <a16:creationId xmlns:a16="http://schemas.microsoft.com/office/drawing/2014/main" id="{AC408652-8839-4548-A02F-78D728EDC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72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3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09" name="Group 137">
            <a:extLst>
              <a:ext uri="{FF2B5EF4-FFF2-40B4-BE49-F238E27FC236}">
                <a16:creationId xmlns:a16="http://schemas.microsoft.com/office/drawing/2014/main" id="{5548DB5D-053C-4CCD-B28E-0A22BBFD2A4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876800"/>
            <a:ext cx="6781800" cy="1143000"/>
            <a:chOff x="768" y="3072"/>
            <a:chExt cx="4272" cy="720"/>
          </a:xfrm>
        </p:grpSpPr>
        <p:sp>
          <p:nvSpPr>
            <p:cNvPr id="3207" name="AutoShape 135">
              <a:extLst>
                <a:ext uri="{FF2B5EF4-FFF2-40B4-BE49-F238E27FC236}">
                  <a16:creationId xmlns:a16="http://schemas.microsoft.com/office/drawing/2014/main" id="{4CD6901D-0854-43D0-BFD0-926AE247F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504"/>
              <a:ext cx="288" cy="288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08" name="Text Box 136">
              <a:extLst>
                <a:ext uri="{FF2B5EF4-FFF2-40B4-BE49-F238E27FC236}">
                  <a16:creationId xmlns:a16="http://schemas.microsoft.com/office/drawing/2014/main" id="{93F03A6F-4EC4-4DD1-A04F-BACD48E82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72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4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12" name="Group 140">
            <a:extLst>
              <a:ext uri="{FF2B5EF4-FFF2-40B4-BE49-F238E27FC236}">
                <a16:creationId xmlns:a16="http://schemas.microsoft.com/office/drawing/2014/main" id="{0A8FF53B-6297-45B2-AF0E-B0CFDF6C9A65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876800"/>
            <a:ext cx="4114800" cy="1219200"/>
            <a:chOff x="1296" y="3072"/>
            <a:chExt cx="2592" cy="768"/>
          </a:xfrm>
        </p:grpSpPr>
        <p:sp>
          <p:nvSpPr>
            <p:cNvPr id="3210" name="AutoShape 138">
              <a:extLst>
                <a:ext uri="{FF2B5EF4-FFF2-40B4-BE49-F238E27FC236}">
                  <a16:creationId xmlns:a16="http://schemas.microsoft.com/office/drawing/2014/main" id="{F151BA04-BB90-4B5D-BB03-F5D5C6040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552"/>
              <a:ext cx="240" cy="288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1" name="Text Box 139">
              <a:extLst>
                <a:ext uri="{FF2B5EF4-FFF2-40B4-BE49-F238E27FC236}">
                  <a16:creationId xmlns:a16="http://schemas.microsoft.com/office/drawing/2014/main" id="{4961FFD4-53A7-48FE-9321-E9951BC423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072"/>
              <a:ext cx="144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1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38" name="Group 166">
            <a:extLst>
              <a:ext uri="{FF2B5EF4-FFF2-40B4-BE49-F238E27FC236}">
                <a16:creationId xmlns:a16="http://schemas.microsoft.com/office/drawing/2014/main" id="{813E0EE8-E232-44C7-9A13-303ED9566E1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715000"/>
            <a:ext cx="4343400" cy="808038"/>
            <a:chOff x="1728" y="3600"/>
            <a:chExt cx="2736" cy="509"/>
          </a:xfrm>
        </p:grpSpPr>
        <p:sp>
          <p:nvSpPr>
            <p:cNvPr id="3213" name="AutoShape 141">
              <a:extLst>
                <a:ext uri="{FF2B5EF4-FFF2-40B4-BE49-F238E27FC236}">
                  <a16:creationId xmlns:a16="http://schemas.microsoft.com/office/drawing/2014/main" id="{1398D77C-222F-495B-A98B-F24E8960A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288" cy="192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14" name="Text Box 142">
              <a:extLst>
                <a:ext uri="{FF2B5EF4-FFF2-40B4-BE49-F238E27FC236}">
                  <a16:creationId xmlns:a16="http://schemas.microsoft.com/office/drawing/2014/main" id="{81D06A8F-3F94-47CC-93F4-2E81752F6B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3936"/>
              <a:ext cx="192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latin typeface="Times New Roman" panose="02020603050405020304" pitchFamily="18" charset="0"/>
                </a:rPr>
                <a:t>3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26" name="Group 154">
            <a:extLst>
              <a:ext uri="{FF2B5EF4-FFF2-40B4-BE49-F238E27FC236}">
                <a16:creationId xmlns:a16="http://schemas.microsoft.com/office/drawing/2014/main" id="{4E415DB8-1D8A-4D27-9D8D-158D64AB178B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5029200"/>
            <a:ext cx="3886200" cy="1798638"/>
            <a:chOff x="2640" y="3168"/>
            <a:chExt cx="2448" cy="1133"/>
          </a:xfrm>
        </p:grpSpPr>
        <p:sp>
          <p:nvSpPr>
            <p:cNvPr id="3216" name="Text Box 144">
              <a:extLst>
                <a:ext uri="{FF2B5EF4-FFF2-40B4-BE49-F238E27FC236}">
                  <a16:creationId xmlns:a16="http://schemas.microsoft.com/office/drawing/2014/main" id="{0038AD80-F1F1-44B3-A45F-8A66C2284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16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</a:rPr>
                <a:t>Express as % of sample</a:t>
              </a:r>
              <a:endParaRPr lang="en-GB" altLang="en-US" sz="1200"/>
            </a:p>
          </p:txBody>
        </p:sp>
        <p:sp>
          <p:nvSpPr>
            <p:cNvPr id="3217" name="Text Box 145">
              <a:extLst>
                <a:ext uri="{FF2B5EF4-FFF2-40B4-BE49-F238E27FC236}">
                  <a16:creationId xmlns:a16="http://schemas.microsoft.com/office/drawing/2014/main" id="{C1D2A470-5EEB-4442-B774-D7A6D098D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235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17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18" name="Text Box 146">
              <a:extLst>
                <a:ext uri="{FF2B5EF4-FFF2-40B4-BE49-F238E27FC236}">
                  <a16:creationId xmlns:a16="http://schemas.microsoft.com/office/drawing/2014/main" id="{7CFCC1D6-2396-40AC-88E3-67E7605AD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216"/>
              <a:ext cx="240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17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19" name="Text Box 147">
              <a:extLst>
                <a:ext uri="{FF2B5EF4-FFF2-40B4-BE49-F238E27FC236}">
                  <a16:creationId xmlns:a16="http://schemas.microsoft.com/office/drawing/2014/main" id="{0337E4B4-73CE-47D2-B3B5-58B0F07331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763"/>
              <a:ext cx="33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25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0" name="Text Box 148">
              <a:extLst>
                <a:ext uri="{FF2B5EF4-FFF2-40B4-BE49-F238E27FC236}">
                  <a16:creationId xmlns:a16="http://schemas.microsoft.com/office/drawing/2014/main" id="{68E9E3C7-8132-4933-817C-360B492A76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763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25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1" name="Text Box 149">
              <a:extLst>
                <a:ext uri="{FF2B5EF4-FFF2-40B4-BE49-F238E27FC236}">
                  <a16:creationId xmlns:a16="http://schemas.microsoft.com/office/drawing/2014/main" id="{F82E6566-DF2E-43AF-9481-68A1B37BEC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4128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12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2" name="Text Box 150">
              <a:extLst>
                <a:ext uri="{FF2B5EF4-FFF2-40B4-BE49-F238E27FC236}">
                  <a16:creationId xmlns:a16="http://schemas.microsoft.com/office/drawing/2014/main" id="{73336BB5-42B7-4C11-8D19-DD2A5AD331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4128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50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3" name="Text Box 151">
              <a:extLst>
                <a:ext uri="{FF2B5EF4-FFF2-40B4-BE49-F238E27FC236}">
                  <a16:creationId xmlns:a16="http://schemas.microsoft.com/office/drawing/2014/main" id="{418DEC39-3C3A-43BF-BAF2-C02879F7C2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216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66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4" name="Text Box 152">
              <a:extLst>
                <a:ext uri="{FF2B5EF4-FFF2-40B4-BE49-F238E27FC236}">
                  <a16:creationId xmlns:a16="http://schemas.microsoft.com/office/drawing/2014/main" id="{F3DEFFBE-CE50-405D-8C13-F932AF56BD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744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50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5" name="Text Box 153">
              <a:extLst>
                <a:ext uri="{FF2B5EF4-FFF2-40B4-BE49-F238E27FC236}">
                  <a16:creationId xmlns:a16="http://schemas.microsoft.com/office/drawing/2014/main" id="{8F2A57AC-68A9-4BB1-90FE-D9F2E9CE8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4128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37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248" name="Group 176">
            <a:extLst>
              <a:ext uri="{FF2B5EF4-FFF2-40B4-BE49-F238E27FC236}">
                <a16:creationId xmlns:a16="http://schemas.microsoft.com/office/drawing/2014/main" id="{2177D503-2900-45B5-AF7C-5D5227794D49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876800"/>
            <a:ext cx="3886200" cy="1646238"/>
            <a:chOff x="2640" y="3072"/>
            <a:chExt cx="2448" cy="1037"/>
          </a:xfrm>
        </p:grpSpPr>
        <p:sp>
          <p:nvSpPr>
            <p:cNvPr id="3215" name="Text Box 143">
              <a:extLst>
                <a:ext uri="{FF2B5EF4-FFF2-40B4-BE49-F238E27FC236}">
                  <a16:creationId xmlns:a16="http://schemas.microsoft.com/office/drawing/2014/main" id="{A2A9520D-8A7D-448F-9719-E97CC0CCE2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504"/>
              <a:ext cx="86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</a:rPr>
                <a:t>Compare with actual representation in population</a:t>
              </a:r>
              <a:endParaRPr lang="en-GB" altLang="en-US" sz="1200"/>
            </a:p>
          </p:txBody>
        </p:sp>
        <p:sp>
          <p:nvSpPr>
            <p:cNvPr id="3227" name="Text Box 155">
              <a:extLst>
                <a:ext uri="{FF2B5EF4-FFF2-40B4-BE49-F238E27FC236}">
                  <a16:creationId xmlns:a16="http://schemas.microsoft.com/office/drawing/2014/main" id="{6D9AD256-D258-4259-89DC-D1A9CBB5B4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072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35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8" name="Text Box 156">
              <a:extLst>
                <a:ext uri="{FF2B5EF4-FFF2-40B4-BE49-F238E27FC236}">
                  <a16:creationId xmlns:a16="http://schemas.microsoft.com/office/drawing/2014/main" id="{DD0B0CA5-B2AE-49FF-A578-93444033E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072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35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9" name="Text Box 157">
              <a:extLst>
                <a:ext uri="{FF2B5EF4-FFF2-40B4-BE49-F238E27FC236}">
                  <a16:creationId xmlns:a16="http://schemas.microsoft.com/office/drawing/2014/main" id="{B8E57EAD-283E-4CAC-B2E2-FF42317CE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72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30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0" name="Text Box 158">
              <a:extLst>
                <a:ext uri="{FF2B5EF4-FFF2-40B4-BE49-F238E27FC236}">
                  <a16:creationId xmlns:a16="http://schemas.microsoft.com/office/drawing/2014/main" id="{F5E2634A-A8B1-4369-BB83-892895176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571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50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1" name="Text Box 159">
              <a:extLst>
                <a:ext uri="{FF2B5EF4-FFF2-40B4-BE49-F238E27FC236}">
                  <a16:creationId xmlns:a16="http://schemas.microsoft.com/office/drawing/2014/main" id="{525B3BE9-4E98-4824-B557-30F69D1F29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571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40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2" name="Text Box 160">
              <a:extLst>
                <a:ext uri="{FF2B5EF4-FFF2-40B4-BE49-F238E27FC236}">
                  <a16:creationId xmlns:a16="http://schemas.microsoft.com/office/drawing/2014/main" id="{6279EAE6-991E-47C7-8148-8BC899EC0E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571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10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3" name="Text Box 161">
              <a:extLst>
                <a:ext uri="{FF2B5EF4-FFF2-40B4-BE49-F238E27FC236}">
                  <a16:creationId xmlns:a16="http://schemas.microsoft.com/office/drawing/2014/main" id="{9CC81A79-D859-453B-8852-17F6B58CA2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936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20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4" name="Text Box 162">
              <a:extLst>
                <a:ext uri="{FF2B5EF4-FFF2-40B4-BE49-F238E27FC236}">
                  <a16:creationId xmlns:a16="http://schemas.microsoft.com/office/drawing/2014/main" id="{185719F5-2F19-45EE-97DA-B129E03CF2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936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40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5" name="Text Box 163">
              <a:extLst>
                <a:ext uri="{FF2B5EF4-FFF2-40B4-BE49-F238E27FC236}">
                  <a16:creationId xmlns:a16="http://schemas.microsoft.com/office/drawing/2014/main" id="{6A2B3917-ADBC-4BD3-B87E-F7D1B345D4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936"/>
              <a:ext cx="2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rgbClr val="FF0000"/>
                  </a:solidFill>
                  <a:latin typeface="Times New Roman" panose="02020603050405020304" pitchFamily="18" charset="0"/>
                </a:rPr>
                <a:t>40</a:t>
              </a: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3239" name="Line 167">
            <a:extLst>
              <a:ext uri="{FF2B5EF4-FFF2-40B4-BE49-F238E27FC236}">
                <a16:creationId xmlns:a16="http://schemas.microsoft.com/office/drawing/2014/main" id="{F1E15ABB-8849-476C-B23D-4A648E0926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40" name="Line 168">
            <a:extLst>
              <a:ext uri="{FF2B5EF4-FFF2-40B4-BE49-F238E27FC236}">
                <a16:creationId xmlns:a16="http://schemas.microsoft.com/office/drawing/2014/main" id="{71718C5F-1817-4540-8D56-782B2DD1C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6248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49" name="Line 177">
            <a:extLst>
              <a:ext uri="{FF2B5EF4-FFF2-40B4-BE49-F238E27FC236}">
                <a16:creationId xmlns:a16="http://schemas.microsoft.com/office/drawing/2014/main" id="{EE3C70EF-6777-45F0-8EE2-8353617EF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4876800"/>
            <a:ext cx="0" cy="19812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pSp>
        <p:nvGrpSpPr>
          <p:cNvPr id="3255" name="Group 183">
            <a:extLst>
              <a:ext uri="{FF2B5EF4-FFF2-40B4-BE49-F238E27FC236}">
                <a16:creationId xmlns:a16="http://schemas.microsoft.com/office/drawing/2014/main" id="{20A0843F-5090-4F77-B70F-C1F7BC450E1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4495801"/>
            <a:ext cx="1295400" cy="2135188"/>
            <a:chOff x="5088" y="2832"/>
            <a:chExt cx="816" cy="1345"/>
          </a:xfrm>
        </p:grpSpPr>
        <p:sp>
          <p:nvSpPr>
            <p:cNvPr id="3251" name="Text Box 179">
              <a:extLst>
                <a:ext uri="{FF2B5EF4-FFF2-40B4-BE49-F238E27FC236}">
                  <a16:creationId xmlns:a16="http://schemas.microsoft.com/office/drawing/2014/main" id="{D8D3E065-1737-4DBF-982A-FFF282D43F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8" y="2832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800"/>
                <a:t>Total</a:t>
              </a:r>
            </a:p>
          </p:txBody>
        </p:sp>
        <p:sp>
          <p:nvSpPr>
            <p:cNvPr id="3252" name="Text Box 180">
              <a:extLst>
                <a:ext uri="{FF2B5EF4-FFF2-40B4-BE49-F238E27FC236}">
                  <a16:creationId xmlns:a16="http://schemas.microsoft.com/office/drawing/2014/main" id="{0E5BF44A-C106-4645-9737-05AB432922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8" y="3072"/>
              <a:ext cx="816" cy="1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>
                  <a:solidFill>
                    <a:schemeClr val="accent1"/>
                  </a:solidFill>
                </a:rPr>
                <a:t>Greens</a:t>
              </a:r>
              <a:br>
                <a:rPr lang="en-GB" altLang="en-US" sz="1200">
                  <a:solidFill>
                    <a:schemeClr val="accent1"/>
                  </a:solidFill>
                </a:rPr>
              </a:br>
              <a:r>
                <a:rPr lang="en-GB" altLang="en-US" sz="1200">
                  <a:solidFill>
                    <a:schemeClr val="accent1"/>
                  </a:solidFill>
                </a:rPr>
                <a:t>6/18=33%</a:t>
              </a:r>
            </a:p>
            <a:p>
              <a:br>
                <a:rPr lang="en-GB" altLang="en-US" sz="1200">
                  <a:solidFill>
                    <a:schemeClr val="accent1"/>
                  </a:solidFill>
                </a:rPr>
              </a:br>
              <a:r>
                <a:rPr lang="en-GB" altLang="en-US" sz="1200">
                  <a:solidFill>
                    <a:schemeClr val="accent2"/>
                  </a:solidFill>
                </a:rPr>
                <a:t>Blues</a:t>
              </a:r>
              <a:br>
                <a:rPr lang="en-GB" altLang="en-US" sz="1200">
                  <a:solidFill>
                    <a:schemeClr val="accent2"/>
                  </a:solidFill>
                </a:rPr>
              </a:br>
              <a:r>
                <a:rPr lang="en-GB" altLang="en-US" sz="1200">
                  <a:solidFill>
                    <a:schemeClr val="accent2"/>
                  </a:solidFill>
                </a:rPr>
                <a:t>4/18=22%</a:t>
              </a:r>
              <a:endParaRPr lang="en-GB" altLang="en-US" sz="1200">
                <a:solidFill>
                  <a:schemeClr val="accent1"/>
                </a:solidFill>
              </a:endParaRPr>
            </a:p>
            <a:p>
              <a:br>
                <a:rPr lang="en-GB" altLang="en-US" sz="1200">
                  <a:solidFill>
                    <a:schemeClr val="accent1"/>
                  </a:solidFill>
                </a:rPr>
              </a:br>
              <a:r>
                <a:rPr lang="en-GB" altLang="en-US" sz="1200">
                  <a:solidFill>
                    <a:srgbClr val="FF0000"/>
                  </a:solidFill>
                </a:rPr>
                <a:t>Reds</a:t>
              </a:r>
              <a:br>
                <a:rPr lang="en-GB" altLang="en-US" sz="1200">
                  <a:solidFill>
                    <a:srgbClr val="FF0000"/>
                  </a:solidFill>
                </a:rPr>
              </a:br>
              <a:r>
                <a:rPr lang="en-GB" altLang="en-US" sz="1200">
                  <a:solidFill>
                    <a:srgbClr val="FF0000"/>
                  </a:solidFill>
                </a:rPr>
                <a:t>8/18=44%</a:t>
              </a:r>
              <a:endParaRPr lang="en-GB" altLang="en-US" sz="1800">
                <a:solidFill>
                  <a:srgbClr val="FF0000"/>
                </a:solidFill>
              </a:endParaRPr>
            </a:p>
          </p:txBody>
        </p:sp>
      </p:grpSp>
      <p:sp>
        <p:nvSpPr>
          <p:cNvPr id="3254" name="Text Box 182">
            <a:extLst>
              <a:ext uri="{FF2B5EF4-FFF2-40B4-BE49-F238E27FC236}">
                <a16:creationId xmlns:a16="http://schemas.microsoft.com/office/drawing/2014/main" id="{F91EB338-9954-4199-A52F-3C3DC9FB6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257800"/>
            <a:ext cx="457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200" b="1">
                <a:solidFill>
                  <a:srgbClr val="FF0000"/>
                </a:solidFill>
              </a:rPr>
              <a:t>36</a:t>
            </a:r>
          </a:p>
          <a:p>
            <a:br>
              <a:rPr lang="en-GB" altLang="en-US" sz="1200" b="1">
                <a:solidFill>
                  <a:srgbClr val="FF0000"/>
                </a:solidFill>
              </a:rPr>
            </a:br>
            <a:endParaRPr lang="en-GB" altLang="en-US" sz="1200" b="1">
              <a:solidFill>
                <a:srgbClr val="FF0000"/>
              </a:solidFill>
            </a:endParaRPr>
          </a:p>
          <a:p>
            <a:r>
              <a:rPr lang="en-GB" altLang="en-US" sz="1200" b="1">
                <a:solidFill>
                  <a:srgbClr val="FF0000"/>
                </a:solidFill>
              </a:rPr>
              <a:t>18</a:t>
            </a:r>
          </a:p>
          <a:p>
            <a:endParaRPr lang="en-GB" altLang="en-US" sz="1200" b="1">
              <a:solidFill>
                <a:srgbClr val="FF0000"/>
              </a:solidFill>
            </a:endParaRPr>
          </a:p>
          <a:p>
            <a:r>
              <a:rPr lang="en-GB" altLang="en-US" sz="12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3257" name="Text Box 185">
            <a:extLst>
              <a:ext uri="{FF2B5EF4-FFF2-40B4-BE49-F238E27FC236}">
                <a16:creationId xmlns:a16="http://schemas.microsoft.com/office/drawing/2014/main" id="{8F59E30A-A8B3-4B15-9762-D9C5618F4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525967"/>
            <a:ext cx="220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200">
                <a:latin typeface="Times New Roman" panose="02020603050405020304" pitchFamily="18" charset="0"/>
              </a:rPr>
              <a:t>None          A levels       Degree</a:t>
            </a:r>
          </a:p>
        </p:txBody>
      </p:sp>
      <p:sp>
        <p:nvSpPr>
          <p:cNvPr id="3258" name="AutoShape 18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2BD5570-B65A-4524-9D84-F0D120B91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3259" name="AutoShape 18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83E369D-8242-44BA-A385-AD0AF5562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3260" name="AutoShape 18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C458A98-0AA4-4665-BD6A-E3C7EC751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3261" name="AutoShape 18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E6BE05F4-F110-4A59-B2BE-A41F17663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3262" name="AutoShape 190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DA08B58B-39BE-4060-B7F3-63F5AEBBF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3263" name="Rectangle 191">
            <a:extLst>
              <a:ext uri="{FF2B5EF4-FFF2-40B4-BE49-F238E27FC236}">
                <a16:creationId xmlns:a16="http://schemas.microsoft.com/office/drawing/2014/main" id="{ED8FF50E-DC54-4B98-BDE7-AD65BAB65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3264" name="Rectangle 192">
            <a:extLst>
              <a:ext uri="{FF2B5EF4-FFF2-40B4-BE49-F238E27FC236}">
                <a16:creationId xmlns:a16="http://schemas.microsoft.com/office/drawing/2014/main" id="{12743228-B3B9-4D93-9442-0BD7A3900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3265" name="Text Box 193">
            <a:extLst>
              <a:ext uri="{FF2B5EF4-FFF2-40B4-BE49-F238E27FC236}">
                <a16:creationId xmlns:a16="http://schemas.microsoft.com/office/drawing/2014/main" id="{80B85534-4B91-480A-8DA6-528F153EF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3266" name="Text Box 194">
            <a:extLst>
              <a:ext uri="{FF2B5EF4-FFF2-40B4-BE49-F238E27FC236}">
                <a16:creationId xmlns:a16="http://schemas.microsoft.com/office/drawing/2014/main" id="{74FAFEEE-37A0-48E3-96A3-2D85CE830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3267" name="AutoShape 19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535C2B1-071A-47E3-A8D6-C7BA4BE00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12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0" name="Rectangle 144">
            <a:extLst>
              <a:ext uri="{FF2B5EF4-FFF2-40B4-BE49-F238E27FC236}">
                <a16:creationId xmlns:a16="http://schemas.microsoft.com/office/drawing/2014/main" id="{33904860-088E-4B9F-9C8A-5D5CE9A96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4098" name="Group 2">
            <a:extLst>
              <a:ext uri="{FF2B5EF4-FFF2-40B4-BE49-F238E27FC236}">
                <a16:creationId xmlns:a16="http://schemas.microsoft.com/office/drawing/2014/main" id="{D3FCEF1D-36BA-49A0-9BA3-9C8B0217E45F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9200"/>
            <a:ext cx="2895600" cy="5257800"/>
            <a:chOff x="576" y="768"/>
            <a:chExt cx="1824" cy="3312"/>
          </a:xfrm>
        </p:grpSpPr>
        <p:sp>
          <p:nvSpPr>
            <p:cNvPr id="4099" name="AutoShape 3">
              <a:extLst>
                <a:ext uri="{FF2B5EF4-FFF2-40B4-BE49-F238E27FC236}">
                  <a16:creationId xmlns:a16="http://schemas.microsoft.com/office/drawing/2014/main" id="{E53B2E66-AFC5-4D22-A32D-2E79192C4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0" name="Rectangle 4">
              <a:extLst>
                <a:ext uri="{FF2B5EF4-FFF2-40B4-BE49-F238E27FC236}">
                  <a16:creationId xmlns:a16="http://schemas.microsoft.com/office/drawing/2014/main" id="{8CB79375-7B83-42F6-92E1-7D3CCC16C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1" name="Oval 5">
              <a:extLst>
                <a:ext uri="{FF2B5EF4-FFF2-40B4-BE49-F238E27FC236}">
                  <a16:creationId xmlns:a16="http://schemas.microsoft.com/office/drawing/2014/main" id="{2D0D46CE-8A3A-43BC-9AC4-81DF44D4C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2" name="AutoShape 6">
              <a:extLst>
                <a:ext uri="{FF2B5EF4-FFF2-40B4-BE49-F238E27FC236}">
                  <a16:creationId xmlns:a16="http://schemas.microsoft.com/office/drawing/2014/main" id="{0FF16563-24D1-4EBB-9A4B-501BA1449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3" name="Rectangle 7">
              <a:extLst>
                <a:ext uri="{FF2B5EF4-FFF2-40B4-BE49-F238E27FC236}">
                  <a16:creationId xmlns:a16="http://schemas.microsoft.com/office/drawing/2014/main" id="{5481EE04-FE7B-46EC-83BB-8A16FE5C2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4" name="Oval 8">
              <a:extLst>
                <a:ext uri="{FF2B5EF4-FFF2-40B4-BE49-F238E27FC236}">
                  <a16:creationId xmlns:a16="http://schemas.microsoft.com/office/drawing/2014/main" id="{8A8D6E85-9C01-4C70-838A-9B844FC7D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5" name="AutoShape 9">
              <a:extLst>
                <a:ext uri="{FF2B5EF4-FFF2-40B4-BE49-F238E27FC236}">
                  <a16:creationId xmlns:a16="http://schemas.microsoft.com/office/drawing/2014/main" id="{730B877F-2BD6-4353-8FB4-58DCB660B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6" name="Rectangle 10">
              <a:extLst>
                <a:ext uri="{FF2B5EF4-FFF2-40B4-BE49-F238E27FC236}">
                  <a16:creationId xmlns:a16="http://schemas.microsoft.com/office/drawing/2014/main" id="{321A433F-DF4E-4B50-8922-A911CA33F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7" name="Oval 11">
              <a:extLst>
                <a:ext uri="{FF2B5EF4-FFF2-40B4-BE49-F238E27FC236}">
                  <a16:creationId xmlns:a16="http://schemas.microsoft.com/office/drawing/2014/main" id="{B21AF1C5-43C5-4137-9EAA-4EDCA4B0C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8" name="AutoShape 12">
              <a:extLst>
                <a:ext uri="{FF2B5EF4-FFF2-40B4-BE49-F238E27FC236}">
                  <a16:creationId xmlns:a16="http://schemas.microsoft.com/office/drawing/2014/main" id="{3E90D0EE-6942-4BB4-ACD2-53C230CE8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9" name="Rectangle 13">
              <a:extLst>
                <a:ext uri="{FF2B5EF4-FFF2-40B4-BE49-F238E27FC236}">
                  <a16:creationId xmlns:a16="http://schemas.microsoft.com/office/drawing/2014/main" id="{5A9F8550-3FAD-4856-B93F-6D8FBA937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0" name="Oval 14">
              <a:extLst>
                <a:ext uri="{FF2B5EF4-FFF2-40B4-BE49-F238E27FC236}">
                  <a16:creationId xmlns:a16="http://schemas.microsoft.com/office/drawing/2014/main" id="{D28E379A-BA60-492A-8D39-0043D154B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1" name="AutoShape 15">
              <a:extLst>
                <a:ext uri="{FF2B5EF4-FFF2-40B4-BE49-F238E27FC236}">
                  <a16:creationId xmlns:a16="http://schemas.microsoft.com/office/drawing/2014/main" id="{E363E24B-17F9-4280-93E7-13E2DE3E2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2" name="Rectangle 16">
              <a:extLst>
                <a:ext uri="{FF2B5EF4-FFF2-40B4-BE49-F238E27FC236}">
                  <a16:creationId xmlns:a16="http://schemas.microsoft.com/office/drawing/2014/main" id="{483D93F6-1C28-41AF-8D81-28E0B996C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3" name="Oval 17">
              <a:extLst>
                <a:ext uri="{FF2B5EF4-FFF2-40B4-BE49-F238E27FC236}">
                  <a16:creationId xmlns:a16="http://schemas.microsoft.com/office/drawing/2014/main" id="{B75B167C-3564-41AD-AB49-BB3E60BE4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4" name="Oval 18">
              <a:extLst>
                <a:ext uri="{FF2B5EF4-FFF2-40B4-BE49-F238E27FC236}">
                  <a16:creationId xmlns:a16="http://schemas.microsoft.com/office/drawing/2014/main" id="{875A25F1-29B1-4ECC-BCD8-5A23174D0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5" name="Oval 19">
              <a:extLst>
                <a:ext uri="{FF2B5EF4-FFF2-40B4-BE49-F238E27FC236}">
                  <a16:creationId xmlns:a16="http://schemas.microsoft.com/office/drawing/2014/main" id="{E8B9DE88-E729-4DC5-90A3-12935CF8E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6" name="Oval 20">
              <a:extLst>
                <a:ext uri="{FF2B5EF4-FFF2-40B4-BE49-F238E27FC236}">
                  <a16:creationId xmlns:a16="http://schemas.microsoft.com/office/drawing/2014/main" id="{00BCAE03-6002-4D5E-971F-E969DCCAD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7" name="AutoShape 21">
              <a:extLst>
                <a:ext uri="{FF2B5EF4-FFF2-40B4-BE49-F238E27FC236}">
                  <a16:creationId xmlns:a16="http://schemas.microsoft.com/office/drawing/2014/main" id="{496C7A1E-A0B3-49CA-8588-9F91091ED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8" name="Rectangle 22">
              <a:extLst>
                <a:ext uri="{FF2B5EF4-FFF2-40B4-BE49-F238E27FC236}">
                  <a16:creationId xmlns:a16="http://schemas.microsoft.com/office/drawing/2014/main" id="{EC953340-6B80-44DF-8823-32711398A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9" name="Oval 23">
              <a:extLst>
                <a:ext uri="{FF2B5EF4-FFF2-40B4-BE49-F238E27FC236}">
                  <a16:creationId xmlns:a16="http://schemas.microsoft.com/office/drawing/2014/main" id="{198BDF53-EDE3-405C-A335-8C108B3EC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0" name="Oval 24">
              <a:extLst>
                <a:ext uri="{FF2B5EF4-FFF2-40B4-BE49-F238E27FC236}">
                  <a16:creationId xmlns:a16="http://schemas.microsoft.com/office/drawing/2014/main" id="{4C0CF56F-8E60-457A-9B43-48C001DF6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1" name="AutoShape 25">
              <a:extLst>
                <a:ext uri="{FF2B5EF4-FFF2-40B4-BE49-F238E27FC236}">
                  <a16:creationId xmlns:a16="http://schemas.microsoft.com/office/drawing/2014/main" id="{55B7341F-169A-475C-AF96-EC1B66D91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2" name="Oval 26">
              <a:extLst>
                <a:ext uri="{FF2B5EF4-FFF2-40B4-BE49-F238E27FC236}">
                  <a16:creationId xmlns:a16="http://schemas.microsoft.com/office/drawing/2014/main" id="{C5E3E0DE-C460-4CD8-BE1D-059462572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3" name="Rectangle 27">
              <a:extLst>
                <a:ext uri="{FF2B5EF4-FFF2-40B4-BE49-F238E27FC236}">
                  <a16:creationId xmlns:a16="http://schemas.microsoft.com/office/drawing/2014/main" id="{49482789-C752-4C1C-93EC-930BCDB1C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4" name="Oval 28">
              <a:extLst>
                <a:ext uri="{FF2B5EF4-FFF2-40B4-BE49-F238E27FC236}">
                  <a16:creationId xmlns:a16="http://schemas.microsoft.com/office/drawing/2014/main" id="{1A2E516B-C129-4AD8-8A60-FEC5842C1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5" name="AutoShape 29">
              <a:extLst>
                <a:ext uri="{FF2B5EF4-FFF2-40B4-BE49-F238E27FC236}">
                  <a16:creationId xmlns:a16="http://schemas.microsoft.com/office/drawing/2014/main" id="{A187CDED-7199-4EA8-BBD0-DB7859029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6" name="AutoShape 30">
              <a:extLst>
                <a:ext uri="{FF2B5EF4-FFF2-40B4-BE49-F238E27FC236}">
                  <a16:creationId xmlns:a16="http://schemas.microsoft.com/office/drawing/2014/main" id="{97F6DC63-3D36-42D9-80E1-2633E3183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7" name="AutoShape 31">
              <a:extLst>
                <a:ext uri="{FF2B5EF4-FFF2-40B4-BE49-F238E27FC236}">
                  <a16:creationId xmlns:a16="http://schemas.microsoft.com/office/drawing/2014/main" id="{733EF331-9CEC-4216-91BC-B581F2896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8" name="AutoShape 32">
              <a:extLst>
                <a:ext uri="{FF2B5EF4-FFF2-40B4-BE49-F238E27FC236}">
                  <a16:creationId xmlns:a16="http://schemas.microsoft.com/office/drawing/2014/main" id="{44C4F63D-1F8A-4399-A692-5E2E53391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9" name="Rectangle 33">
              <a:extLst>
                <a:ext uri="{FF2B5EF4-FFF2-40B4-BE49-F238E27FC236}">
                  <a16:creationId xmlns:a16="http://schemas.microsoft.com/office/drawing/2014/main" id="{B0932972-1AB8-4FD2-B2DB-5C64E2DD9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0" name="AutoShape 34">
              <a:extLst>
                <a:ext uri="{FF2B5EF4-FFF2-40B4-BE49-F238E27FC236}">
                  <a16:creationId xmlns:a16="http://schemas.microsoft.com/office/drawing/2014/main" id="{02F2D06C-4EE6-4140-81EF-58400C5CA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1" name="Oval 35">
              <a:extLst>
                <a:ext uri="{FF2B5EF4-FFF2-40B4-BE49-F238E27FC236}">
                  <a16:creationId xmlns:a16="http://schemas.microsoft.com/office/drawing/2014/main" id="{4C04A64A-E84C-4EA9-9EC5-CEC46DD67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2" name="AutoShape 36">
              <a:extLst>
                <a:ext uri="{FF2B5EF4-FFF2-40B4-BE49-F238E27FC236}">
                  <a16:creationId xmlns:a16="http://schemas.microsoft.com/office/drawing/2014/main" id="{41F56268-7E86-45B9-A71B-2A52B6F0EC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3" name="Rectangle 37">
              <a:extLst>
                <a:ext uri="{FF2B5EF4-FFF2-40B4-BE49-F238E27FC236}">
                  <a16:creationId xmlns:a16="http://schemas.microsoft.com/office/drawing/2014/main" id="{282B9DA5-5339-4328-97C4-61F782439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4" name="Rectangle 38">
              <a:extLst>
                <a:ext uri="{FF2B5EF4-FFF2-40B4-BE49-F238E27FC236}">
                  <a16:creationId xmlns:a16="http://schemas.microsoft.com/office/drawing/2014/main" id="{0D1DA84E-2D20-459B-B438-DE543083F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5" name="AutoShape 39">
              <a:extLst>
                <a:ext uri="{FF2B5EF4-FFF2-40B4-BE49-F238E27FC236}">
                  <a16:creationId xmlns:a16="http://schemas.microsoft.com/office/drawing/2014/main" id="{684CF927-F05D-41B4-87D4-DA5E2FF48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6" name="Oval 40">
              <a:extLst>
                <a:ext uri="{FF2B5EF4-FFF2-40B4-BE49-F238E27FC236}">
                  <a16:creationId xmlns:a16="http://schemas.microsoft.com/office/drawing/2014/main" id="{D7731222-3F8A-49B2-AF5F-E98314909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7" name="AutoShape 41">
              <a:extLst>
                <a:ext uri="{FF2B5EF4-FFF2-40B4-BE49-F238E27FC236}">
                  <a16:creationId xmlns:a16="http://schemas.microsoft.com/office/drawing/2014/main" id="{89090FCF-AC0D-42F3-822B-F3E3A0877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8" name="Rectangle 42">
              <a:extLst>
                <a:ext uri="{FF2B5EF4-FFF2-40B4-BE49-F238E27FC236}">
                  <a16:creationId xmlns:a16="http://schemas.microsoft.com/office/drawing/2014/main" id="{F644E84C-B2E3-4D61-9AAD-B9F7427C2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39" name="Rectangle 43">
              <a:extLst>
                <a:ext uri="{FF2B5EF4-FFF2-40B4-BE49-F238E27FC236}">
                  <a16:creationId xmlns:a16="http://schemas.microsoft.com/office/drawing/2014/main" id="{8AA13FEF-22A5-4712-90F2-A61D082B0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0" name="AutoShape 44">
              <a:extLst>
                <a:ext uri="{FF2B5EF4-FFF2-40B4-BE49-F238E27FC236}">
                  <a16:creationId xmlns:a16="http://schemas.microsoft.com/office/drawing/2014/main" id="{332F6CA5-BC31-4743-BD3F-8EBF7AF1B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1" name="Oval 45">
              <a:extLst>
                <a:ext uri="{FF2B5EF4-FFF2-40B4-BE49-F238E27FC236}">
                  <a16:creationId xmlns:a16="http://schemas.microsoft.com/office/drawing/2014/main" id="{FDCBADD1-427E-43B5-836D-E6F4D1865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2" name="AutoShape 46">
              <a:extLst>
                <a:ext uri="{FF2B5EF4-FFF2-40B4-BE49-F238E27FC236}">
                  <a16:creationId xmlns:a16="http://schemas.microsoft.com/office/drawing/2014/main" id="{F535A4E5-8FB7-49B9-8995-14F435BC7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3" name="Rectangle 47">
              <a:extLst>
                <a:ext uri="{FF2B5EF4-FFF2-40B4-BE49-F238E27FC236}">
                  <a16:creationId xmlns:a16="http://schemas.microsoft.com/office/drawing/2014/main" id="{4BDC3639-0B6A-4AB8-AED4-E57C1EC2D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4" name="Rectangle 48">
              <a:extLst>
                <a:ext uri="{FF2B5EF4-FFF2-40B4-BE49-F238E27FC236}">
                  <a16:creationId xmlns:a16="http://schemas.microsoft.com/office/drawing/2014/main" id="{6CCF2744-7075-4EC5-BC4A-BF9450549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5" name="AutoShape 49">
              <a:extLst>
                <a:ext uri="{FF2B5EF4-FFF2-40B4-BE49-F238E27FC236}">
                  <a16:creationId xmlns:a16="http://schemas.microsoft.com/office/drawing/2014/main" id="{141B1950-565D-4E3F-9025-DD9F690DD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6" name="Oval 50">
              <a:extLst>
                <a:ext uri="{FF2B5EF4-FFF2-40B4-BE49-F238E27FC236}">
                  <a16:creationId xmlns:a16="http://schemas.microsoft.com/office/drawing/2014/main" id="{39DABB4F-4A03-43C6-BD95-85647636A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7" name="AutoShape 51">
              <a:extLst>
                <a:ext uri="{FF2B5EF4-FFF2-40B4-BE49-F238E27FC236}">
                  <a16:creationId xmlns:a16="http://schemas.microsoft.com/office/drawing/2014/main" id="{DF31B77C-EACE-4D88-85F6-CEDE9D3D8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8" name="Rectangle 52">
              <a:extLst>
                <a:ext uri="{FF2B5EF4-FFF2-40B4-BE49-F238E27FC236}">
                  <a16:creationId xmlns:a16="http://schemas.microsoft.com/office/drawing/2014/main" id="{38B00D58-C455-4985-8D73-2CFDBA616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49" name="Rectangle 53">
              <a:extLst>
                <a:ext uri="{FF2B5EF4-FFF2-40B4-BE49-F238E27FC236}">
                  <a16:creationId xmlns:a16="http://schemas.microsoft.com/office/drawing/2014/main" id="{8A8FD01D-BE60-4B12-98AE-3FEA5E0E9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50" name="AutoShape 54">
              <a:extLst>
                <a:ext uri="{FF2B5EF4-FFF2-40B4-BE49-F238E27FC236}">
                  <a16:creationId xmlns:a16="http://schemas.microsoft.com/office/drawing/2014/main" id="{3831E22C-AB16-4372-AA4F-64A5D9EB4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51" name="Oval 55">
              <a:extLst>
                <a:ext uri="{FF2B5EF4-FFF2-40B4-BE49-F238E27FC236}">
                  <a16:creationId xmlns:a16="http://schemas.microsoft.com/office/drawing/2014/main" id="{9392083F-9526-4F91-8B68-47BBDC214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52" name="AutoShape 56">
              <a:extLst>
                <a:ext uri="{FF2B5EF4-FFF2-40B4-BE49-F238E27FC236}">
                  <a16:creationId xmlns:a16="http://schemas.microsoft.com/office/drawing/2014/main" id="{4E710A00-C607-47C6-A30B-DB54CDDF6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53" name="Rectangle 57">
              <a:extLst>
                <a:ext uri="{FF2B5EF4-FFF2-40B4-BE49-F238E27FC236}">
                  <a16:creationId xmlns:a16="http://schemas.microsoft.com/office/drawing/2014/main" id="{327EF267-F6E2-43D5-8615-3607BED77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211" name="Text Box 115">
            <a:extLst>
              <a:ext uri="{FF2B5EF4-FFF2-40B4-BE49-F238E27FC236}">
                <a16:creationId xmlns:a16="http://schemas.microsoft.com/office/drawing/2014/main" id="{3A23F6D3-7F7D-4919-B9CD-5A31BA4F6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400179"/>
            <a:ext cx="434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solidFill>
                  <a:schemeClr val="accent1"/>
                </a:solidFill>
              </a:rPr>
              <a:t>Green = 20/55 = 36%</a:t>
            </a:r>
            <a:r>
              <a:rPr lang="en-GB" altLang="en-US" sz="2400">
                <a:solidFill>
                  <a:schemeClr val="accent2"/>
                </a:solidFill>
              </a:rPr>
              <a:t> Blue   = 10/55 = 18%</a:t>
            </a:r>
            <a:br>
              <a:rPr lang="en-GB" altLang="en-US" sz="2400"/>
            </a:br>
            <a:r>
              <a:rPr lang="en-GB" altLang="en-US" sz="2400">
                <a:solidFill>
                  <a:srgbClr val="FF0000"/>
                </a:solidFill>
              </a:rPr>
              <a:t>Red    = 25/55 = 45%</a:t>
            </a:r>
            <a:endParaRPr lang="en-GB" altLang="en-US" sz="2400"/>
          </a:p>
        </p:txBody>
      </p:sp>
      <p:sp>
        <p:nvSpPr>
          <p:cNvPr id="4213" name="Text Box 117">
            <a:extLst>
              <a:ext uri="{FF2B5EF4-FFF2-40B4-BE49-F238E27FC236}">
                <a16:creationId xmlns:a16="http://schemas.microsoft.com/office/drawing/2014/main" id="{8683B177-80A8-47CE-9627-102AB84E5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819400"/>
            <a:ext cx="464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800"/>
              <a:t>So for a 20% sample of total population (=11/55) randomly select</a:t>
            </a:r>
          </a:p>
        </p:txBody>
      </p:sp>
      <p:sp>
        <p:nvSpPr>
          <p:cNvPr id="4214" name="Text Box 118">
            <a:extLst>
              <a:ext uri="{FF2B5EF4-FFF2-40B4-BE49-F238E27FC236}">
                <a16:creationId xmlns:a16="http://schemas.microsoft.com/office/drawing/2014/main" id="{BF8A029B-F2EC-4C81-B8E6-840BD26FB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940179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800"/>
              <a:t>18% of the 11 </a:t>
            </a:r>
            <a:r>
              <a:rPr lang="en-GB" altLang="en-US" sz="1800">
                <a:solidFill>
                  <a:schemeClr val="accent2"/>
                </a:solidFill>
              </a:rPr>
              <a:t>from the blues (~2)</a:t>
            </a:r>
            <a:endParaRPr lang="en-GB" altLang="en-US" sz="1800"/>
          </a:p>
        </p:txBody>
      </p:sp>
      <p:sp>
        <p:nvSpPr>
          <p:cNvPr id="4215" name="Text Box 119">
            <a:extLst>
              <a:ext uri="{FF2B5EF4-FFF2-40B4-BE49-F238E27FC236}">
                <a16:creationId xmlns:a16="http://schemas.microsoft.com/office/drawing/2014/main" id="{A11D087B-2669-4067-A9C4-73D6B2B9D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314829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800"/>
              <a:t>45% of the 11 </a:t>
            </a:r>
            <a:r>
              <a:rPr lang="en-GB" altLang="en-US" sz="1800">
                <a:solidFill>
                  <a:srgbClr val="FF0000"/>
                </a:solidFill>
              </a:rPr>
              <a:t>from reds (~5)</a:t>
            </a:r>
            <a:endParaRPr lang="en-GB" altLang="en-US" sz="1800"/>
          </a:p>
        </p:txBody>
      </p:sp>
      <p:sp>
        <p:nvSpPr>
          <p:cNvPr id="4216" name="Text Box 120">
            <a:extLst>
              <a:ext uri="{FF2B5EF4-FFF2-40B4-BE49-F238E27FC236}">
                <a16:creationId xmlns:a16="http://schemas.microsoft.com/office/drawing/2014/main" id="{1C75CC2B-2D78-4EE9-B862-8F48D7867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67113"/>
            <a:ext cx="510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800"/>
              <a:t>36% of the 11 </a:t>
            </a:r>
            <a:r>
              <a:rPr lang="en-GB" altLang="en-US" sz="1800">
                <a:solidFill>
                  <a:schemeClr val="accent1"/>
                </a:solidFill>
              </a:rPr>
              <a:t>from greens (~4)</a:t>
            </a:r>
            <a:endParaRPr lang="en-GB" altLang="en-US" sz="1800"/>
          </a:p>
        </p:txBody>
      </p:sp>
      <p:grpSp>
        <p:nvGrpSpPr>
          <p:cNvPr id="4220" name="Group 124">
            <a:extLst>
              <a:ext uri="{FF2B5EF4-FFF2-40B4-BE49-F238E27FC236}">
                <a16:creationId xmlns:a16="http://schemas.microsoft.com/office/drawing/2014/main" id="{34971413-06E4-42E2-ABC0-EF52A68B1D3E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905000"/>
            <a:ext cx="2514600" cy="2971800"/>
            <a:chOff x="576" y="1200"/>
            <a:chExt cx="1584" cy="1872"/>
          </a:xfrm>
        </p:grpSpPr>
        <p:sp>
          <p:nvSpPr>
            <p:cNvPr id="4218" name="AutoShape 122">
              <a:extLst>
                <a:ext uri="{FF2B5EF4-FFF2-40B4-BE49-F238E27FC236}">
                  <a16:creationId xmlns:a16="http://schemas.microsoft.com/office/drawing/2014/main" id="{83F1AA7D-B85F-4E74-B52F-248F6BBAE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40"/>
              <a:ext cx="528" cy="432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19" name="AutoShape 123">
              <a:extLst>
                <a:ext uri="{FF2B5EF4-FFF2-40B4-BE49-F238E27FC236}">
                  <a16:creationId xmlns:a16="http://schemas.microsoft.com/office/drawing/2014/main" id="{8E191134-2FB1-4D54-ABDA-2C1507E4C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200"/>
              <a:ext cx="384" cy="432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226" name="Group 130">
            <a:extLst>
              <a:ext uri="{FF2B5EF4-FFF2-40B4-BE49-F238E27FC236}">
                <a16:creationId xmlns:a16="http://schemas.microsoft.com/office/drawing/2014/main" id="{F6E7FDC2-05E6-4353-8497-E4D25229C887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438400"/>
            <a:ext cx="3200400" cy="4191000"/>
            <a:chOff x="528" y="1536"/>
            <a:chExt cx="2016" cy="2640"/>
          </a:xfrm>
        </p:grpSpPr>
        <p:sp>
          <p:nvSpPr>
            <p:cNvPr id="4221" name="AutoShape 125">
              <a:extLst>
                <a:ext uri="{FF2B5EF4-FFF2-40B4-BE49-F238E27FC236}">
                  <a16:creationId xmlns:a16="http://schemas.microsoft.com/office/drawing/2014/main" id="{59FF06C9-1FE3-4893-B751-48B22FE87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536"/>
              <a:ext cx="384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2" name="AutoShape 126">
              <a:extLst>
                <a:ext uri="{FF2B5EF4-FFF2-40B4-BE49-F238E27FC236}">
                  <a16:creationId xmlns:a16="http://schemas.microsoft.com/office/drawing/2014/main" id="{45B9CCC1-F990-4702-81BA-2893B9A3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544"/>
              <a:ext cx="384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3" name="AutoShape 127">
              <a:extLst>
                <a:ext uri="{FF2B5EF4-FFF2-40B4-BE49-F238E27FC236}">
                  <a16:creationId xmlns:a16="http://schemas.microsoft.com/office/drawing/2014/main" id="{D796834E-1850-410B-AA8F-9FCBD38BB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552"/>
              <a:ext cx="384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4" name="AutoShape 128">
              <a:extLst>
                <a:ext uri="{FF2B5EF4-FFF2-40B4-BE49-F238E27FC236}">
                  <a16:creationId xmlns:a16="http://schemas.microsoft.com/office/drawing/2014/main" id="{702E1723-9B31-49C0-8D25-F478BE2C4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920"/>
              <a:ext cx="384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5" name="AutoShape 129">
              <a:extLst>
                <a:ext uri="{FF2B5EF4-FFF2-40B4-BE49-F238E27FC236}">
                  <a16:creationId xmlns:a16="http://schemas.microsoft.com/office/drawing/2014/main" id="{2ECE0D6F-A462-49F6-B335-F63056196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840"/>
              <a:ext cx="384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231" name="Group 135">
            <a:extLst>
              <a:ext uri="{FF2B5EF4-FFF2-40B4-BE49-F238E27FC236}">
                <a16:creationId xmlns:a16="http://schemas.microsoft.com/office/drawing/2014/main" id="{887936FC-1173-4D12-8275-FFA65DBDC22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667000"/>
            <a:ext cx="1447800" cy="2743200"/>
            <a:chOff x="1104" y="1680"/>
            <a:chExt cx="912" cy="1728"/>
          </a:xfrm>
        </p:grpSpPr>
        <p:sp>
          <p:nvSpPr>
            <p:cNvPr id="4227" name="AutoShape 131">
              <a:extLst>
                <a:ext uri="{FF2B5EF4-FFF2-40B4-BE49-F238E27FC236}">
                  <a16:creationId xmlns:a16="http://schemas.microsoft.com/office/drawing/2014/main" id="{59755A56-A307-4161-9E3D-D42D72CC2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680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8" name="AutoShape 132">
              <a:extLst>
                <a:ext uri="{FF2B5EF4-FFF2-40B4-BE49-F238E27FC236}">
                  <a16:creationId xmlns:a16="http://schemas.microsoft.com/office/drawing/2014/main" id="{2895A807-D307-4B14-8EF3-90F4E0B73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40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29" name="AutoShape 133">
              <a:extLst>
                <a:ext uri="{FF2B5EF4-FFF2-40B4-BE49-F238E27FC236}">
                  <a16:creationId xmlns:a16="http://schemas.microsoft.com/office/drawing/2014/main" id="{B48E3471-2545-466F-9DA5-E52D905D3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3024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30" name="AutoShape 134">
              <a:extLst>
                <a:ext uri="{FF2B5EF4-FFF2-40B4-BE49-F238E27FC236}">
                  <a16:creationId xmlns:a16="http://schemas.microsoft.com/office/drawing/2014/main" id="{9F522100-38C4-4F5E-95CF-11C68BBE3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072"/>
              <a:ext cx="336" cy="336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233" name="Text Box 137">
            <a:extLst>
              <a:ext uri="{FF2B5EF4-FFF2-40B4-BE49-F238E27FC236}">
                <a16:creationId xmlns:a16="http://schemas.microsoft.com/office/drawing/2014/main" id="{069BEA19-85BB-4D00-8E2C-3E20FF1C5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800600"/>
            <a:ext cx="4953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800"/>
              <a:t>In this example the data is still unrepresentative in terms of educational qualifications - over-representing well educated blues. By stratifying still further we could sample the appropriate % of each group. 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4234" name="AutoShape 13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4D711EA-2B15-4827-A7C8-E28661C75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6213" y="6299611"/>
            <a:ext cx="862736" cy="276999"/>
          </a:xfrm>
          <a:prstGeom prst="actionButtonForwardNex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 b="1">
                <a:solidFill>
                  <a:schemeClr val="accent2"/>
                </a:solidFill>
              </a:rPr>
              <a:t>Next</a:t>
            </a:r>
            <a:r>
              <a:rPr lang="en-GB" altLang="en-US" sz="1200">
                <a:solidFill>
                  <a:schemeClr val="tx2"/>
                </a:solidFill>
              </a:rPr>
              <a:t>     </a:t>
            </a:r>
          </a:p>
        </p:txBody>
      </p:sp>
      <p:sp>
        <p:nvSpPr>
          <p:cNvPr id="4245" name="AutoShape 149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5969B99-3376-4AAE-ADC0-4876BDDCF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4246" name="AutoShape 15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057C4F0-CD9E-44CC-93D0-DFC2D274F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4247" name="AutoShape 15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909866E-EB67-4D98-A292-E8DCBEEE2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4248" name="AutoShape 15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E8D04A37-9440-4B84-83D1-C2E770019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4249" name="AutoShape 15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E996D7B2-BF67-4AE5-8717-B17F748E5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4250" name="Rectangle 154">
            <a:extLst>
              <a:ext uri="{FF2B5EF4-FFF2-40B4-BE49-F238E27FC236}">
                <a16:creationId xmlns:a16="http://schemas.microsoft.com/office/drawing/2014/main" id="{FF358224-FF99-4328-95AB-C4F22359C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251" name="Rectangle 155">
            <a:extLst>
              <a:ext uri="{FF2B5EF4-FFF2-40B4-BE49-F238E27FC236}">
                <a16:creationId xmlns:a16="http://schemas.microsoft.com/office/drawing/2014/main" id="{01CFDD2C-E8D3-4A76-AE9B-9CEB20637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4252" name="Text Box 156">
            <a:extLst>
              <a:ext uri="{FF2B5EF4-FFF2-40B4-BE49-F238E27FC236}">
                <a16:creationId xmlns:a16="http://schemas.microsoft.com/office/drawing/2014/main" id="{F04F343A-8348-493E-960E-D5C627D88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4253" name="Text Box 157">
            <a:extLst>
              <a:ext uri="{FF2B5EF4-FFF2-40B4-BE49-F238E27FC236}">
                <a16:creationId xmlns:a16="http://schemas.microsoft.com/office/drawing/2014/main" id="{2708CE96-F2F6-429B-A3AC-336AA5843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4254" name="AutoShape 15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4F77832-2E8E-43EE-A45B-B65C8BDEC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4" grpId="0" autoUpdateAnimBg="0"/>
      <p:bldP spid="4215" grpId="0" autoUpdateAnimBg="0"/>
      <p:bldP spid="4216" grpId="0" autoUpdateAnimBg="0"/>
      <p:bldP spid="423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A521DA1-0969-45DD-8D42-F656A5E5F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5209" name="Group 89">
            <a:extLst>
              <a:ext uri="{FF2B5EF4-FFF2-40B4-BE49-F238E27FC236}">
                <a16:creationId xmlns:a16="http://schemas.microsoft.com/office/drawing/2014/main" id="{55031997-A054-4EDA-B93B-E7C8238366A0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219200"/>
            <a:ext cx="2895600" cy="5257800"/>
            <a:chOff x="480" y="768"/>
            <a:chExt cx="1824" cy="3312"/>
          </a:xfrm>
        </p:grpSpPr>
        <p:sp>
          <p:nvSpPr>
            <p:cNvPr id="5124" name="AutoShape 4">
              <a:extLst>
                <a:ext uri="{FF2B5EF4-FFF2-40B4-BE49-F238E27FC236}">
                  <a16:creationId xmlns:a16="http://schemas.microsoft.com/office/drawing/2014/main" id="{8E74EA0E-9690-4B4E-9791-85CC324F3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3B5FC2B1-A4B0-4CCA-933C-0AAD100C8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6" name="Oval 6">
              <a:extLst>
                <a:ext uri="{FF2B5EF4-FFF2-40B4-BE49-F238E27FC236}">
                  <a16:creationId xmlns:a16="http://schemas.microsoft.com/office/drawing/2014/main" id="{4D35E5FD-9E15-4F83-8D42-8F69D4F90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7" name="AutoShape 7">
              <a:extLst>
                <a:ext uri="{FF2B5EF4-FFF2-40B4-BE49-F238E27FC236}">
                  <a16:creationId xmlns:a16="http://schemas.microsoft.com/office/drawing/2014/main" id="{4A3D6E41-B2D1-429C-B39B-98931CA15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9AD064C1-0A1D-4B5B-ACD0-AB8655ECF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9" name="Oval 9">
              <a:extLst>
                <a:ext uri="{FF2B5EF4-FFF2-40B4-BE49-F238E27FC236}">
                  <a16:creationId xmlns:a16="http://schemas.microsoft.com/office/drawing/2014/main" id="{CBE008CF-7489-4A8F-B89B-CE6CAC578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0" name="AutoShape 10">
              <a:extLst>
                <a:ext uri="{FF2B5EF4-FFF2-40B4-BE49-F238E27FC236}">
                  <a16:creationId xmlns:a16="http://schemas.microsoft.com/office/drawing/2014/main" id="{DE81114C-F331-499B-A8F4-0BE5ADA19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34A0A2C3-E9AA-4550-B3CE-B7FCA7119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2" name="Oval 12">
              <a:extLst>
                <a:ext uri="{FF2B5EF4-FFF2-40B4-BE49-F238E27FC236}">
                  <a16:creationId xmlns:a16="http://schemas.microsoft.com/office/drawing/2014/main" id="{081C4B5A-875F-432B-AB93-04DC378A3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3" name="AutoShape 13">
              <a:extLst>
                <a:ext uri="{FF2B5EF4-FFF2-40B4-BE49-F238E27FC236}">
                  <a16:creationId xmlns:a16="http://schemas.microsoft.com/office/drawing/2014/main" id="{2F95EFFD-79D3-4E3E-BE01-02272365A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4" name="Rectangle 14">
              <a:extLst>
                <a:ext uri="{FF2B5EF4-FFF2-40B4-BE49-F238E27FC236}">
                  <a16:creationId xmlns:a16="http://schemas.microsoft.com/office/drawing/2014/main" id="{909C76E5-F801-4088-86CE-E2185C5A1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5" name="Oval 15">
              <a:extLst>
                <a:ext uri="{FF2B5EF4-FFF2-40B4-BE49-F238E27FC236}">
                  <a16:creationId xmlns:a16="http://schemas.microsoft.com/office/drawing/2014/main" id="{7214FF79-458B-4ACB-8BD4-8861806C8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6" name="AutoShape 16">
              <a:extLst>
                <a:ext uri="{FF2B5EF4-FFF2-40B4-BE49-F238E27FC236}">
                  <a16:creationId xmlns:a16="http://schemas.microsoft.com/office/drawing/2014/main" id="{7A0EEDF7-99EC-43E0-BD50-892DB34B5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7" name="Rectangle 17">
              <a:extLst>
                <a:ext uri="{FF2B5EF4-FFF2-40B4-BE49-F238E27FC236}">
                  <a16:creationId xmlns:a16="http://schemas.microsoft.com/office/drawing/2014/main" id="{F72A37CE-5733-4A9E-9BE1-9ADD1F1E4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8" name="Oval 18">
              <a:extLst>
                <a:ext uri="{FF2B5EF4-FFF2-40B4-BE49-F238E27FC236}">
                  <a16:creationId xmlns:a16="http://schemas.microsoft.com/office/drawing/2014/main" id="{479A26C5-C14F-48D9-B45B-97647DFB0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9" name="Oval 19">
              <a:extLst>
                <a:ext uri="{FF2B5EF4-FFF2-40B4-BE49-F238E27FC236}">
                  <a16:creationId xmlns:a16="http://schemas.microsoft.com/office/drawing/2014/main" id="{34B214EB-606E-4AA5-AD5E-5ADCDDAD4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0" name="Oval 20">
              <a:extLst>
                <a:ext uri="{FF2B5EF4-FFF2-40B4-BE49-F238E27FC236}">
                  <a16:creationId xmlns:a16="http://schemas.microsoft.com/office/drawing/2014/main" id="{5085E74F-6F9F-41AC-A799-AAE726058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1" name="Oval 21">
              <a:extLst>
                <a:ext uri="{FF2B5EF4-FFF2-40B4-BE49-F238E27FC236}">
                  <a16:creationId xmlns:a16="http://schemas.microsoft.com/office/drawing/2014/main" id="{CDB16D67-52A0-47B2-9E9E-E1CB98477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2" name="AutoShape 22">
              <a:extLst>
                <a:ext uri="{FF2B5EF4-FFF2-40B4-BE49-F238E27FC236}">
                  <a16:creationId xmlns:a16="http://schemas.microsoft.com/office/drawing/2014/main" id="{95D9923F-5A66-44A9-91A4-50367FC7C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3" name="Rectangle 23">
              <a:extLst>
                <a:ext uri="{FF2B5EF4-FFF2-40B4-BE49-F238E27FC236}">
                  <a16:creationId xmlns:a16="http://schemas.microsoft.com/office/drawing/2014/main" id="{45BA23C0-2CE3-4CFC-BB8E-5638B7ECF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4" name="Oval 24">
              <a:extLst>
                <a:ext uri="{FF2B5EF4-FFF2-40B4-BE49-F238E27FC236}">
                  <a16:creationId xmlns:a16="http://schemas.microsoft.com/office/drawing/2014/main" id="{72AA992F-726E-46AA-BB0F-C7C084826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5" name="Oval 25">
              <a:extLst>
                <a:ext uri="{FF2B5EF4-FFF2-40B4-BE49-F238E27FC236}">
                  <a16:creationId xmlns:a16="http://schemas.microsoft.com/office/drawing/2014/main" id="{9E43745A-B6CE-4170-BB14-7C06428BE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6" name="AutoShape 26">
              <a:extLst>
                <a:ext uri="{FF2B5EF4-FFF2-40B4-BE49-F238E27FC236}">
                  <a16:creationId xmlns:a16="http://schemas.microsoft.com/office/drawing/2014/main" id="{21F9FB9A-DEE9-4FFF-9EC4-283A89121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7" name="Oval 27">
              <a:extLst>
                <a:ext uri="{FF2B5EF4-FFF2-40B4-BE49-F238E27FC236}">
                  <a16:creationId xmlns:a16="http://schemas.microsoft.com/office/drawing/2014/main" id="{A4EF986F-74D4-4CF5-A7F9-0AE5D07F2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8" name="Rectangle 28">
              <a:extLst>
                <a:ext uri="{FF2B5EF4-FFF2-40B4-BE49-F238E27FC236}">
                  <a16:creationId xmlns:a16="http://schemas.microsoft.com/office/drawing/2014/main" id="{2F748F37-06D8-4342-BBB2-A665BFAF0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9" name="Oval 29">
              <a:extLst>
                <a:ext uri="{FF2B5EF4-FFF2-40B4-BE49-F238E27FC236}">
                  <a16:creationId xmlns:a16="http://schemas.microsoft.com/office/drawing/2014/main" id="{7F82DBF1-97E2-45EB-AADC-0EC207D4E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0" name="AutoShape 30">
              <a:extLst>
                <a:ext uri="{FF2B5EF4-FFF2-40B4-BE49-F238E27FC236}">
                  <a16:creationId xmlns:a16="http://schemas.microsoft.com/office/drawing/2014/main" id="{1FE6D24F-DFCA-4F98-B7E4-1078F3E00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1" name="AutoShape 31">
              <a:extLst>
                <a:ext uri="{FF2B5EF4-FFF2-40B4-BE49-F238E27FC236}">
                  <a16:creationId xmlns:a16="http://schemas.microsoft.com/office/drawing/2014/main" id="{71CF740D-7DE3-45FF-91FC-7DA0DD308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2" name="AutoShape 32">
              <a:extLst>
                <a:ext uri="{FF2B5EF4-FFF2-40B4-BE49-F238E27FC236}">
                  <a16:creationId xmlns:a16="http://schemas.microsoft.com/office/drawing/2014/main" id="{5DBAF398-B9E5-4196-8168-430B49C41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3" name="AutoShape 33">
              <a:extLst>
                <a:ext uri="{FF2B5EF4-FFF2-40B4-BE49-F238E27FC236}">
                  <a16:creationId xmlns:a16="http://schemas.microsoft.com/office/drawing/2014/main" id="{1C214F67-9E81-491F-A11E-764E2A3FB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4" name="Rectangle 34">
              <a:extLst>
                <a:ext uri="{FF2B5EF4-FFF2-40B4-BE49-F238E27FC236}">
                  <a16:creationId xmlns:a16="http://schemas.microsoft.com/office/drawing/2014/main" id="{25946BE3-3812-4FA4-8F21-7FBA96080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5" name="AutoShape 35">
              <a:extLst>
                <a:ext uri="{FF2B5EF4-FFF2-40B4-BE49-F238E27FC236}">
                  <a16:creationId xmlns:a16="http://schemas.microsoft.com/office/drawing/2014/main" id="{969786E0-3671-4436-92EB-06F1AF9C9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6" name="Oval 36">
              <a:extLst>
                <a:ext uri="{FF2B5EF4-FFF2-40B4-BE49-F238E27FC236}">
                  <a16:creationId xmlns:a16="http://schemas.microsoft.com/office/drawing/2014/main" id="{DAB695E4-8C0A-48EF-BE49-F27C53641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7" name="AutoShape 37">
              <a:extLst>
                <a:ext uri="{FF2B5EF4-FFF2-40B4-BE49-F238E27FC236}">
                  <a16:creationId xmlns:a16="http://schemas.microsoft.com/office/drawing/2014/main" id="{1C7350E3-BC90-4935-B3B8-490A8CCB4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8" name="Rectangle 38">
              <a:extLst>
                <a:ext uri="{FF2B5EF4-FFF2-40B4-BE49-F238E27FC236}">
                  <a16:creationId xmlns:a16="http://schemas.microsoft.com/office/drawing/2014/main" id="{FEF780CE-93D6-4E5C-8CF9-2BF938C48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9" name="Rectangle 39">
              <a:extLst>
                <a:ext uri="{FF2B5EF4-FFF2-40B4-BE49-F238E27FC236}">
                  <a16:creationId xmlns:a16="http://schemas.microsoft.com/office/drawing/2014/main" id="{432E2C39-D71A-4611-BABF-4A3EBF253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0" name="AutoShape 40">
              <a:extLst>
                <a:ext uri="{FF2B5EF4-FFF2-40B4-BE49-F238E27FC236}">
                  <a16:creationId xmlns:a16="http://schemas.microsoft.com/office/drawing/2014/main" id="{37C3391A-B4F7-4953-810D-36B1439DC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1" name="Oval 41">
              <a:extLst>
                <a:ext uri="{FF2B5EF4-FFF2-40B4-BE49-F238E27FC236}">
                  <a16:creationId xmlns:a16="http://schemas.microsoft.com/office/drawing/2014/main" id="{13CC8662-4D68-4F6B-B592-BE1646E6A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2" name="AutoShape 42">
              <a:extLst>
                <a:ext uri="{FF2B5EF4-FFF2-40B4-BE49-F238E27FC236}">
                  <a16:creationId xmlns:a16="http://schemas.microsoft.com/office/drawing/2014/main" id="{29534FE0-7D46-4ECD-B126-8DEDEC608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3" name="Rectangle 43">
              <a:extLst>
                <a:ext uri="{FF2B5EF4-FFF2-40B4-BE49-F238E27FC236}">
                  <a16:creationId xmlns:a16="http://schemas.microsoft.com/office/drawing/2014/main" id="{11133210-0747-48C6-BCF5-8EC9AE095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4" name="Rectangle 44">
              <a:extLst>
                <a:ext uri="{FF2B5EF4-FFF2-40B4-BE49-F238E27FC236}">
                  <a16:creationId xmlns:a16="http://schemas.microsoft.com/office/drawing/2014/main" id="{60AF1D9C-3263-4C04-836A-118D079F2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5" name="AutoShape 45">
              <a:extLst>
                <a:ext uri="{FF2B5EF4-FFF2-40B4-BE49-F238E27FC236}">
                  <a16:creationId xmlns:a16="http://schemas.microsoft.com/office/drawing/2014/main" id="{41C54228-668E-4CFB-A9F7-5B40516CE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6" name="Oval 46">
              <a:extLst>
                <a:ext uri="{FF2B5EF4-FFF2-40B4-BE49-F238E27FC236}">
                  <a16:creationId xmlns:a16="http://schemas.microsoft.com/office/drawing/2014/main" id="{A63DF920-4827-487C-9926-278D67A19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7" name="AutoShape 47">
              <a:extLst>
                <a:ext uri="{FF2B5EF4-FFF2-40B4-BE49-F238E27FC236}">
                  <a16:creationId xmlns:a16="http://schemas.microsoft.com/office/drawing/2014/main" id="{EE08471A-403C-4556-B2AA-E1995B701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8" name="Rectangle 48">
              <a:extLst>
                <a:ext uri="{FF2B5EF4-FFF2-40B4-BE49-F238E27FC236}">
                  <a16:creationId xmlns:a16="http://schemas.microsoft.com/office/drawing/2014/main" id="{5F87A89A-C5B6-476F-8B3B-1F08D014B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69" name="Rectangle 49">
              <a:extLst>
                <a:ext uri="{FF2B5EF4-FFF2-40B4-BE49-F238E27FC236}">
                  <a16:creationId xmlns:a16="http://schemas.microsoft.com/office/drawing/2014/main" id="{1A1C1929-67A0-4B1C-88CA-1E4DD7ECF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0" name="AutoShape 50">
              <a:extLst>
                <a:ext uri="{FF2B5EF4-FFF2-40B4-BE49-F238E27FC236}">
                  <a16:creationId xmlns:a16="http://schemas.microsoft.com/office/drawing/2014/main" id="{8C45D729-BACC-4E1D-B6B8-6E76188DD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1" name="Oval 51">
              <a:extLst>
                <a:ext uri="{FF2B5EF4-FFF2-40B4-BE49-F238E27FC236}">
                  <a16:creationId xmlns:a16="http://schemas.microsoft.com/office/drawing/2014/main" id="{387EED26-A3EF-4D40-B503-A1245B70F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2" name="AutoShape 52">
              <a:extLst>
                <a:ext uri="{FF2B5EF4-FFF2-40B4-BE49-F238E27FC236}">
                  <a16:creationId xmlns:a16="http://schemas.microsoft.com/office/drawing/2014/main" id="{B90DA088-9A38-4B3B-80C6-E7CAB4205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3" name="Rectangle 53">
              <a:extLst>
                <a:ext uri="{FF2B5EF4-FFF2-40B4-BE49-F238E27FC236}">
                  <a16:creationId xmlns:a16="http://schemas.microsoft.com/office/drawing/2014/main" id="{FEF63BEA-EAC0-4516-9232-624CD45F8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4" name="Rectangle 54">
              <a:extLst>
                <a:ext uri="{FF2B5EF4-FFF2-40B4-BE49-F238E27FC236}">
                  <a16:creationId xmlns:a16="http://schemas.microsoft.com/office/drawing/2014/main" id="{EE7DABF9-5DF2-41AE-8B06-5EDB627ED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5" name="AutoShape 55">
              <a:extLst>
                <a:ext uri="{FF2B5EF4-FFF2-40B4-BE49-F238E27FC236}">
                  <a16:creationId xmlns:a16="http://schemas.microsoft.com/office/drawing/2014/main" id="{D1F12D94-7189-463A-9E5D-A2E7A9480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6" name="Oval 56">
              <a:extLst>
                <a:ext uri="{FF2B5EF4-FFF2-40B4-BE49-F238E27FC236}">
                  <a16:creationId xmlns:a16="http://schemas.microsoft.com/office/drawing/2014/main" id="{BFF61EA9-63DF-4984-B835-A571BD195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7" name="AutoShape 57">
              <a:extLst>
                <a:ext uri="{FF2B5EF4-FFF2-40B4-BE49-F238E27FC236}">
                  <a16:creationId xmlns:a16="http://schemas.microsoft.com/office/drawing/2014/main" id="{BDFBB560-1F2F-4904-BE22-D85F6CB29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78" name="Rectangle 58">
              <a:extLst>
                <a:ext uri="{FF2B5EF4-FFF2-40B4-BE49-F238E27FC236}">
                  <a16:creationId xmlns:a16="http://schemas.microsoft.com/office/drawing/2014/main" id="{22701068-F300-4097-8508-DCF9CA066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258" name="Group 138">
            <a:extLst>
              <a:ext uri="{FF2B5EF4-FFF2-40B4-BE49-F238E27FC236}">
                <a16:creationId xmlns:a16="http://schemas.microsoft.com/office/drawing/2014/main" id="{6452D21F-A7CB-451A-AC9B-FA93AA2FE34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1735138"/>
            <a:ext cx="4343400" cy="5122862"/>
            <a:chOff x="2592" y="882"/>
            <a:chExt cx="2736" cy="3227"/>
          </a:xfrm>
        </p:grpSpPr>
        <p:sp>
          <p:nvSpPr>
            <p:cNvPr id="5179" name="Text Box 59">
              <a:extLst>
                <a:ext uri="{FF2B5EF4-FFF2-40B4-BE49-F238E27FC236}">
                  <a16:creationId xmlns:a16="http://schemas.microsoft.com/office/drawing/2014/main" id="{90D31615-A0A1-407D-ACBF-A072F5855B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882"/>
              <a:ext cx="2736" cy="24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800">
                  <a:solidFill>
                    <a:schemeClr val="accent1"/>
                  </a:solidFill>
                </a:rPr>
                <a:t>Green = 36%</a:t>
              </a:r>
              <a:r>
                <a:rPr lang="en-GB" altLang="en-US" sz="1800">
                  <a:solidFill>
                    <a:schemeClr val="accent2"/>
                  </a:solidFill>
                </a:rPr>
                <a:t> </a:t>
              </a:r>
              <a:r>
                <a:rPr lang="en-GB" altLang="en-US" sz="1800">
                  <a:solidFill>
                    <a:schemeClr val="accent1"/>
                  </a:solidFill>
                </a:rPr>
                <a:t>of total</a:t>
              </a:r>
              <a:endParaRPr lang="en-GB" altLang="en-US" sz="1800">
                <a:solidFill>
                  <a:schemeClr val="accent2"/>
                </a:solidFill>
              </a:endParaRPr>
            </a:p>
            <a:p>
              <a:endParaRPr lang="en-GB" altLang="en-US" sz="1800">
                <a:solidFill>
                  <a:schemeClr val="accent2"/>
                </a:solidFill>
              </a:endParaRPr>
            </a:p>
            <a:p>
              <a:endParaRPr lang="en-GB" altLang="en-US" sz="1800">
                <a:solidFill>
                  <a:schemeClr val="accent2"/>
                </a:solidFill>
              </a:endParaRPr>
            </a:p>
            <a:p>
              <a:endParaRPr lang="en-GB" altLang="en-US" sz="1800">
                <a:solidFill>
                  <a:schemeClr val="accent2"/>
                </a:solidFill>
              </a:endParaRPr>
            </a:p>
            <a:p>
              <a:r>
                <a:rPr lang="en-GB" altLang="en-US" sz="1800">
                  <a:solidFill>
                    <a:schemeClr val="accent2"/>
                  </a:solidFill>
                </a:rPr>
                <a:t>Blue   = 18% of total</a:t>
              </a:r>
              <a:br>
                <a:rPr lang="en-GB" altLang="en-US" sz="1800"/>
              </a:br>
              <a:endParaRPr lang="en-GB" altLang="en-US" sz="1800"/>
            </a:p>
            <a:p>
              <a:endParaRPr lang="en-GB" altLang="en-US" sz="1800"/>
            </a:p>
            <a:p>
              <a:endParaRPr lang="en-GB" altLang="en-US" sz="1800"/>
            </a:p>
            <a:p>
              <a:endParaRPr lang="en-GB" altLang="en-US" sz="1800">
                <a:solidFill>
                  <a:srgbClr val="FF0000"/>
                </a:solidFill>
              </a:endParaRPr>
            </a:p>
            <a:p>
              <a:r>
                <a:rPr lang="en-GB" altLang="en-US" sz="1800">
                  <a:solidFill>
                    <a:srgbClr val="FF0000"/>
                  </a:solidFill>
                </a:rPr>
                <a:t>Red    = 45% of total</a:t>
              </a:r>
              <a:endParaRPr lang="en-GB" altLang="en-US" sz="1800"/>
            </a:p>
          </p:txBody>
        </p:sp>
        <p:grpSp>
          <p:nvGrpSpPr>
            <p:cNvPr id="5257" name="Group 137">
              <a:extLst>
                <a:ext uri="{FF2B5EF4-FFF2-40B4-BE49-F238E27FC236}">
                  <a16:creationId xmlns:a16="http://schemas.microsoft.com/office/drawing/2014/main" id="{925FF3F4-FC0E-4F58-92FB-86EF5DD22E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1248"/>
              <a:ext cx="1344" cy="2861"/>
              <a:chOff x="3024" y="1248"/>
              <a:chExt cx="1344" cy="2861"/>
            </a:xfrm>
          </p:grpSpPr>
          <p:sp>
            <p:nvSpPr>
              <p:cNvPr id="5210" name="Rectangle 90">
                <a:extLst>
                  <a:ext uri="{FF2B5EF4-FFF2-40B4-BE49-F238E27FC236}">
                    <a16:creationId xmlns:a16="http://schemas.microsoft.com/office/drawing/2014/main" id="{D7FABAAE-649F-4462-96C6-4D0533BF3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488"/>
                <a:ext cx="192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1" name="AutoShape 91">
                <a:extLst>
                  <a:ext uri="{FF2B5EF4-FFF2-40B4-BE49-F238E27FC236}">
                    <a16:creationId xmlns:a16="http://schemas.microsoft.com/office/drawing/2014/main" id="{775E0592-D2FE-4B71-B34E-61B49764FB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144" cy="192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2" name="Oval 92">
                <a:extLst>
                  <a:ext uri="{FF2B5EF4-FFF2-40B4-BE49-F238E27FC236}">
                    <a16:creationId xmlns:a16="http://schemas.microsoft.com/office/drawing/2014/main" id="{0283DE42-8715-493C-B725-60EA5976A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4" y="1488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3" name="Text Box 93">
                <a:extLst>
                  <a:ext uri="{FF2B5EF4-FFF2-40B4-BE49-F238E27FC236}">
                    <a16:creationId xmlns:a16="http://schemas.microsoft.com/office/drawing/2014/main" id="{9933BFD1-3A06-4267-86AE-3ABC3B6AE2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248"/>
                <a:ext cx="115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200">
                    <a:latin typeface="Times New Roman" panose="02020603050405020304" pitchFamily="18" charset="0"/>
                  </a:rPr>
                  <a:t>None      A levels   Degree</a:t>
                </a:r>
              </a:p>
            </p:txBody>
          </p:sp>
          <p:sp>
            <p:nvSpPr>
              <p:cNvPr id="5214" name="Text Box 94">
                <a:extLst>
                  <a:ext uri="{FF2B5EF4-FFF2-40B4-BE49-F238E27FC236}">
                    <a16:creationId xmlns:a16="http://schemas.microsoft.com/office/drawing/2014/main" id="{7B78CBC7-E83D-4086-A34D-0E29226B5C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120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400">
                    <a:latin typeface="Times New Roman" panose="02020603050405020304" pitchFamily="18" charset="0"/>
                  </a:rPr>
                  <a:t>% = 50         40        10</a:t>
                </a:r>
              </a:p>
            </p:txBody>
          </p:sp>
          <p:sp>
            <p:nvSpPr>
              <p:cNvPr id="5215" name="Rectangle 95">
                <a:extLst>
                  <a:ext uri="{FF2B5EF4-FFF2-40B4-BE49-F238E27FC236}">
                    <a16:creationId xmlns:a16="http://schemas.microsoft.com/office/drawing/2014/main" id="{7D14A300-45EB-42BC-88F4-A282DC205A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4" y="2544"/>
                <a:ext cx="192" cy="14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6" name="AutoShape 96">
                <a:extLst>
                  <a:ext uri="{FF2B5EF4-FFF2-40B4-BE49-F238E27FC236}">
                    <a16:creationId xmlns:a16="http://schemas.microsoft.com/office/drawing/2014/main" id="{E439A2A5-6181-4DC8-B100-237C3C30A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7" name="Oval 97">
                <a:extLst>
                  <a:ext uri="{FF2B5EF4-FFF2-40B4-BE49-F238E27FC236}">
                    <a16:creationId xmlns:a16="http://schemas.microsoft.com/office/drawing/2014/main" id="{CBD5FE70-C3E3-4BBB-8F89-D755EC4B65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2544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8" name="Rectangle 98">
                <a:extLst>
                  <a:ext uri="{FF2B5EF4-FFF2-40B4-BE49-F238E27FC236}">
                    <a16:creationId xmlns:a16="http://schemas.microsoft.com/office/drawing/2014/main" id="{6FA9D248-CB24-43DB-B47A-A8DE89ECB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2" y="3677"/>
                <a:ext cx="192" cy="14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19" name="AutoShape 99">
                <a:extLst>
                  <a:ext uri="{FF2B5EF4-FFF2-40B4-BE49-F238E27FC236}">
                    <a16:creationId xmlns:a16="http://schemas.microsoft.com/office/drawing/2014/main" id="{75A8E57F-6936-4F75-B9D6-75EBDE4BA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3629"/>
                <a:ext cx="144" cy="192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20" name="Oval 100">
                <a:extLst>
                  <a:ext uri="{FF2B5EF4-FFF2-40B4-BE49-F238E27FC236}">
                    <a16:creationId xmlns:a16="http://schemas.microsoft.com/office/drawing/2014/main" id="{103F5AE3-6005-4D13-B022-43E353051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3677"/>
                <a:ext cx="144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221" name="Text Box 101">
                <a:extLst>
                  <a:ext uri="{FF2B5EF4-FFF2-40B4-BE49-F238E27FC236}">
                    <a16:creationId xmlns:a16="http://schemas.microsoft.com/office/drawing/2014/main" id="{16F8D2B2-606D-4AD4-BF64-81B1FAE658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1680"/>
                <a:ext cx="120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400">
                    <a:latin typeface="Times New Roman" panose="02020603050405020304" pitchFamily="18" charset="0"/>
                  </a:rPr>
                  <a:t>% = 35         35       30</a:t>
                </a:r>
              </a:p>
            </p:txBody>
          </p:sp>
          <p:sp>
            <p:nvSpPr>
              <p:cNvPr id="5222" name="Text Box 102">
                <a:extLst>
                  <a:ext uri="{FF2B5EF4-FFF2-40B4-BE49-F238E27FC236}">
                    <a16:creationId xmlns:a16="http://schemas.microsoft.com/office/drawing/2014/main" id="{D1614EE5-9C75-4193-B4E7-A1A478FA1D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3917"/>
                <a:ext cx="124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F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400">
                    <a:latin typeface="Times New Roman" panose="02020603050405020304" pitchFamily="18" charset="0"/>
                  </a:rPr>
                  <a:t>% = 20         40         40</a:t>
                </a:r>
              </a:p>
            </p:txBody>
          </p:sp>
          <p:sp>
            <p:nvSpPr>
              <p:cNvPr id="5223" name="Text Box 103">
                <a:extLst>
                  <a:ext uri="{FF2B5EF4-FFF2-40B4-BE49-F238E27FC236}">
                    <a16:creationId xmlns:a16="http://schemas.microsoft.com/office/drawing/2014/main" id="{663A20B6-97DA-4D08-A550-33FF7BFEFE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275"/>
                <a:ext cx="115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200">
                    <a:latin typeface="Times New Roman" panose="02020603050405020304" pitchFamily="18" charset="0"/>
                  </a:rPr>
                  <a:t>None      A levels   Degree</a:t>
                </a:r>
              </a:p>
            </p:txBody>
          </p:sp>
          <p:sp>
            <p:nvSpPr>
              <p:cNvPr id="5224" name="Text Box 104">
                <a:extLst>
                  <a:ext uri="{FF2B5EF4-FFF2-40B4-BE49-F238E27FC236}">
                    <a16:creationId xmlns:a16="http://schemas.microsoft.com/office/drawing/2014/main" id="{D4938C75-33F4-40D5-935E-8B714E4108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6" y="3408"/>
                <a:ext cx="1152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altLang="en-US" sz="1200">
                    <a:latin typeface="Times New Roman" panose="02020603050405020304" pitchFamily="18" charset="0"/>
                  </a:rPr>
                  <a:t>None      A levels   Degree</a:t>
                </a:r>
              </a:p>
            </p:txBody>
          </p:sp>
        </p:grpSp>
      </p:grpSp>
      <p:sp>
        <p:nvSpPr>
          <p:cNvPr id="5226" name="Text Box 106">
            <a:extLst>
              <a:ext uri="{FF2B5EF4-FFF2-40B4-BE49-F238E27FC236}">
                <a16:creationId xmlns:a16="http://schemas.microsoft.com/office/drawing/2014/main" id="{7D562AB3-26BA-489B-AB44-D6B670985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946150"/>
            <a:ext cx="53340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/>
              <a:t>In this case we will sample 40% of the population, stratified by ethnicity and educational background.</a:t>
            </a:r>
            <a:br>
              <a:rPr lang="en-GB" altLang="en-US" sz="1400"/>
            </a:br>
            <a:r>
              <a:rPr lang="en-GB" altLang="en-US" sz="1400"/>
              <a:t>So 40% of 55 total = 22 samples.</a:t>
            </a:r>
            <a:endParaRPr lang="en-GB" altLang="en-US"/>
          </a:p>
        </p:txBody>
      </p:sp>
      <p:sp>
        <p:nvSpPr>
          <p:cNvPr id="5227" name="Text Box 107">
            <a:extLst>
              <a:ext uri="{FF2B5EF4-FFF2-40B4-BE49-F238E27FC236}">
                <a16:creationId xmlns:a16="http://schemas.microsoft.com/office/drawing/2014/main" id="{89EBD8FA-71CB-4033-80B7-8FA3F5C67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1692275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 b="1"/>
              <a:t>22 samples</a:t>
            </a:r>
            <a:r>
              <a:rPr lang="en-GB" altLang="en-US" sz="1400"/>
              <a:t> divided </a:t>
            </a:r>
            <a:br>
              <a:rPr lang="en-GB" altLang="en-US" sz="1400"/>
            </a:br>
            <a:r>
              <a:rPr lang="en-GB" altLang="en-US" sz="1400"/>
              <a:t>by ethnicity</a:t>
            </a:r>
            <a:endParaRPr lang="en-GB" altLang="en-US" sz="1400" b="1"/>
          </a:p>
        </p:txBody>
      </p:sp>
      <p:grpSp>
        <p:nvGrpSpPr>
          <p:cNvPr id="5263" name="Group 143">
            <a:extLst>
              <a:ext uri="{FF2B5EF4-FFF2-40B4-BE49-F238E27FC236}">
                <a16:creationId xmlns:a16="http://schemas.microsoft.com/office/drawing/2014/main" id="{DEFA1CC7-7A41-4354-BD48-F27300B0F411}"/>
              </a:ext>
            </a:extLst>
          </p:cNvPr>
          <p:cNvGrpSpPr>
            <a:grpSpLocks/>
          </p:cNvGrpSpPr>
          <p:nvPr/>
        </p:nvGrpSpPr>
        <p:grpSpPr bwMode="auto">
          <a:xfrm>
            <a:off x="8229600" y="2057400"/>
            <a:ext cx="685800" cy="3505200"/>
            <a:chOff x="5184" y="1296"/>
            <a:chExt cx="432" cy="2208"/>
          </a:xfrm>
        </p:grpSpPr>
        <p:sp>
          <p:nvSpPr>
            <p:cNvPr id="5228" name="Text Box 108">
              <a:extLst>
                <a:ext uri="{FF2B5EF4-FFF2-40B4-BE49-F238E27FC236}">
                  <a16:creationId xmlns:a16="http://schemas.microsoft.com/office/drawing/2014/main" id="{56256A54-567D-404E-B218-3B3D53A8C5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129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800">
                  <a:solidFill>
                    <a:schemeClr val="accent1"/>
                  </a:solidFill>
                </a:rPr>
                <a:t>8</a:t>
              </a:r>
              <a:endParaRPr lang="en-GB" altLang="en-US" sz="1800"/>
            </a:p>
          </p:txBody>
        </p:sp>
        <p:sp>
          <p:nvSpPr>
            <p:cNvPr id="5229" name="Text Box 109">
              <a:extLst>
                <a:ext uri="{FF2B5EF4-FFF2-40B4-BE49-F238E27FC236}">
                  <a16:creationId xmlns:a16="http://schemas.microsoft.com/office/drawing/2014/main" id="{13761B0C-4EB1-4D91-BFA9-917D852139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225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800">
                  <a:solidFill>
                    <a:schemeClr val="accent2"/>
                  </a:solidFill>
                </a:rPr>
                <a:t>4</a:t>
              </a:r>
              <a:endParaRPr lang="en-GB" altLang="en-US" sz="1800"/>
            </a:p>
          </p:txBody>
        </p:sp>
        <p:sp>
          <p:nvSpPr>
            <p:cNvPr id="5230" name="Text Box 110">
              <a:extLst>
                <a:ext uri="{FF2B5EF4-FFF2-40B4-BE49-F238E27FC236}">
                  <a16:creationId xmlns:a16="http://schemas.microsoft.com/office/drawing/2014/main" id="{76D3A904-E7BC-4515-B171-1C10EC1459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3273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800">
                  <a:solidFill>
                    <a:srgbClr val="FF0000"/>
                  </a:solidFill>
                </a:rPr>
                <a:t>10</a:t>
              </a:r>
            </a:p>
          </p:txBody>
        </p:sp>
      </p:grpSp>
      <p:grpSp>
        <p:nvGrpSpPr>
          <p:cNvPr id="5238" name="Group 118">
            <a:extLst>
              <a:ext uri="{FF2B5EF4-FFF2-40B4-BE49-F238E27FC236}">
                <a16:creationId xmlns:a16="http://schemas.microsoft.com/office/drawing/2014/main" id="{138D22A6-C42A-44B6-9767-0AD56C65E22A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362200"/>
            <a:ext cx="1524000" cy="762000"/>
            <a:chOff x="4800" y="1488"/>
            <a:chExt cx="960" cy="480"/>
          </a:xfrm>
        </p:grpSpPr>
        <p:sp>
          <p:nvSpPr>
            <p:cNvPr id="5231" name="Rectangle 111">
              <a:extLst>
                <a:ext uri="{FF2B5EF4-FFF2-40B4-BE49-F238E27FC236}">
                  <a16:creationId xmlns:a16="http://schemas.microsoft.com/office/drawing/2014/main" id="{B14D5B63-00B3-4863-9BD9-5E438AB13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82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2" name="AutoShape 112">
              <a:extLst>
                <a:ext uri="{FF2B5EF4-FFF2-40B4-BE49-F238E27FC236}">
                  <a16:creationId xmlns:a16="http://schemas.microsoft.com/office/drawing/2014/main" id="{7E3C9E17-58DA-4904-83CC-370D019AF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177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3" name="Oval 113">
              <a:extLst>
                <a:ext uri="{FF2B5EF4-FFF2-40B4-BE49-F238E27FC236}">
                  <a16:creationId xmlns:a16="http://schemas.microsoft.com/office/drawing/2014/main" id="{88B395F0-B7A1-4681-BBB8-3010D6884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182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34" name="Text Box 114">
              <a:extLst>
                <a:ext uri="{FF2B5EF4-FFF2-40B4-BE49-F238E27FC236}">
                  <a16:creationId xmlns:a16="http://schemas.microsoft.com/office/drawing/2014/main" id="{879C61DA-13E9-4CB6-B9AC-539E693EF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632"/>
              <a:ext cx="9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 b="1">
                  <a:solidFill>
                    <a:schemeClr val="accent1"/>
                  </a:solidFill>
                </a:rPr>
                <a:t>3         3         2</a:t>
              </a:r>
              <a:endParaRPr lang="en-GB" altLang="en-US" sz="1200"/>
            </a:p>
          </p:txBody>
        </p:sp>
        <p:sp>
          <p:nvSpPr>
            <p:cNvPr id="5235" name="Line 115">
              <a:extLst>
                <a:ext uri="{FF2B5EF4-FFF2-40B4-BE49-F238E27FC236}">
                  <a16:creationId xmlns:a16="http://schemas.microsoft.com/office/drawing/2014/main" id="{F3926B35-2A40-4EB0-952D-07FE4F4F9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1488"/>
              <a:ext cx="192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36" name="Line 116">
              <a:extLst>
                <a:ext uri="{FF2B5EF4-FFF2-40B4-BE49-F238E27FC236}">
                  <a16:creationId xmlns:a16="http://schemas.microsoft.com/office/drawing/2014/main" id="{7B680702-952C-4F11-9B24-B89513029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1488"/>
              <a:ext cx="0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37" name="Line 117">
              <a:extLst>
                <a:ext uri="{FF2B5EF4-FFF2-40B4-BE49-F238E27FC236}">
                  <a16:creationId xmlns:a16="http://schemas.microsoft.com/office/drawing/2014/main" id="{E12D0672-9067-4DD6-BBAA-828CD182D1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1488"/>
              <a:ext cx="240" cy="19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5247" name="Group 127">
            <a:extLst>
              <a:ext uri="{FF2B5EF4-FFF2-40B4-BE49-F238E27FC236}">
                <a16:creationId xmlns:a16="http://schemas.microsoft.com/office/drawing/2014/main" id="{442DB03A-9089-4FCA-A258-9766885BAAF3}"/>
              </a:ext>
            </a:extLst>
          </p:cNvPr>
          <p:cNvGrpSpPr>
            <a:grpSpLocks/>
          </p:cNvGrpSpPr>
          <p:nvPr/>
        </p:nvGrpSpPr>
        <p:grpSpPr bwMode="auto">
          <a:xfrm>
            <a:off x="7621588" y="3962400"/>
            <a:ext cx="1524000" cy="762000"/>
            <a:chOff x="4801" y="2496"/>
            <a:chExt cx="960" cy="480"/>
          </a:xfrm>
        </p:grpSpPr>
        <p:sp>
          <p:nvSpPr>
            <p:cNvPr id="5240" name="Rectangle 120">
              <a:extLst>
                <a:ext uri="{FF2B5EF4-FFF2-40B4-BE49-F238E27FC236}">
                  <a16:creationId xmlns:a16="http://schemas.microsoft.com/office/drawing/2014/main" id="{5E0B0CC0-F260-42C5-98A6-F4C15B0BC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2832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1" name="AutoShape 121">
              <a:extLst>
                <a:ext uri="{FF2B5EF4-FFF2-40B4-BE49-F238E27FC236}">
                  <a16:creationId xmlns:a16="http://schemas.microsoft.com/office/drawing/2014/main" id="{84CBB7BB-A7C6-4705-83D4-68F67AC21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5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2" name="Oval 122">
              <a:extLst>
                <a:ext uri="{FF2B5EF4-FFF2-40B4-BE49-F238E27FC236}">
                  <a16:creationId xmlns:a16="http://schemas.microsoft.com/office/drawing/2014/main" id="{126EE9A4-E504-4084-90E3-D845D2181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1" y="283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43" name="Text Box 123">
              <a:extLst>
                <a:ext uri="{FF2B5EF4-FFF2-40B4-BE49-F238E27FC236}">
                  <a16:creationId xmlns:a16="http://schemas.microsoft.com/office/drawing/2014/main" id="{8EFE99F0-A169-4EBD-81F8-2EE6B6F6CC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1" y="2640"/>
              <a:ext cx="9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 b="1">
                  <a:solidFill>
                    <a:schemeClr val="accent2"/>
                  </a:solidFill>
                </a:rPr>
                <a:t>2         2         0</a:t>
              </a:r>
              <a:endParaRPr lang="en-GB" altLang="en-US" sz="1200">
                <a:solidFill>
                  <a:schemeClr val="accent2"/>
                </a:solidFill>
              </a:endParaRPr>
            </a:p>
          </p:txBody>
        </p:sp>
        <p:sp>
          <p:nvSpPr>
            <p:cNvPr id="5244" name="Line 124">
              <a:extLst>
                <a:ext uri="{FF2B5EF4-FFF2-40B4-BE49-F238E27FC236}">
                  <a16:creationId xmlns:a16="http://schemas.microsoft.com/office/drawing/2014/main" id="{DD2D73FE-ABE8-4DF3-BB53-85BCD5954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3" y="2496"/>
              <a:ext cx="192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45" name="Line 125">
              <a:extLst>
                <a:ext uri="{FF2B5EF4-FFF2-40B4-BE49-F238E27FC236}">
                  <a16:creationId xmlns:a16="http://schemas.microsoft.com/office/drawing/2014/main" id="{76797FF0-56DB-4B91-9876-D0BA315F7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1" y="2496"/>
              <a:ext cx="0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46" name="Line 126">
              <a:extLst>
                <a:ext uri="{FF2B5EF4-FFF2-40B4-BE49-F238E27FC236}">
                  <a16:creationId xmlns:a16="http://schemas.microsoft.com/office/drawing/2014/main" id="{19685BBD-AE11-4387-8915-FBC055108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9" y="2496"/>
              <a:ext cx="240" cy="19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5256" name="Group 136">
            <a:extLst>
              <a:ext uri="{FF2B5EF4-FFF2-40B4-BE49-F238E27FC236}">
                <a16:creationId xmlns:a16="http://schemas.microsoft.com/office/drawing/2014/main" id="{0481D902-47A2-4ED8-8328-B5494829C4F2}"/>
              </a:ext>
            </a:extLst>
          </p:cNvPr>
          <p:cNvGrpSpPr>
            <a:grpSpLocks/>
          </p:cNvGrpSpPr>
          <p:nvPr/>
        </p:nvGrpSpPr>
        <p:grpSpPr bwMode="auto">
          <a:xfrm>
            <a:off x="7621588" y="5715000"/>
            <a:ext cx="1524000" cy="762000"/>
            <a:chOff x="4801" y="3600"/>
            <a:chExt cx="960" cy="480"/>
          </a:xfrm>
        </p:grpSpPr>
        <p:sp>
          <p:nvSpPr>
            <p:cNvPr id="5249" name="Rectangle 129">
              <a:extLst>
                <a:ext uri="{FF2B5EF4-FFF2-40B4-BE49-F238E27FC236}">
                  <a16:creationId xmlns:a16="http://schemas.microsoft.com/office/drawing/2014/main" id="{63791863-239C-433A-B356-9CF356D5E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393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0" name="AutoShape 130">
              <a:extLst>
                <a:ext uri="{FF2B5EF4-FFF2-40B4-BE49-F238E27FC236}">
                  <a16:creationId xmlns:a16="http://schemas.microsoft.com/office/drawing/2014/main" id="{C83F4286-ACDC-4BE6-9677-37E95516B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5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1" name="Oval 131">
              <a:extLst>
                <a:ext uri="{FF2B5EF4-FFF2-40B4-BE49-F238E27FC236}">
                  <a16:creationId xmlns:a16="http://schemas.microsoft.com/office/drawing/2014/main" id="{C0DB73CF-1657-4794-A544-2E509B596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1" y="393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52" name="Text Box 132">
              <a:extLst>
                <a:ext uri="{FF2B5EF4-FFF2-40B4-BE49-F238E27FC236}">
                  <a16:creationId xmlns:a16="http://schemas.microsoft.com/office/drawing/2014/main" id="{AD5ED627-6703-45B9-A393-C0861E541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1" y="3744"/>
              <a:ext cx="9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200" b="1">
                  <a:solidFill>
                    <a:srgbClr val="FF0000"/>
                  </a:solidFill>
                </a:rPr>
                <a:t>2         4         4</a:t>
              </a:r>
              <a:endParaRPr lang="en-GB" altLang="en-US" sz="1200"/>
            </a:p>
          </p:txBody>
        </p:sp>
        <p:sp>
          <p:nvSpPr>
            <p:cNvPr id="5253" name="Line 133">
              <a:extLst>
                <a:ext uri="{FF2B5EF4-FFF2-40B4-BE49-F238E27FC236}">
                  <a16:creationId xmlns:a16="http://schemas.microsoft.com/office/drawing/2014/main" id="{362A4B2D-2332-45AD-9E3B-A1AD3635F9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3" y="3600"/>
              <a:ext cx="192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54" name="Line 134">
              <a:extLst>
                <a:ext uri="{FF2B5EF4-FFF2-40B4-BE49-F238E27FC236}">
                  <a16:creationId xmlns:a16="http://schemas.microsoft.com/office/drawing/2014/main" id="{68DCD79B-7BE3-4E48-A7B8-8C9E9626D3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1" y="3600"/>
              <a:ext cx="0" cy="14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5255" name="Line 135">
              <a:extLst>
                <a:ext uri="{FF2B5EF4-FFF2-40B4-BE49-F238E27FC236}">
                  <a16:creationId xmlns:a16="http://schemas.microsoft.com/office/drawing/2014/main" id="{C47BD2E0-0A0A-4673-9EB0-704B0E3FC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9" y="3600"/>
              <a:ext cx="240" cy="19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5259" name="Line 139">
            <a:extLst>
              <a:ext uri="{FF2B5EF4-FFF2-40B4-BE49-F238E27FC236}">
                <a16:creationId xmlns:a16="http://schemas.microsoft.com/office/drawing/2014/main" id="{13CFBB74-150B-4CE4-A7EE-A76F3F8E1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1752600"/>
            <a:ext cx="0" cy="4953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5265" name="Text Box 145">
            <a:extLst>
              <a:ext uri="{FF2B5EF4-FFF2-40B4-BE49-F238E27FC236}">
                <a16:creationId xmlns:a16="http://schemas.microsoft.com/office/drawing/2014/main" id="{1DB06470-A4B6-4982-915B-BD5AEB516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4" y="2133600"/>
            <a:ext cx="1243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400"/>
              <a:t>&amp; education</a:t>
            </a:r>
          </a:p>
        </p:txBody>
      </p:sp>
      <p:grpSp>
        <p:nvGrpSpPr>
          <p:cNvPr id="5279" name="Group 159">
            <a:extLst>
              <a:ext uri="{FF2B5EF4-FFF2-40B4-BE49-F238E27FC236}">
                <a16:creationId xmlns:a16="http://schemas.microsoft.com/office/drawing/2014/main" id="{9C328A09-0085-4C9B-B458-08773CBB57B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524004"/>
            <a:ext cx="2133600" cy="4799013"/>
            <a:chOff x="624" y="960"/>
            <a:chExt cx="1344" cy="3023"/>
          </a:xfrm>
        </p:grpSpPr>
        <p:sp>
          <p:nvSpPr>
            <p:cNvPr id="5271" name="AutoShape 151">
              <a:extLst>
                <a:ext uri="{FF2B5EF4-FFF2-40B4-BE49-F238E27FC236}">
                  <a16:creationId xmlns:a16="http://schemas.microsoft.com/office/drawing/2014/main" id="{1850D168-ACB9-4259-8D3C-1F1E5AB86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20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2" name="AutoShape 152">
              <a:extLst>
                <a:ext uri="{FF2B5EF4-FFF2-40B4-BE49-F238E27FC236}">
                  <a16:creationId xmlns:a16="http://schemas.microsoft.com/office/drawing/2014/main" id="{DD00E44E-8800-4CAB-9DA3-965E216B9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16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3" name="AutoShape 153">
              <a:extLst>
                <a:ext uri="{FF2B5EF4-FFF2-40B4-BE49-F238E27FC236}">
                  <a16:creationId xmlns:a16="http://schemas.microsoft.com/office/drawing/2014/main" id="{1765B79A-7491-49B2-9D0D-A006C4C3D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31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4" name="AutoShape 154">
              <a:extLst>
                <a:ext uri="{FF2B5EF4-FFF2-40B4-BE49-F238E27FC236}">
                  <a16:creationId xmlns:a16="http://schemas.microsoft.com/office/drawing/2014/main" id="{CEA65729-8157-4790-9066-A0E6FB3E3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25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5" name="AutoShape 155">
              <a:extLst>
                <a:ext uri="{FF2B5EF4-FFF2-40B4-BE49-F238E27FC236}">
                  <a16:creationId xmlns:a16="http://schemas.microsoft.com/office/drawing/2014/main" id="{79A06BFB-B524-48B7-A44D-2C3502A15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321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6" name="AutoShape 156">
              <a:extLst>
                <a:ext uri="{FF2B5EF4-FFF2-40B4-BE49-F238E27FC236}">
                  <a16:creationId xmlns:a16="http://schemas.microsoft.com/office/drawing/2014/main" id="{8CDD1E79-5133-4382-BB1D-82019AE6C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0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7" name="AutoShape 157">
              <a:extLst>
                <a:ext uri="{FF2B5EF4-FFF2-40B4-BE49-F238E27FC236}">
                  <a16:creationId xmlns:a16="http://schemas.microsoft.com/office/drawing/2014/main" id="{8632DDEF-C8D9-4EB4-A414-DA67DB9DC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58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78" name="AutoShape 158">
              <a:extLst>
                <a:ext uri="{FF2B5EF4-FFF2-40B4-BE49-F238E27FC236}">
                  <a16:creationId xmlns:a16="http://schemas.microsoft.com/office/drawing/2014/main" id="{E0D05E24-CEA9-4130-B047-7CCB7FE99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96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5284" name="Group 164">
            <a:extLst>
              <a:ext uri="{FF2B5EF4-FFF2-40B4-BE49-F238E27FC236}">
                <a16:creationId xmlns:a16="http://schemas.microsoft.com/office/drawing/2014/main" id="{434DBD64-99CF-4CC1-936C-FD329EC2948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914404"/>
            <a:ext cx="1600200" cy="1827213"/>
            <a:chOff x="1008" y="576"/>
            <a:chExt cx="1008" cy="1151"/>
          </a:xfrm>
        </p:grpSpPr>
        <p:sp>
          <p:nvSpPr>
            <p:cNvPr id="5280" name="AutoShape 160">
              <a:extLst>
                <a:ext uri="{FF2B5EF4-FFF2-40B4-BE49-F238E27FC236}">
                  <a16:creationId xmlns:a16="http://schemas.microsoft.com/office/drawing/2014/main" id="{A68D050A-271D-42E4-B6E0-9F7EFD166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57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1" name="AutoShape 161">
              <a:extLst>
                <a:ext uri="{FF2B5EF4-FFF2-40B4-BE49-F238E27FC236}">
                  <a16:creationId xmlns:a16="http://schemas.microsoft.com/office/drawing/2014/main" id="{DC3B3ABA-D702-4C9A-B89A-2EBEDFB5A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15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2" name="AutoShape 162">
              <a:extLst>
                <a:ext uri="{FF2B5EF4-FFF2-40B4-BE49-F238E27FC236}">
                  <a16:creationId xmlns:a16="http://schemas.microsoft.com/office/drawing/2014/main" id="{D361193A-E70F-49DA-A0BF-C30406A6F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67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3" name="AutoShape 163">
              <a:extLst>
                <a:ext uri="{FF2B5EF4-FFF2-40B4-BE49-F238E27FC236}">
                  <a16:creationId xmlns:a16="http://schemas.microsoft.com/office/drawing/2014/main" id="{FE743F2D-2FAC-4F66-9B15-202B6CDCC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4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5295" name="Group 175">
            <a:extLst>
              <a:ext uri="{FF2B5EF4-FFF2-40B4-BE49-F238E27FC236}">
                <a16:creationId xmlns:a16="http://schemas.microsoft.com/office/drawing/2014/main" id="{ED70828F-BAED-4B3F-9712-CC99A45BBA4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752604"/>
            <a:ext cx="3124200" cy="4951413"/>
            <a:chOff x="432" y="1104"/>
            <a:chExt cx="1968" cy="3119"/>
          </a:xfrm>
        </p:grpSpPr>
        <p:sp>
          <p:nvSpPr>
            <p:cNvPr id="5285" name="AutoShape 165">
              <a:extLst>
                <a:ext uri="{FF2B5EF4-FFF2-40B4-BE49-F238E27FC236}">
                  <a16:creationId xmlns:a16="http://schemas.microsoft.com/office/drawing/2014/main" id="{97BEBC93-4817-48CE-8326-FD010CA0A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63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6" name="AutoShape 166">
              <a:extLst>
                <a:ext uri="{FF2B5EF4-FFF2-40B4-BE49-F238E27FC236}">
                  <a16:creationId xmlns:a16="http://schemas.microsoft.com/office/drawing/2014/main" id="{6F66BF0E-B7B3-4CC5-A2BF-4A024C2E6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92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7" name="AutoShape 167">
              <a:extLst>
                <a:ext uri="{FF2B5EF4-FFF2-40B4-BE49-F238E27FC236}">
                  <a16:creationId xmlns:a16="http://schemas.microsoft.com/office/drawing/2014/main" id="{A5AAD8B4-885E-4C6F-81E8-A93AA77DA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45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8" name="AutoShape 168">
              <a:extLst>
                <a:ext uri="{FF2B5EF4-FFF2-40B4-BE49-F238E27FC236}">
                  <a16:creationId xmlns:a16="http://schemas.microsoft.com/office/drawing/2014/main" id="{74CDA1C2-8EF0-4BE7-B5FA-91EC03C93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74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89" name="AutoShape 169">
              <a:extLst>
                <a:ext uri="{FF2B5EF4-FFF2-40B4-BE49-F238E27FC236}">
                  <a16:creationId xmlns:a16="http://schemas.microsoft.com/office/drawing/2014/main" id="{6C9923EC-764F-454C-AD81-DABCF14C2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82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90" name="AutoShape 170">
              <a:extLst>
                <a:ext uri="{FF2B5EF4-FFF2-40B4-BE49-F238E27FC236}">
                  <a16:creationId xmlns:a16="http://schemas.microsoft.com/office/drawing/2014/main" id="{F066243C-7276-42BD-8212-90A0F0D6E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82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91" name="AutoShape 171">
              <a:extLst>
                <a:ext uri="{FF2B5EF4-FFF2-40B4-BE49-F238E27FC236}">
                  <a16:creationId xmlns:a16="http://schemas.microsoft.com/office/drawing/2014/main" id="{32B339C2-1DB2-4F6B-86DA-D0412CD84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44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92" name="AutoShape 172">
              <a:extLst>
                <a:ext uri="{FF2B5EF4-FFF2-40B4-BE49-F238E27FC236}">
                  <a16:creationId xmlns:a16="http://schemas.microsoft.com/office/drawing/2014/main" id="{2438D04C-753B-4092-9412-745B17DB3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44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93" name="AutoShape 173">
              <a:extLst>
                <a:ext uri="{FF2B5EF4-FFF2-40B4-BE49-F238E27FC236}">
                  <a16:creationId xmlns:a16="http://schemas.microsoft.com/office/drawing/2014/main" id="{E35F3B0E-2256-4D75-8AE4-445257DDC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0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5294" name="AutoShape 174">
              <a:extLst>
                <a:ext uri="{FF2B5EF4-FFF2-40B4-BE49-F238E27FC236}">
                  <a16:creationId xmlns:a16="http://schemas.microsoft.com/office/drawing/2014/main" id="{271832F0-240E-4F5A-B75C-69A93A0C9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73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5296" name="AutoShape 17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89F80C9-5B97-449F-A872-00D3E5D75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5297" name="AutoShape 17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8DABD03-8549-45C3-B9CB-C36A87F2C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5298" name="AutoShape 17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A4BC267-146A-40DE-B0F5-01709636F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5299" name="AutoShape 17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A447AFA-168C-442E-A5AD-FDB49E8C2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5300" name="AutoShape 180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D996DF39-FE06-4E1E-B2ED-66FAE1E58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5301" name="Rectangle 181">
            <a:extLst>
              <a:ext uri="{FF2B5EF4-FFF2-40B4-BE49-F238E27FC236}">
                <a16:creationId xmlns:a16="http://schemas.microsoft.com/office/drawing/2014/main" id="{5380DFEF-76CA-48D0-9331-6CFA21244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02" name="Rectangle 182">
            <a:extLst>
              <a:ext uri="{FF2B5EF4-FFF2-40B4-BE49-F238E27FC236}">
                <a16:creationId xmlns:a16="http://schemas.microsoft.com/office/drawing/2014/main" id="{4517E09A-C464-4E10-B9B4-C19652841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5303" name="Text Box 183">
            <a:extLst>
              <a:ext uri="{FF2B5EF4-FFF2-40B4-BE49-F238E27FC236}">
                <a16:creationId xmlns:a16="http://schemas.microsoft.com/office/drawing/2014/main" id="{023F27BD-9230-4B85-A00D-6AACAB044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5304" name="Text Box 184">
            <a:extLst>
              <a:ext uri="{FF2B5EF4-FFF2-40B4-BE49-F238E27FC236}">
                <a16:creationId xmlns:a16="http://schemas.microsoft.com/office/drawing/2014/main" id="{C727AE1C-1128-46F8-BAF4-A69782716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5305" name="AutoShape 18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A3BA89C-653B-45E9-998F-82E61A448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7" grpId="0" autoUpdateAnimBg="0"/>
      <p:bldP spid="526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8" name="Rectangle 60">
            <a:extLst>
              <a:ext uri="{FF2B5EF4-FFF2-40B4-BE49-F238E27FC236}">
                <a16:creationId xmlns:a16="http://schemas.microsoft.com/office/drawing/2014/main" id="{78E3B09D-5882-4E2E-9249-C7A1CA4DC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7171" name="Group 3">
            <a:extLst>
              <a:ext uri="{FF2B5EF4-FFF2-40B4-BE49-F238E27FC236}">
                <a16:creationId xmlns:a16="http://schemas.microsoft.com/office/drawing/2014/main" id="{F0E8701D-3139-4571-B1C3-E050033E1BFB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219200"/>
            <a:ext cx="2895600" cy="5257800"/>
            <a:chOff x="480" y="768"/>
            <a:chExt cx="1824" cy="3312"/>
          </a:xfrm>
        </p:grpSpPr>
        <p:sp>
          <p:nvSpPr>
            <p:cNvPr id="7172" name="AutoShape 4">
              <a:extLst>
                <a:ext uri="{FF2B5EF4-FFF2-40B4-BE49-F238E27FC236}">
                  <a16:creationId xmlns:a16="http://schemas.microsoft.com/office/drawing/2014/main" id="{3D854741-D685-4B6A-B03C-E9AA0C5DC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3" name="Rectangle 5">
              <a:extLst>
                <a:ext uri="{FF2B5EF4-FFF2-40B4-BE49-F238E27FC236}">
                  <a16:creationId xmlns:a16="http://schemas.microsoft.com/office/drawing/2014/main" id="{BD69DE30-439D-42C9-ACD0-46E9FC35D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4" name="Oval 6">
              <a:extLst>
                <a:ext uri="{FF2B5EF4-FFF2-40B4-BE49-F238E27FC236}">
                  <a16:creationId xmlns:a16="http://schemas.microsoft.com/office/drawing/2014/main" id="{C84A2070-773D-451C-AD08-74399BB57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5" name="AutoShape 7">
              <a:extLst>
                <a:ext uri="{FF2B5EF4-FFF2-40B4-BE49-F238E27FC236}">
                  <a16:creationId xmlns:a16="http://schemas.microsoft.com/office/drawing/2014/main" id="{3D4ABDEB-65A7-4098-957E-D1F848F72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6" name="Rectangle 8">
              <a:extLst>
                <a:ext uri="{FF2B5EF4-FFF2-40B4-BE49-F238E27FC236}">
                  <a16:creationId xmlns:a16="http://schemas.microsoft.com/office/drawing/2014/main" id="{7067BED5-D1F8-4E69-92BF-65DCDC247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7" name="Oval 9">
              <a:extLst>
                <a:ext uri="{FF2B5EF4-FFF2-40B4-BE49-F238E27FC236}">
                  <a16:creationId xmlns:a16="http://schemas.microsoft.com/office/drawing/2014/main" id="{DD7C8F17-F166-4F22-AA65-94B58FAC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8" name="AutoShape 10">
              <a:extLst>
                <a:ext uri="{FF2B5EF4-FFF2-40B4-BE49-F238E27FC236}">
                  <a16:creationId xmlns:a16="http://schemas.microsoft.com/office/drawing/2014/main" id="{32F43ABD-9D1E-4866-825C-155BF2BBF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79" name="Rectangle 11">
              <a:extLst>
                <a:ext uri="{FF2B5EF4-FFF2-40B4-BE49-F238E27FC236}">
                  <a16:creationId xmlns:a16="http://schemas.microsoft.com/office/drawing/2014/main" id="{A15C9B60-738A-47BA-A76C-B1ED01396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0" name="Oval 12">
              <a:extLst>
                <a:ext uri="{FF2B5EF4-FFF2-40B4-BE49-F238E27FC236}">
                  <a16:creationId xmlns:a16="http://schemas.microsoft.com/office/drawing/2014/main" id="{740A4A17-3EA5-4EB4-9332-67B3B49FA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1" name="AutoShape 13">
              <a:extLst>
                <a:ext uri="{FF2B5EF4-FFF2-40B4-BE49-F238E27FC236}">
                  <a16:creationId xmlns:a16="http://schemas.microsoft.com/office/drawing/2014/main" id="{B92F793A-A601-434E-B43C-34ED1313A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2" name="Rectangle 14">
              <a:extLst>
                <a:ext uri="{FF2B5EF4-FFF2-40B4-BE49-F238E27FC236}">
                  <a16:creationId xmlns:a16="http://schemas.microsoft.com/office/drawing/2014/main" id="{0C4B5835-D5BA-4CF9-9162-93175E8AA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3" name="Oval 15">
              <a:extLst>
                <a:ext uri="{FF2B5EF4-FFF2-40B4-BE49-F238E27FC236}">
                  <a16:creationId xmlns:a16="http://schemas.microsoft.com/office/drawing/2014/main" id="{DA8F1782-8D78-4BF5-A04C-C53D6C6B0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4" name="AutoShape 16">
              <a:extLst>
                <a:ext uri="{FF2B5EF4-FFF2-40B4-BE49-F238E27FC236}">
                  <a16:creationId xmlns:a16="http://schemas.microsoft.com/office/drawing/2014/main" id="{85E1F5B2-B120-4E91-A8CE-E9EF6F353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5" name="Rectangle 17">
              <a:extLst>
                <a:ext uri="{FF2B5EF4-FFF2-40B4-BE49-F238E27FC236}">
                  <a16:creationId xmlns:a16="http://schemas.microsoft.com/office/drawing/2014/main" id="{DACCEC5F-9632-447A-8299-01A2F20BF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6" name="Oval 18">
              <a:extLst>
                <a:ext uri="{FF2B5EF4-FFF2-40B4-BE49-F238E27FC236}">
                  <a16:creationId xmlns:a16="http://schemas.microsoft.com/office/drawing/2014/main" id="{3A249AA1-EB02-4CEA-8BE8-B0EACD375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7" name="Oval 19">
              <a:extLst>
                <a:ext uri="{FF2B5EF4-FFF2-40B4-BE49-F238E27FC236}">
                  <a16:creationId xmlns:a16="http://schemas.microsoft.com/office/drawing/2014/main" id="{86FB426C-A612-43F9-9BC5-6A50A1375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8" name="Oval 20">
              <a:extLst>
                <a:ext uri="{FF2B5EF4-FFF2-40B4-BE49-F238E27FC236}">
                  <a16:creationId xmlns:a16="http://schemas.microsoft.com/office/drawing/2014/main" id="{CB9CF5CD-2291-455F-B69F-6E79B4D3A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9" name="Oval 21">
              <a:extLst>
                <a:ext uri="{FF2B5EF4-FFF2-40B4-BE49-F238E27FC236}">
                  <a16:creationId xmlns:a16="http://schemas.microsoft.com/office/drawing/2014/main" id="{C235D7DD-1A9E-487A-9F5A-5A76C152E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0" name="AutoShape 22">
              <a:extLst>
                <a:ext uri="{FF2B5EF4-FFF2-40B4-BE49-F238E27FC236}">
                  <a16:creationId xmlns:a16="http://schemas.microsoft.com/office/drawing/2014/main" id="{AA318579-416A-4918-8E72-2250A946B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1" name="Rectangle 23">
              <a:extLst>
                <a:ext uri="{FF2B5EF4-FFF2-40B4-BE49-F238E27FC236}">
                  <a16:creationId xmlns:a16="http://schemas.microsoft.com/office/drawing/2014/main" id="{BC88CDCC-5A65-4F37-B49F-C3B8D3A62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2" name="Oval 24">
              <a:extLst>
                <a:ext uri="{FF2B5EF4-FFF2-40B4-BE49-F238E27FC236}">
                  <a16:creationId xmlns:a16="http://schemas.microsoft.com/office/drawing/2014/main" id="{9CAAF364-8184-4096-91C8-C1A3F773A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3" name="Oval 25">
              <a:extLst>
                <a:ext uri="{FF2B5EF4-FFF2-40B4-BE49-F238E27FC236}">
                  <a16:creationId xmlns:a16="http://schemas.microsoft.com/office/drawing/2014/main" id="{3FFFD5F6-A7B8-4CCE-A10A-9FA3C681A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4" name="AutoShape 26">
              <a:extLst>
                <a:ext uri="{FF2B5EF4-FFF2-40B4-BE49-F238E27FC236}">
                  <a16:creationId xmlns:a16="http://schemas.microsoft.com/office/drawing/2014/main" id="{E21F550B-5B42-4238-B786-63E6E4D0F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5" name="Oval 27">
              <a:extLst>
                <a:ext uri="{FF2B5EF4-FFF2-40B4-BE49-F238E27FC236}">
                  <a16:creationId xmlns:a16="http://schemas.microsoft.com/office/drawing/2014/main" id="{6B406AAB-3AE0-4E6D-B43F-9B2582E51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6" name="Rectangle 28">
              <a:extLst>
                <a:ext uri="{FF2B5EF4-FFF2-40B4-BE49-F238E27FC236}">
                  <a16:creationId xmlns:a16="http://schemas.microsoft.com/office/drawing/2014/main" id="{8AD6E338-53D2-4B12-9C8D-58E435DFA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7" name="Oval 29">
              <a:extLst>
                <a:ext uri="{FF2B5EF4-FFF2-40B4-BE49-F238E27FC236}">
                  <a16:creationId xmlns:a16="http://schemas.microsoft.com/office/drawing/2014/main" id="{60CF192B-0DF9-4255-A74B-75C6DE5EC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8" name="AutoShape 30">
              <a:extLst>
                <a:ext uri="{FF2B5EF4-FFF2-40B4-BE49-F238E27FC236}">
                  <a16:creationId xmlns:a16="http://schemas.microsoft.com/office/drawing/2014/main" id="{A193FD5F-C8BA-4AC9-9705-5B42022C7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9" name="AutoShape 31">
              <a:extLst>
                <a:ext uri="{FF2B5EF4-FFF2-40B4-BE49-F238E27FC236}">
                  <a16:creationId xmlns:a16="http://schemas.microsoft.com/office/drawing/2014/main" id="{1381F747-0F2C-4DBB-9304-CA434A582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0" name="AutoShape 32">
              <a:extLst>
                <a:ext uri="{FF2B5EF4-FFF2-40B4-BE49-F238E27FC236}">
                  <a16:creationId xmlns:a16="http://schemas.microsoft.com/office/drawing/2014/main" id="{D4C00AAA-F063-4CE7-8AA0-805D07CAD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1" name="AutoShape 33">
              <a:extLst>
                <a:ext uri="{FF2B5EF4-FFF2-40B4-BE49-F238E27FC236}">
                  <a16:creationId xmlns:a16="http://schemas.microsoft.com/office/drawing/2014/main" id="{57DBB54A-C1BE-4467-B2C1-99422CF81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2" name="Rectangle 34">
              <a:extLst>
                <a:ext uri="{FF2B5EF4-FFF2-40B4-BE49-F238E27FC236}">
                  <a16:creationId xmlns:a16="http://schemas.microsoft.com/office/drawing/2014/main" id="{731860D6-0FFA-43E5-AA1A-89C240656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3" name="AutoShape 35">
              <a:extLst>
                <a:ext uri="{FF2B5EF4-FFF2-40B4-BE49-F238E27FC236}">
                  <a16:creationId xmlns:a16="http://schemas.microsoft.com/office/drawing/2014/main" id="{719141D0-D880-4760-8721-DB58D8575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4" name="Oval 36">
              <a:extLst>
                <a:ext uri="{FF2B5EF4-FFF2-40B4-BE49-F238E27FC236}">
                  <a16:creationId xmlns:a16="http://schemas.microsoft.com/office/drawing/2014/main" id="{009A15B0-C793-4466-80C2-72A28AEC2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5" name="AutoShape 37">
              <a:extLst>
                <a:ext uri="{FF2B5EF4-FFF2-40B4-BE49-F238E27FC236}">
                  <a16:creationId xmlns:a16="http://schemas.microsoft.com/office/drawing/2014/main" id="{E065C18F-663B-41A7-B41F-C228C906F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6" name="Rectangle 38">
              <a:extLst>
                <a:ext uri="{FF2B5EF4-FFF2-40B4-BE49-F238E27FC236}">
                  <a16:creationId xmlns:a16="http://schemas.microsoft.com/office/drawing/2014/main" id="{2B49CA9B-E340-4AAE-B57C-B4E8AFFFA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7" name="Rectangle 39">
              <a:extLst>
                <a:ext uri="{FF2B5EF4-FFF2-40B4-BE49-F238E27FC236}">
                  <a16:creationId xmlns:a16="http://schemas.microsoft.com/office/drawing/2014/main" id="{539DC8D9-5D4F-4389-999C-F10C708C4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8" name="AutoShape 40">
              <a:extLst>
                <a:ext uri="{FF2B5EF4-FFF2-40B4-BE49-F238E27FC236}">
                  <a16:creationId xmlns:a16="http://schemas.microsoft.com/office/drawing/2014/main" id="{2FDBFCCE-91B1-4B0A-B54B-09B502CF0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09" name="Oval 41">
              <a:extLst>
                <a:ext uri="{FF2B5EF4-FFF2-40B4-BE49-F238E27FC236}">
                  <a16:creationId xmlns:a16="http://schemas.microsoft.com/office/drawing/2014/main" id="{81446037-E601-4010-A3B2-95CC7C11F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0" name="AutoShape 42">
              <a:extLst>
                <a:ext uri="{FF2B5EF4-FFF2-40B4-BE49-F238E27FC236}">
                  <a16:creationId xmlns:a16="http://schemas.microsoft.com/office/drawing/2014/main" id="{C09D1932-D22F-4E86-8345-7E32DFC46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1" name="Rectangle 43">
              <a:extLst>
                <a:ext uri="{FF2B5EF4-FFF2-40B4-BE49-F238E27FC236}">
                  <a16:creationId xmlns:a16="http://schemas.microsoft.com/office/drawing/2014/main" id="{CD858F0C-A8DD-4917-A9BD-801E53166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2" name="Rectangle 44">
              <a:extLst>
                <a:ext uri="{FF2B5EF4-FFF2-40B4-BE49-F238E27FC236}">
                  <a16:creationId xmlns:a16="http://schemas.microsoft.com/office/drawing/2014/main" id="{D7C281DB-4028-4AE3-9EA6-3DB985878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3" name="AutoShape 45">
              <a:extLst>
                <a:ext uri="{FF2B5EF4-FFF2-40B4-BE49-F238E27FC236}">
                  <a16:creationId xmlns:a16="http://schemas.microsoft.com/office/drawing/2014/main" id="{A3385378-E8E3-4CC8-802B-774A55432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4" name="Oval 46">
              <a:extLst>
                <a:ext uri="{FF2B5EF4-FFF2-40B4-BE49-F238E27FC236}">
                  <a16:creationId xmlns:a16="http://schemas.microsoft.com/office/drawing/2014/main" id="{46B59602-AEDC-4843-AC42-C798736E8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5" name="AutoShape 47">
              <a:extLst>
                <a:ext uri="{FF2B5EF4-FFF2-40B4-BE49-F238E27FC236}">
                  <a16:creationId xmlns:a16="http://schemas.microsoft.com/office/drawing/2014/main" id="{C8D65088-4DC9-418C-A050-AC921A116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6" name="Rectangle 48">
              <a:extLst>
                <a:ext uri="{FF2B5EF4-FFF2-40B4-BE49-F238E27FC236}">
                  <a16:creationId xmlns:a16="http://schemas.microsoft.com/office/drawing/2014/main" id="{7A6361B0-0308-46DA-BC67-1289E07F9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7" name="Rectangle 49">
              <a:extLst>
                <a:ext uri="{FF2B5EF4-FFF2-40B4-BE49-F238E27FC236}">
                  <a16:creationId xmlns:a16="http://schemas.microsoft.com/office/drawing/2014/main" id="{5F4A528D-D2FA-4BC9-9DD4-D85433DD7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8" name="AutoShape 50">
              <a:extLst>
                <a:ext uri="{FF2B5EF4-FFF2-40B4-BE49-F238E27FC236}">
                  <a16:creationId xmlns:a16="http://schemas.microsoft.com/office/drawing/2014/main" id="{0CCAEAA7-58C4-49B8-875D-ED6558B73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19" name="Oval 51">
              <a:extLst>
                <a:ext uri="{FF2B5EF4-FFF2-40B4-BE49-F238E27FC236}">
                  <a16:creationId xmlns:a16="http://schemas.microsoft.com/office/drawing/2014/main" id="{C8AF084F-7E2B-4031-9E53-A9EE2F681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0" name="AutoShape 52">
              <a:extLst>
                <a:ext uri="{FF2B5EF4-FFF2-40B4-BE49-F238E27FC236}">
                  <a16:creationId xmlns:a16="http://schemas.microsoft.com/office/drawing/2014/main" id="{DEDAA8DA-D8C3-48F2-85FA-EDBCDE362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1" name="Rectangle 53">
              <a:extLst>
                <a:ext uri="{FF2B5EF4-FFF2-40B4-BE49-F238E27FC236}">
                  <a16:creationId xmlns:a16="http://schemas.microsoft.com/office/drawing/2014/main" id="{F29AE1F4-0CE4-4163-B2CA-C72DB33B0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2" name="Rectangle 54">
              <a:extLst>
                <a:ext uri="{FF2B5EF4-FFF2-40B4-BE49-F238E27FC236}">
                  <a16:creationId xmlns:a16="http://schemas.microsoft.com/office/drawing/2014/main" id="{EF2A0F52-F0A4-4C24-9535-21D70109A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3" name="AutoShape 55">
              <a:extLst>
                <a:ext uri="{FF2B5EF4-FFF2-40B4-BE49-F238E27FC236}">
                  <a16:creationId xmlns:a16="http://schemas.microsoft.com/office/drawing/2014/main" id="{06DEC885-F38E-4FE9-AA82-DF355EEAA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4" name="Oval 56">
              <a:extLst>
                <a:ext uri="{FF2B5EF4-FFF2-40B4-BE49-F238E27FC236}">
                  <a16:creationId xmlns:a16="http://schemas.microsoft.com/office/drawing/2014/main" id="{42596E25-95AB-4703-812E-995CC212D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5" name="AutoShape 57">
              <a:extLst>
                <a:ext uri="{FF2B5EF4-FFF2-40B4-BE49-F238E27FC236}">
                  <a16:creationId xmlns:a16="http://schemas.microsoft.com/office/drawing/2014/main" id="{5A47B455-72A3-4619-A14E-B9DDB1F48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226" name="Rectangle 58">
              <a:extLst>
                <a:ext uri="{FF2B5EF4-FFF2-40B4-BE49-F238E27FC236}">
                  <a16:creationId xmlns:a16="http://schemas.microsoft.com/office/drawing/2014/main" id="{0A798CE1-B0CA-4491-B60A-B76B1B7F3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227" name="Text Box 59">
            <a:extLst>
              <a:ext uri="{FF2B5EF4-FFF2-40B4-BE49-F238E27FC236}">
                <a16:creationId xmlns:a16="http://schemas.microsoft.com/office/drawing/2014/main" id="{D7FEAAED-7494-43F7-8CCC-DECE5228B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066804"/>
            <a:ext cx="50292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/>
              <a:t>In this sampling scheme the data is reckoned to be too wide spread over an area so the researcher chooses a cluster (or several clusters) and randomly samples within the area(s).</a:t>
            </a:r>
          </a:p>
          <a:p>
            <a:endParaRPr lang="en-GB" altLang="en-US" sz="1400"/>
          </a:p>
          <a:p>
            <a:r>
              <a:rPr lang="en-GB" altLang="en-US" sz="1400"/>
              <a:t>The random sampling can be by a systematic sample from a grid or from a list (eg electoral roll) or based on random number tables to get list entries or addresses.</a:t>
            </a:r>
            <a:endParaRPr lang="en-GB" altLang="en-US"/>
          </a:p>
        </p:txBody>
      </p:sp>
      <p:sp>
        <p:nvSpPr>
          <p:cNvPr id="7229" name="Oval 61">
            <a:extLst>
              <a:ext uri="{FF2B5EF4-FFF2-40B4-BE49-F238E27FC236}">
                <a16:creationId xmlns:a16="http://schemas.microsoft.com/office/drawing/2014/main" id="{DF6D9969-7B19-4E36-B053-33DA8FCF4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553168"/>
            <a:ext cx="259766" cy="476071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7230" name="Oval 62">
            <a:extLst>
              <a:ext uri="{FF2B5EF4-FFF2-40B4-BE49-F238E27FC236}">
                <a16:creationId xmlns:a16="http://schemas.microsoft.com/office/drawing/2014/main" id="{7BB3E982-83A5-40E3-B96A-E0A5A55D2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743168"/>
            <a:ext cx="259766" cy="476071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pSp>
        <p:nvGrpSpPr>
          <p:cNvPr id="7237" name="Group 69">
            <a:extLst>
              <a:ext uri="{FF2B5EF4-FFF2-40B4-BE49-F238E27FC236}">
                <a16:creationId xmlns:a16="http://schemas.microsoft.com/office/drawing/2014/main" id="{272D7619-1898-4548-BB8E-91DEF1111AC5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5181606"/>
            <a:ext cx="2636838" cy="1522413"/>
            <a:chOff x="576" y="3264"/>
            <a:chExt cx="1661" cy="959"/>
          </a:xfrm>
        </p:grpSpPr>
        <p:sp>
          <p:nvSpPr>
            <p:cNvPr id="7231" name="AutoShape 63">
              <a:extLst>
                <a:ext uri="{FF2B5EF4-FFF2-40B4-BE49-F238E27FC236}">
                  <a16:creationId xmlns:a16="http://schemas.microsoft.com/office/drawing/2014/main" id="{C6B8FAC1-CD2C-45AA-88B2-FFA01AC3B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312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2" name="AutoShape 64">
              <a:extLst>
                <a:ext uri="{FF2B5EF4-FFF2-40B4-BE49-F238E27FC236}">
                  <a16:creationId xmlns:a16="http://schemas.microsoft.com/office/drawing/2014/main" id="{7F40F406-AC12-41DA-87F7-4B1C099DB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744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3" name="AutoShape 65">
              <a:extLst>
                <a:ext uri="{FF2B5EF4-FFF2-40B4-BE49-F238E27FC236}">
                  <a16:creationId xmlns:a16="http://schemas.microsoft.com/office/drawing/2014/main" id="{852DDDC4-6315-46CC-9E5C-AA90B60AF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504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4" name="AutoShape 66">
              <a:extLst>
                <a:ext uri="{FF2B5EF4-FFF2-40B4-BE49-F238E27FC236}">
                  <a16:creationId xmlns:a16="http://schemas.microsoft.com/office/drawing/2014/main" id="{FC4F6D18-2FC4-42B9-A1B6-5516D10517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3264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5" name="AutoShape 67">
              <a:extLst>
                <a:ext uri="{FF2B5EF4-FFF2-40B4-BE49-F238E27FC236}">
                  <a16:creationId xmlns:a16="http://schemas.microsoft.com/office/drawing/2014/main" id="{B4847946-D5FB-4657-AE8F-081F4DE83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744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6" name="AutoShape 68">
              <a:extLst>
                <a:ext uri="{FF2B5EF4-FFF2-40B4-BE49-F238E27FC236}">
                  <a16:creationId xmlns:a16="http://schemas.microsoft.com/office/drawing/2014/main" id="{8911ED5C-730D-40F5-9DEE-C78826BD3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12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grpSp>
        <p:nvGrpSpPr>
          <p:cNvPr id="7244" name="Group 76">
            <a:extLst>
              <a:ext uri="{FF2B5EF4-FFF2-40B4-BE49-F238E27FC236}">
                <a16:creationId xmlns:a16="http://schemas.microsoft.com/office/drawing/2014/main" id="{637A68EE-6FDE-4A5C-AED0-8FE9402B9AFC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14404"/>
            <a:ext cx="1951038" cy="1827213"/>
            <a:chOff x="768" y="576"/>
            <a:chExt cx="1229" cy="1151"/>
          </a:xfrm>
        </p:grpSpPr>
        <p:sp>
          <p:nvSpPr>
            <p:cNvPr id="7238" name="AutoShape 70">
              <a:extLst>
                <a:ext uri="{FF2B5EF4-FFF2-40B4-BE49-F238E27FC236}">
                  <a16:creationId xmlns:a16="http://schemas.microsoft.com/office/drawing/2014/main" id="{BE4E50F1-19F3-421C-B53A-E975E86EC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48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39" name="AutoShape 71">
              <a:extLst>
                <a:ext uri="{FF2B5EF4-FFF2-40B4-BE49-F238E27FC236}">
                  <a16:creationId xmlns:a16="http://schemas.microsoft.com/office/drawing/2014/main" id="{0C4BA8B1-C8DB-404E-B3BB-14FEB0DD1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008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40" name="AutoShape 72">
              <a:extLst>
                <a:ext uri="{FF2B5EF4-FFF2-40B4-BE49-F238E27FC236}">
                  <a16:creationId xmlns:a16="http://schemas.microsoft.com/office/drawing/2014/main" id="{4896B1D7-927D-417E-B004-193A13ED1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672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41" name="AutoShape 73">
              <a:extLst>
                <a:ext uri="{FF2B5EF4-FFF2-40B4-BE49-F238E27FC236}">
                  <a16:creationId xmlns:a16="http://schemas.microsoft.com/office/drawing/2014/main" id="{06763955-0524-4C45-9AD9-A5F16AD2D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152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42" name="AutoShape 74">
              <a:extLst>
                <a:ext uri="{FF2B5EF4-FFF2-40B4-BE49-F238E27FC236}">
                  <a16:creationId xmlns:a16="http://schemas.microsoft.com/office/drawing/2014/main" id="{F3F432D5-62DD-4602-A2C6-38F43C5FF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816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7243" name="AutoShape 75">
              <a:extLst>
                <a:ext uri="{FF2B5EF4-FFF2-40B4-BE49-F238E27FC236}">
                  <a16:creationId xmlns:a16="http://schemas.microsoft.com/office/drawing/2014/main" id="{F5A44EBF-5E5E-4547-9E00-5A67B3FB7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576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7245" name="AutoShape 7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1675F4B-856E-4220-80F4-1945AA7DD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7246" name="AutoShape 7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53812B0-53FC-4E52-9F54-356CE2FF9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7247" name="AutoShape 79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97F826F9-07FA-4234-8782-FA2E26062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7248" name="AutoShape 80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9110A43-2C5B-45F4-98AF-FADFFC9D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7249" name="AutoShape 8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446C1F7E-0BF6-48E7-89ED-B98CA9517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7250" name="Rectangle 82">
            <a:extLst>
              <a:ext uri="{FF2B5EF4-FFF2-40B4-BE49-F238E27FC236}">
                <a16:creationId xmlns:a16="http://schemas.microsoft.com/office/drawing/2014/main" id="{58D21382-BA86-48A6-9A93-ABDC138DD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7251" name="Rectangle 83">
            <a:extLst>
              <a:ext uri="{FF2B5EF4-FFF2-40B4-BE49-F238E27FC236}">
                <a16:creationId xmlns:a16="http://schemas.microsoft.com/office/drawing/2014/main" id="{65C8DC28-365E-4283-9021-BD426477A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7252" name="Text Box 84">
            <a:extLst>
              <a:ext uri="{FF2B5EF4-FFF2-40B4-BE49-F238E27FC236}">
                <a16:creationId xmlns:a16="http://schemas.microsoft.com/office/drawing/2014/main" id="{4D016554-124D-44CF-B8B2-42627A7E7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7253" name="Text Box 85">
            <a:extLst>
              <a:ext uri="{FF2B5EF4-FFF2-40B4-BE49-F238E27FC236}">
                <a16:creationId xmlns:a16="http://schemas.microsoft.com/office/drawing/2014/main" id="{C36942B9-693B-44FB-B1DC-BF72EB46E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7254" name="AutoShape 8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783391F5-9DE5-4AC1-973F-9D4FC5C8E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0" name="Rectangle 58">
            <a:extLst>
              <a:ext uri="{FF2B5EF4-FFF2-40B4-BE49-F238E27FC236}">
                <a16:creationId xmlns:a16="http://schemas.microsoft.com/office/drawing/2014/main" id="{2D2C6717-E843-479A-9B9D-AE8A6A330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8194" name="Group 2">
            <a:extLst>
              <a:ext uri="{FF2B5EF4-FFF2-40B4-BE49-F238E27FC236}">
                <a16:creationId xmlns:a16="http://schemas.microsoft.com/office/drawing/2014/main" id="{0C7E2759-9B75-421C-801B-CEE0A4089796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9200"/>
            <a:ext cx="2895600" cy="5257800"/>
            <a:chOff x="576" y="768"/>
            <a:chExt cx="1824" cy="3312"/>
          </a:xfrm>
        </p:grpSpPr>
        <p:sp>
          <p:nvSpPr>
            <p:cNvPr id="8195" name="AutoShape 3">
              <a:extLst>
                <a:ext uri="{FF2B5EF4-FFF2-40B4-BE49-F238E27FC236}">
                  <a16:creationId xmlns:a16="http://schemas.microsoft.com/office/drawing/2014/main" id="{15ED1B1F-CAEE-48AC-832A-2A5446E88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6" name="Rectangle 4">
              <a:extLst>
                <a:ext uri="{FF2B5EF4-FFF2-40B4-BE49-F238E27FC236}">
                  <a16:creationId xmlns:a16="http://schemas.microsoft.com/office/drawing/2014/main" id="{2E6D5798-397F-440C-A059-FD46D16AC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7" name="Oval 5">
              <a:extLst>
                <a:ext uri="{FF2B5EF4-FFF2-40B4-BE49-F238E27FC236}">
                  <a16:creationId xmlns:a16="http://schemas.microsoft.com/office/drawing/2014/main" id="{0F64B9FE-BDF2-4569-803D-22CB3856C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8" name="AutoShape 6">
              <a:extLst>
                <a:ext uri="{FF2B5EF4-FFF2-40B4-BE49-F238E27FC236}">
                  <a16:creationId xmlns:a16="http://schemas.microsoft.com/office/drawing/2014/main" id="{0E76AF7B-4EBF-49BA-A626-886AAA0F2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9" name="Rectangle 7">
              <a:extLst>
                <a:ext uri="{FF2B5EF4-FFF2-40B4-BE49-F238E27FC236}">
                  <a16:creationId xmlns:a16="http://schemas.microsoft.com/office/drawing/2014/main" id="{87D5128E-29EA-4374-B647-08563BD9A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0" name="Oval 8">
              <a:extLst>
                <a:ext uri="{FF2B5EF4-FFF2-40B4-BE49-F238E27FC236}">
                  <a16:creationId xmlns:a16="http://schemas.microsoft.com/office/drawing/2014/main" id="{C7883BE6-8612-40D5-9552-31A3487BC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1" name="AutoShape 9">
              <a:extLst>
                <a:ext uri="{FF2B5EF4-FFF2-40B4-BE49-F238E27FC236}">
                  <a16:creationId xmlns:a16="http://schemas.microsoft.com/office/drawing/2014/main" id="{C52D5216-ABD0-4BE4-8BAD-3AED4F688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2" name="Rectangle 10">
              <a:extLst>
                <a:ext uri="{FF2B5EF4-FFF2-40B4-BE49-F238E27FC236}">
                  <a16:creationId xmlns:a16="http://schemas.microsoft.com/office/drawing/2014/main" id="{882A2568-6930-496F-9AFB-B1AF9E297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58BA7F4D-BB6E-45DC-B3B1-1B945AB81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4" name="AutoShape 12">
              <a:extLst>
                <a:ext uri="{FF2B5EF4-FFF2-40B4-BE49-F238E27FC236}">
                  <a16:creationId xmlns:a16="http://schemas.microsoft.com/office/drawing/2014/main" id="{83041DDA-A844-418A-BAA4-8E0A7A4EA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5" name="Rectangle 13">
              <a:extLst>
                <a:ext uri="{FF2B5EF4-FFF2-40B4-BE49-F238E27FC236}">
                  <a16:creationId xmlns:a16="http://schemas.microsoft.com/office/drawing/2014/main" id="{A965CFDF-A750-4495-A1CF-352E3EFD8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687F91EA-9F15-4FEA-993C-D4EF1EF25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7" name="AutoShape 15">
              <a:extLst>
                <a:ext uri="{FF2B5EF4-FFF2-40B4-BE49-F238E27FC236}">
                  <a16:creationId xmlns:a16="http://schemas.microsoft.com/office/drawing/2014/main" id="{0CAC6862-4472-4D85-9AAB-383ECDE61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8" name="Rectangle 16">
              <a:extLst>
                <a:ext uri="{FF2B5EF4-FFF2-40B4-BE49-F238E27FC236}">
                  <a16:creationId xmlns:a16="http://schemas.microsoft.com/office/drawing/2014/main" id="{E95B9D96-B035-40F7-8BBF-A42971B31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CF0695AF-7B83-421F-A8AE-402F41C92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509EB7F7-83C3-4C66-8E4A-0AE3703D1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6001ACFB-D6A6-4FE8-A7B4-C49D9273C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49A92EB2-EE59-47E2-B4BD-DA81A62EF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3" name="AutoShape 21">
              <a:extLst>
                <a:ext uri="{FF2B5EF4-FFF2-40B4-BE49-F238E27FC236}">
                  <a16:creationId xmlns:a16="http://schemas.microsoft.com/office/drawing/2014/main" id="{5709E09E-AD4C-4909-ACC9-069227E58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4" name="Rectangle 22">
              <a:extLst>
                <a:ext uri="{FF2B5EF4-FFF2-40B4-BE49-F238E27FC236}">
                  <a16:creationId xmlns:a16="http://schemas.microsoft.com/office/drawing/2014/main" id="{EA43E4F7-B583-4679-B74A-15AF1181C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9F335E61-5619-404C-B5F2-3CC401F0F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AF09D1EC-88F6-4F46-B602-B205B8A35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7" name="AutoShape 25">
              <a:extLst>
                <a:ext uri="{FF2B5EF4-FFF2-40B4-BE49-F238E27FC236}">
                  <a16:creationId xmlns:a16="http://schemas.microsoft.com/office/drawing/2014/main" id="{E41B7A19-92BC-47DE-B6FC-E4D8617BC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E055475F-4A19-4F20-BAAF-5CB0D0285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19" name="Rectangle 27">
              <a:extLst>
                <a:ext uri="{FF2B5EF4-FFF2-40B4-BE49-F238E27FC236}">
                  <a16:creationId xmlns:a16="http://schemas.microsoft.com/office/drawing/2014/main" id="{6D230948-7249-48F0-81A8-6F3F73C7C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0CA6316A-41EB-4464-98DA-4CB78C74C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1" name="AutoShape 29">
              <a:extLst>
                <a:ext uri="{FF2B5EF4-FFF2-40B4-BE49-F238E27FC236}">
                  <a16:creationId xmlns:a16="http://schemas.microsoft.com/office/drawing/2014/main" id="{79185E23-2775-4F5B-B69E-04D91285A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2" name="AutoShape 30">
              <a:extLst>
                <a:ext uri="{FF2B5EF4-FFF2-40B4-BE49-F238E27FC236}">
                  <a16:creationId xmlns:a16="http://schemas.microsoft.com/office/drawing/2014/main" id="{3D03CAE4-209A-41E1-B491-DC55F8C09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3" name="AutoShape 31">
              <a:extLst>
                <a:ext uri="{FF2B5EF4-FFF2-40B4-BE49-F238E27FC236}">
                  <a16:creationId xmlns:a16="http://schemas.microsoft.com/office/drawing/2014/main" id="{B5273C43-9F41-43F0-93BE-A4DC36B3B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4" name="AutoShape 32">
              <a:extLst>
                <a:ext uri="{FF2B5EF4-FFF2-40B4-BE49-F238E27FC236}">
                  <a16:creationId xmlns:a16="http://schemas.microsoft.com/office/drawing/2014/main" id="{872BB60D-8515-4E62-8DFC-3702C322D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5" name="Rectangle 33">
              <a:extLst>
                <a:ext uri="{FF2B5EF4-FFF2-40B4-BE49-F238E27FC236}">
                  <a16:creationId xmlns:a16="http://schemas.microsoft.com/office/drawing/2014/main" id="{2A7F4D86-54D8-4A41-BF6C-61F83FBED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6" name="AutoShape 34">
              <a:extLst>
                <a:ext uri="{FF2B5EF4-FFF2-40B4-BE49-F238E27FC236}">
                  <a16:creationId xmlns:a16="http://schemas.microsoft.com/office/drawing/2014/main" id="{93D11EBF-8720-4CD8-ADE3-015D879EF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762E34ED-1647-4AAE-B7AA-ED5956051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8" name="AutoShape 36">
              <a:extLst>
                <a:ext uri="{FF2B5EF4-FFF2-40B4-BE49-F238E27FC236}">
                  <a16:creationId xmlns:a16="http://schemas.microsoft.com/office/drawing/2014/main" id="{05EF326C-83AE-4909-A720-2D5F84DB7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29" name="Rectangle 37">
              <a:extLst>
                <a:ext uri="{FF2B5EF4-FFF2-40B4-BE49-F238E27FC236}">
                  <a16:creationId xmlns:a16="http://schemas.microsoft.com/office/drawing/2014/main" id="{930B911C-B28E-46C5-85FE-85069E72C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0" name="Rectangle 38">
              <a:extLst>
                <a:ext uri="{FF2B5EF4-FFF2-40B4-BE49-F238E27FC236}">
                  <a16:creationId xmlns:a16="http://schemas.microsoft.com/office/drawing/2014/main" id="{74C21454-C510-4221-A4B4-FB0A83D37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1" name="AutoShape 39">
              <a:extLst>
                <a:ext uri="{FF2B5EF4-FFF2-40B4-BE49-F238E27FC236}">
                  <a16:creationId xmlns:a16="http://schemas.microsoft.com/office/drawing/2014/main" id="{841B6572-87E0-4777-98B1-E95442988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2" name="Oval 40">
              <a:extLst>
                <a:ext uri="{FF2B5EF4-FFF2-40B4-BE49-F238E27FC236}">
                  <a16:creationId xmlns:a16="http://schemas.microsoft.com/office/drawing/2014/main" id="{0404DE90-6CA4-429E-B858-BD3FA7C8F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3" name="AutoShape 41">
              <a:extLst>
                <a:ext uri="{FF2B5EF4-FFF2-40B4-BE49-F238E27FC236}">
                  <a16:creationId xmlns:a16="http://schemas.microsoft.com/office/drawing/2014/main" id="{FF1C9967-BD6A-40D1-907D-0F1769E0E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4" name="Rectangle 42">
              <a:extLst>
                <a:ext uri="{FF2B5EF4-FFF2-40B4-BE49-F238E27FC236}">
                  <a16:creationId xmlns:a16="http://schemas.microsoft.com/office/drawing/2014/main" id="{66C8C011-9C00-4260-B9F6-1C83CF3BE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5" name="Rectangle 43">
              <a:extLst>
                <a:ext uri="{FF2B5EF4-FFF2-40B4-BE49-F238E27FC236}">
                  <a16:creationId xmlns:a16="http://schemas.microsoft.com/office/drawing/2014/main" id="{4E0D2978-33E3-45DF-A9A7-EA16A307E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6" name="AutoShape 44">
              <a:extLst>
                <a:ext uri="{FF2B5EF4-FFF2-40B4-BE49-F238E27FC236}">
                  <a16:creationId xmlns:a16="http://schemas.microsoft.com/office/drawing/2014/main" id="{57241B63-4E45-46E6-8DD0-3E374B0BA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7" name="Oval 45">
              <a:extLst>
                <a:ext uri="{FF2B5EF4-FFF2-40B4-BE49-F238E27FC236}">
                  <a16:creationId xmlns:a16="http://schemas.microsoft.com/office/drawing/2014/main" id="{7973B841-9D64-4AEA-99FE-55FDE46B5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8" name="AutoShape 46">
              <a:extLst>
                <a:ext uri="{FF2B5EF4-FFF2-40B4-BE49-F238E27FC236}">
                  <a16:creationId xmlns:a16="http://schemas.microsoft.com/office/drawing/2014/main" id="{7887FD54-9F43-481F-8A78-6CCD52174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39" name="Rectangle 47">
              <a:extLst>
                <a:ext uri="{FF2B5EF4-FFF2-40B4-BE49-F238E27FC236}">
                  <a16:creationId xmlns:a16="http://schemas.microsoft.com/office/drawing/2014/main" id="{AC24C702-823B-4B31-B3CB-AE458F611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0" name="Rectangle 48">
              <a:extLst>
                <a:ext uri="{FF2B5EF4-FFF2-40B4-BE49-F238E27FC236}">
                  <a16:creationId xmlns:a16="http://schemas.microsoft.com/office/drawing/2014/main" id="{B4735028-A3A3-427C-8EF9-4E9CFCB07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1" name="AutoShape 49">
              <a:extLst>
                <a:ext uri="{FF2B5EF4-FFF2-40B4-BE49-F238E27FC236}">
                  <a16:creationId xmlns:a16="http://schemas.microsoft.com/office/drawing/2014/main" id="{73DA4CEE-C35B-413F-9C02-E7F04BC98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2" name="Oval 50">
              <a:extLst>
                <a:ext uri="{FF2B5EF4-FFF2-40B4-BE49-F238E27FC236}">
                  <a16:creationId xmlns:a16="http://schemas.microsoft.com/office/drawing/2014/main" id="{3292C7F8-8CAE-41B0-BAF3-43490B00E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3" name="AutoShape 51">
              <a:extLst>
                <a:ext uri="{FF2B5EF4-FFF2-40B4-BE49-F238E27FC236}">
                  <a16:creationId xmlns:a16="http://schemas.microsoft.com/office/drawing/2014/main" id="{525F3B58-FBA9-4ECC-BB70-DE8B627BC8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4" name="Rectangle 52">
              <a:extLst>
                <a:ext uri="{FF2B5EF4-FFF2-40B4-BE49-F238E27FC236}">
                  <a16:creationId xmlns:a16="http://schemas.microsoft.com/office/drawing/2014/main" id="{585577F0-81EC-4B58-9F72-698561D62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5" name="Rectangle 53">
              <a:extLst>
                <a:ext uri="{FF2B5EF4-FFF2-40B4-BE49-F238E27FC236}">
                  <a16:creationId xmlns:a16="http://schemas.microsoft.com/office/drawing/2014/main" id="{B9C5FA18-1A8C-4DA7-AD09-7270D503A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6" name="AutoShape 54">
              <a:extLst>
                <a:ext uri="{FF2B5EF4-FFF2-40B4-BE49-F238E27FC236}">
                  <a16:creationId xmlns:a16="http://schemas.microsoft.com/office/drawing/2014/main" id="{C936C290-79A2-4974-9321-55FCCED20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7" name="Oval 55">
              <a:extLst>
                <a:ext uri="{FF2B5EF4-FFF2-40B4-BE49-F238E27FC236}">
                  <a16:creationId xmlns:a16="http://schemas.microsoft.com/office/drawing/2014/main" id="{B4F52BB9-2BD4-444B-A438-4AA842976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8" name="AutoShape 56">
              <a:extLst>
                <a:ext uri="{FF2B5EF4-FFF2-40B4-BE49-F238E27FC236}">
                  <a16:creationId xmlns:a16="http://schemas.microsoft.com/office/drawing/2014/main" id="{9BF95BF9-D642-45E5-BE69-F537035D0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49" name="Rectangle 57">
              <a:extLst>
                <a:ext uri="{FF2B5EF4-FFF2-40B4-BE49-F238E27FC236}">
                  <a16:creationId xmlns:a16="http://schemas.microsoft.com/office/drawing/2014/main" id="{415A1919-CBE7-47E6-A584-977B6767B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8251" name="Text Box 59">
            <a:extLst>
              <a:ext uri="{FF2B5EF4-FFF2-40B4-BE49-F238E27FC236}">
                <a16:creationId xmlns:a16="http://schemas.microsoft.com/office/drawing/2014/main" id="{29625693-5FDE-4BAE-9652-957316A34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066804"/>
            <a:ext cx="50292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/>
              <a:t>This sampling scheme appears to be similar to stratified sampling but there is a very significant difference.</a:t>
            </a:r>
          </a:p>
          <a:p>
            <a:r>
              <a:rPr lang="en-GB" altLang="en-US" sz="1400"/>
              <a:t>In stratified sampling the researcher divides the population into large subsamples then randomly samples from each using either systematic sampling or random number tables to generate the chosen samples.</a:t>
            </a:r>
          </a:p>
          <a:p>
            <a:r>
              <a:rPr lang="en-GB" altLang="en-US" sz="1400"/>
              <a:t>Quota sampling works with much smaller groups and does not involve random sampling. Instead a researcher is given a number of people to find based on certain criteria - for example:</a:t>
            </a:r>
          </a:p>
          <a:p>
            <a:r>
              <a:rPr lang="en-GB" altLang="en-US" sz="1400"/>
              <a:t>“Find 5 red people 1 with no qualifications; 2 with A levels and 2 with degrees. Interview them.</a:t>
            </a:r>
          </a:p>
          <a:p>
            <a:r>
              <a:rPr lang="en-GB" altLang="en-US" sz="1400"/>
              <a:t>This is a very quick method but depends on the underlying assumptions (eg we know what are the key factors influencing people’s opinions and we have accurate information on population make-up). It also assumes there are no regional differences. For example unqualified people may have different lifestyles depending on whether they lived in an area of skills shortage or skills surplus.</a:t>
            </a:r>
            <a:endParaRPr lang="en-GB" altLang="en-US"/>
          </a:p>
        </p:txBody>
      </p:sp>
      <p:grpSp>
        <p:nvGrpSpPr>
          <p:cNvPr id="8257" name="Group 65">
            <a:extLst>
              <a:ext uri="{FF2B5EF4-FFF2-40B4-BE49-F238E27FC236}">
                <a16:creationId xmlns:a16="http://schemas.microsoft.com/office/drawing/2014/main" id="{48A90257-34CC-4118-894C-26EBD4D5DD6F}"/>
              </a:ext>
            </a:extLst>
          </p:cNvPr>
          <p:cNvGrpSpPr>
            <a:grpSpLocks/>
          </p:cNvGrpSpPr>
          <p:nvPr/>
        </p:nvGrpSpPr>
        <p:grpSpPr bwMode="auto">
          <a:xfrm>
            <a:off x="2514601" y="2095505"/>
            <a:ext cx="1341438" cy="1751013"/>
            <a:chOff x="1584" y="1320"/>
            <a:chExt cx="845" cy="1103"/>
          </a:xfrm>
        </p:grpSpPr>
        <p:sp>
          <p:nvSpPr>
            <p:cNvPr id="8252" name="AutoShape 60">
              <a:extLst>
                <a:ext uri="{FF2B5EF4-FFF2-40B4-BE49-F238E27FC236}">
                  <a16:creationId xmlns:a16="http://schemas.microsoft.com/office/drawing/2014/main" id="{F3634CC5-897C-4653-BEF8-5621A9E7A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656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8253" name="AutoShape 61">
              <a:extLst>
                <a:ext uri="{FF2B5EF4-FFF2-40B4-BE49-F238E27FC236}">
                  <a16:creationId xmlns:a16="http://schemas.microsoft.com/office/drawing/2014/main" id="{888FAAAC-06BC-47EF-BBB0-E255E3CC0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320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8254" name="AutoShape 62">
              <a:extLst>
                <a:ext uri="{FF2B5EF4-FFF2-40B4-BE49-F238E27FC236}">
                  <a16:creationId xmlns:a16="http://schemas.microsoft.com/office/drawing/2014/main" id="{A9CFBD74-DDA7-4245-9452-56A4CE65D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944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8255" name="AutoShape 63">
              <a:extLst>
                <a:ext uri="{FF2B5EF4-FFF2-40B4-BE49-F238E27FC236}">
                  <a16:creationId xmlns:a16="http://schemas.microsoft.com/office/drawing/2014/main" id="{8BAD2301-295A-486D-A2BF-A1A073B17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560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8256" name="AutoShape 64">
              <a:extLst>
                <a:ext uri="{FF2B5EF4-FFF2-40B4-BE49-F238E27FC236}">
                  <a16:creationId xmlns:a16="http://schemas.microsoft.com/office/drawing/2014/main" id="{FDD7626A-DCAE-4C6C-914F-14F505CB5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656"/>
              <a:ext cx="269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8258" name="AutoShape 6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B54F1CD-72EC-4823-8106-C147634B2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8259" name="AutoShape 6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92544918-3CEA-4C10-90BA-6A8D6C592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8260" name="AutoShape 68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5157A1D9-53C5-423D-9842-EE45963F1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8261" name="AutoShape 6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64B58B03-4705-42BD-9C5B-7E54333BD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8262" name="AutoShape 70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592D29EA-0893-4312-BA40-40EB3BA8B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8263" name="Rectangle 71">
            <a:extLst>
              <a:ext uri="{FF2B5EF4-FFF2-40B4-BE49-F238E27FC236}">
                <a16:creationId xmlns:a16="http://schemas.microsoft.com/office/drawing/2014/main" id="{BBE7B0C9-6628-4133-8FC0-AEB8EE949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8264" name="Rectangle 72">
            <a:extLst>
              <a:ext uri="{FF2B5EF4-FFF2-40B4-BE49-F238E27FC236}">
                <a16:creationId xmlns:a16="http://schemas.microsoft.com/office/drawing/2014/main" id="{1CADF2BE-AA50-423C-BBC1-56080C537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8265" name="Text Box 73">
            <a:extLst>
              <a:ext uri="{FF2B5EF4-FFF2-40B4-BE49-F238E27FC236}">
                <a16:creationId xmlns:a16="http://schemas.microsoft.com/office/drawing/2014/main" id="{EAB153CF-C116-4EE9-8047-0A4EE8AB2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8266" name="Text Box 74">
            <a:extLst>
              <a:ext uri="{FF2B5EF4-FFF2-40B4-BE49-F238E27FC236}">
                <a16:creationId xmlns:a16="http://schemas.microsoft.com/office/drawing/2014/main" id="{9B05A364-A3FE-44F4-B067-D438769C0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8267" name="AutoShape 7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2DF1CCCC-DEF5-4438-A0BF-9228A62EF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D065D01-09E2-48A4-A689-615DF101E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733800" cy="5562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9219" name="Group 3">
            <a:extLst>
              <a:ext uri="{FF2B5EF4-FFF2-40B4-BE49-F238E27FC236}">
                <a16:creationId xmlns:a16="http://schemas.microsoft.com/office/drawing/2014/main" id="{62A5A00C-D112-440E-A632-8C478A046AD0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219200"/>
            <a:ext cx="2895600" cy="5257800"/>
            <a:chOff x="576" y="768"/>
            <a:chExt cx="1824" cy="3312"/>
          </a:xfrm>
        </p:grpSpPr>
        <p:sp>
          <p:nvSpPr>
            <p:cNvPr id="9220" name="AutoShape 4">
              <a:extLst>
                <a:ext uri="{FF2B5EF4-FFF2-40B4-BE49-F238E27FC236}">
                  <a16:creationId xmlns:a16="http://schemas.microsoft.com/office/drawing/2014/main" id="{F722DAFD-4887-444B-84F9-00F893CDC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6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1" name="Rectangle 5">
              <a:extLst>
                <a:ext uri="{FF2B5EF4-FFF2-40B4-BE49-F238E27FC236}">
                  <a16:creationId xmlns:a16="http://schemas.microsoft.com/office/drawing/2014/main" id="{958990DA-BF0C-4B84-8DEA-6627A7BD4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2" name="Oval 6">
              <a:extLst>
                <a:ext uri="{FF2B5EF4-FFF2-40B4-BE49-F238E27FC236}">
                  <a16:creationId xmlns:a16="http://schemas.microsoft.com/office/drawing/2014/main" id="{90CD55BB-89CD-4CC2-823D-406589F60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4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3" name="AutoShape 7">
              <a:extLst>
                <a:ext uri="{FF2B5EF4-FFF2-40B4-BE49-F238E27FC236}">
                  <a16:creationId xmlns:a16="http://schemas.microsoft.com/office/drawing/2014/main" id="{088C551C-8F5C-46ED-9939-3B6FE319A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4" name="Rectangle 8">
              <a:extLst>
                <a:ext uri="{FF2B5EF4-FFF2-40B4-BE49-F238E27FC236}">
                  <a16:creationId xmlns:a16="http://schemas.microsoft.com/office/drawing/2014/main" id="{E5FE6C01-15CC-4988-9A8F-16800B2E0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5" name="Oval 9">
              <a:extLst>
                <a:ext uri="{FF2B5EF4-FFF2-40B4-BE49-F238E27FC236}">
                  <a16:creationId xmlns:a16="http://schemas.microsoft.com/office/drawing/2014/main" id="{CCF6D66C-63FA-4E06-A243-48680A4DE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9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6" name="AutoShape 10">
              <a:extLst>
                <a:ext uri="{FF2B5EF4-FFF2-40B4-BE49-F238E27FC236}">
                  <a16:creationId xmlns:a16="http://schemas.microsoft.com/office/drawing/2014/main" id="{97C4DF7A-1F8C-476D-90A4-E89E2E86B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2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7" name="Rectangle 11">
              <a:extLst>
                <a:ext uri="{FF2B5EF4-FFF2-40B4-BE49-F238E27FC236}">
                  <a16:creationId xmlns:a16="http://schemas.microsoft.com/office/drawing/2014/main" id="{0009DC72-1F91-4161-B875-9F2F73904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776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8" name="Oval 12">
              <a:extLst>
                <a:ext uri="{FF2B5EF4-FFF2-40B4-BE49-F238E27FC236}">
                  <a16:creationId xmlns:a16="http://schemas.microsoft.com/office/drawing/2014/main" id="{1AE67197-54BF-49E6-98B4-7C0FA5344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3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29" name="AutoShape 13">
              <a:extLst>
                <a:ext uri="{FF2B5EF4-FFF2-40B4-BE49-F238E27FC236}">
                  <a16:creationId xmlns:a16="http://schemas.microsoft.com/office/drawing/2014/main" id="{89CBA43E-4BDB-4AC2-8DFD-831429FBA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35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0" name="Rectangle 14">
              <a:extLst>
                <a:ext uri="{FF2B5EF4-FFF2-40B4-BE49-F238E27FC236}">
                  <a16:creationId xmlns:a16="http://schemas.microsoft.com/office/drawing/2014/main" id="{9E117ED6-9C82-464D-9338-0EADD3994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04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1" name="Oval 15">
              <a:extLst>
                <a:ext uri="{FF2B5EF4-FFF2-40B4-BE49-F238E27FC236}">
                  <a16:creationId xmlns:a16="http://schemas.microsoft.com/office/drawing/2014/main" id="{8B4C8C10-E304-425E-B648-373E80E21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2" name="AutoShape 16">
              <a:extLst>
                <a:ext uri="{FF2B5EF4-FFF2-40B4-BE49-F238E27FC236}">
                  <a16:creationId xmlns:a16="http://schemas.microsoft.com/office/drawing/2014/main" id="{A6EFEC48-48FA-4AB7-8EA3-43B91F396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30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3" name="Rectangle 17">
              <a:extLst>
                <a:ext uri="{FF2B5EF4-FFF2-40B4-BE49-F238E27FC236}">
                  <a16:creationId xmlns:a16="http://schemas.microsoft.com/office/drawing/2014/main" id="{9F4F4CC9-B302-44BE-9C36-014B30C44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152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4" name="Oval 18">
              <a:extLst>
                <a:ext uri="{FF2B5EF4-FFF2-40B4-BE49-F238E27FC236}">
                  <a16:creationId xmlns:a16="http://schemas.microsoft.com/office/drawing/2014/main" id="{1F75247C-9E3D-4347-8934-9A5D7A728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5" name="Oval 19">
              <a:extLst>
                <a:ext uri="{FF2B5EF4-FFF2-40B4-BE49-F238E27FC236}">
                  <a16:creationId xmlns:a16="http://schemas.microsoft.com/office/drawing/2014/main" id="{70FB5292-8309-46C1-9497-95693C639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6" name="Oval 20">
              <a:extLst>
                <a:ext uri="{FF2B5EF4-FFF2-40B4-BE49-F238E27FC236}">
                  <a16:creationId xmlns:a16="http://schemas.microsoft.com/office/drawing/2014/main" id="{BC7A5B59-8C6C-40EC-A83F-AC9B4DD65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16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7" name="Oval 21">
              <a:extLst>
                <a:ext uri="{FF2B5EF4-FFF2-40B4-BE49-F238E27FC236}">
                  <a16:creationId xmlns:a16="http://schemas.microsoft.com/office/drawing/2014/main" id="{0AFC9CB9-8B00-4933-A0CE-E750349C7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864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8" name="AutoShape 22">
              <a:extLst>
                <a:ext uri="{FF2B5EF4-FFF2-40B4-BE49-F238E27FC236}">
                  <a16:creationId xmlns:a16="http://schemas.microsoft.com/office/drawing/2014/main" id="{5DFF877E-6EA5-4A9C-8288-FF613CCF9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00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39" name="Rectangle 23">
              <a:extLst>
                <a:ext uri="{FF2B5EF4-FFF2-40B4-BE49-F238E27FC236}">
                  <a16:creationId xmlns:a16="http://schemas.microsoft.com/office/drawing/2014/main" id="{314ECCDB-AF62-404D-98D9-09AF00385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784"/>
              <a:ext cx="192" cy="14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0" name="Oval 24">
              <a:extLst>
                <a:ext uri="{FF2B5EF4-FFF2-40B4-BE49-F238E27FC236}">
                  <a16:creationId xmlns:a16="http://schemas.microsoft.com/office/drawing/2014/main" id="{9380AEC8-C958-4152-8494-182625F9A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912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1" name="Oval 25">
              <a:extLst>
                <a:ext uri="{FF2B5EF4-FFF2-40B4-BE49-F238E27FC236}">
                  <a16:creationId xmlns:a16="http://schemas.microsoft.com/office/drawing/2014/main" id="{F5C45F6E-6B1A-449D-B86C-E56A521D3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768"/>
              <a:ext cx="144" cy="144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2" name="AutoShape 26">
              <a:extLst>
                <a:ext uri="{FF2B5EF4-FFF2-40B4-BE49-F238E27FC236}">
                  <a16:creationId xmlns:a16="http://schemas.microsoft.com/office/drawing/2014/main" id="{93EBBFD2-02A9-4E5E-8122-7D54B715D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3" name="Oval 27">
              <a:extLst>
                <a:ext uri="{FF2B5EF4-FFF2-40B4-BE49-F238E27FC236}">
                  <a16:creationId xmlns:a16="http://schemas.microsoft.com/office/drawing/2014/main" id="{8EF713AD-7AFE-4875-9176-7B2879935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9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4" name="Rectangle 28">
              <a:extLst>
                <a:ext uri="{FF2B5EF4-FFF2-40B4-BE49-F238E27FC236}">
                  <a16:creationId xmlns:a16="http://schemas.microsoft.com/office/drawing/2014/main" id="{5D715ED1-AF37-427A-8257-4918C0D66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408"/>
              <a:ext cx="19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5" name="Oval 29">
              <a:extLst>
                <a:ext uri="{FF2B5EF4-FFF2-40B4-BE49-F238E27FC236}">
                  <a16:creationId xmlns:a16="http://schemas.microsoft.com/office/drawing/2014/main" id="{E966C729-7D78-4E45-BB93-211662269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6" name="AutoShape 30">
              <a:extLst>
                <a:ext uri="{FF2B5EF4-FFF2-40B4-BE49-F238E27FC236}">
                  <a16:creationId xmlns:a16="http://schemas.microsoft.com/office/drawing/2014/main" id="{F46B4B9D-6208-4757-A496-64889380D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6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7" name="AutoShape 31">
              <a:extLst>
                <a:ext uri="{FF2B5EF4-FFF2-40B4-BE49-F238E27FC236}">
                  <a16:creationId xmlns:a16="http://schemas.microsoft.com/office/drawing/2014/main" id="{5784E7BF-68CC-4AEE-83C7-A88567B78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34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8" name="AutoShape 32">
              <a:extLst>
                <a:ext uri="{FF2B5EF4-FFF2-40B4-BE49-F238E27FC236}">
                  <a16:creationId xmlns:a16="http://schemas.microsoft.com/office/drawing/2014/main" id="{F3A6C1AD-2D7D-426F-9D33-255D51F13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29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49" name="AutoShape 33">
              <a:extLst>
                <a:ext uri="{FF2B5EF4-FFF2-40B4-BE49-F238E27FC236}">
                  <a16:creationId xmlns:a16="http://schemas.microsoft.com/office/drawing/2014/main" id="{F433AD63-121B-497F-865C-F71AB9B05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3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0" name="Rectangle 34">
              <a:extLst>
                <a:ext uri="{FF2B5EF4-FFF2-40B4-BE49-F238E27FC236}">
                  <a16:creationId xmlns:a16="http://schemas.microsoft.com/office/drawing/2014/main" id="{1F018AEF-E06E-4322-B13D-A0039B54D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1" name="AutoShape 35">
              <a:extLst>
                <a:ext uri="{FF2B5EF4-FFF2-40B4-BE49-F238E27FC236}">
                  <a16:creationId xmlns:a16="http://schemas.microsoft.com/office/drawing/2014/main" id="{9A2CC7A5-0A61-4030-9A71-E1A3BDBE1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2" name="Oval 36">
              <a:extLst>
                <a:ext uri="{FF2B5EF4-FFF2-40B4-BE49-F238E27FC236}">
                  <a16:creationId xmlns:a16="http://schemas.microsoft.com/office/drawing/2014/main" id="{5022523D-77CD-4565-87C3-BA56A0392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6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3" name="AutoShape 37">
              <a:extLst>
                <a:ext uri="{FF2B5EF4-FFF2-40B4-BE49-F238E27FC236}">
                  <a16:creationId xmlns:a16="http://schemas.microsoft.com/office/drawing/2014/main" id="{2987522F-3F42-41E9-AB58-F16F1248D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4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4" name="Rectangle 38">
              <a:extLst>
                <a:ext uri="{FF2B5EF4-FFF2-40B4-BE49-F238E27FC236}">
                  <a16:creationId xmlns:a16="http://schemas.microsoft.com/office/drawing/2014/main" id="{14CFAB04-FF1B-4257-A2D1-CA4F75B4F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29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5" name="Rectangle 39">
              <a:extLst>
                <a:ext uri="{FF2B5EF4-FFF2-40B4-BE49-F238E27FC236}">
                  <a16:creationId xmlns:a16="http://schemas.microsoft.com/office/drawing/2014/main" id="{27684E32-5BEE-4F1A-8692-557EA852C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6" name="AutoShape 40">
              <a:extLst>
                <a:ext uri="{FF2B5EF4-FFF2-40B4-BE49-F238E27FC236}">
                  <a16:creationId xmlns:a16="http://schemas.microsoft.com/office/drawing/2014/main" id="{4751BC4C-87B4-4C91-A423-93D87919F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64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7" name="Oval 41">
              <a:extLst>
                <a:ext uri="{FF2B5EF4-FFF2-40B4-BE49-F238E27FC236}">
                  <a16:creationId xmlns:a16="http://schemas.microsoft.com/office/drawing/2014/main" id="{81C8FC3F-E3D4-4F19-B5B2-FCE683B11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82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8" name="AutoShape 42">
              <a:extLst>
                <a:ext uri="{FF2B5EF4-FFF2-40B4-BE49-F238E27FC236}">
                  <a16:creationId xmlns:a16="http://schemas.microsoft.com/office/drawing/2014/main" id="{7960A1E5-C707-4CC1-A10D-1E6D4D4EF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14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59" name="Rectangle 43">
              <a:extLst>
                <a:ext uri="{FF2B5EF4-FFF2-40B4-BE49-F238E27FC236}">
                  <a16:creationId xmlns:a16="http://schemas.microsoft.com/office/drawing/2014/main" id="{37F7716D-A9FA-439B-9EBE-C36586B88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82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0" name="Rectangle 44">
              <a:extLst>
                <a:ext uri="{FF2B5EF4-FFF2-40B4-BE49-F238E27FC236}">
                  <a16:creationId xmlns:a16="http://schemas.microsoft.com/office/drawing/2014/main" id="{64BDF6A6-1F9B-4582-B8D7-08A11AA56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9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1" name="AutoShape 45">
              <a:extLst>
                <a:ext uri="{FF2B5EF4-FFF2-40B4-BE49-F238E27FC236}">
                  <a16:creationId xmlns:a16="http://schemas.microsoft.com/office/drawing/2014/main" id="{F263A25E-3006-48AC-964D-B1675AC18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5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2" name="Oval 46">
              <a:extLst>
                <a:ext uri="{FF2B5EF4-FFF2-40B4-BE49-F238E27FC236}">
                  <a16:creationId xmlns:a16="http://schemas.microsoft.com/office/drawing/2014/main" id="{1A572380-EF75-4A27-B9B7-3D15035E7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3" name="AutoShape 47">
              <a:extLst>
                <a:ext uri="{FF2B5EF4-FFF2-40B4-BE49-F238E27FC236}">
                  <a16:creationId xmlns:a16="http://schemas.microsoft.com/office/drawing/2014/main" id="{0C01E6A4-FAD7-4296-8A02-19534868A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9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4" name="Rectangle 48">
              <a:extLst>
                <a:ext uri="{FF2B5EF4-FFF2-40B4-BE49-F238E27FC236}">
                  <a16:creationId xmlns:a16="http://schemas.microsoft.com/office/drawing/2014/main" id="{BA7E33A0-4238-40C9-A0D1-3361750A6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064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5" name="Rectangle 49">
              <a:extLst>
                <a:ext uri="{FF2B5EF4-FFF2-40B4-BE49-F238E27FC236}">
                  <a16:creationId xmlns:a16="http://schemas.microsoft.com/office/drawing/2014/main" id="{F41AFBA3-B6BF-43B7-B60F-735E5A4AA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016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6" name="AutoShape 50">
              <a:extLst>
                <a:ext uri="{FF2B5EF4-FFF2-40B4-BE49-F238E27FC236}">
                  <a16:creationId xmlns:a16="http://schemas.microsoft.com/office/drawing/2014/main" id="{BAC8FF13-60A2-4304-A7A5-54ED53045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4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7" name="Oval 51">
              <a:extLst>
                <a:ext uri="{FF2B5EF4-FFF2-40B4-BE49-F238E27FC236}">
                  <a16:creationId xmlns:a16="http://schemas.microsoft.com/office/drawing/2014/main" id="{718A16C7-EBA1-4D6F-BFA0-AA7D0FAB0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8" name="AutoShape 52">
              <a:extLst>
                <a:ext uri="{FF2B5EF4-FFF2-40B4-BE49-F238E27FC236}">
                  <a16:creationId xmlns:a16="http://schemas.microsoft.com/office/drawing/2014/main" id="{CE1246A8-E40C-4F26-920A-CF2EBA610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96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69" name="Rectangle 53">
              <a:extLst>
                <a:ext uri="{FF2B5EF4-FFF2-40B4-BE49-F238E27FC236}">
                  <a16:creationId xmlns:a16="http://schemas.microsoft.com/office/drawing/2014/main" id="{993536F5-D089-4B8C-AC11-2192FB364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2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70" name="Rectangle 54">
              <a:extLst>
                <a:ext uri="{FF2B5EF4-FFF2-40B4-BE49-F238E27FC236}">
                  <a16:creationId xmlns:a16="http://schemas.microsoft.com/office/drawing/2014/main" id="{F96D936F-67AB-4314-AACB-623293DBB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88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71" name="AutoShape 55">
              <a:extLst>
                <a:ext uri="{FF2B5EF4-FFF2-40B4-BE49-F238E27FC236}">
                  <a16:creationId xmlns:a16="http://schemas.microsoft.com/office/drawing/2014/main" id="{69650BDA-ABD7-4F2B-AF82-583FB01DF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888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72" name="Oval 56">
              <a:extLst>
                <a:ext uri="{FF2B5EF4-FFF2-40B4-BE49-F238E27FC236}">
                  <a16:creationId xmlns:a16="http://schemas.microsoft.com/office/drawing/2014/main" id="{5248731F-9948-4DA2-BD4D-ABAF585C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6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73" name="AutoShape 57">
              <a:extLst>
                <a:ext uri="{FF2B5EF4-FFF2-40B4-BE49-F238E27FC236}">
                  <a16:creationId xmlns:a16="http://schemas.microsoft.com/office/drawing/2014/main" id="{7F4CCE44-6E45-4E1A-97B7-F22EB9476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600"/>
              <a:ext cx="144" cy="19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274" name="Rectangle 58">
              <a:extLst>
                <a:ext uri="{FF2B5EF4-FFF2-40B4-BE49-F238E27FC236}">
                  <a16:creationId xmlns:a16="http://schemas.microsoft.com/office/drawing/2014/main" id="{2636F219-1837-45EF-8893-7F7C0A3F9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168"/>
              <a:ext cx="192" cy="1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9275" name="Text Box 59">
            <a:extLst>
              <a:ext uri="{FF2B5EF4-FFF2-40B4-BE49-F238E27FC236}">
                <a16:creationId xmlns:a16="http://schemas.microsoft.com/office/drawing/2014/main" id="{2BB59A66-EE2B-4277-A89A-016234785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066804"/>
            <a:ext cx="5029200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1400"/>
              <a:t>This sampling scheme depends on word of mouth contacts and is important when researching themes where people might be unwilling to be interviewed - for example crime patterns or abuse.</a:t>
            </a:r>
          </a:p>
          <a:p>
            <a:r>
              <a:rPr lang="en-GB" altLang="en-US" sz="1400"/>
              <a:t>The interviewer starts with one sample and asks for information about other people who might be willing to talk. The number of people snowballs as time goes on (like a chain letter) but the representativeness may be low.</a:t>
            </a:r>
            <a:endParaRPr lang="en-GB" altLang="en-US"/>
          </a:p>
        </p:txBody>
      </p:sp>
      <p:grpSp>
        <p:nvGrpSpPr>
          <p:cNvPr id="9302" name="Group 86">
            <a:extLst>
              <a:ext uri="{FF2B5EF4-FFF2-40B4-BE49-F238E27FC236}">
                <a16:creationId xmlns:a16="http://schemas.microsoft.com/office/drawing/2014/main" id="{5FC8DA66-3BC9-4806-8DCE-AD0B7454D0B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952504"/>
            <a:ext cx="2514600" cy="5713413"/>
            <a:chOff x="864" y="600"/>
            <a:chExt cx="1584" cy="3599"/>
          </a:xfrm>
        </p:grpSpPr>
        <p:sp>
          <p:nvSpPr>
            <p:cNvPr id="9276" name="AutoShape 60">
              <a:extLst>
                <a:ext uri="{FF2B5EF4-FFF2-40B4-BE49-F238E27FC236}">
                  <a16:creationId xmlns:a16="http://schemas.microsoft.com/office/drawing/2014/main" id="{36DAB089-BC9B-4052-89E5-67AEB3A36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65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78" name="AutoShape 62">
              <a:extLst>
                <a:ext uri="{FF2B5EF4-FFF2-40B4-BE49-F238E27FC236}">
                  <a16:creationId xmlns:a16="http://schemas.microsoft.com/office/drawing/2014/main" id="{7FBA1F95-B0C1-4E44-81A4-B6784FD77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936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0" name="Line 64">
              <a:extLst>
                <a:ext uri="{FF2B5EF4-FFF2-40B4-BE49-F238E27FC236}">
                  <a16:creationId xmlns:a16="http://schemas.microsoft.com/office/drawing/2014/main" id="{0A99751C-CDF1-42FA-8E34-63DA934E42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912"/>
              <a:ext cx="144" cy="43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1" name="AutoShape 65">
              <a:extLst>
                <a:ext uri="{FF2B5EF4-FFF2-40B4-BE49-F238E27FC236}">
                  <a16:creationId xmlns:a16="http://schemas.microsoft.com/office/drawing/2014/main" id="{239BE26D-7D93-4F65-8DFB-CA04995D9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60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2" name="AutoShape 66">
              <a:extLst>
                <a:ext uri="{FF2B5EF4-FFF2-40B4-BE49-F238E27FC236}">
                  <a16:creationId xmlns:a16="http://schemas.microsoft.com/office/drawing/2014/main" id="{D306F036-07A5-42BD-BC6E-B5C60F96A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12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3" name="Line 67">
              <a:extLst>
                <a:ext uri="{FF2B5EF4-FFF2-40B4-BE49-F238E27FC236}">
                  <a16:creationId xmlns:a16="http://schemas.microsoft.com/office/drawing/2014/main" id="{B5C6A135-5011-411F-AB95-B7731788B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1488"/>
              <a:ext cx="0" cy="48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5" name="Line 69">
              <a:extLst>
                <a:ext uri="{FF2B5EF4-FFF2-40B4-BE49-F238E27FC236}">
                  <a16:creationId xmlns:a16="http://schemas.microsoft.com/office/drawing/2014/main" id="{5C08023F-CA91-438C-8CF0-1323C6EBD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864" cy="86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6" name="AutoShape 70">
              <a:extLst>
                <a:ext uri="{FF2B5EF4-FFF2-40B4-BE49-F238E27FC236}">
                  <a16:creationId xmlns:a16="http://schemas.microsoft.com/office/drawing/2014/main" id="{CE42D7FC-28C8-4BFA-B98C-47E928089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23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7" name="AutoShape 71">
              <a:extLst>
                <a:ext uri="{FF2B5EF4-FFF2-40B4-BE49-F238E27FC236}">
                  <a16:creationId xmlns:a16="http://schemas.microsoft.com/office/drawing/2014/main" id="{E43E9A1B-0FF6-4535-BCF4-54CA4C924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848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8" name="AutoShape 72">
              <a:extLst>
                <a:ext uri="{FF2B5EF4-FFF2-40B4-BE49-F238E27FC236}">
                  <a16:creationId xmlns:a16="http://schemas.microsoft.com/office/drawing/2014/main" id="{ED420068-7D3D-4650-B309-08DC29589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664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89" name="AutoShape 73">
              <a:extLst>
                <a:ext uri="{FF2B5EF4-FFF2-40B4-BE49-F238E27FC236}">
                  <a16:creationId xmlns:a16="http://schemas.microsoft.com/office/drawing/2014/main" id="{AAF82051-B115-4017-9DF3-15DBE3640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192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90" name="AutoShape 74">
              <a:extLst>
                <a:ext uri="{FF2B5EF4-FFF2-40B4-BE49-F238E27FC236}">
                  <a16:creationId xmlns:a16="http://schemas.microsoft.com/office/drawing/2014/main" id="{E4893E3E-EB55-4408-9CAD-F1D48ADB0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52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91" name="AutoShape 75">
              <a:extLst>
                <a:ext uri="{FF2B5EF4-FFF2-40B4-BE49-F238E27FC236}">
                  <a16:creationId xmlns:a16="http://schemas.microsoft.com/office/drawing/2014/main" id="{9EBAD74D-8863-47A9-8BF0-B2B20611A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24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92" name="AutoShape 76">
              <a:extLst>
                <a:ext uri="{FF2B5EF4-FFF2-40B4-BE49-F238E27FC236}">
                  <a16:creationId xmlns:a16="http://schemas.microsoft.com/office/drawing/2014/main" id="{239E8F5B-1276-4E14-BA85-E9AABB80D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48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93" name="AutoShape 77">
              <a:extLst>
                <a:ext uri="{FF2B5EF4-FFF2-40B4-BE49-F238E27FC236}">
                  <a16:creationId xmlns:a16="http://schemas.microsoft.com/office/drawing/2014/main" id="{C62DF76D-BD62-4CA7-9F6A-A67581E8C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720"/>
              <a:ext cx="288" cy="479"/>
            </a:xfrm>
            <a:prstGeom prst="irregularSeal2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9294" name="Line 78">
              <a:extLst>
                <a:ext uri="{FF2B5EF4-FFF2-40B4-BE49-F238E27FC236}">
                  <a16:creationId xmlns:a16="http://schemas.microsoft.com/office/drawing/2014/main" id="{3685B8EE-7CFE-4D16-A724-25E131DE42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208"/>
              <a:ext cx="144" cy="62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295" name="Line 79">
              <a:extLst>
                <a:ext uri="{FF2B5EF4-FFF2-40B4-BE49-F238E27FC236}">
                  <a16:creationId xmlns:a16="http://schemas.microsoft.com/office/drawing/2014/main" id="{3742A90E-33AD-475D-B2C8-1587F6AA1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208"/>
              <a:ext cx="576" cy="48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296" name="Line 80">
              <a:extLst>
                <a:ext uri="{FF2B5EF4-FFF2-40B4-BE49-F238E27FC236}">
                  <a16:creationId xmlns:a16="http://schemas.microsoft.com/office/drawing/2014/main" id="{539D44F9-A98C-4655-9C26-2144223ED2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880"/>
              <a:ext cx="528" cy="76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297" name="Line 81">
              <a:extLst>
                <a:ext uri="{FF2B5EF4-FFF2-40B4-BE49-F238E27FC236}">
                  <a16:creationId xmlns:a16="http://schemas.microsoft.com/office/drawing/2014/main" id="{5CAD48AD-454D-4B73-83E6-BD7730199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928"/>
              <a:ext cx="0" cy="48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298" name="Line 82">
              <a:extLst>
                <a:ext uri="{FF2B5EF4-FFF2-40B4-BE49-F238E27FC236}">
                  <a16:creationId xmlns:a16="http://schemas.microsoft.com/office/drawing/2014/main" id="{82855C5D-3A38-46B3-9542-DB136B3B34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072"/>
              <a:ext cx="48" cy="28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299" name="Line 83">
              <a:extLst>
                <a:ext uri="{FF2B5EF4-FFF2-40B4-BE49-F238E27FC236}">
                  <a16:creationId xmlns:a16="http://schemas.microsoft.com/office/drawing/2014/main" id="{F828D165-1081-4BAC-9203-6982E4D49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504"/>
              <a:ext cx="432" cy="43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300" name="Line 84">
              <a:extLst>
                <a:ext uri="{FF2B5EF4-FFF2-40B4-BE49-F238E27FC236}">
                  <a16:creationId xmlns:a16="http://schemas.microsoft.com/office/drawing/2014/main" id="{D5658749-FE38-4962-A123-E95CAA102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912"/>
              <a:ext cx="192" cy="19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  <p:sp>
          <p:nvSpPr>
            <p:cNvPr id="9301" name="Line 85">
              <a:extLst>
                <a:ext uri="{FF2B5EF4-FFF2-40B4-BE49-F238E27FC236}">
                  <a16:creationId xmlns:a16="http://schemas.microsoft.com/office/drawing/2014/main" id="{2A0FEACE-FFFA-4964-BF0A-EED33BF4A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248"/>
              <a:ext cx="432" cy="52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9303" name="AutoShape 8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F71D59E-E91C-47DD-AEF3-9B3DB84AA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Systematic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9304" name="AutoShape 88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AA719F7-734E-433C-9904-748A2BDCA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Stratified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9305" name="AutoShape 89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776AA30A-052E-4DED-A3B8-F475C5719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05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Cluster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9306" name="AutoShape 90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B74895FA-D003-44A1-8C3D-148B37F35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28600"/>
            <a:ext cx="1295400" cy="381000"/>
          </a:xfrm>
          <a:prstGeom prst="actionButtonBlank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Quota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9307" name="AutoShape 9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3AC244F2-591C-454C-A6A2-3BF533534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25" y="228600"/>
            <a:ext cx="1295400" cy="381000"/>
          </a:xfrm>
          <a:prstGeom prst="actionButtonBlank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GB" altLang="en-US" sz="1400" b="1"/>
              <a:t>Snowball</a:t>
            </a:r>
            <a:endParaRPr lang="en-GB" altLang="en-US" b="1">
              <a:latin typeface="Times New Roman" panose="02020603050405020304" pitchFamily="18" charset="0"/>
            </a:endParaRPr>
          </a:p>
        </p:txBody>
      </p:sp>
      <p:sp>
        <p:nvSpPr>
          <p:cNvPr id="9308" name="Rectangle 92">
            <a:extLst>
              <a:ext uri="{FF2B5EF4-FFF2-40B4-BE49-F238E27FC236}">
                <a16:creationId xmlns:a16="http://schemas.microsoft.com/office/drawing/2014/main" id="{BDB3FB1F-9C19-4204-8B62-09191A83F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4" y="364123"/>
            <a:ext cx="184731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9309" name="Rectangle 93">
            <a:extLst>
              <a:ext uri="{FF2B5EF4-FFF2-40B4-BE49-F238E27FC236}">
                <a16:creationId xmlns:a16="http://schemas.microsoft.com/office/drawing/2014/main" id="{5D3AA597-9AFF-43A0-ADDD-85BEC0DD6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4123"/>
            <a:ext cx="2819400" cy="33855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9310" name="Text Box 94">
            <a:extLst>
              <a:ext uri="{FF2B5EF4-FFF2-40B4-BE49-F238E27FC236}">
                <a16:creationId xmlns:a16="http://schemas.microsoft.com/office/drawing/2014/main" id="{456DC345-FBAA-4FD4-96CF-11C4DB62A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39767"/>
            <a:ext cx="15573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Random sampling</a:t>
            </a:r>
          </a:p>
        </p:txBody>
      </p:sp>
      <p:sp>
        <p:nvSpPr>
          <p:cNvPr id="9311" name="Text Box 95">
            <a:extLst>
              <a:ext uri="{FF2B5EF4-FFF2-40B4-BE49-F238E27FC236}">
                <a16:creationId xmlns:a16="http://schemas.microsoft.com/office/drawing/2014/main" id="{E87A0EDE-5689-4CC2-9E1A-C7BDCF620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9" y="639767"/>
            <a:ext cx="18891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sz="1200"/>
              <a:t>Non-random sampling</a:t>
            </a:r>
          </a:p>
        </p:txBody>
      </p:sp>
      <p:sp>
        <p:nvSpPr>
          <p:cNvPr id="9312" name="AutoShape 9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47FEBF5-9917-49BF-A0DE-B152B66BF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1" y="6498223"/>
            <a:ext cx="849913" cy="338554"/>
          </a:xfrm>
          <a:prstGeom prst="actionButtonBlank">
            <a:avLst/>
          </a:prstGeom>
          <a:solidFill>
            <a:srgbClr val="99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GB" altLang="en-US" b="1"/>
              <a:t>Home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878</Words>
  <Application>Microsoft Office PowerPoint</Application>
  <PresentationFormat>On-screen Show (4:3)</PresentationFormat>
  <Paragraphs>162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Becta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hint</dc:creator>
  <cp:lastModifiedBy>chris livesey</cp:lastModifiedBy>
  <cp:revision>8</cp:revision>
  <dcterms:created xsi:type="dcterms:W3CDTF">2002-10-16T15:12:04Z</dcterms:created>
  <dcterms:modified xsi:type="dcterms:W3CDTF">2019-12-17T09:55:09Z</dcterms:modified>
</cp:coreProperties>
</file>