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6" r:id="rId3"/>
    <p:sldId id="258" r:id="rId4"/>
    <p:sldId id="264" r:id="rId5"/>
    <p:sldId id="263" r:id="rId6"/>
    <p:sldId id="265" r:id="rId7"/>
    <p:sldId id="262" r:id="rId8"/>
    <p:sldId id="261" r:id="rId9"/>
    <p:sldId id="260" r:id="rId10"/>
    <p:sldId id="259" r:id="rId11"/>
    <p:sldId id="269" r:id="rId12"/>
    <p:sldId id="268" r:id="rId13"/>
    <p:sldId id="267"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2FE"/>
    <a:srgbClr val="EEC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3" d="100"/>
          <a:sy n="83" d="100"/>
        </p:scale>
        <p:origin x="686"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005C24-A626-4D5B-ABA6-954E7D2BB42D}" type="datetimeFigureOut">
              <a:rPr lang="en-GB" smtClean="0"/>
              <a:t>19/12/2019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65BA1E-CF0D-4831-860B-64D81F05361A}" type="slidenum">
              <a:rPr lang="en-GB" smtClean="0"/>
              <a:t>‹#›</a:t>
            </a:fld>
            <a:endParaRPr lang="en-GB"/>
          </a:p>
        </p:txBody>
      </p:sp>
    </p:spTree>
    <p:extLst>
      <p:ext uri="{BB962C8B-B14F-4D97-AF65-F5344CB8AC3E}">
        <p14:creationId xmlns:p14="http://schemas.microsoft.com/office/powerpoint/2010/main" val="2743637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D2493E-04B7-495D-9E71-F8EE1F1339B9}" type="datetimeFigureOut">
              <a:rPr lang="en-GB" smtClean="0"/>
              <a:t>19/12/2019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78BF02-4747-4AA2-AE0D-43D8B30079CA}" type="slidenum">
              <a:rPr lang="en-GB" smtClean="0"/>
              <a:t>‹#›</a:t>
            </a:fld>
            <a:endParaRPr lang="en-GB"/>
          </a:p>
        </p:txBody>
      </p:sp>
    </p:spTree>
    <p:extLst>
      <p:ext uri="{BB962C8B-B14F-4D97-AF65-F5344CB8AC3E}">
        <p14:creationId xmlns:p14="http://schemas.microsoft.com/office/powerpoint/2010/main" val="2737936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D2493E-04B7-495D-9E71-F8EE1F1339B9}" type="datetimeFigureOut">
              <a:rPr lang="en-GB" smtClean="0"/>
              <a:t>19/12/2019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78BF02-4747-4AA2-AE0D-43D8B30079CA}" type="slidenum">
              <a:rPr lang="en-GB" smtClean="0"/>
              <a:t>‹#›</a:t>
            </a:fld>
            <a:endParaRPr lang="en-GB"/>
          </a:p>
        </p:txBody>
      </p:sp>
    </p:spTree>
    <p:extLst>
      <p:ext uri="{BB962C8B-B14F-4D97-AF65-F5344CB8AC3E}">
        <p14:creationId xmlns:p14="http://schemas.microsoft.com/office/powerpoint/2010/main" val="785941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D2493E-04B7-495D-9E71-F8EE1F1339B9}" type="datetimeFigureOut">
              <a:rPr lang="en-GB" smtClean="0"/>
              <a:t>19/12/2019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78BF02-4747-4AA2-AE0D-43D8B30079CA}" type="slidenum">
              <a:rPr lang="en-GB" smtClean="0"/>
              <a:t>‹#›</a:t>
            </a:fld>
            <a:endParaRPr lang="en-GB"/>
          </a:p>
        </p:txBody>
      </p:sp>
    </p:spTree>
    <p:extLst>
      <p:ext uri="{BB962C8B-B14F-4D97-AF65-F5344CB8AC3E}">
        <p14:creationId xmlns:p14="http://schemas.microsoft.com/office/powerpoint/2010/main" val="4038156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D2493E-04B7-495D-9E71-F8EE1F1339B9}" type="datetimeFigureOut">
              <a:rPr lang="en-GB" smtClean="0"/>
              <a:t>19/12/2019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78BF02-4747-4AA2-AE0D-43D8B30079CA}" type="slidenum">
              <a:rPr lang="en-GB" smtClean="0"/>
              <a:t>‹#›</a:t>
            </a:fld>
            <a:endParaRPr lang="en-GB"/>
          </a:p>
        </p:txBody>
      </p:sp>
    </p:spTree>
    <p:extLst>
      <p:ext uri="{BB962C8B-B14F-4D97-AF65-F5344CB8AC3E}">
        <p14:creationId xmlns:p14="http://schemas.microsoft.com/office/powerpoint/2010/main" val="2533012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D2493E-04B7-495D-9E71-F8EE1F1339B9}" type="datetimeFigureOut">
              <a:rPr lang="en-GB" smtClean="0"/>
              <a:t>19/12/2019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78BF02-4747-4AA2-AE0D-43D8B30079CA}" type="slidenum">
              <a:rPr lang="en-GB" smtClean="0"/>
              <a:t>‹#›</a:t>
            </a:fld>
            <a:endParaRPr lang="en-GB"/>
          </a:p>
        </p:txBody>
      </p:sp>
    </p:spTree>
    <p:extLst>
      <p:ext uri="{BB962C8B-B14F-4D97-AF65-F5344CB8AC3E}">
        <p14:creationId xmlns:p14="http://schemas.microsoft.com/office/powerpoint/2010/main" val="633182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D2493E-04B7-495D-9E71-F8EE1F1339B9}" type="datetimeFigureOut">
              <a:rPr lang="en-GB" smtClean="0"/>
              <a:t>19/12/2019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78BF02-4747-4AA2-AE0D-43D8B30079CA}" type="slidenum">
              <a:rPr lang="en-GB" smtClean="0"/>
              <a:t>‹#›</a:t>
            </a:fld>
            <a:endParaRPr lang="en-GB"/>
          </a:p>
        </p:txBody>
      </p:sp>
    </p:spTree>
    <p:extLst>
      <p:ext uri="{BB962C8B-B14F-4D97-AF65-F5344CB8AC3E}">
        <p14:creationId xmlns:p14="http://schemas.microsoft.com/office/powerpoint/2010/main" val="3785595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D2493E-04B7-495D-9E71-F8EE1F1339B9}" type="datetimeFigureOut">
              <a:rPr lang="en-GB" smtClean="0"/>
              <a:t>19/12/2019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78BF02-4747-4AA2-AE0D-43D8B30079CA}" type="slidenum">
              <a:rPr lang="en-GB" smtClean="0"/>
              <a:t>‹#›</a:t>
            </a:fld>
            <a:endParaRPr lang="en-GB"/>
          </a:p>
        </p:txBody>
      </p:sp>
    </p:spTree>
    <p:extLst>
      <p:ext uri="{BB962C8B-B14F-4D97-AF65-F5344CB8AC3E}">
        <p14:creationId xmlns:p14="http://schemas.microsoft.com/office/powerpoint/2010/main" val="3926695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D2493E-04B7-495D-9E71-F8EE1F1339B9}" type="datetimeFigureOut">
              <a:rPr lang="en-GB" smtClean="0"/>
              <a:t>19/12/2019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378BF02-4747-4AA2-AE0D-43D8B30079CA}" type="slidenum">
              <a:rPr lang="en-GB" smtClean="0"/>
              <a:t>‹#›</a:t>
            </a:fld>
            <a:endParaRPr lang="en-GB"/>
          </a:p>
        </p:txBody>
      </p:sp>
    </p:spTree>
    <p:extLst>
      <p:ext uri="{BB962C8B-B14F-4D97-AF65-F5344CB8AC3E}">
        <p14:creationId xmlns:p14="http://schemas.microsoft.com/office/powerpoint/2010/main" val="880761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2493E-04B7-495D-9E71-F8EE1F1339B9}" type="datetimeFigureOut">
              <a:rPr lang="en-GB" smtClean="0"/>
              <a:t>19/12/2019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378BF02-4747-4AA2-AE0D-43D8B30079CA}" type="slidenum">
              <a:rPr lang="en-GB" smtClean="0"/>
              <a:t>‹#›</a:t>
            </a:fld>
            <a:endParaRPr lang="en-GB"/>
          </a:p>
        </p:txBody>
      </p:sp>
    </p:spTree>
    <p:extLst>
      <p:ext uri="{BB962C8B-B14F-4D97-AF65-F5344CB8AC3E}">
        <p14:creationId xmlns:p14="http://schemas.microsoft.com/office/powerpoint/2010/main" val="719338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D2493E-04B7-495D-9E71-F8EE1F1339B9}" type="datetimeFigureOut">
              <a:rPr lang="en-GB" smtClean="0"/>
              <a:t>19/12/2019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78BF02-4747-4AA2-AE0D-43D8B30079CA}" type="slidenum">
              <a:rPr lang="en-GB" smtClean="0"/>
              <a:t>‹#›</a:t>
            </a:fld>
            <a:endParaRPr lang="en-GB"/>
          </a:p>
        </p:txBody>
      </p:sp>
    </p:spTree>
    <p:extLst>
      <p:ext uri="{BB962C8B-B14F-4D97-AF65-F5344CB8AC3E}">
        <p14:creationId xmlns:p14="http://schemas.microsoft.com/office/powerpoint/2010/main" val="2399797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D2493E-04B7-495D-9E71-F8EE1F1339B9}" type="datetimeFigureOut">
              <a:rPr lang="en-GB" smtClean="0"/>
              <a:t>19/12/2019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78BF02-4747-4AA2-AE0D-43D8B30079CA}" type="slidenum">
              <a:rPr lang="en-GB" smtClean="0"/>
              <a:t>‹#›</a:t>
            </a:fld>
            <a:endParaRPr lang="en-GB"/>
          </a:p>
        </p:txBody>
      </p:sp>
    </p:spTree>
    <p:extLst>
      <p:ext uri="{BB962C8B-B14F-4D97-AF65-F5344CB8AC3E}">
        <p14:creationId xmlns:p14="http://schemas.microsoft.com/office/powerpoint/2010/main" val="2940740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2493E-04B7-495D-9E71-F8EE1F1339B9}" type="datetimeFigureOut">
              <a:rPr lang="en-GB" smtClean="0"/>
              <a:t>19/12/2019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8BF02-4747-4AA2-AE0D-43D8B30079CA}" type="slidenum">
              <a:rPr lang="en-GB" smtClean="0"/>
              <a:t>‹#›</a:t>
            </a:fld>
            <a:endParaRPr lang="en-GB"/>
          </a:p>
        </p:txBody>
      </p:sp>
    </p:spTree>
    <p:extLst>
      <p:ext uri="{BB962C8B-B14F-4D97-AF65-F5344CB8AC3E}">
        <p14:creationId xmlns:p14="http://schemas.microsoft.com/office/powerpoint/2010/main" val="96170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425" y="115909"/>
            <a:ext cx="1190008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dirty="0">
                <a:latin typeface="Gill Sans MT" panose="020B0502020104020203" pitchFamily="34" charset="0"/>
              </a:rPr>
              <a:t>Five a day:</a:t>
            </a:r>
            <a:r>
              <a:rPr lang="en-GB" sz="3200" dirty="0">
                <a:latin typeface="Gill Sans MT" panose="020B0502020104020203" pitchFamily="34" charset="0"/>
              </a:rPr>
              <a:t> </a:t>
            </a:r>
            <a:endParaRPr lang="en-GB" sz="3200" b="1" dirty="0">
              <a:latin typeface="Gill Sans MT" panose="020B0502020104020203" pitchFamily="34" charset="0"/>
            </a:endParaRPr>
          </a:p>
        </p:txBody>
      </p:sp>
      <p:sp>
        <p:nvSpPr>
          <p:cNvPr id="7" name="TextBox 6"/>
          <p:cNvSpPr txBox="1"/>
          <p:nvPr/>
        </p:nvSpPr>
        <p:spPr>
          <a:xfrm>
            <a:off x="6095999" y="940834"/>
            <a:ext cx="5971505" cy="5509200"/>
          </a:xfrm>
          <a:prstGeom prst="rect">
            <a:avLst/>
          </a:prstGeom>
          <a:solidFill>
            <a:srgbClr val="EECDFF"/>
          </a:solidFill>
        </p:spPr>
        <p:style>
          <a:lnRef idx="2">
            <a:schemeClr val="dk1"/>
          </a:lnRef>
          <a:fillRef idx="1">
            <a:schemeClr val="lt1"/>
          </a:fillRef>
          <a:effectRef idx="0">
            <a:schemeClr val="dk1"/>
          </a:effectRef>
          <a:fontRef idx="minor">
            <a:schemeClr val="dk1"/>
          </a:fontRef>
        </p:style>
        <p:txBody>
          <a:bodyPr wrap="square" rtlCol="0">
            <a:spAutoFit/>
          </a:bodyPr>
          <a:lstStyle/>
          <a:p>
            <a:pPr marL="514350" indent="-514350">
              <a:buAutoNum type="arabicPeriod"/>
            </a:pPr>
            <a:r>
              <a:rPr lang="en-GB" sz="3200" dirty="0">
                <a:latin typeface="Gill Sans MT" panose="020B0502020104020203" pitchFamily="34" charset="0"/>
              </a:rPr>
              <a:t>Name two types of data used by sociologists.</a:t>
            </a:r>
          </a:p>
          <a:p>
            <a:pPr marL="514350" indent="-514350">
              <a:buAutoNum type="arabicPeriod"/>
            </a:pPr>
            <a:r>
              <a:rPr lang="en-GB" sz="3200" dirty="0">
                <a:latin typeface="Gill Sans MT" panose="020B0502020104020203" pitchFamily="34" charset="0"/>
              </a:rPr>
              <a:t>Which type of data is presented as numbers?</a:t>
            </a:r>
          </a:p>
          <a:p>
            <a:pPr marL="514350" indent="-514350">
              <a:buAutoNum type="arabicPeriod"/>
            </a:pPr>
            <a:r>
              <a:rPr lang="en-GB" sz="3200" dirty="0">
                <a:latin typeface="Gill Sans MT" panose="020B0502020104020203" pitchFamily="34" charset="0"/>
              </a:rPr>
              <a:t>Which type of data is presented in written form?</a:t>
            </a:r>
          </a:p>
          <a:p>
            <a:pPr marL="514350" indent="-514350">
              <a:buAutoNum type="arabicPeriod"/>
            </a:pPr>
            <a:r>
              <a:rPr lang="en-GB" sz="3200" dirty="0">
                <a:latin typeface="Gill Sans MT" panose="020B0502020104020203" pitchFamily="34" charset="0"/>
              </a:rPr>
              <a:t>Which group of sociologists believe society can be studied scientifically?</a:t>
            </a:r>
          </a:p>
          <a:p>
            <a:pPr marL="514350" indent="-514350">
              <a:buAutoNum type="arabicPeriod"/>
            </a:pPr>
            <a:r>
              <a:rPr lang="en-GB" sz="3200" dirty="0">
                <a:latin typeface="Gill Sans MT" panose="020B0502020104020203" pitchFamily="34" charset="0"/>
              </a:rPr>
              <a:t>Which group of sociologists do not believe the above?</a:t>
            </a:r>
          </a:p>
        </p:txBody>
      </p:sp>
      <p:pic>
        <p:nvPicPr>
          <p:cNvPr id="2" name="Picture 1"/>
          <p:cNvPicPr>
            <a:picLocks noChangeAspect="1"/>
          </p:cNvPicPr>
          <p:nvPr/>
        </p:nvPicPr>
        <p:blipFill>
          <a:blip r:embed="rId2"/>
          <a:stretch>
            <a:fillRect/>
          </a:stretch>
        </p:blipFill>
        <p:spPr>
          <a:xfrm rot="16200000">
            <a:off x="121296" y="986958"/>
            <a:ext cx="5509204" cy="5416947"/>
          </a:xfrm>
          <a:prstGeom prst="rect">
            <a:avLst/>
          </a:prstGeom>
        </p:spPr>
      </p:pic>
    </p:spTree>
    <p:extLst>
      <p:ext uri="{BB962C8B-B14F-4D97-AF65-F5344CB8AC3E}">
        <p14:creationId xmlns:p14="http://schemas.microsoft.com/office/powerpoint/2010/main" val="1919728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425" y="115909"/>
            <a:ext cx="1190008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dirty="0">
                <a:latin typeface="Gill Sans MT" panose="020B0502020104020203" pitchFamily="34" charset="0"/>
              </a:rPr>
              <a:t>Stratified sampling</a:t>
            </a:r>
          </a:p>
        </p:txBody>
      </p:sp>
      <p:sp>
        <p:nvSpPr>
          <p:cNvPr id="7" name="TextBox 6"/>
          <p:cNvSpPr txBox="1"/>
          <p:nvPr/>
        </p:nvSpPr>
        <p:spPr>
          <a:xfrm>
            <a:off x="167425" y="818270"/>
            <a:ext cx="11900080" cy="3539430"/>
          </a:xfrm>
          <a:prstGeom prst="rect">
            <a:avLst/>
          </a:prstGeom>
          <a:solidFill>
            <a:srgbClr val="EECDFF"/>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latin typeface="Gill Sans MT" panose="020B0502020104020203" pitchFamily="34" charset="0"/>
              </a:rPr>
              <a:t>This one is a little more difficult… You need to create a sample of 25 sweets that is similar to the target population in the percentage of each </a:t>
            </a:r>
            <a:r>
              <a:rPr lang="en-US" sz="2800" dirty="0" err="1">
                <a:latin typeface="Gill Sans MT" panose="020B0502020104020203" pitchFamily="34" charset="0"/>
              </a:rPr>
              <a:t>colour</a:t>
            </a:r>
            <a:r>
              <a:rPr lang="en-US" sz="2800" dirty="0">
                <a:latin typeface="Gill Sans MT" panose="020B0502020104020203" pitchFamily="34" charset="0"/>
              </a:rPr>
              <a:t>.</a:t>
            </a:r>
          </a:p>
          <a:p>
            <a:endParaRPr lang="en-US" sz="2800" dirty="0">
              <a:latin typeface="Gill Sans MT" panose="020B0502020104020203" pitchFamily="34" charset="0"/>
            </a:endParaRPr>
          </a:p>
          <a:p>
            <a:r>
              <a:rPr lang="en-US" sz="2800" dirty="0">
                <a:latin typeface="Gill Sans MT" panose="020B0502020104020203" pitchFamily="34" charset="0"/>
              </a:rPr>
              <a:t>So… If you have 25% of red sweets in your target population, you need 25% red sweets in your sample.  How???</a:t>
            </a:r>
          </a:p>
          <a:p>
            <a:endParaRPr lang="en-US" sz="2800" dirty="0">
              <a:latin typeface="Gill Sans MT" panose="020B0502020104020203" pitchFamily="34" charset="0"/>
            </a:endParaRPr>
          </a:p>
          <a:p>
            <a:r>
              <a:rPr lang="en-US" sz="2800" dirty="0">
                <a:latin typeface="Gill Sans MT" panose="020B0502020104020203" pitchFamily="34" charset="0"/>
              </a:rPr>
              <a:t>25% of 25 = (25 ÷ 100) x 25 = 6.25.  Therefore you will need 6 sweets to show 25% of the sample.</a:t>
            </a:r>
          </a:p>
        </p:txBody>
      </p:sp>
      <p:graphicFrame>
        <p:nvGraphicFramePr>
          <p:cNvPr id="15" name="Table 14"/>
          <p:cNvGraphicFramePr>
            <a:graphicFrameLocks noGrp="1"/>
          </p:cNvGraphicFramePr>
          <p:nvPr>
            <p:extLst>
              <p:ext uri="{D42A27DB-BD31-4B8C-83A1-F6EECF244321}">
                <p14:modId xmlns:p14="http://schemas.microsoft.com/office/powerpoint/2010/main" val="841961535"/>
              </p:ext>
            </p:extLst>
          </p:nvPr>
        </p:nvGraphicFramePr>
        <p:xfrm>
          <a:off x="167425" y="4475286"/>
          <a:ext cx="11900079" cy="2225040"/>
        </p:xfrm>
        <a:graphic>
          <a:graphicData uri="http://schemas.openxmlformats.org/drawingml/2006/table">
            <a:tbl>
              <a:tblPr firstRow="1" bandRow="1"/>
              <a:tblGrid>
                <a:gridCol w="3966693">
                  <a:extLst>
                    <a:ext uri="{9D8B030D-6E8A-4147-A177-3AD203B41FA5}">
                      <a16:colId xmlns:a16="http://schemas.microsoft.com/office/drawing/2014/main" val="20000"/>
                    </a:ext>
                  </a:extLst>
                </a:gridCol>
                <a:gridCol w="3966693">
                  <a:extLst>
                    <a:ext uri="{9D8B030D-6E8A-4147-A177-3AD203B41FA5}">
                      <a16:colId xmlns:a16="http://schemas.microsoft.com/office/drawing/2014/main" val="20001"/>
                    </a:ext>
                  </a:extLst>
                </a:gridCol>
                <a:gridCol w="3966693">
                  <a:extLst>
                    <a:ext uri="{9D8B030D-6E8A-4147-A177-3AD203B41FA5}">
                      <a16:colId xmlns:a16="http://schemas.microsoft.com/office/drawing/2014/main" val="20002"/>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600" dirty="0">
                          <a:latin typeface="Kristen ITC" panose="03050502040202030202" pitchFamily="66" charset="0"/>
                        </a:rPr>
                        <a:t>Colour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600" dirty="0">
                          <a:latin typeface="Kristen ITC" panose="03050502040202030202" pitchFamily="66" charset="0"/>
                        </a:rPr>
                        <a:t>% in target population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600" dirty="0">
                          <a:latin typeface="Kristen ITC" panose="03050502040202030202" pitchFamily="66" charset="0"/>
                        </a:rPr>
                        <a:t>Number of sweets</a:t>
                      </a:r>
                      <a:r>
                        <a:rPr lang="en-GB" sz="1600" baseline="0" dirty="0">
                          <a:latin typeface="Kristen ITC" panose="03050502040202030202" pitchFamily="66" charset="0"/>
                        </a:rPr>
                        <a:t> needed for sample</a:t>
                      </a:r>
                      <a:endParaRPr lang="en-GB" sz="16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064A2"/>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a:latin typeface="Kristen ITC" panose="03050502040202030202" pitchFamily="66"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extLst>
                  <a:ext uri="{0D108BD9-81ED-4DB2-BD59-A6C34878D82A}">
                    <a16:rowId xmlns:a16="http://schemas.microsoft.com/office/drawing/2014/main" val="1000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56951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425" y="115909"/>
            <a:ext cx="1190008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dirty="0">
                <a:latin typeface="Gill Sans MT" panose="020B0502020104020203" pitchFamily="34" charset="0"/>
              </a:rPr>
              <a:t>Snowball, opportunity or convenience sampling</a:t>
            </a:r>
          </a:p>
        </p:txBody>
      </p:sp>
      <p:sp>
        <p:nvSpPr>
          <p:cNvPr id="5" name="TextBox 4"/>
          <p:cNvSpPr txBox="1"/>
          <p:nvPr/>
        </p:nvSpPr>
        <p:spPr>
          <a:xfrm>
            <a:off x="167426" y="899373"/>
            <a:ext cx="5438718" cy="56323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000" dirty="0">
                <a:solidFill>
                  <a:srgbClr val="7030A0"/>
                </a:solidFill>
                <a:latin typeface="Gill Sans MT" panose="020B0502020104020203" pitchFamily="34" charset="0"/>
              </a:rPr>
              <a:t>Snowballing</a:t>
            </a:r>
            <a:r>
              <a:rPr lang="en-US" sz="3000" dirty="0">
                <a:solidFill>
                  <a:schemeClr val="tx1"/>
                </a:solidFill>
                <a:latin typeface="Gill Sans MT" panose="020B0502020104020203" pitchFamily="34" charset="0"/>
              </a:rPr>
              <a:t> is very useful for outsider groups, such as criminals.  The researcher uses one contact to introduce them to a second contact and so on.</a:t>
            </a:r>
          </a:p>
          <a:p>
            <a:endParaRPr lang="en-US" sz="3000" dirty="0">
              <a:solidFill>
                <a:schemeClr val="tx1"/>
              </a:solidFill>
              <a:latin typeface="Gill Sans MT" panose="020B0502020104020203" pitchFamily="34" charset="0"/>
            </a:endParaRPr>
          </a:p>
          <a:p>
            <a:r>
              <a:rPr lang="en-US" sz="3000" dirty="0">
                <a:solidFill>
                  <a:schemeClr val="tx1"/>
                </a:solidFill>
                <a:latin typeface="Gill Sans MT" panose="020B0502020104020203" pitchFamily="34" charset="0"/>
              </a:rPr>
              <a:t>Finally, even less random is the sampling method often used by students.  An </a:t>
            </a:r>
            <a:r>
              <a:rPr lang="en-US" sz="3000" dirty="0">
                <a:solidFill>
                  <a:srgbClr val="7030A0"/>
                </a:solidFill>
                <a:latin typeface="Gill Sans MT" panose="020B0502020104020203" pitchFamily="34" charset="0"/>
              </a:rPr>
              <a:t>opportunity or convenience sample </a:t>
            </a:r>
            <a:r>
              <a:rPr lang="en-US" sz="3000" dirty="0">
                <a:solidFill>
                  <a:schemeClr val="tx1"/>
                </a:solidFill>
                <a:latin typeface="Gill Sans MT" panose="020B0502020104020203" pitchFamily="34" charset="0"/>
              </a:rPr>
              <a:t>is used, which means anyone who is available and willing to take part.</a:t>
            </a:r>
          </a:p>
        </p:txBody>
      </p:sp>
      <p:sp>
        <p:nvSpPr>
          <p:cNvPr id="7" name="TextBox 6"/>
          <p:cNvSpPr txBox="1"/>
          <p:nvPr/>
        </p:nvSpPr>
        <p:spPr>
          <a:xfrm>
            <a:off x="5792886" y="901214"/>
            <a:ext cx="6274619" cy="5632311"/>
          </a:xfrm>
          <a:prstGeom prst="rect">
            <a:avLst/>
          </a:prstGeom>
          <a:solidFill>
            <a:srgbClr val="EECDFF"/>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000" dirty="0">
                <a:latin typeface="Gill Sans MT" panose="020B0502020104020203" pitchFamily="34" charset="0"/>
              </a:rPr>
              <a:t>As you eat the skittles please answer the question below in your books:</a:t>
            </a:r>
          </a:p>
          <a:p>
            <a:r>
              <a:rPr lang="en-US" sz="3000" dirty="0">
                <a:latin typeface="Gill Sans MT" panose="020B0502020104020203" pitchFamily="34" charset="0"/>
              </a:rPr>
              <a:t>What type of sampling method would be best suited to studying the following?  Give reasons for your choice.</a:t>
            </a:r>
          </a:p>
          <a:p>
            <a:pPr marL="514350" indent="-514350">
              <a:buFont typeface="+mj-lt"/>
              <a:buAutoNum type="arabicPeriod"/>
            </a:pPr>
            <a:r>
              <a:rPr lang="en-US" sz="3000" dirty="0">
                <a:latin typeface="Gill Sans MT" panose="020B0502020104020203" pitchFamily="34" charset="0"/>
              </a:rPr>
              <a:t>Students being bullied at a secondary school</a:t>
            </a:r>
          </a:p>
          <a:p>
            <a:pPr marL="514350" indent="-514350">
              <a:buFont typeface="+mj-lt"/>
              <a:buAutoNum type="arabicPeriod"/>
            </a:pPr>
            <a:r>
              <a:rPr lang="en-US" sz="3000" dirty="0">
                <a:latin typeface="Gill Sans MT" panose="020B0502020104020203" pitchFamily="34" charset="0"/>
              </a:rPr>
              <a:t>Homeless people</a:t>
            </a:r>
          </a:p>
          <a:p>
            <a:pPr marL="514350" indent="-514350">
              <a:buFont typeface="+mj-lt"/>
              <a:buAutoNum type="arabicPeriod"/>
            </a:pPr>
            <a:r>
              <a:rPr lang="en-US" sz="3000" dirty="0">
                <a:latin typeface="Gill Sans MT" panose="020B0502020104020203" pitchFamily="34" charset="0"/>
              </a:rPr>
              <a:t>People who use public transport</a:t>
            </a:r>
          </a:p>
          <a:p>
            <a:pPr marL="514350" indent="-514350">
              <a:buFont typeface="+mj-lt"/>
              <a:buAutoNum type="arabicPeriod"/>
            </a:pPr>
            <a:r>
              <a:rPr lang="en-US" sz="3000" dirty="0">
                <a:latin typeface="Gill Sans MT" panose="020B0502020104020203" pitchFamily="34" charset="0"/>
              </a:rPr>
              <a:t>Heroin addicts</a:t>
            </a:r>
          </a:p>
          <a:p>
            <a:pPr marL="514350" indent="-514350">
              <a:buFont typeface="+mj-lt"/>
              <a:buAutoNum type="arabicPeriod"/>
            </a:pPr>
            <a:r>
              <a:rPr lang="en-US" sz="3000" dirty="0">
                <a:latin typeface="Gill Sans MT" panose="020B0502020104020203" pitchFamily="34" charset="0"/>
              </a:rPr>
              <a:t>People who do graffiti</a:t>
            </a:r>
          </a:p>
        </p:txBody>
      </p:sp>
    </p:spTree>
    <p:extLst>
      <p:ext uri="{BB962C8B-B14F-4D97-AF65-F5344CB8AC3E}">
        <p14:creationId xmlns:p14="http://schemas.microsoft.com/office/powerpoint/2010/main" val="3339342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425" y="115909"/>
            <a:ext cx="1190008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dirty="0">
                <a:latin typeface="Gill Sans MT" panose="020B0502020104020203" pitchFamily="34" charset="0"/>
              </a:rPr>
              <a:t>Heading</a:t>
            </a:r>
          </a:p>
        </p:txBody>
      </p:sp>
      <p:sp>
        <p:nvSpPr>
          <p:cNvPr id="5" name="TextBox 4"/>
          <p:cNvSpPr txBox="1"/>
          <p:nvPr/>
        </p:nvSpPr>
        <p:spPr>
          <a:xfrm>
            <a:off x="167425" y="899373"/>
            <a:ext cx="5756857"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3000" dirty="0">
                <a:latin typeface="Gill Sans MT" panose="020B0502020104020203" pitchFamily="34" charset="0"/>
              </a:rPr>
              <a:t>Information, </a:t>
            </a:r>
            <a:r>
              <a:rPr lang="en-GB" sz="3000" u="sng" dirty="0">
                <a:solidFill>
                  <a:srgbClr val="FF0000"/>
                </a:solidFill>
                <a:latin typeface="Gill Sans MT" panose="020B0502020104020203" pitchFamily="34" charset="0"/>
              </a:rPr>
              <a:t>key names</a:t>
            </a:r>
            <a:r>
              <a:rPr lang="en-GB" sz="3000" dirty="0">
                <a:latin typeface="Gill Sans MT" panose="020B0502020104020203" pitchFamily="34" charset="0"/>
              </a:rPr>
              <a:t>, </a:t>
            </a:r>
            <a:r>
              <a:rPr lang="en-GB" sz="3000" u="sng" dirty="0">
                <a:solidFill>
                  <a:srgbClr val="7030A0"/>
                </a:solidFill>
                <a:latin typeface="Gill Sans MT" panose="020B0502020104020203" pitchFamily="34" charset="0"/>
              </a:rPr>
              <a:t>new key words</a:t>
            </a:r>
            <a:r>
              <a:rPr lang="en-GB" sz="3000" dirty="0">
                <a:solidFill>
                  <a:schemeClr val="tx1"/>
                </a:solidFill>
                <a:latin typeface="Gill Sans MT" panose="020B0502020104020203" pitchFamily="34" charset="0"/>
              </a:rPr>
              <a:t>, </a:t>
            </a:r>
            <a:r>
              <a:rPr lang="en-GB" sz="3000" u="sng" dirty="0">
                <a:solidFill>
                  <a:srgbClr val="0070C0"/>
                </a:solidFill>
                <a:latin typeface="Gill Sans MT" panose="020B0502020104020203" pitchFamily="34" charset="0"/>
              </a:rPr>
              <a:t>old key words</a:t>
            </a:r>
          </a:p>
        </p:txBody>
      </p:sp>
      <p:sp>
        <p:nvSpPr>
          <p:cNvPr id="7" name="TextBox 6"/>
          <p:cNvSpPr txBox="1"/>
          <p:nvPr/>
        </p:nvSpPr>
        <p:spPr>
          <a:xfrm>
            <a:off x="167419" y="2124556"/>
            <a:ext cx="5756857" cy="553998"/>
          </a:xfrm>
          <a:prstGeom prst="rect">
            <a:avLst/>
          </a:prstGeom>
          <a:solidFill>
            <a:srgbClr val="EECDFF"/>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3000" dirty="0">
                <a:latin typeface="Gill Sans MT" panose="020B0502020104020203" pitchFamily="34" charset="0"/>
              </a:rPr>
              <a:t>Instruction</a:t>
            </a:r>
          </a:p>
        </p:txBody>
      </p:sp>
      <p:sp>
        <p:nvSpPr>
          <p:cNvPr id="9" name="TextBox 8"/>
          <p:cNvSpPr txBox="1"/>
          <p:nvPr/>
        </p:nvSpPr>
        <p:spPr>
          <a:xfrm>
            <a:off x="167421" y="3734450"/>
            <a:ext cx="5756857" cy="52322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latin typeface="Gill Sans MT" panose="020B0502020104020203" pitchFamily="34" charset="0"/>
              </a:rPr>
              <a:t>Source</a:t>
            </a:r>
          </a:p>
        </p:txBody>
      </p:sp>
      <p:graphicFrame>
        <p:nvGraphicFramePr>
          <p:cNvPr id="10" name="Table 9"/>
          <p:cNvGraphicFramePr>
            <a:graphicFrameLocks noGrp="1"/>
          </p:cNvGraphicFramePr>
          <p:nvPr>
            <p:extLst>
              <p:ext uri="{D42A27DB-BD31-4B8C-83A1-F6EECF244321}">
                <p14:modId xmlns:p14="http://schemas.microsoft.com/office/powerpoint/2010/main" val="4173651629"/>
              </p:ext>
            </p:extLst>
          </p:nvPr>
        </p:nvGraphicFramePr>
        <p:xfrm>
          <a:off x="6310649" y="941157"/>
          <a:ext cx="5756856" cy="792480"/>
        </p:xfrm>
        <a:graphic>
          <a:graphicData uri="http://schemas.openxmlformats.org/drawingml/2006/table">
            <a:tbl>
              <a:tblPr firstRow="1" bandRow="1">
                <a:tableStyleId>{5C22544A-7EE6-4342-B048-85BDC9FD1C3A}</a:tableStyleId>
              </a:tblPr>
              <a:tblGrid>
                <a:gridCol w="1918952">
                  <a:extLst>
                    <a:ext uri="{9D8B030D-6E8A-4147-A177-3AD203B41FA5}">
                      <a16:colId xmlns:a16="http://schemas.microsoft.com/office/drawing/2014/main" val="20000"/>
                    </a:ext>
                  </a:extLst>
                </a:gridCol>
                <a:gridCol w="1918952">
                  <a:extLst>
                    <a:ext uri="{9D8B030D-6E8A-4147-A177-3AD203B41FA5}">
                      <a16:colId xmlns:a16="http://schemas.microsoft.com/office/drawing/2014/main" val="20001"/>
                    </a:ext>
                  </a:extLst>
                </a:gridCol>
                <a:gridCol w="1918952">
                  <a:extLst>
                    <a:ext uri="{9D8B030D-6E8A-4147-A177-3AD203B41FA5}">
                      <a16:colId xmlns:a16="http://schemas.microsoft.com/office/drawing/2014/main" val="20002"/>
                    </a:ext>
                  </a:extLst>
                </a:gridCol>
              </a:tblGrid>
              <a:tr h="370840">
                <a:tc>
                  <a:txBody>
                    <a:bodyPr/>
                    <a:lstStyle/>
                    <a:p>
                      <a:pPr algn="ctr"/>
                      <a:r>
                        <a:rPr lang="en-GB" sz="2000" b="1" dirty="0">
                          <a:solidFill>
                            <a:schemeClr val="tx1"/>
                          </a:solidFill>
                          <a:latin typeface="Gill Sans MT" panose="020B0502020104020203" pitchFamily="34" charset="0"/>
                        </a:rPr>
                        <a:t>Table</a:t>
                      </a:r>
                      <a:r>
                        <a:rPr lang="en-GB" sz="2000" b="1" baseline="0" dirty="0">
                          <a:solidFill>
                            <a:schemeClr val="tx1"/>
                          </a:solidFill>
                          <a:latin typeface="Gill Sans MT" panose="020B0502020104020203" pitchFamily="34" charset="0"/>
                        </a:rPr>
                        <a:t> h</a:t>
                      </a:r>
                      <a:r>
                        <a:rPr lang="en-GB" sz="2000" b="1" dirty="0">
                          <a:solidFill>
                            <a:schemeClr val="tx1"/>
                          </a:solidFill>
                          <a:latin typeface="Gill Sans MT" panose="020B0502020104020203" pitchFamily="34" charset="0"/>
                        </a:rPr>
                        <a:t>eading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Gill Sans MT" panose="020B0502020104020203" pitchFamily="34" charset="0"/>
                        </a:rPr>
                        <a:t>Table</a:t>
                      </a:r>
                      <a:r>
                        <a:rPr lang="en-GB" sz="2000" b="1" baseline="0" dirty="0">
                          <a:solidFill>
                            <a:schemeClr val="tx1"/>
                          </a:solidFill>
                          <a:latin typeface="Gill Sans MT" panose="020B0502020104020203" pitchFamily="34" charset="0"/>
                        </a:rPr>
                        <a:t> h</a:t>
                      </a:r>
                      <a:r>
                        <a:rPr lang="en-GB" sz="2000" b="1" dirty="0">
                          <a:solidFill>
                            <a:schemeClr val="tx1"/>
                          </a:solidFill>
                          <a:latin typeface="Gill Sans MT" panose="020B0502020104020203" pitchFamily="34" charset="0"/>
                        </a:rPr>
                        <a:t>eading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Gill Sans MT" panose="020B0502020104020203" pitchFamily="34" charset="0"/>
                        </a:rPr>
                        <a:t>Table</a:t>
                      </a:r>
                      <a:r>
                        <a:rPr lang="en-GB" sz="2000" b="1" baseline="0" dirty="0">
                          <a:solidFill>
                            <a:schemeClr val="tx1"/>
                          </a:solidFill>
                          <a:latin typeface="Gill Sans MT" panose="020B0502020104020203" pitchFamily="34" charset="0"/>
                        </a:rPr>
                        <a:t> h</a:t>
                      </a:r>
                      <a:r>
                        <a:rPr lang="en-GB" sz="2000" b="1" dirty="0">
                          <a:solidFill>
                            <a:schemeClr val="tx1"/>
                          </a:solidFill>
                          <a:latin typeface="Gill Sans MT" panose="020B0502020104020203" pitchFamily="34" charset="0"/>
                        </a:rPr>
                        <a:t>eading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GB" sz="2000" b="0" dirty="0">
                          <a:solidFill>
                            <a:schemeClr val="tx1"/>
                          </a:solidFill>
                          <a:latin typeface="Gill Sans MT" panose="020B0502020104020203" pitchFamily="34" charset="0"/>
                        </a:rPr>
                        <a:t>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b="0" dirty="0">
                          <a:solidFill>
                            <a:schemeClr val="tx1"/>
                          </a:solidFill>
                          <a:latin typeface="Gill Sans MT" panose="020B0502020104020203" pitchFamily="34" charset="0"/>
                        </a:rPr>
                        <a:t>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b="0" dirty="0">
                          <a:solidFill>
                            <a:schemeClr val="tx1"/>
                          </a:solidFill>
                          <a:latin typeface="Gill Sans MT" panose="020B0502020104020203" pitchFamily="34" charset="0"/>
                        </a:rPr>
                        <a:t>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1" name="TextBox 10"/>
          <p:cNvSpPr txBox="1"/>
          <p:nvPr/>
        </p:nvSpPr>
        <p:spPr>
          <a:xfrm>
            <a:off x="167421" y="2948001"/>
            <a:ext cx="5756857"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latin typeface="Gill Sans MT" panose="020B0502020104020203" pitchFamily="34" charset="0"/>
              </a:rPr>
              <a:t>Challenge</a:t>
            </a:r>
          </a:p>
        </p:txBody>
      </p:sp>
      <p:sp>
        <p:nvSpPr>
          <p:cNvPr id="12" name="TextBox 11"/>
          <p:cNvSpPr txBox="1"/>
          <p:nvPr/>
        </p:nvSpPr>
        <p:spPr>
          <a:xfrm>
            <a:off x="167420" y="4508566"/>
            <a:ext cx="5756857" cy="52322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latin typeface="Gill Sans MT" panose="020B0502020104020203" pitchFamily="34" charset="0"/>
              </a:rPr>
              <a:t>Interpretation</a:t>
            </a:r>
          </a:p>
        </p:txBody>
      </p:sp>
      <p:sp>
        <p:nvSpPr>
          <p:cNvPr id="13" name="TextBox 12"/>
          <p:cNvSpPr txBox="1"/>
          <p:nvPr/>
        </p:nvSpPr>
        <p:spPr>
          <a:xfrm>
            <a:off x="167419" y="5302753"/>
            <a:ext cx="5756857" cy="523220"/>
          </a:xfrm>
          <a:prstGeom prst="rect">
            <a:avLst/>
          </a:prstGeom>
          <a:solidFill>
            <a:srgbClr val="CCF2FE"/>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latin typeface="Gill Sans MT" panose="020B0502020104020203" pitchFamily="34" charset="0"/>
              </a:rPr>
              <a:t>Exam question</a:t>
            </a:r>
          </a:p>
        </p:txBody>
      </p:sp>
    </p:spTree>
    <p:extLst>
      <p:ext uri="{BB962C8B-B14F-4D97-AF65-F5344CB8AC3E}">
        <p14:creationId xmlns:p14="http://schemas.microsoft.com/office/powerpoint/2010/main" val="46970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425" y="115909"/>
            <a:ext cx="1190008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dirty="0">
                <a:latin typeface="Gill Sans MT" panose="020B0502020104020203" pitchFamily="34" charset="0"/>
              </a:rPr>
              <a:t>Heading</a:t>
            </a:r>
          </a:p>
        </p:txBody>
      </p:sp>
      <p:sp>
        <p:nvSpPr>
          <p:cNvPr id="5" name="TextBox 4"/>
          <p:cNvSpPr txBox="1"/>
          <p:nvPr/>
        </p:nvSpPr>
        <p:spPr>
          <a:xfrm>
            <a:off x="167425" y="899373"/>
            <a:ext cx="5756857"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3000" dirty="0">
                <a:latin typeface="Gill Sans MT" panose="020B0502020104020203" pitchFamily="34" charset="0"/>
              </a:rPr>
              <a:t>Information, </a:t>
            </a:r>
            <a:r>
              <a:rPr lang="en-GB" sz="3000" u="sng" dirty="0">
                <a:solidFill>
                  <a:srgbClr val="FF0000"/>
                </a:solidFill>
                <a:latin typeface="Gill Sans MT" panose="020B0502020104020203" pitchFamily="34" charset="0"/>
              </a:rPr>
              <a:t>key names</a:t>
            </a:r>
            <a:r>
              <a:rPr lang="en-GB" sz="3000" dirty="0">
                <a:latin typeface="Gill Sans MT" panose="020B0502020104020203" pitchFamily="34" charset="0"/>
              </a:rPr>
              <a:t>, </a:t>
            </a:r>
            <a:r>
              <a:rPr lang="en-GB" sz="3000" u="sng" dirty="0">
                <a:solidFill>
                  <a:srgbClr val="7030A0"/>
                </a:solidFill>
                <a:latin typeface="Gill Sans MT" panose="020B0502020104020203" pitchFamily="34" charset="0"/>
              </a:rPr>
              <a:t>new key words</a:t>
            </a:r>
            <a:r>
              <a:rPr lang="en-GB" sz="3000" dirty="0">
                <a:solidFill>
                  <a:schemeClr val="tx1"/>
                </a:solidFill>
                <a:latin typeface="Gill Sans MT" panose="020B0502020104020203" pitchFamily="34" charset="0"/>
              </a:rPr>
              <a:t>, </a:t>
            </a:r>
            <a:r>
              <a:rPr lang="en-GB" sz="3000" u="sng" dirty="0">
                <a:solidFill>
                  <a:srgbClr val="0070C0"/>
                </a:solidFill>
                <a:latin typeface="Gill Sans MT" panose="020B0502020104020203" pitchFamily="34" charset="0"/>
              </a:rPr>
              <a:t>old key words</a:t>
            </a:r>
          </a:p>
        </p:txBody>
      </p:sp>
      <p:sp>
        <p:nvSpPr>
          <p:cNvPr id="7" name="TextBox 6"/>
          <p:cNvSpPr txBox="1"/>
          <p:nvPr/>
        </p:nvSpPr>
        <p:spPr>
          <a:xfrm>
            <a:off x="167419" y="2124556"/>
            <a:ext cx="5756857" cy="553998"/>
          </a:xfrm>
          <a:prstGeom prst="rect">
            <a:avLst/>
          </a:prstGeom>
          <a:solidFill>
            <a:srgbClr val="EECDFF"/>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3000" dirty="0">
                <a:latin typeface="Gill Sans MT" panose="020B0502020104020203" pitchFamily="34" charset="0"/>
              </a:rPr>
              <a:t>Instruction</a:t>
            </a:r>
          </a:p>
        </p:txBody>
      </p:sp>
      <p:sp>
        <p:nvSpPr>
          <p:cNvPr id="9" name="TextBox 8"/>
          <p:cNvSpPr txBox="1"/>
          <p:nvPr/>
        </p:nvSpPr>
        <p:spPr>
          <a:xfrm>
            <a:off x="167421" y="3734450"/>
            <a:ext cx="5756857" cy="52322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latin typeface="Gill Sans MT" panose="020B0502020104020203" pitchFamily="34" charset="0"/>
              </a:rPr>
              <a:t>Source</a:t>
            </a:r>
          </a:p>
        </p:txBody>
      </p:sp>
      <p:graphicFrame>
        <p:nvGraphicFramePr>
          <p:cNvPr id="10" name="Table 9"/>
          <p:cNvGraphicFramePr>
            <a:graphicFrameLocks noGrp="1"/>
          </p:cNvGraphicFramePr>
          <p:nvPr>
            <p:extLst>
              <p:ext uri="{D42A27DB-BD31-4B8C-83A1-F6EECF244321}">
                <p14:modId xmlns:p14="http://schemas.microsoft.com/office/powerpoint/2010/main" val="4173651629"/>
              </p:ext>
            </p:extLst>
          </p:nvPr>
        </p:nvGraphicFramePr>
        <p:xfrm>
          <a:off x="6310649" y="941157"/>
          <a:ext cx="5756856" cy="792480"/>
        </p:xfrm>
        <a:graphic>
          <a:graphicData uri="http://schemas.openxmlformats.org/drawingml/2006/table">
            <a:tbl>
              <a:tblPr firstRow="1" bandRow="1">
                <a:tableStyleId>{5C22544A-7EE6-4342-B048-85BDC9FD1C3A}</a:tableStyleId>
              </a:tblPr>
              <a:tblGrid>
                <a:gridCol w="1918952">
                  <a:extLst>
                    <a:ext uri="{9D8B030D-6E8A-4147-A177-3AD203B41FA5}">
                      <a16:colId xmlns:a16="http://schemas.microsoft.com/office/drawing/2014/main" val="20000"/>
                    </a:ext>
                  </a:extLst>
                </a:gridCol>
                <a:gridCol w="1918952">
                  <a:extLst>
                    <a:ext uri="{9D8B030D-6E8A-4147-A177-3AD203B41FA5}">
                      <a16:colId xmlns:a16="http://schemas.microsoft.com/office/drawing/2014/main" val="20001"/>
                    </a:ext>
                  </a:extLst>
                </a:gridCol>
                <a:gridCol w="1918952">
                  <a:extLst>
                    <a:ext uri="{9D8B030D-6E8A-4147-A177-3AD203B41FA5}">
                      <a16:colId xmlns:a16="http://schemas.microsoft.com/office/drawing/2014/main" val="20002"/>
                    </a:ext>
                  </a:extLst>
                </a:gridCol>
              </a:tblGrid>
              <a:tr h="370840">
                <a:tc>
                  <a:txBody>
                    <a:bodyPr/>
                    <a:lstStyle/>
                    <a:p>
                      <a:pPr algn="ctr"/>
                      <a:r>
                        <a:rPr lang="en-GB" sz="2000" b="1" dirty="0">
                          <a:solidFill>
                            <a:schemeClr val="tx1"/>
                          </a:solidFill>
                          <a:latin typeface="Gill Sans MT" panose="020B0502020104020203" pitchFamily="34" charset="0"/>
                        </a:rPr>
                        <a:t>Table</a:t>
                      </a:r>
                      <a:r>
                        <a:rPr lang="en-GB" sz="2000" b="1" baseline="0" dirty="0">
                          <a:solidFill>
                            <a:schemeClr val="tx1"/>
                          </a:solidFill>
                          <a:latin typeface="Gill Sans MT" panose="020B0502020104020203" pitchFamily="34" charset="0"/>
                        </a:rPr>
                        <a:t> h</a:t>
                      </a:r>
                      <a:r>
                        <a:rPr lang="en-GB" sz="2000" b="1" dirty="0">
                          <a:solidFill>
                            <a:schemeClr val="tx1"/>
                          </a:solidFill>
                          <a:latin typeface="Gill Sans MT" panose="020B0502020104020203" pitchFamily="34" charset="0"/>
                        </a:rPr>
                        <a:t>eading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Gill Sans MT" panose="020B0502020104020203" pitchFamily="34" charset="0"/>
                        </a:rPr>
                        <a:t>Table</a:t>
                      </a:r>
                      <a:r>
                        <a:rPr lang="en-GB" sz="2000" b="1" baseline="0" dirty="0">
                          <a:solidFill>
                            <a:schemeClr val="tx1"/>
                          </a:solidFill>
                          <a:latin typeface="Gill Sans MT" panose="020B0502020104020203" pitchFamily="34" charset="0"/>
                        </a:rPr>
                        <a:t> h</a:t>
                      </a:r>
                      <a:r>
                        <a:rPr lang="en-GB" sz="2000" b="1" dirty="0">
                          <a:solidFill>
                            <a:schemeClr val="tx1"/>
                          </a:solidFill>
                          <a:latin typeface="Gill Sans MT" panose="020B0502020104020203" pitchFamily="34" charset="0"/>
                        </a:rPr>
                        <a:t>eading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Gill Sans MT" panose="020B0502020104020203" pitchFamily="34" charset="0"/>
                        </a:rPr>
                        <a:t>Table</a:t>
                      </a:r>
                      <a:r>
                        <a:rPr lang="en-GB" sz="2000" b="1" baseline="0" dirty="0">
                          <a:solidFill>
                            <a:schemeClr val="tx1"/>
                          </a:solidFill>
                          <a:latin typeface="Gill Sans MT" panose="020B0502020104020203" pitchFamily="34" charset="0"/>
                        </a:rPr>
                        <a:t> h</a:t>
                      </a:r>
                      <a:r>
                        <a:rPr lang="en-GB" sz="2000" b="1" dirty="0">
                          <a:solidFill>
                            <a:schemeClr val="tx1"/>
                          </a:solidFill>
                          <a:latin typeface="Gill Sans MT" panose="020B0502020104020203" pitchFamily="34" charset="0"/>
                        </a:rPr>
                        <a:t>eading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GB" sz="2000" b="0" dirty="0">
                          <a:solidFill>
                            <a:schemeClr val="tx1"/>
                          </a:solidFill>
                          <a:latin typeface="Gill Sans MT" panose="020B0502020104020203" pitchFamily="34" charset="0"/>
                        </a:rPr>
                        <a:t>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b="0" dirty="0">
                          <a:solidFill>
                            <a:schemeClr val="tx1"/>
                          </a:solidFill>
                          <a:latin typeface="Gill Sans MT" panose="020B0502020104020203" pitchFamily="34" charset="0"/>
                        </a:rPr>
                        <a:t>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b="0" dirty="0">
                          <a:solidFill>
                            <a:schemeClr val="tx1"/>
                          </a:solidFill>
                          <a:latin typeface="Gill Sans MT" panose="020B0502020104020203" pitchFamily="34" charset="0"/>
                        </a:rPr>
                        <a:t>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1" name="TextBox 10"/>
          <p:cNvSpPr txBox="1"/>
          <p:nvPr/>
        </p:nvSpPr>
        <p:spPr>
          <a:xfrm>
            <a:off x="167421" y="2948001"/>
            <a:ext cx="5756857"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latin typeface="Gill Sans MT" panose="020B0502020104020203" pitchFamily="34" charset="0"/>
              </a:rPr>
              <a:t>Challenge</a:t>
            </a:r>
          </a:p>
        </p:txBody>
      </p:sp>
      <p:sp>
        <p:nvSpPr>
          <p:cNvPr id="12" name="TextBox 11"/>
          <p:cNvSpPr txBox="1"/>
          <p:nvPr/>
        </p:nvSpPr>
        <p:spPr>
          <a:xfrm>
            <a:off x="167420" y="4508566"/>
            <a:ext cx="5756857" cy="52322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latin typeface="Gill Sans MT" panose="020B0502020104020203" pitchFamily="34" charset="0"/>
              </a:rPr>
              <a:t>Interpretation</a:t>
            </a:r>
          </a:p>
        </p:txBody>
      </p:sp>
      <p:sp>
        <p:nvSpPr>
          <p:cNvPr id="13" name="TextBox 12"/>
          <p:cNvSpPr txBox="1"/>
          <p:nvPr/>
        </p:nvSpPr>
        <p:spPr>
          <a:xfrm>
            <a:off x="167419" y="5302753"/>
            <a:ext cx="5756857" cy="523220"/>
          </a:xfrm>
          <a:prstGeom prst="rect">
            <a:avLst/>
          </a:prstGeom>
          <a:solidFill>
            <a:srgbClr val="CCF2FE"/>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latin typeface="Gill Sans MT" panose="020B0502020104020203" pitchFamily="34" charset="0"/>
              </a:rPr>
              <a:t>Exam question</a:t>
            </a:r>
          </a:p>
        </p:txBody>
      </p:sp>
    </p:spTree>
    <p:extLst>
      <p:ext uri="{BB962C8B-B14F-4D97-AF65-F5344CB8AC3E}">
        <p14:creationId xmlns:p14="http://schemas.microsoft.com/office/powerpoint/2010/main" val="52919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425" y="115909"/>
            <a:ext cx="1190008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dirty="0">
                <a:latin typeface="Gill Sans MT" panose="020B0502020104020203" pitchFamily="34" charset="0"/>
              </a:rPr>
              <a:t>Heading</a:t>
            </a:r>
          </a:p>
        </p:txBody>
      </p:sp>
      <p:sp>
        <p:nvSpPr>
          <p:cNvPr id="5" name="TextBox 4"/>
          <p:cNvSpPr txBox="1"/>
          <p:nvPr/>
        </p:nvSpPr>
        <p:spPr>
          <a:xfrm>
            <a:off x="167425" y="899373"/>
            <a:ext cx="5756857"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3000" dirty="0">
                <a:latin typeface="Gill Sans MT" panose="020B0502020104020203" pitchFamily="34" charset="0"/>
              </a:rPr>
              <a:t>Information, </a:t>
            </a:r>
            <a:r>
              <a:rPr lang="en-GB" sz="3000" u="sng" dirty="0">
                <a:solidFill>
                  <a:srgbClr val="FF0000"/>
                </a:solidFill>
                <a:latin typeface="Gill Sans MT" panose="020B0502020104020203" pitchFamily="34" charset="0"/>
              </a:rPr>
              <a:t>key names</a:t>
            </a:r>
            <a:r>
              <a:rPr lang="en-GB" sz="3000" dirty="0">
                <a:latin typeface="Gill Sans MT" panose="020B0502020104020203" pitchFamily="34" charset="0"/>
              </a:rPr>
              <a:t>, </a:t>
            </a:r>
            <a:r>
              <a:rPr lang="en-GB" sz="3000" u="sng" dirty="0">
                <a:solidFill>
                  <a:srgbClr val="7030A0"/>
                </a:solidFill>
                <a:latin typeface="Gill Sans MT" panose="020B0502020104020203" pitchFamily="34" charset="0"/>
              </a:rPr>
              <a:t>new key words</a:t>
            </a:r>
            <a:r>
              <a:rPr lang="en-GB" sz="3000" dirty="0">
                <a:solidFill>
                  <a:schemeClr val="tx1"/>
                </a:solidFill>
                <a:latin typeface="Gill Sans MT" panose="020B0502020104020203" pitchFamily="34" charset="0"/>
              </a:rPr>
              <a:t>, </a:t>
            </a:r>
            <a:r>
              <a:rPr lang="en-GB" sz="3000" u="sng" dirty="0">
                <a:solidFill>
                  <a:srgbClr val="0070C0"/>
                </a:solidFill>
                <a:latin typeface="Gill Sans MT" panose="020B0502020104020203" pitchFamily="34" charset="0"/>
              </a:rPr>
              <a:t>old key words</a:t>
            </a:r>
          </a:p>
        </p:txBody>
      </p:sp>
      <p:sp>
        <p:nvSpPr>
          <p:cNvPr id="7" name="TextBox 6"/>
          <p:cNvSpPr txBox="1"/>
          <p:nvPr/>
        </p:nvSpPr>
        <p:spPr>
          <a:xfrm>
            <a:off x="167419" y="2124556"/>
            <a:ext cx="5756857" cy="553998"/>
          </a:xfrm>
          <a:prstGeom prst="rect">
            <a:avLst/>
          </a:prstGeom>
          <a:solidFill>
            <a:srgbClr val="EECDFF"/>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3000" dirty="0">
                <a:latin typeface="Gill Sans MT" panose="020B0502020104020203" pitchFamily="34" charset="0"/>
              </a:rPr>
              <a:t>Instruction</a:t>
            </a:r>
          </a:p>
        </p:txBody>
      </p:sp>
      <p:sp>
        <p:nvSpPr>
          <p:cNvPr id="9" name="TextBox 8"/>
          <p:cNvSpPr txBox="1"/>
          <p:nvPr/>
        </p:nvSpPr>
        <p:spPr>
          <a:xfrm>
            <a:off x="167421" y="3734450"/>
            <a:ext cx="5756857" cy="52322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latin typeface="Gill Sans MT" panose="020B0502020104020203" pitchFamily="34" charset="0"/>
              </a:rPr>
              <a:t>Source</a:t>
            </a:r>
          </a:p>
        </p:txBody>
      </p:sp>
      <p:graphicFrame>
        <p:nvGraphicFramePr>
          <p:cNvPr id="10" name="Table 9"/>
          <p:cNvGraphicFramePr>
            <a:graphicFrameLocks noGrp="1"/>
          </p:cNvGraphicFramePr>
          <p:nvPr>
            <p:extLst>
              <p:ext uri="{D42A27DB-BD31-4B8C-83A1-F6EECF244321}">
                <p14:modId xmlns:p14="http://schemas.microsoft.com/office/powerpoint/2010/main" val="4173651629"/>
              </p:ext>
            </p:extLst>
          </p:nvPr>
        </p:nvGraphicFramePr>
        <p:xfrm>
          <a:off x="6310649" y="941157"/>
          <a:ext cx="5756856" cy="792480"/>
        </p:xfrm>
        <a:graphic>
          <a:graphicData uri="http://schemas.openxmlformats.org/drawingml/2006/table">
            <a:tbl>
              <a:tblPr firstRow="1" bandRow="1">
                <a:tableStyleId>{5C22544A-7EE6-4342-B048-85BDC9FD1C3A}</a:tableStyleId>
              </a:tblPr>
              <a:tblGrid>
                <a:gridCol w="1918952">
                  <a:extLst>
                    <a:ext uri="{9D8B030D-6E8A-4147-A177-3AD203B41FA5}">
                      <a16:colId xmlns:a16="http://schemas.microsoft.com/office/drawing/2014/main" val="20000"/>
                    </a:ext>
                  </a:extLst>
                </a:gridCol>
                <a:gridCol w="1918952">
                  <a:extLst>
                    <a:ext uri="{9D8B030D-6E8A-4147-A177-3AD203B41FA5}">
                      <a16:colId xmlns:a16="http://schemas.microsoft.com/office/drawing/2014/main" val="20001"/>
                    </a:ext>
                  </a:extLst>
                </a:gridCol>
                <a:gridCol w="1918952">
                  <a:extLst>
                    <a:ext uri="{9D8B030D-6E8A-4147-A177-3AD203B41FA5}">
                      <a16:colId xmlns:a16="http://schemas.microsoft.com/office/drawing/2014/main" val="20002"/>
                    </a:ext>
                  </a:extLst>
                </a:gridCol>
              </a:tblGrid>
              <a:tr h="370840">
                <a:tc>
                  <a:txBody>
                    <a:bodyPr/>
                    <a:lstStyle/>
                    <a:p>
                      <a:pPr algn="ctr"/>
                      <a:r>
                        <a:rPr lang="en-GB" sz="2000" b="1" dirty="0">
                          <a:solidFill>
                            <a:schemeClr val="tx1"/>
                          </a:solidFill>
                          <a:latin typeface="Gill Sans MT" panose="020B0502020104020203" pitchFamily="34" charset="0"/>
                        </a:rPr>
                        <a:t>Table</a:t>
                      </a:r>
                      <a:r>
                        <a:rPr lang="en-GB" sz="2000" b="1" baseline="0" dirty="0">
                          <a:solidFill>
                            <a:schemeClr val="tx1"/>
                          </a:solidFill>
                          <a:latin typeface="Gill Sans MT" panose="020B0502020104020203" pitchFamily="34" charset="0"/>
                        </a:rPr>
                        <a:t> h</a:t>
                      </a:r>
                      <a:r>
                        <a:rPr lang="en-GB" sz="2000" b="1" dirty="0">
                          <a:solidFill>
                            <a:schemeClr val="tx1"/>
                          </a:solidFill>
                          <a:latin typeface="Gill Sans MT" panose="020B0502020104020203" pitchFamily="34" charset="0"/>
                        </a:rPr>
                        <a:t>eading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Gill Sans MT" panose="020B0502020104020203" pitchFamily="34" charset="0"/>
                        </a:rPr>
                        <a:t>Table</a:t>
                      </a:r>
                      <a:r>
                        <a:rPr lang="en-GB" sz="2000" b="1" baseline="0" dirty="0">
                          <a:solidFill>
                            <a:schemeClr val="tx1"/>
                          </a:solidFill>
                          <a:latin typeface="Gill Sans MT" panose="020B0502020104020203" pitchFamily="34" charset="0"/>
                        </a:rPr>
                        <a:t> h</a:t>
                      </a:r>
                      <a:r>
                        <a:rPr lang="en-GB" sz="2000" b="1" dirty="0">
                          <a:solidFill>
                            <a:schemeClr val="tx1"/>
                          </a:solidFill>
                          <a:latin typeface="Gill Sans MT" panose="020B0502020104020203" pitchFamily="34" charset="0"/>
                        </a:rPr>
                        <a:t>eading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Gill Sans MT" panose="020B0502020104020203" pitchFamily="34" charset="0"/>
                        </a:rPr>
                        <a:t>Table</a:t>
                      </a:r>
                      <a:r>
                        <a:rPr lang="en-GB" sz="2000" b="1" baseline="0" dirty="0">
                          <a:solidFill>
                            <a:schemeClr val="tx1"/>
                          </a:solidFill>
                          <a:latin typeface="Gill Sans MT" panose="020B0502020104020203" pitchFamily="34" charset="0"/>
                        </a:rPr>
                        <a:t> h</a:t>
                      </a:r>
                      <a:r>
                        <a:rPr lang="en-GB" sz="2000" b="1" dirty="0">
                          <a:solidFill>
                            <a:schemeClr val="tx1"/>
                          </a:solidFill>
                          <a:latin typeface="Gill Sans MT" panose="020B0502020104020203" pitchFamily="34" charset="0"/>
                        </a:rPr>
                        <a:t>eading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GB" sz="2000" b="0" dirty="0">
                          <a:solidFill>
                            <a:schemeClr val="tx1"/>
                          </a:solidFill>
                          <a:latin typeface="Gill Sans MT" panose="020B0502020104020203" pitchFamily="34" charset="0"/>
                        </a:rPr>
                        <a:t>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b="0" dirty="0">
                          <a:solidFill>
                            <a:schemeClr val="tx1"/>
                          </a:solidFill>
                          <a:latin typeface="Gill Sans MT" panose="020B0502020104020203" pitchFamily="34" charset="0"/>
                        </a:rPr>
                        <a:t>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b="0" dirty="0">
                          <a:solidFill>
                            <a:schemeClr val="tx1"/>
                          </a:solidFill>
                          <a:latin typeface="Gill Sans MT" panose="020B0502020104020203" pitchFamily="34" charset="0"/>
                        </a:rPr>
                        <a:t>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1" name="TextBox 10"/>
          <p:cNvSpPr txBox="1"/>
          <p:nvPr/>
        </p:nvSpPr>
        <p:spPr>
          <a:xfrm>
            <a:off x="167421" y="2948001"/>
            <a:ext cx="5756857"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latin typeface="Gill Sans MT" panose="020B0502020104020203" pitchFamily="34" charset="0"/>
              </a:rPr>
              <a:t>Challenge</a:t>
            </a:r>
          </a:p>
        </p:txBody>
      </p:sp>
      <p:sp>
        <p:nvSpPr>
          <p:cNvPr id="12" name="TextBox 11"/>
          <p:cNvSpPr txBox="1"/>
          <p:nvPr/>
        </p:nvSpPr>
        <p:spPr>
          <a:xfrm>
            <a:off x="167420" y="4508566"/>
            <a:ext cx="5756857" cy="52322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latin typeface="Gill Sans MT" panose="020B0502020104020203" pitchFamily="34" charset="0"/>
              </a:rPr>
              <a:t>Interpretation</a:t>
            </a:r>
          </a:p>
        </p:txBody>
      </p:sp>
      <p:sp>
        <p:nvSpPr>
          <p:cNvPr id="13" name="TextBox 12"/>
          <p:cNvSpPr txBox="1"/>
          <p:nvPr/>
        </p:nvSpPr>
        <p:spPr>
          <a:xfrm>
            <a:off x="167419" y="5302753"/>
            <a:ext cx="5756857" cy="523220"/>
          </a:xfrm>
          <a:prstGeom prst="rect">
            <a:avLst/>
          </a:prstGeom>
          <a:solidFill>
            <a:srgbClr val="CCF2FE"/>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latin typeface="Gill Sans MT" panose="020B0502020104020203" pitchFamily="34" charset="0"/>
              </a:rPr>
              <a:t>Exam question</a:t>
            </a:r>
          </a:p>
        </p:txBody>
      </p:sp>
    </p:spTree>
    <p:extLst>
      <p:ext uri="{BB962C8B-B14F-4D97-AF65-F5344CB8AC3E}">
        <p14:creationId xmlns:p14="http://schemas.microsoft.com/office/powerpoint/2010/main" val="162486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38648" y="270456"/>
            <a:ext cx="1017431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u="sng" dirty="0">
                <a:latin typeface="Gill Sans MT" panose="020B0502020104020203" pitchFamily="34" charset="0"/>
              </a:rPr>
              <a:t>How do sociologists collect samples?</a:t>
            </a:r>
          </a:p>
        </p:txBody>
      </p:sp>
      <p:sp>
        <p:nvSpPr>
          <p:cNvPr id="5" name="TextBox 4"/>
          <p:cNvSpPr txBox="1"/>
          <p:nvPr/>
        </p:nvSpPr>
        <p:spPr>
          <a:xfrm>
            <a:off x="255431" y="270455"/>
            <a:ext cx="132867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dirty="0" err="1">
                <a:latin typeface="Gill Sans MT" panose="020B0502020104020203" pitchFamily="34" charset="0"/>
              </a:rPr>
              <a:t>Cwk</a:t>
            </a:r>
            <a:endParaRPr lang="en-GB" sz="3200" dirty="0">
              <a:latin typeface="Gill Sans MT" panose="020B0502020104020203" pitchFamily="34" charset="0"/>
            </a:endParaRPr>
          </a:p>
        </p:txBody>
      </p:sp>
      <p:sp>
        <p:nvSpPr>
          <p:cNvPr id="6" name="TextBox 5"/>
          <p:cNvSpPr txBox="1"/>
          <p:nvPr/>
        </p:nvSpPr>
        <p:spPr>
          <a:xfrm>
            <a:off x="255432" y="1041043"/>
            <a:ext cx="6406626" cy="2453272"/>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3200" dirty="0">
                <a:latin typeface="Gill Sans MT" panose="020B0502020104020203" pitchFamily="34" charset="0"/>
              </a:rPr>
              <a:t>Today you will know:</a:t>
            </a:r>
          </a:p>
          <a:p>
            <a:pPr marL="457200" indent="-457200">
              <a:buFont typeface="Arial" panose="020B0604020202020204" pitchFamily="34" charset="0"/>
              <a:buChar char="•"/>
            </a:pPr>
            <a:r>
              <a:rPr lang="en-GB" sz="3200" dirty="0">
                <a:latin typeface="Gill Sans MT" panose="020B0502020104020203" pitchFamily="34" charset="0"/>
              </a:rPr>
              <a:t>The different ways that sociologists collect their data.</a:t>
            </a:r>
          </a:p>
        </p:txBody>
      </p:sp>
      <p:sp>
        <p:nvSpPr>
          <p:cNvPr id="8" name="TextBox 7"/>
          <p:cNvSpPr txBox="1"/>
          <p:nvPr/>
        </p:nvSpPr>
        <p:spPr>
          <a:xfrm>
            <a:off x="255431" y="3723668"/>
            <a:ext cx="11657527" cy="2908785"/>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US" sz="3000" dirty="0">
                <a:latin typeface="Gill Sans MT" panose="020B0502020104020203" pitchFamily="34" charset="0"/>
              </a:rPr>
              <a:t>AO1 – demonstrate knowledge and understanding of sociological theories, concepts, evidence and methods.</a:t>
            </a:r>
          </a:p>
          <a:p>
            <a:r>
              <a:rPr lang="en-US" sz="3000" dirty="0">
                <a:latin typeface="Gill Sans MT" panose="020B0502020104020203" pitchFamily="34" charset="0"/>
              </a:rPr>
              <a:t>AO2 – apply knowledge and understanding of sociological theories, concepts, evidence and methods.</a:t>
            </a:r>
          </a:p>
          <a:p>
            <a:r>
              <a:rPr lang="en-US" sz="3000" dirty="0">
                <a:latin typeface="Gill Sans MT" panose="020B0502020104020203" pitchFamily="34" charset="0"/>
              </a:rPr>
              <a:t>AO3 – </a:t>
            </a:r>
            <a:r>
              <a:rPr lang="en-US" sz="3000" dirty="0" err="1">
                <a:latin typeface="Gill Sans MT" panose="020B0502020104020203" pitchFamily="34" charset="0"/>
              </a:rPr>
              <a:t>analyse</a:t>
            </a:r>
            <a:r>
              <a:rPr lang="en-US" sz="3000" dirty="0">
                <a:latin typeface="Gill Sans MT" panose="020B0502020104020203" pitchFamily="34" charset="0"/>
              </a:rPr>
              <a:t> and evaluate sociological theories, concepts, evidence and methods for each component, make judgements and draw conclusions.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1226" r="4305" b="17605"/>
          <a:stretch/>
        </p:blipFill>
        <p:spPr>
          <a:xfrm>
            <a:off x="6900536" y="1084584"/>
            <a:ext cx="5012422" cy="2476452"/>
          </a:xfrm>
          <a:prstGeom prst="rect">
            <a:avLst/>
          </a:prstGeom>
        </p:spPr>
      </p:pic>
    </p:spTree>
    <p:extLst>
      <p:ext uri="{BB962C8B-B14F-4D97-AF65-F5344CB8AC3E}">
        <p14:creationId xmlns:p14="http://schemas.microsoft.com/office/powerpoint/2010/main" val="3676143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425" y="115909"/>
            <a:ext cx="1190008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dirty="0">
                <a:latin typeface="Gill Sans MT" panose="020B0502020104020203" pitchFamily="34" charset="0"/>
              </a:rPr>
              <a:t>Why do sociologists use samples?</a:t>
            </a:r>
          </a:p>
        </p:txBody>
      </p:sp>
      <p:sp>
        <p:nvSpPr>
          <p:cNvPr id="5" name="TextBox 4"/>
          <p:cNvSpPr txBox="1"/>
          <p:nvPr/>
        </p:nvSpPr>
        <p:spPr>
          <a:xfrm>
            <a:off x="167425" y="899373"/>
            <a:ext cx="5756857" cy="56323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000" dirty="0">
                <a:solidFill>
                  <a:schemeClr val="tx1"/>
                </a:solidFill>
                <a:latin typeface="Gill Sans MT" panose="020B0502020104020203" pitchFamily="34" charset="0"/>
              </a:rPr>
              <a:t>Sociologists aim to study certain groups, which may mean everyone in Britain, but often they may target particular age, gender, social class, religion or ethnic groups.  The group they wish to study are the </a:t>
            </a:r>
            <a:r>
              <a:rPr lang="en-US" sz="3000" dirty="0">
                <a:solidFill>
                  <a:srgbClr val="7030A0"/>
                </a:solidFill>
                <a:latin typeface="Gill Sans MT" panose="020B0502020104020203" pitchFamily="34" charset="0"/>
              </a:rPr>
              <a:t>target population</a:t>
            </a:r>
            <a:r>
              <a:rPr lang="en-US" sz="3000" dirty="0">
                <a:solidFill>
                  <a:schemeClr val="tx1"/>
                </a:solidFill>
                <a:latin typeface="Gill Sans MT" panose="020B0502020104020203" pitchFamily="34" charset="0"/>
              </a:rPr>
              <a:t>.</a:t>
            </a:r>
          </a:p>
          <a:p>
            <a:endParaRPr lang="en-US" sz="3000" dirty="0">
              <a:solidFill>
                <a:schemeClr val="tx1"/>
              </a:solidFill>
              <a:latin typeface="Gill Sans MT" panose="020B0502020104020203" pitchFamily="34" charset="0"/>
            </a:endParaRPr>
          </a:p>
          <a:p>
            <a:r>
              <a:rPr lang="en-US" sz="3000" dirty="0">
                <a:solidFill>
                  <a:srgbClr val="7030A0"/>
                </a:solidFill>
                <a:latin typeface="Gill Sans MT" panose="020B0502020104020203" pitchFamily="34" charset="0"/>
              </a:rPr>
              <a:t>Samples</a:t>
            </a:r>
            <a:r>
              <a:rPr lang="en-US" sz="3000" dirty="0">
                <a:solidFill>
                  <a:schemeClr val="tx1"/>
                </a:solidFill>
                <a:latin typeface="Gill Sans MT" panose="020B0502020104020203" pitchFamily="34" charset="0"/>
              </a:rPr>
              <a:t> are a way of finding out about the target population, by studying a small manageable number of the group.</a:t>
            </a:r>
          </a:p>
        </p:txBody>
      </p:sp>
      <p:sp>
        <p:nvSpPr>
          <p:cNvPr id="14" name="TextBox 13"/>
          <p:cNvSpPr txBox="1"/>
          <p:nvPr/>
        </p:nvSpPr>
        <p:spPr>
          <a:xfrm>
            <a:off x="6034819" y="899373"/>
            <a:ext cx="6032686" cy="1477328"/>
          </a:xfrm>
          <a:prstGeom prst="rect">
            <a:avLst/>
          </a:prstGeom>
          <a:solidFill>
            <a:srgbClr val="EECDFF"/>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3000" dirty="0">
                <a:latin typeface="Gill Sans MT" panose="020B0502020104020203" pitchFamily="34" charset="0"/>
              </a:rPr>
              <a:t>Write the words in purple and their definitions into your books and highlight them.</a:t>
            </a:r>
          </a:p>
        </p:txBody>
      </p:sp>
      <p:pic>
        <p:nvPicPr>
          <p:cNvPr id="2" name="Picture 1"/>
          <p:cNvPicPr>
            <a:picLocks noChangeAspect="1"/>
          </p:cNvPicPr>
          <p:nvPr/>
        </p:nvPicPr>
        <p:blipFill>
          <a:blip r:embed="rId2"/>
          <a:stretch>
            <a:fillRect/>
          </a:stretch>
        </p:blipFill>
        <p:spPr>
          <a:xfrm>
            <a:off x="6117465" y="2683584"/>
            <a:ext cx="5950040" cy="3848100"/>
          </a:xfrm>
          <a:prstGeom prst="rect">
            <a:avLst/>
          </a:prstGeom>
        </p:spPr>
      </p:pic>
    </p:spTree>
    <p:extLst>
      <p:ext uri="{BB962C8B-B14F-4D97-AF65-F5344CB8AC3E}">
        <p14:creationId xmlns:p14="http://schemas.microsoft.com/office/powerpoint/2010/main" val="1335694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425" y="115909"/>
            <a:ext cx="1190008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dirty="0">
                <a:latin typeface="Gill Sans MT" panose="020B0502020104020203" pitchFamily="34" charset="0"/>
              </a:rPr>
              <a:t>What do sociologists mean by representativeness?</a:t>
            </a:r>
          </a:p>
        </p:txBody>
      </p:sp>
      <p:sp>
        <p:nvSpPr>
          <p:cNvPr id="5" name="TextBox 4"/>
          <p:cNvSpPr txBox="1"/>
          <p:nvPr/>
        </p:nvSpPr>
        <p:spPr>
          <a:xfrm>
            <a:off x="167425" y="899373"/>
            <a:ext cx="6559946" cy="56323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000" dirty="0">
                <a:solidFill>
                  <a:srgbClr val="00B0F0"/>
                </a:solidFill>
                <a:latin typeface="Gill Sans MT" panose="020B0502020104020203" pitchFamily="34" charset="0"/>
              </a:rPr>
              <a:t>Samples</a:t>
            </a:r>
            <a:r>
              <a:rPr lang="en-US" sz="3000" dirty="0">
                <a:solidFill>
                  <a:schemeClr val="tx1"/>
                </a:solidFill>
                <a:latin typeface="Gill Sans MT" panose="020B0502020104020203" pitchFamily="34" charset="0"/>
              </a:rPr>
              <a:t> need to be fair in order to work.  For it to be fair the sample should </a:t>
            </a:r>
            <a:r>
              <a:rPr lang="en-US" sz="3000" dirty="0">
                <a:solidFill>
                  <a:srgbClr val="7030A0"/>
                </a:solidFill>
                <a:latin typeface="Gill Sans MT" panose="020B0502020104020203" pitchFamily="34" charset="0"/>
              </a:rPr>
              <a:t>represent</a:t>
            </a:r>
            <a:r>
              <a:rPr lang="en-US" sz="3000" dirty="0">
                <a:solidFill>
                  <a:schemeClr val="tx1"/>
                </a:solidFill>
                <a:latin typeface="Gill Sans MT" panose="020B0502020104020203" pitchFamily="34" charset="0"/>
              </a:rPr>
              <a:t> the whole </a:t>
            </a:r>
            <a:r>
              <a:rPr lang="en-US" sz="3000" dirty="0">
                <a:solidFill>
                  <a:srgbClr val="00B0F0"/>
                </a:solidFill>
                <a:latin typeface="Gill Sans MT" panose="020B0502020104020203" pitchFamily="34" charset="0"/>
              </a:rPr>
              <a:t>target population</a:t>
            </a:r>
            <a:r>
              <a:rPr lang="en-US" sz="3000" dirty="0">
                <a:solidFill>
                  <a:schemeClr val="tx1"/>
                </a:solidFill>
                <a:latin typeface="Gill Sans MT" panose="020B0502020104020203" pitchFamily="34" charset="0"/>
              </a:rPr>
              <a:t>.  This means that the make up of the sample should reflect the make up of the population, for example the proportions of male and female.  If the sample includes to many females it will be difficult to </a:t>
            </a:r>
            <a:r>
              <a:rPr lang="en-US" sz="3000" dirty="0">
                <a:solidFill>
                  <a:srgbClr val="7030A0"/>
                </a:solidFill>
                <a:latin typeface="Gill Sans MT" panose="020B0502020104020203" pitchFamily="34" charset="0"/>
              </a:rPr>
              <a:t>generalize</a:t>
            </a:r>
            <a:r>
              <a:rPr lang="en-US" sz="3000" dirty="0">
                <a:solidFill>
                  <a:schemeClr val="tx1"/>
                </a:solidFill>
                <a:latin typeface="Gill Sans MT" panose="020B0502020104020203" pitchFamily="34" charset="0"/>
              </a:rPr>
              <a:t> from the findings.  </a:t>
            </a:r>
            <a:r>
              <a:rPr lang="en-US" sz="3000" dirty="0">
                <a:solidFill>
                  <a:srgbClr val="7030A0"/>
                </a:solidFill>
                <a:latin typeface="Gill Sans MT" panose="020B0502020104020203" pitchFamily="34" charset="0"/>
              </a:rPr>
              <a:t>Generalizations</a:t>
            </a:r>
            <a:r>
              <a:rPr lang="en-US" sz="3000" dirty="0">
                <a:solidFill>
                  <a:schemeClr val="tx1"/>
                </a:solidFill>
                <a:latin typeface="Gill Sans MT" panose="020B0502020104020203" pitchFamily="34" charset="0"/>
              </a:rPr>
              <a:t> are general statements and conclusions that apply to the whole population, not just the sample.</a:t>
            </a:r>
          </a:p>
        </p:txBody>
      </p:sp>
      <p:sp>
        <p:nvSpPr>
          <p:cNvPr id="14" name="TextBox 13"/>
          <p:cNvSpPr txBox="1"/>
          <p:nvPr/>
        </p:nvSpPr>
        <p:spPr>
          <a:xfrm>
            <a:off x="6912429" y="899373"/>
            <a:ext cx="5155076" cy="1477328"/>
          </a:xfrm>
          <a:prstGeom prst="rect">
            <a:avLst/>
          </a:prstGeom>
          <a:solidFill>
            <a:srgbClr val="EECDFF"/>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3000" dirty="0">
                <a:latin typeface="Gill Sans MT" panose="020B0502020104020203" pitchFamily="34" charset="0"/>
              </a:rPr>
              <a:t>Write the words in purple and their definitions into your books and highlight them.</a:t>
            </a:r>
          </a:p>
        </p:txBody>
      </p:sp>
      <p:pic>
        <p:nvPicPr>
          <p:cNvPr id="2" name="Picture 1"/>
          <p:cNvPicPr>
            <a:picLocks noChangeAspect="1"/>
          </p:cNvPicPr>
          <p:nvPr/>
        </p:nvPicPr>
        <p:blipFill>
          <a:blip r:embed="rId2"/>
          <a:stretch>
            <a:fillRect/>
          </a:stretch>
        </p:blipFill>
        <p:spPr>
          <a:xfrm>
            <a:off x="6912429" y="2575390"/>
            <a:ext cx="5155076" cy="3956294"/>
          </a:xfrm>
          <a:prstGeom prst="rect">
            <a:avLst/>
          </a:prstGeom>
        </p:spPr>
      </p:pic>
    </p:spTree>
    <p:extLst>
      <p:ext uri="{BB962C8B-B14F-4D97-AF65-F5344CB8AC3E}">
        <p14:creationId xmlns:p14="http://schemas.microsoft.com/office/powerpoint/2010/main" val="1171819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425" y="115909"/>
            <a:ext cx="1190008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dirty="0">
                <a:latin typeface="Gill Sans MT" panose="020B0502020104020203" pitchFamily="34" charset="0"/>
              </a:rPr>
              <a:t>What kinds of samples are there?</a:t>
            </a:r>
          </a:p>
        </p:txBody>
      </p:sp>
      <p:sp>
        <p:nvSpPr>
          <p:cNvPr id="5" name="TextBox 4"/>
          <p:cNvSpPr txBox="1"/>
          <p:nvPr/>
        </p:nvSpPr>
        <p:spPr>
          <a:xfrm>
            <a:off x="167424" y="899373"/>
            <a:ext cx="11806861" cy="56323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000" dirty="0">
                <a:solidFill>
                  <a:schemeClr val="tx1"/>
                </a:solidFill>
                <a:latin typeface="Gill Sans MT" panose="020B0502020104020203" pitchFamily="34" charset="0"/>
              </a:rPr>
              <a:t>Getting access to a sample may require permission and some groups are hard to read.  A </a:t>
            </a:r>
            <a:r>
              <a:rPr lang="en-US" sz="3000" dirty="0">
                <a:solidFill>
                  <a:srgbClr val="7030A0"/>
                </a:solidFill>
                <a:latin typeface="Gill Sans MT" panose="020B0502020104020203" pitchFamily="34" charset="0"/>
              </a:rPr>
              <a:t>sampling frame </a:t>
            </a:r>
            <a:r>
              <a:rPr lang="en-US" sz="3000" dirty="0">
                <a:solidFill>
                  <a:schemeClr val="tx1"/>
                </a:solidFill>
                <a:latin typeface="Gill Sans MT" panose="020B0502020104020203" pitchFamily="34" charset="0"/>
              </a:rPr>
              <a:t>is the list where you sample is selected from.  The telephone directory or electoral (voting) register are examples of this.  They are not perfect as some people will not be listed on these.</a:t>
            </a:r>
          </a:p>
          <a:p>
            <a:endParaRPr lang="en-US" sz="3000" dirty="0">
              <a:solidFill>
                <a:schemeClr val="tx1"/>
              </a:solidFill>
              <a:latin typeface="Gill Sans MT" panose="020B0502020104020203" pitchFamily="34" charset="0"/>
            </a:endParaRPr>
          </a:p>
          <a:p>
            <a:r>
              <a:rPr lang="en-US" sz="3000" dirty="0">
                <a:solidFill>
                  <a:schemeClr val="tx1"/>
                </a:solidFill>
                <a:latin typeface="Gill Sans MT" panose="020B0502020104020203" pitchFamily="34" charset="0"/>
              </a:rPr>
              <a:t>Some examples of different types of sample are:</a:t>
            </a:r>
          </a:p>
          <a:p>
            <a:pPr marL="514350" indent="-514350">
              <a:buFont typeface="+mj-lt"/>
              <a:buAutoNum type="arabicPeriod"/>
            </a:pPr>
            <a:r>
              <a:rPr lang="en-US" sz="3000" dirty="0">
                <a:solidFill>
                  <a:schemeClr val="tx1"/>
                </a:solidFill>
                <a:latin typeface="Gill Sans MT" panose="020B0502020104020203" pitchFamily="34" charset="0"/>
              </a:rPr>
              <a:t>Random sample</a:t>
            </a:r>
          </a:p>
          <a:p>
            <a:pPr marL="514350" indent="-514350">
              <a:buFont typeface="+mj-lt"/>
              <a:buAutoNum type="arabicPeriod"/>
            </a:pPr>
            <a:r>
              <a:rPr lang="en-US" sz="3000" dirty="0">
                <a:solidFill>
                  <a:schemeClr val="tx1"/>
                </a:solidFill>
                <a:latin typeface="Gill Sans MT" panose="020B0502020104020203" pitchFamily="34" charset="0"/>
              </a:rPr>
              <a:t>Systematic sample</a:t>
            </a:r>
          </a:p>
          <a:p>
            <a:pPr marL="514350" indent="-514350">
              <a:buFont typeface="+mj-lt"/>
              <a:buAutoNum type="arabicPeriod"/>
            </a:pPr>
            <a:r>
              <a:rPr lang="en-US" sz="3000" dirty="0">
                <a:solidFill>
                  <a:schemeClr val="tx1"/>
                </a:solidFill>
                <a:latin typeface="Gill Sans MT" panose="020B0502020104020203" pitchFamily="34" charset="0"/>
              </a:rPr>
              <a:t>Quota sampling</a:t>
            </a:r>
          </a:p>
          <a:p>
            <a:pPr marL="514350" indent="-514350">
              <a:buFont typeface="+mj-lt"/>
              <a:buAutoNum type="arabicPeriod"/>
            </a:pPr>
            <a:r>
              <a:rPr lang="en-US" sz="3000" dirty="0">
                <a:solidFill>
                  <a:schemeClr val="tx1"/>
                </a:solidFill>
                <a:latin typeface="Gill Sans MT" panose="020B0502020104020203" pitchFamily="34" charset="0"/>
              </a:rPr>
              <a:t>Stratified sampling</a:t>
            </a:r>
          </a:p>
          <a:p>
            <a:pPr marL="514350" indent="-514350">
              <a:buFont typeface="+mj-lt"/>
              <a:buAutoNum type="arabicPeriod"/>
            </a:pPr>
            <a:r>
              <a:rPr lang="en-US" sz="3000" dirty="0">
                <a:solidFill>
                  <a:schemeClr val="tx1"/>
                </a:solidFill>
                <a:latin typeface="Gill Sans MT" panose="020B0502020104020203" pitchFamily="34" charset="0"/>
              </a:rPr>
              <a:t>Snowballing</a:t>
            </a:r>
          </a:p>
          <a:p>
            <a:pPr marL="514350" indent="-514350">
              <a:buFont typeface="+mj-lt"/>
              <a:buAutoNum type="arabicPeriod"/>
            </a:pPr>
            <a:r>
              <a:rPr lang="en-US" sz="3000" dirty="0">
                <a:solidFill>
                  <a:schemeClr val="tx1"/>
                </a:solidFill>
                <a:latin typeface="Gill Sans MT" panose="020B0502020104020203" pitchFamily="34" charset="0"/>
              </a:rPr>
              <a:t>Opportunity or convenience sample</a:t>
            </a:r>
          </a:p>
        </p:txBody>
      </p:sp>
    </p:spTree>
    <p:extLst>
      <p:ext uri="{BB962C8B-B14F-4D97-AF65-F5344CB8AC3E}">
        <p14:creationId xmlns:p14="http://schemas.microsoft.com/office/powerpoint/2010/main" val="2583520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425" y="115909"/>
            <a:ext cx="1190008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dirty="0">
                <a:latin typeface="Gill Sans MT" panose="020B0502020104020203" pitchFamily="34" charset="0"/>
              </a:rPr>
              <a:t>Working out the target population</a:t>
            </a:r>
          </a:p>
        </p:txBody>
      </p:sp>
      <p:sp>
        <p:nvSpPr>
          <p:cNvPr id="7" name="TextBox 6"/>
          <p:cNvSpPr txBox="1"/>
          <p:nvPr/>
        </p:nvSpPr>
        <p:spPr>
          <a:xfrm>
            <a:off x="167425" y="818269"/>
            <a:ext cx="11817746" cy="3662541"/>
          </a:xfrm>
          <a:prstGeom prst="rect">
            <a:avLst/>
          </a:prstGeom>
          <a:solidFill>
            <a:srgbClr val="EECDFF"/>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900" dirty="0">
                <a:latin typeface="Gill Sans MT" panose="020B0502020104020203" pitchFamily="34" charset="0"/>
              </a:rPr>
              <a:t>You are going to work out the </a:t>
            </a:r>
            <a:r>
              <a:rPr lang="en-US" sz="2900" dirty="0">
                <a:solidFill>
                  <a:srgbClr val="00B0F0"/>
                </a:solidFill>
                <a:latin typeface="Gill Sans MT" panose="020B0502020104020203" pitchFamily="34" charset="0"/>
              </a:rPr>
              <a:t>target population </a:t>
            </a:r>
            <a:r>
              <a:rPr lang="en-US" sz="2900" dirty="0">
                <a:latin typeface="Gill Sans MT" panose="020B0502020104020203" pitchFamily="34" charset="0"/>
              </a:rPr>
              <a:t>using skittles!  Then we are going to use the skittles to illustrate the different sampling methods.</a:t>
            </a:r>
          </a:p>
          <a:p>
            <a:pPr marL="514350" indent="-514350">
              <a:buFont typeface="+mj-lt"/>
              <a:buAutoNum type="arabicPeriod"/>
            </a:pPr>
            <a:r>
              <a:rPr lang="en-US" sz="2900" dirty="0">
                <a:latin typeface="Gill Sans MT" panose="020B0502020104020203" pitchFamily="34" charset="0"/>
              </a:rPr>
              <a:t>Draw the table into your book.</a:t>
            </a:r>
          </a:p>
          <a:p>
            <a:pPr marL="514350" indent="-514350">
              <a:buFont typeface="+mj-lt"/>
              <a:buAutoNum type="arabicPeriod"/>
            </a:pPr>
            <a:r>
              <a:rPr lang="en-US" sz="2900" dirty="0">
                <a:latin typeface="Gill Sans MT" panose="020B0502020104020203" pitchFamily="34" charset="0"/>
              </a:rPr>
              <a:t>Tip all the sweets out of the cup and record how many of each </a:t>
            </a:r>
            <a:r>
              <a:rPr lang="en-US" sz="2900" dirty="0" err="1">
                <a:latin typeface="Gill Sans MT" panose="020B0502020104020203" pitchFamily="34" charset="0"/>
              </a:rPr>
              <a:t>colour</a:t>
            </a:r>
            <a:r>
              <a:rPr lang="en-US" sz="2900" dirty="0">
                <a:latin typeface="Gill Sans MT" panose="020B0502020104020203" pitchFamily="34" charset="0"/>
              </a:rPr>
              <a:t> there are in the table below.</a:t>
            </a:r>
          </a:p>
          <a:p>
            <a:pPr marL="514350" indent="-514350">
              <a:buFont typeface="+mj-lt"/>
              <a:buAutoNum type="arabicPeriod"/>
            </a:pPr>
            <a:r>
              <a:rPr lang="en-US" sz="2900" dirty="0">
                <a:latin typeface="Gill Sans MT" panose="020B0502020104020203" pitchFamily="34" charset="0"/>
              </a:rPr>
              <a:t>Count up how many sweets there in total.</a:t>
            </a:r>
          </a:p>
          <a:p>
            <a:pPr marL="514350" indent="-514350">
              <a:buFont typeface="+mj-lt"/>
              <a:buAutoNum type="arabicPeriod"/>
            </a:pPr>
            <a:r>
              <a:rPr lang="en-US" sz="2900" dirty="0">
                <a:latin typeface="Gill Sans MT" panose="020B0502020104020203" pitchFamily="34" charset="0"/>
              </a:rPr>
              <a:t>Work out the percentage no. of each </a:t>
            </a:r>
            <a:r>
              <a:rPr lang="en-US" sz="2900" dirty="0" err="1">
                <a:latin typeface="Gill Sans MT" panose="020B0502020104020203" pitchFamily="34" charset="0"/>
              </a:rPr>
              <a:t>colour</a:t>
            </a:r>
            <a:r>
              <a:rPr lang="en-US" sz="2900" dirty="0">
                <a:latin typeface="Gill Sans MT" panose="020B0502020104020203" pitchFamily="34" charset="0"/>
              </a:rPr>
              <a:t>, e.g. divide the number of red ones by the total no. of sweets and then multiply by 100.</a:t>
            </a:r>
          </a:p>
        </p:txBody>
      </p:sp>
      <p:graphicFrame>
        <p:nvGraphicFramePr>
          <p:cNvPr id="14" name="Table 13"/>
          <p:cNvGraphicFramePr>
            <a:graphicFrameLocks noGrp="1"/>
          </p:cNvGraphicFramePr>
          <p:nvPr>
            <p:extLst>
              <p:ext uri="{D42A27DB-BD31-4B8C-83A1-F6EECF244321}">
                <p14:modId xmlns:p14="http://schemas.microsoft.com/office/powerpoint/2010/main" val="1110531428"/>
              </p:ext>
            </p:extLst>
          </p:nvPr>
        </p:nvGraphicFramePr>
        <p:xfrm>
          <a:off x="167425" y="4598395"/>
          <a:ext cx="11817744" cy="2042160"/>
        </p:xfrm>
        <a:graphic>
          <a:graphicData uri="http://schemas.openxmlformats.org/drawingml/2006/table">
            <a:tbl>
              <a:tblPr firstRow="1" bandRow="1"/>
              <a:tblGrid>
                <a:gridCol w="3939248">
                  <a:extLst>
                    <a:ext uri="{9D8B030D-6E8A-4147-A177-3AD203B41FA5}">
                      <a16:colId xmlns:a16="http://schemas.microsoft.com/office/drawing/2014/main" val="20000"/>
                    </a:ext>
                  </a:extLst>
                </a:gridCol>
                <a:gridCol w="3939248">
                  <a:extLst>
                    <a:ext uri="{9D8B030D-6E8A-4147-A177-3AD203B41FA5}">
                      <a16:colId xmlns:a16="http://schemas.microsoft.com/office/drawing/2014/main" val="20001"/>
                    </a:ext>
                  </a:extLst>
                </a:gridCol>
                <a:gridCol w="3939248">
                  <a:extLst>
                    <a:ext uri="{9D8B030D-6E8A-4147-A177-3AD203B41FA5}">
                      <a16:colId xmlns:a16="http://schemas.microsoft.com/office/drawing/2014/main" val="20002"/>
                    </a:ext>
                  </a:extLst>
                </a:gridCol>
              </a:tblGrid>
              <a:tr h="25624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dirty="0">
                          <a:latin typeface="Kristen ITC" panose="03050502040202030202" pitchFamily="66" charset="0"/>
                        </a:rPr>
                        <a:t>Colour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dirty="0">
                          <a:latin typeface="Kristen ITC" panose="03050502040202030202" pitchFamily="66" charset="0"/>
                        </a:rPr>
                        <a:t>Number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dirty="0">
                          <a:latin typeface="Kristen ITC" panose="03050502040202030202" pitchFamily="66" charset="0"/>
                        </a:rPr>
                        <a: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064A2"/>
                    </a:solidFill>
                  </a:tcPr>
                </a:tc>
                <a:extLst>
                  <a:ext uri="{0D108BD9-81ED-4DB2-BD59-A6C34878D82A}">
                    <a16:rowId xmlns:a16="http://schemas.microsoft.com/office/drawing/2014/main" val="10000"/>
                  </a:ext>
                </a:extLst>
              </a:tr>
              <a:tr h="2562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extLst>
                  <a:ext uri="{0D108BD9-81ED-4DB2-BD59-A6C34878D82A}">
                    <a16:rowId xmlns:a16="http://schemas.microsoft.com/office/drawing/2014/main" val="10001"/>
                  </a:ext>
                </a:extLst>
              </a:tr>
              <a:tr h="2562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extLst>
                  <a:ext uri="{0D108BD9-81ED-4DB2-BD59-A6C34878D82A}">
                    <a16:rowId xmlns:a16="http://schemas.microsoft.com/office/drawing/2014/main" val="10002"/>
                  </a:ext>
                </a:extLst>
              </a:tr>
              <a:tr h="2562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extLst>
                  <a:ext uri="{0D108BD9-81ED-4DB2-BD59-A6C34878D82A}">
                    <a16:rowId xmlns:a16="http://schemas.microsoft.com/office/drawing/2014/main" val="10003"/>
                  </a:ext>
                </a:extLst>
              </a:tr>
              <a:tr h="2562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extLst>
                  <a:ext uri="{0D108BD9-81ED-4DB2-BD59-A6C34878D82A}">
                    <a16:rowId xmlns:a16="http://schemas.microsoft.com/office/drawing/2014/main" val="10004"/>
                  </a:ext>
                </a:extLst>
              </a:tr>
              <a:tr h="2562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6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45792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425" y="115909"/>
            <a:ext cx="1190008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dirty="0">
                <a:latin typeface="Gill Sans MT" panose="020B0502020104020203" pitchFamily="34" charset="0"/>
              </a:rPr>
              <a:t>Random samples</a:t>
            </a:r>
          </a:p>
        </p:txBody>
      </p:sp>
      <p:sp>
        <p:nvSpPr>
          <p:cNvPr id="7" name="TextBox 6"/>
          <p:cNvSpPr txBox="1"/>
          <p:nvPr/>
        </p:nvSpPr>
        <p:spPr>
          <a:xfrm>
            <a:off x="167425" y="807384"/>
            <a:ext cx="11900080" cy="3585597"/>
          </a:xfrm>
          <a:prstGeom prst="rect">
            <a:avLst/>
          </a:prstGeom>
          <a:solidFill>
            <a:srgbClr val="EECDFF"/>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900" dirty="0">
                <a:latin typeface="Gill Sans MT" panose="020B0502020104020203" pitchFamily="34" charset="0"/>
              </a:rPr>
              <a:t>The ideal kind of sample is seen as a </a:t>
            </a:r>
            <a:r>
              <a:rPr lang="en-US" sz="2900" u="sng" dirty="0">
                <a:solidFill>
                  <a:srgbClr val="7030A0"/>
                </a:solidFill>
                <a:latin typeface="Gill Sans MT" panose="020B0502020104020203" pitchFamily="34" charset="0"/>
              </a:rPr>
              <a:t>random sample</a:t>
            </a:r>
            <a:r>
              <a:rPr lang="en-US" sz="2900" dirty="0">
                <a:latin typeface="Gill Sans MT" panose="020B0502020104020203" pitchFamily="34" charset="0"/>
              </a:rPr>
              <a:t>.  Random samples are selected by chance using names out of a hat or computer-generated lists.  To be random every person in the target population must have an equal chance of being selected.</a:t>
            </a:r>
          </a:p>
          <a:p>
            <a:endParaRPr lang="en-US" sz="2000" dirty="0">
              <a:latin typeface="Gill Sans MT" panose="020B0502020104020203" pitchFamily="34" charset="0"/>
            </a:endParaRPr>
          </a:p>
          <a:p>
            <a:r>
              <a:rPr lang="en-US" sz="2900" dirty="0">
                <a:latin typeface="Gill Sans MT" panose="020B0502020104020203" pitchFamily="34" charset="0"/>
              </a:rPr>
              <a:t>Copy the table below into your books.</a:t>
            </a:r>
          </a:p>
          <a:p>
            <a:r>
              <a:rPr lang="en-US" sz="2900" dirty="0">
                <a:latin typeface="Gill Sans MT" panose="020B0502020104020203" pitchFamily="34" charset="0"/>
              </a:rPr>
              <a:t>Pick out 20 sweets at random one at a time and record how many of each you get in the table.</a:t>
            </a:r>
          </a:p>
        </p:txBody>
      </p:sp>
      <p:graphicFrame>
        <p:nvGraphicFramePr>
          <p:cNvPr id="15" name="Table 14"/>
          <p:cNvGraphicFramePr>
            <a:graphicFrameLocks noGrp="1"/>
          </p:cNvGraphicFramePr>
          <p:nvPr>
            <p:extLst>
              <p:ext uri="{D42A27DB-BD31-4B8C-83A1-F6EECF244321}">
                <p14:modId xmlns:p14="http://schemas.microsoft.com/office/powerpoint/2010/main" val="2168911630"/>
              </p:ext>
            </p:extLst>
          </p:nvPr>
        </p:nvGraphicFramePr>
        <p:xfrm>
          <a:off x="167425" y="4499681"/>
          <a:ext cx="11900080" cy="2219960"/>
        </p:xfrm>
        <a:graphic>
          <a:graphicData uri="http://schemas.openxmlformats.org/drawingml/2006/table">
            <a:tbl>
              <a:tblPr firstRow="1" bandRow="1"/>
              <a:tblGrid>
                <a:gridCol w="5950040">
                  <a:extLst>
                    <a:ext uri="{9D8B030D-6E8A-4147-A177-3AD203B41FA5}">
                      <a16:colId xmlns:a16="http://schemas.microsoft.com/office/drawing/2014/main" val="20000"/>
                    </a:ext>
                  </a:extLst>
                </a:gridCol>
                <a:gridCol w="5950040">
                  <a:extLst>
                    <a:ext uri="{9D8B030D-6E8A-4147-A177-3AD203B41FA5}">
                      <a16:colId xmlns:a16="http://schemas.microsoft.com/office/drawing/2014/main" val="20001"/>
                    </a:ext>
                  </a:extLst>
                </a:gridCol>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dirty="0">
                          <a:latin typeface="Kristen ITC" panose="03050502040202030202" pitchFamily="66" charset="0"/>
                        </a:rPr>
                        <a:t>Colour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dirty="0">
                          <a:latin typeface="Kristen ITC" panose="03050502040202030202" pitchFamily="66" charset="0"/>
                        </a:rPr>
                        <a:t>Number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064A2"/>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6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6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6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6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6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6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6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6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extLst>
                  <a:ext uri="{0D108BD9-81ED-4DB2-BD59-A6C34878D82A}">
                    <a16:rowId xmlns:a16="http://schemas.microsoft.com/office/drawing/2014/main" val="1000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60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6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5528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425" y="115909"/>
            <a:ext cx="1190008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dirty="0">
                <a:latin typeface="Gill Sans MT" panose="020B0502020104020203" pitchFamily="34" charset="0"/>
              </a:rPr>
              <a:t>Systematic samples</a:t>
            </a:r>
          </a:p>
        </p:txBody>
      </p:sp>
      <p:sp>
        <p:nvSpPr>
          <p:cNvPr id="7" name="TextBox 6"/>
          <p:cNvSpPr txBox="1"/>
          <p:nvPr/>
        </p:nvSpPr>
        <p:spPr>
          <a:xfrm>
            <a:off x="167425" y="840041"/>
            <a:ext cx="11900080" cy="3785652"/>
          </a:xfrm>
          <a:prstGeom prst="rect">
            <a:avLst/>
          </a:prstGeom>
          <a:solidFill>
            <a:srgbClr val="EECDFF"/>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900" dirty="0">
                <a:latin typeface="Gill Sans MT" panose="020B0502020104020203" pitchFamily="34" charset="0"/>
              </a:rPr>
              <a:t>If a random sample is not possible, </a:t>
            </a:r>
            <a:r>
              <a:rPr lang="en-US" sz="2900" u="sng" dirty="0">
                <a:solidFill>
                  <a:srgbClr val="7030A0"/>
                </a:solidFill>
                <a:latin typeface="Gill Sans MT" panose="020B0502020104020203" pitchFamily="34" charset="0"/>
              </a:rPr>
              <a:t>systematic samples </a:t>
            </a:r>
            <a:r>
              <a:rPr lang="en-US" sz="2900" dirty="0">
                <a:latin typeface="Gill Sans MT" panose="020B0502020104020203" pitchFamily="34" charset="0"/>
              </a:rPr>
              <a:t>are a good alternative.  If your school was the target population, the school roll would be the sampling frame.  Systematic sampling could mean taking every tenth name on the list for example.</a:t>
            </a:r>
          </a:p>
          <a:p>
            <a:endParaRPr lang="en-US" sz="700" dirty="0">
              <a:latin typeface="Gill Sans MT" panose="020B0502020104020203" pitchFamily="34" charset="0"/>
            </a:endParaRPr>
          </a:p>
          <a:p>
            <a:r>
              <a:rPr lang="en-US" sz="2900" dirty="0">
                <a:latin typeface="Gill Sans MT" panose="020B0502020104020203" pitchFamily="34" charset="0"/>
              </a:rPr>
              <a:t>Draw the table below into your books.</a:t>
            </a:r>
          </a:p>
          <a:p>
            <a:pPr marL="514350" indent="-514350">
              <a:buFont typeface="+mj-lt"/>
              <a:buAutoNum type="arabicPeriod"/>
            </a:pPr>
            <a:r>
              <a:rPr lang="en-US" sz="2900" dirty="0">
                <a:latin typeface="Gill Sans MT" panose="020B0502020104020203" pitchFamily="34" charset="0"/>
              </a:rPr>
              <a:t>Line up all the skittles.</a:t>
            </a:r>
          </a:p>
          <a:p>
            <a:pPr marL="514350" indent="-514350">
              <a:buFont typeface="+mj-lt"/>
              <a:buAutoNum type="arabicPeriod"/>
            </a:pPr>
            <a:r>
              <a:rPr lang="en-US" sz="2900" dirty="0">
                <a:latin typeface="Gill Sans MT" panose="020B0502020104020203" pitchFamily="34" charset="0"/>
              </a:rPr>
              <a:t>Select every fifth skittle.</a:t>
            </a:r>
          </a:p>
          <a:p>
            <a:pPr marL="514350" indent="-514350">
              <a:buFont typeface="+mj-lt"/>
              <a:buAutoNum type="arabicPeriod"/>
            </a:pPr>
            <a:r>
              <a:rPr lang="en-US" sz="2900" dirty="0">
                <a:latin typeface="Gill Sans MT" panose="020B0502020104020203" pitchFamily="34" charset="0"/>
              </a:rPr>
              <a:t>Record your results in the table</a:t>
            </a:r>
          </a:p>
        </p:txBody>
      </p:sp>
      <p:graphicFrame>
        <p:nvGraphicFramePr>
          <p:cNvPr id="14" name="Table 13"/>
          <p:cNvGraphicFramePr>
            <a:graphicFrameLocks noGrp="1"/>
          </p:cNvGraphicFramePr>
          <p:nvPr>
            <p:extLst>
              <p:ext uri="{D42A27DB-BD31-4B8C-83A1-F6EECF244321}">
                <p14:modId xmlns:p14="http://schemas.microsoft.com/office/powerpoint/2010/main" val="1585588874"/>
              </p:ext>
            </p:extLst>
          </p:nvPr>
        </p:nvGraphicFramePr>
        <p:xfrm>
          <a:off x="167425" y="4742543"/>
          <a:ext cx="11900080" cy="1889760"/>
        </p:xfrm>
        <a:graphic>
          <a:graphicData uri="http://schemas.openxmlformats.org/drawingml/2006/table">
            <a:tbl>
              <a:tblPr firstRow="1" bandRow="1"/>
              <a:tblGrid>
                <a:gridCol w="5950040">
                  <a:extLst>
                    <a:ext uri="{9D8B030D-6E8A-4147-A177-3AD203B41FA5}">
                      <a16:colId xmlns:a16="http://schemas.microsoft.com/office/drawing/2014/main" val="20000"/>
                    </a:ext>
                  </a:extLst>
                </a:gridCol>
                <a:gridCol w="5950040">
                  <a:extLst>
                    <a:ext uri="{9D8B030D-6E8A-4147-A177-3AD203B41FA5}">
                      <a16:colId xmlns:a16="http://schemas.microsoft.com/office/drawing/2014/main" val="20001"/>
                    </a:ext>
                  </a:extLst>
                </a:gridCol>
              </a:tblGrid>
              <a:tr h="29375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dirty="0">
                          <a:latin typeface="Kristen ITC" panose="03050502040202030202" pitchFamily="66" charset="0"/>
                        </a:rPr>
                        <a:t>Colour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dirty="0">
                          <a:latin typeface="Kristen ITC" panose="03050502040202030202" pitchFamily="66" charset="0"/>
                        </a:rPr>
                        <a:t>Number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064A2"/>
                    </a:solidFill>
                  </a:tcPr>
                </a:tc>
                <a:extLst>
                  <a:ext uri="{0D108BD9-81ED-4DB2-BD59-A6C34878D82A}">
                    <a16:rowId xmlns:a16="http://schemas.microsoft.com/office/drawing/2014/main" val="10000"/>
                  </a:ext>
                </a:extLst>
              </a:tr>
              <a:tr h="2937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4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400">
                        <a:latin typeface="Kristen ITC" panose="03050502040202030202" pitchFamily="66"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extLst>
                  <a:ext uri="{0D108BD9-81ED-4DB2-BD59-A6C34878D82A}">
                    <a16:rowId xmlns:a16="http://schemas.microsoft.com/office/drawing/2014/main" val="10001"/>
                  </a:ext>
                </a:extLst>
              </a:tr>
              <a:tr h="2937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4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4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extLst>
                  <a:ext uri="{0D108BD9-81ED-4DB2-BD59-A6C34878D82A}">
                    <a16:rowId xmlns:a16="http://schemas.microsoft.com/office/drawing/2014/main" val="10002"/>
                  </a:ext>
                </a:extLst>
              </a:tr>
              <a:tr h="2937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4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4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extLst>
                  <a:ext uri="{0D108BD9-81ED-4DB2-BD59-A6C34878D82A}">
                    <a16:rowId xmlns:a16="http://schemas.microsoft.com/office/drawing/2014/main" val="10003"/>
                  </a:ext>
                </a:extLst>
              </a:tr>
              <a:tr h="2937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4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4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extLst>
                  <a:ext uri="{0D108BD9-81ED-4DB2-BD59-A6C34878D82A}">
                    <a16:rowId xmlns:a16="http://schemas.microsoft.com/office/drawing/2014/main" val="10004"/>
                  </a:ext>
                </a:extLst>
              </a:tr>
              <a:tr h="2937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40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sz="1400" dirty="0">
                        <a:latin typeface="Kristen ITC" panose="03050502040202030202"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92325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425" y="115909"/>
            <a:ext cx="1190008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dirty="0">
                <a:latin typeface="Gill Sans MT" panose="020B0502020104020203" pitchFamily="34" charset="0"/>
              </a:rPr>
              <a:t>Quota sampling</a:t>
            </a:r>
          </a:p>
        </p:txBody>
      </p:sp>
      <p:sp>
        <p:nvSpPr>
          <p:cNvPr id="7" name="TextBox 6"/>
          <p:cNvSpPr txBox="1"/>
          <p:nvPr/>
        </p:nvSpPr>
        <p:spPr>
          <a:xfrm>
            <a:off x="167425" y="818270"/>
            <a:ext cx="6745004" cy="5632311"/>
          </a:xfrm>
          <a:prstGeom prst="rect">
            <a:avLst/>
          </a:prstGeom>
          <a:solidFill>
            <a:srgbClr val="EECDFF"/>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000" u="sng" dirty="0">
                <a:solidFill>
                  <a:srgbClr val="7030A0"/>
                </a:solidFill>
                <a:latin typeface="Gill Sans MT" panose="020B0502020104020203" pitchFamily="34" charset="0"/>
              </a:rPr>
              <a:t>Quota sampling </a:t>
            </a:r>
            <a:r>
              <a:rPr lang="en-US" sz="3000" dirty="0">
                <a:latin typeface="Gill Sans MT" panose="020B0502020104020203" pitchFamily="34" charset="0"/>
              </a:rPr>
              <a:t>is when the researcher makes sure that they ask a certain number of different sorts of people.  The researcher checks the person they are interviewing is the correct age, gender, etc.</a:t>
            </a:r>
          </a:p>
          <a:p>
            <a:endParaRPr lang="en-US" sz="3000" dirty="0">
              <a:latin typeface="Gill Sans MT" panose="020B0502020104020203" pitchFamily="34" charset="0"/>
            </a:endParaRPr>
          </a:p>
          <a:p>
            <a:r>
              <a:rPr lang="en-US" sz="3000" dirty="0">
                <a:latin typeface="Gill Sans MT" panose="020B0502020104020203" pitchFamily="34" charset="0"/>
              </a:rPr>
              <a:t>Group your skittles by </a:t>
            </a:r>
            <a:r>
              <a:rPr lang="en-US" sz="3000" dirty="0" err="1">
                <a:latin typeface="Gill Sans MT" panose="020B0502020104020203" pitchFamily="34" charset="0"/>
              </a:rPr>
              <a:t>colour</a:t>
            </a:r>
            <a:r>
              <a:rPr lang="en-US" sz="3000" dirty="0">
                <a:latin typeface="Gill Sans MT" panose="020B0502020104020203" pitchFamily="34" charset="0"/>
              </a:rPr>
              <a:t>.</a:t>
            </a:r>
          </a:p>
          <a:p>
            <a:r>
              <a:rPr lang="en-US" sz="3000" dirty="0">
                <a:latin typeface="Gill Sans MT" panose="020B0502020104020203" pitchFamily="34" charset="0"/>
              </a:rPr>
              <a:t>Decide on your quota (how many of each other you want).</a:t>
            </a:r>
          </a:p>
          <a:p>
            <a:r>
              <a:rPr lang="en-US" sz="3000" dirty="0">
                <a:latin typeface="Gill Sans MT" panose="020B0502020104020203" pitchFamily="34" charset="0"/>
              </a:rPr>
              <a:t>Pick the first skittles that you see of that </a:t>
            </a:r>
            <a:r>
              <a:rPr lang="en-US" sz="3000" dirty="0" err="1">
                <a:latin typeface="Gill Sans MT" panose="020B0502020104020203" pitchFamily="34" charset="0"/>
              </a:rPr>
              <a:t>colour</a:t>
            </a:r>
            <a:r>
              <a:rPr lang="en-US" sz="3000" dirty="0">
                <a:latin typeface="Gill Sans MT" panose="020B0502020104020203" pitchFamily="34" charset="0"/>
              </a:rPr>
              <a:t>.</a:t>
            </a:r>
          </a:p>
        </p:txBody>
      </p:sp>
      <p:pic>
        <p:nvPicPr>
          <p:cNvPr id="2" name="Picture 1"/>
          <p:cNvPicPr>
            <a:picLocks noChangeAspect="1"/>
          </p:cNvPicPr>
          <p:nvPr/>
        </p:nvPicPr>
        <p:blipFill>
          <a:blip r:embed="rId2"/>
          <a:stretch>
            <a:fillRect/>
          </a:stretch>
        </p:blipFill>
        <p:spPr>
          <a:xfrm>
            <a:off x="7195458" y="818269"/>
            <a:ext cx="4872048" cy="5632311"/>
          </a:xfrm>
          <a:prstGeom prst="rect">
            <a:avLst/>
          </a:prstGeom>
        </p:spPr>
      </p:pic>
    </p:spTree>
    <p:extLst>
      <p:ext uri="{BB962C8B-B14F-4D97-AF65-F5344CB8AC3E}">
        <p14:creationId xmlns:p14="http://schemas.microsoft.com/office/powerpoint/2010/main" val="1024563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1045</Words>
  <Application>Microsoft Office PowerPoint</Application>
  <PresentationFormat>Widescreen</PresentationFormat>
  <Paragraphs>121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Gill Sans MT</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CMAT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Stoneman</dc:creator>
  <cp:lastModifiedBy>chris livesey</cp:lastModifiedBy>
  <cp:revision>40</cp:revision>
  <dcterms:created xsi:type="dcterms:W3CDTF">2018-05-16T07:28:30Z</dcterms:created>
  <dcterms:modified xsi:type="dcterms:W3CDTF">2019-12-19T17:13:53Z</dcterms:modified>
</cp:coreProperties>
</file>