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9" r:id="rId3"/>
    <p:sldId id="26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CC"/>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343" autoAdjust="0"/>
  </p:normalViewPr>
  <p:slideViewPr>
    <p:cSldViewPr snapToGrid="0">
      <p:cViewPr varScale="1">
        <p:scale>
          <a:sx n="87" d="100"/>
          <a:sy n="87" d="100"/>
        </p:scale>
        <p:origin x="528"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1" Type="http://schemas.openxmlformats.org/officeDocument/2006/relationships/image" Target="../media/image1.jpg"/></Relationships>
</file>

<file path=ppt/diagrams/_rels/data2.xml.rels><?xml version="1.0" encoding="UTF-8" standalone="yes"?>
<Relationships xmlns="http://schemas.openxmlformats.org/package/2006/relationships"><Relationship Id="rId1" Type="http://schemas.openxmlformats.org/officeDocument/2006/relationships/image" Target="../media/image1.jpg"/></Relationships>
</file>

<file path=ppt/diagrams/_rels/data4.xml.rels><?xml version="1.0" encoding="UTF-8" standalone="yes"?>
<Relationships xmlns="http://schemas.openxmlformats.org/package/2006/relationships"><Relationship Id="rId1" Type="http://schemas.openxmlformats.org/officeDocument/2006/relationships/image" Target="../media/image2.jpg"/></Relationships>
</file>

<file path=ppt/diagrams/_rels/drawing1.xml.rels><?xml version="1.0" encoding="UTF-8" standalone="yes"?>
<Relationships xmlns="http://schemas.openxmlformats.org/package/2006/relationships"><Relationship Id="rId1" Type="http://schemas.openxmlformats.org/officeDocument/2006/relationships/image" Target="../media/image1.jpg"/></Relationships>
</file>

<file path=ppt/diagrams/_rels/drawing2.xml.rels><?xml version="1.0" encoding="UTF-8" standalone="yes"?>
<Relationships xmlns="http://schemas.openxmlformats.org/package/2006/relationships"><Relationship Id="rId1" Type="http://schemas.openxmlformats.org/officeDocument/2006/relationships/image" Target="../media/image1.jpg"/></Relationships>
</file>

<file path=ppt/diagrams/_rels/drawing4.xml.rels><?xml version="1.0" encoding="UTF-8" standalone="yes"?>
<Relationships xmlns="http://schemas.openxmlformats.org/package/2006/relationships"><Relationship Id="rId1" Type="http://schemas.openxmlformats.org/officeDocument/2006/relationships/image" Target="../media/image2.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1F4834-D0CC-4615-9637-CCC930549005}" type="doc">
      <dgm:prSet loTypeId="urn:microsoft.com/office/officeart/2005/8/layout/pList1" loCatId="list" qsTypeId="urn:microsoft.com/office/officeart/2005/8/quickstyle/simple1" qsCatId="simple" csTypeId="urn:microsoft.com/office/officeart/2005/8/colors/accent1_2" csCatId="accent1" phldr="1"/>
      <dgm:spPr/>
    </dgm:pt>
    <dgm:pt modelId="{74C32512-D50A-4FFB-91BB-92A92FE599CF}">
      <dgm:prSet phldrT="[Text]"/>
      <dgm:spPr/>
      <dgm:t>
        <a:bodyPr/>
        <a:lstStyle/>
        <a:p>
          <a:r>
            <a:rPr lang="en-GB" dirty="0"/>
            <a:t> </a:t>
          </a:r>
        </a:p>
      </dgm:t>
    </dgm:pt>
    <dgm:pt modelId="{D352A0D6-8FC0-478D-8A56-6261D77CD72E}" type="sibTrans" cxnId="{70BA8372-960C-4568-A9EB-C7EC18662D2C}">
      <dgm:prSet/>
      <dgm:spPr/>
      <dgm:t>
        <a:bodyPr/>
        <a:lstStyle/>
        <a:p>
          <a:endParaRPr lang="en-GB"/>
        </a:p>
      </dgm:t>
    </dgm:pt>
    <dgm:pt modelId="{F3DF1EC2-40E3-468B-9388-814D24E1818F}" type="parTrans" cxnId="{70BA8372-960C-4568-A9EB-C7EC18662D2C}">
      <dgm:prSet/>
      <dgm:spPr/>
      <dgm:t>
        <a:bodyPr/>
        <a:lstStyle/>
        <a:p>
          <a:endParaRPr lang="en-GB"/>
        </a:p>
      </dgm:t>
    </dgm:pt>
    <dgm:pt modelId="{51E4B877-A8EA-4AB5-97F8-963AD9EFC73A}" type="pres">
      <dgm:prSet presAssocID="{041F4834-D0CC-4615-9637-CCC930549005}" presName="Name0" presStyleCnt="0">
        <dgm:presLayoutVars>
          <dgm:dir/>
          <dgm:resizeHandles val="exact"/>
        </dgm:presLayoutVars>
      </dgm:prSet>
      <dgm:spPr/>
    </dgm:pt>
    <dgm:pt modelId="{2E89C574-49D9-4914-A04D-70D82EAA453D}" type="pres">
      <dgm:prSet presAssocID="{74C32512-D50A-4FFB-91BB-92A92FE599CF}" presName="compNode" presStyleCnt="0"/>
      <dgm:spPr/>
    </dgm:pt>
    <dgm:pt modelId="{6587D46F-68A8-4F11-B7D7-683F8E834E8A}" type="pres">
      <dgm:prSet presAssocID="{74C32512-D50A-4FFB-91BB-92A92FE599CF}" presName="pictRect" presStyleLbl="node1" presStyleIdx="0" presStyleCnt="1" custScaleX="196688" custScaleY="158932" custLinFactNeighborX="0" custLinFactNeighborY="14663"/>
      <dgm:spPr>
        <a:blipFill>
          <a:blip xmlns:r="http://schemas.openxmlformats.org/officeDocument/2006/relationships" r:embed="rId1">
            <a:extLst>
              <a:ext uri="{28A0092B-C50C-407E-A947-70E740481C1C}">
                <a14:useLocalDpi xmlns:a14="http://schemas.microsoft.com/office/drawing/2010/main" val="0"/>
              </a:ext>
            </a:extLst>
          </a:blip>
          <a:srcRect/>
          <a:stretch>
            <a:fillRect l="-2000" r="-2000"/>
          </a:stretch>
        </a:blipFill>
      </dgm:spPr>
    </dgm:pt>
    <dgm:pt modelId="{AD445349-0687-4D2E-8577-45D8F6A739FD}" type="pres">
      <dgm:prSet presAssocID="{74C32512-D50A-4FFB-91BB-92A92FE599CF}" presName="textRect" presStyleLbl="revTx" presStyleIdx="0" presStyleCnt="1">
        <dgm:presLayoutVars>
          <dgm:bulletEnabled val="1"/>
        </dgm:presLayoutVars>
      </dgm:prSet>
      <dgm:spPr/>
    </dgm:pt>
  </dgm:ptLst>
  <dgm:cxnLst>
    <dgm:cxn modelId="{6BAB8D03-040A-4E11-B98F-83F32888A676}" type="presOf" srcId="{74C32512-D50A-4FFB-91BB-92A92FE599CF}" destId="{AD445349-0687-4D2E-8577-45D8F6A739FD}" srcOrd="0" destOrd="0" presId="urn:microsoft.com/office/officeart/2005/8/layout/pList1"/>
    <dgm:cxn modelId="{17C8AB1C-AC7E-4A6A-8D39-BA9C9D130C69}" type="presOf" srcId="{041F4834-D0CC-4615-9637-CCC930549005}" destId="{51E4B877-A8EA-4AB5-97F8-963AD9EFC73A}" srcOrd="0" destOrd="0" presId="urn:microsoft.com/office/officeart/2005/8/layout/pList1"/>
    <dgm:cxn modelId="{70BA8372-960C-4568-A9EB-C7EC18662D2C}" srcId="{041F4834-D0CC-4615-9637-CCC930549005}" destId="{74C32512-D50A-4FFB-91BB-92A92FE599CF}" srcOrd="0" destOrd="0" parTransId="{F3DF1EC2-40E3-468B-9388-814D24E1818F}" sibTransId="{D352A0D6-8FC0-478D-8A56-6261D77CD72E}"/>
    <dgm:cxn modelId="{B0F3910D-D3F0-421F-8110-8D4E657CB66E}" type="presParOf" srcId="{51E4B877-A8EA-4AB5-97F8-963AD9EFC73A}" destId="{2E89C574-49D9-4914-A04D-70D82EAA453D}" srcOrd="0" destOrd="0" presId="urn:microsoft.com/office/officeart/2005/8/layout/pList1"/>
    <dgm:cxn modelId="{40005FDE-4728-4D2A-9F42-297B2AE5F08E}" type="presParOf" srcId="{2E89C574-49D9-4914-A04D-70D82EAA453D}" destId="{6587D46F-68A8-4F11-B7D7-683F8E834E8A}" srcOrd="0" destOrd="0" presId="urn:microsoft.com/office/officeart/2005/8/layout/pList1"/>
    <dgm:cxn modelId="{3A61A5C0-55BE-43DB-845C-252A380FA8D8}" type="presParOf" srcId="{2E89C574-49D9-4914-A04D-70D82EAA453D}" destId="{AD445349-0687-4D2E-8577-45D8F6A739FD}" srcOrd="1" destOrd="0" presId="urn:microsoft.com/office/officeart/2005/8/layout/p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1F4834-D0CC-4615-9637-CCC930549005}" type="doc">
      <dgm:prSet loTypeId="urn:microsoft.com/office/officeart/2005/8/layout/pList1" loCatId="list" qsTypeId="urn:microsoft.com/office/officeart/2005/8/quickstyle/simple1" qsCatId="simple" csTypeId="urn:microsoft.com/office/officeart/2005/8/colors/accent1_2" csCatId="accent1" phldr="1"/>
      <dgm:spPr/>
    </dgm:pt>
    <dgm:pt modelId="{74C32512-D50A-4FFB-91BB-92A92FE599CF}">
      <dgm:prSet phldrT="[Text]"/>
      <dgm:spPr/>
      <dgm:t>
        <a:bodyPr/>
        <a:lstStyle/>
        <a:p>
          <a:r>
            <a:rPr lang="en-GB" dirty="0"/>
            <a:t> </a:t>
          </a:r>
        </a:p>
      </dgm:t>
    </dgm:pt>
    <dgm:pt modelId="{D352A0D6-8FC0-478D-8A56-6261D77CD72E}" type="sibTrans" cxnId="{70BA8372-960C-4568-A9EB-C7EC18662D2C}">
      <dgm:prSet/>
      <dgm:spPr/>
      <dgm:t>
        <a:bodyPr/>
        <a:lstStyle/>
        <a:p>
          <a:endParaRPr lang="en-GB"/>
        </a:p>
      </dgm:t>
    </dgm:pt>
    <dgm:pt modelId="{F3DF1EC2-40E3-468B-9388-814D24E1818F}" type="parTrans" cxnId="{70BA8372-960C-4568-A9EB-C7EC18662D2C}">
      <dgm:prSet/>
      <dgm:spPr/>
      <dgm:t>
        <a:bodyPr/>
        <a:lstStyle/>
        <a:p>
          <a:endParaRPr lang="en-GB"/>
        </a:p>
      </dgm:t>
    </dgm:pt>
    <dgm:pt modelId="{51E4B877-A8EA-4AB5-97F8-963AD9EFC73A}" type="pres">
      <dgm:prSet presAssocID="{041F4834-D0CC-4615-9637-CCC930549005}" presName="Name0" presStyleCnt="0">
        <dgm:presLayoutVars>
          <dgm:dir/>
          <dgm:resizeHandles val="exact"/>
        </dgm:presLayoutVars>
      </dgm:prSet>
      <dgm:spPr/>
    </dgm:pt>
    <dgm:pt modelId="{2E89C574-49D9-4914-A04D-70D82EAA453D}" type="pres">
      <dgm:prSet presAssocID="{74C32512-D50A-4FFB-91BB-92A92FE599CF}" presName="compNode" presStyleCnt="0"/>
      <dgm:spPr/>
    </dgm:pt>
    <dgm:pt modelId="{6587D46F-68A8-4F11-B7D7-683F8E834E8A}" type="pres">
      <dgm:prSet presAssocID="{74C32512-D50A-4FFB-91BB-92A92FE599CF}" presName="pictRect" presStyleLbl="node1" presStyleIdx="0" presStyleCnt="1" custScaleX="196688" custScaleY="158932" custLinFactNeighborX="0" custLinFactNeighborY="14663"/>
      <dgm:spPr>
        <a:blipFill dpi="0" rotWithShape="1">
          <a:blip xmlns:r="http://schemas.openxmlformats.org/officeDocument/2006/relationships" r:embed="rId1">
            <a:alphaModFix amt="20000"/>
            <a:duotone>
              <a:schemeClr val="accent5">
                <a:shade val="45000"/>
                <a:satMod val="135000"/>
              </a:schemeClr>
              <a:prstClr val="white"/>
            </a:duotone>
            <a:extLst>
              <a:ext uri="{28A0092B-C50C-407E-A947-70E740481C1C}">
                <a14:useLocalDpi xmlns:a14="http://schemas.microsoft.com/office/drawing/2010/main" val="0"/>
              </a:ext>
            </a:extLst>
          </a:blip>
          <a:srcRect/>
          <a:stretch>
            <a:fillRect l="-2000" r="-2000"/>
          </a:stretch>
        </a:blipFill>
        <a:ln>
          <a:solidFill>
            <a:schemeClr val="lt1">
              <a:hueOff val="0"/>
              <a:satOff val="0"/>
              <a:lumOff val="0"/>
              <a:alpha val="50000"/>
            </a:schemeClr>
          </a:solidFill>
        </a:ln>
      </dgm:spPr>
    </dgm:pt>
    <dgm:pt modelId="{AD445349-0687-4D2E-8577-45D8F6A739FD}" type="pres">
      <dgm:prSet presAssocID="{74C32512-D50A-4FFB-91BB-92A92FE599CF}" presName="textRect" presStyleLbl="revTx" presStyleIdx="0" presStyleCnt="1">
        <dgm:presLayoutVars>
          <dgm:bulletEnabled val="1"/>
        </dgm:presLayoutVars>
      </dgm:prSet>
      <dgm:spPr/>
    </dgm:pt>
  </dgm:ptLst>
  <dgm:cxnLst>
    <dgm:cxn modelId="{6BAB8D03-040A-4E11-B98F-83F32888A676}" type="presOf" srcId="{74C32512-D50A-4FFB-91BB-92A92FE599CF}" destId="{AD445349-0687-4D2E-8577-45D8F6A739FD}" srcOrd="0" destOrd="0" presId="urn:microsoft.com/office/officeart/2005/8/layout/pList1"/>
    <dgm:cxn modelId="{17C8AB1C-AC7E-4A6A-8D39-BA9C9D130C69}" type="presOf" srcId="{041F4834-D0CC-4615-9637-CCC930549005}" destId="{51E4B877-A8EA-4AB5-97F8-963AD9EFC73A}" srcOrd="0" destOrd="0" presId="urn:microsoft.com/office/officeart/2005/8/layout/pList1"/>
    <dgm:cxn modelId="{70BA8372-960C-4568-A9EB-C7EC18662D2C}" srcId="{041F4834-D0CC-4615-9637-CCC930549005}" destId="{74C32512-D50A-4FFB-91BB-92A92FE599CF}" srcOrd="0" destOrd="0" parTransId="{F3DF1EC2-40E3-468B-9388-814D24E1818F}" sibTransId="{D352A0D6-8FC0-478D-8A56-6261D77CD72E}"/>
    <dgm:cxn modelId="{B0F3910D-D3F0-421F-8110-8D4E657CB66E}" type="presParOf" srcId="{51E4B877-A8EA-4AB5-97F8-963AD9EFC73A}" destId="{2E89C574-49D9-4914-A04D-70D82EAA453D}" srcOrd="0" destOrd="0" presId="urn:microsoft.com/office/officeart/2005/8/layout/pList1"/>
    <dgm:cxn modelId="{40005FDE-4728-4D2A-9F42-297B2AE5F08E}" type="presParOf" srcId="{2E89C574-49D9-4914-A04D-70D82EAA453D}" destId="{6587D46F-68A8-4F11-B7D7-683F8E834E8A}" srcOrd="0" destOrd="0" presId="urn:microsoft.com/office/officeart/2005/8/layout/pList1"/>
    <dgm:cxn modelId="{3A61A5C0-55BE-43DB-845C-252A380FA8D8}" type="presParOf" srcId="{2E89C574-49D9-4914-A04D-70D82EAA453D}" destId="{AD445349-0687-4D2E-8577-45D8F6A739FD}" srcOrd="1" destOrd="0" presId="urn:microsoft.com/office/officeart/2005/8/layout/p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BBCCDF-6795-4461-A6C1-9969D9BA29AE}" type="doc">
      <dgm:prSet loTypeId="urn:microsoft.com/office/officeart/2005/8/layout/radial6" loCatId="cycle" qsTypeId="urn:microsoft.com/office/officeart/2005/8/quickstyle/3d2" qsCatId="3D" csTypeId="urn:microsoft.com/office/officeart/2005/8/colors/colorful1" csCatId="colorful" phldr="1"/>
      <dgm:spPr/>
      <dgm:t>
        <a:bodyPr/>
        <a:lstStyle/>
        <a:p>
          <a:endParaRPr lang="en-GB"/>
        </a:p>
      </dgm:t>
    </dgm:pt>
    <dgm:pt modelId="{A3BF4AC6-62E9-4DD1-AAC0-3995612E7576}">
      <dgm:prSet phldrT="[Text]" custT="1"/>
      <dgm:spPr>
        <a:ln>
          <a:noFill/>
        </a:ln>
        <a:effectLst/>
        <a:scene3d>
          <a:camera prst="orthographicFront">
            <a:rot lat="0" lon="0" rev="0"/>
          </a:camera>
          <a:lightRig rig="chilly" dir="t">
            <a:rot lat="0" lon="0" rev="18480000"/>
          </a:lightRig>
        </a:scene3d>
        <a:sp3d prstMaterial="clear">
          <a:bevelT h="63500"/>
        </a:sp3d>
      </dgm:spPr>
      <dgm:t>
        <a:bodyPr/>
        <a:lstStyle/>
        <a:p>
          <a:r>
            <a:rPr lang="en-GB" sz="4000" b="1" dirty="0">
              <a:effectLst>
                <a:outerShdw blurRad="38100" dist="38100" dir="2700000" algn="tl">
                  <a:srgbClr val="000000">
                    <a:alpha val="43137"/>
                  </a:srgbClr>
                </a:outerShdw>
              </a:effectLst>
            </a:rPr>
            <a:t>Exit</a:t>
          </a:r>
        </a:p>
      </dgm:t>
    </dgm:pt>
    <dgm:pt modelId="{EF832E3B-6A2E-4F51-A7C1-70E9E6741CDF}" type="parTrans" cxnId="{540AAE2C-C0B3-4EE5-A669-A3D7BB5EF082}">
      <dgm:prSet/>
      <dgm:spPr/>
      <dgm:t>
        <a:bodyPr/>
        <a:lstStyle/>
        <a:p>
          <a:endParaRPr lang="en-GB"/>
        </a:p>
      </dgm:t>
    </dgm:pt>
    <dgm:pt modelId="{C7899F96-68AC-4FA2-B309-5EF4192AF0E8}" type="sibTrans" cxnId="{540AAE2C-C0B3-4EE5-A669-A3D7BB5EF082}">
      <dgm:prSet/>
      <dgm:spPr/>
      <dgm:t>
        <a:bodyPr/>
        <a:lstStyle/>
        <a:p>
          <a:endParaRPr lang="en-GB"/>
        </a:p>
      </dgm:t>
    </dgm:pt>
    <dgm:pt modelId="{8E85F8CC-8AAC-47B0-82E7-E043CD9AC909}">
      <dgm:prSet phldrT="[Text]"/>
      <dgm:spPr>
        <a:gradFill rotWithShape="0">
          <a:gsLst>
            <a:gs pos="0">
              <a:schemeClr val="accent1">
                <a:lumMod val="60000"/>
                <a:lumOff val="40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gradFill>
        <a:ln>
          <a:noFill/>
        </a:ln>
        <a:effectLst/>
        <a:scene3d>
          <a:camera prst="orthographicFront">
            <a:rot lat="0" lon="0" rev="0"/>
          </a:camera>
          <a:lightRig rig="chilly" dir="t">
            <a:rot lat="0" lon="0" rev="18480000"/>
          </a:lightRig>
        </a:scene3d>
        <a:sp3d prstMaterial="clear">
          <a:bevelT h="63500"/>
        </a:sp3d>
      </dgm:spPr>
      <dgm:t>
        <a:bodyPr/>
        <a:lstStyle/>
        <a:p>
          <a:r>
            <a:rPr lang="en-GB" b="1" dirty="0">
              <a:effectLst>
                <a:outerShdw blurRad="38100" dist="38100" dir="2700000" algn="tl">
                  <a:srgbClr val="000000">
                    <a:alpha val="43137"/>
                  </a:srgbClr>
                </a:outerShdw>
              </a:effectLst>
            </a:rPr>
            <a:t>Selective Exposure</a:t>
          </a:r>
        </a:p>
      </dgm:t>
    </dgm:pt>
    <dgm:pt modelId="{59F377C2-B3B1-4875-AB07-C2B21226A187}" type="parTrans" cxnId="{FEFEAF00-43E3-41E7-B5FE-D04B2EE28FD2}">
      <dgm:prSet/>
      <dgm:spPr/>
      <dgm:t>
        <a:bodyPr/>
        <a:lstStyle/>
        <a:p>
          <a:endParaRPr lang="en-GB"/>
        </a:p>
      </dgm:t>
    </dgm:pt>
    <dgm:pt modelId="{4DAD8707-B1CB-4055-A940-E9CDD1527A87}" type="sibTrans" cxnId="{FEFEAF00-43E3-41E7-B5FE-D04B2EE28FD2}">
      <dgm:prSet/>
      <dgm:spPr>
        <a:ln>
          <a:noFill/>
        </a:ln>
        <a:effectLst/>
        <a:scene3d>
          <a:camera prst="orthographicFront">
            <a:rot lat="0" lon="0" rev="0"/>
          </a:camera>
          <a:lightRig rig="chilly" dir="t">
            <a:rot lat="0" lon="0" rev="18480000"/>
          </a:lightRig>
        </a:scene3d>
        <a:sp3d z="-70000" prstMaterial="clear">
          <a:bevelT h="63500"/>
        </a:sp3d>
      </dgm:spPr>
      <dgm:t>
        <a:bodyPr/>
        <a:lstStyle/>
        <a:p>
          <a:endParaRPr lang="en-GB"/>
        </a:p>
      </dgm:t>
    </dgm:pt>
    <dgm:pt modelId="{89E3E930-47C7-4E1A-84AA-656D69F71BA9}">
      <dgm:prSet phldrT="[Text]"/>
      <dgm:spPr>
        <a:ln>
          <a:noFill/>
        </a:ln>
        <a:effectLst/>
        <a:scene3d>
          <a:camera prst="orthographicFront">
            <a:rot lat="0" lon="0" rev="0"/>
          </a:camera>
          <a:lightRig rig="chilly" dir="t">
            <a:rot lat="0" lon="0" rev="18480000"/>
          </a:lightRig>
        </a:scene3d>
        <a:sp3d prstMaterial="clear">
          <a:bevelT h="63500"/>
        </a:sp3d>
      </dgm:spPr>
      <dgm:t>
        <a:bodyPr/>
        <a:lstStyle/>
        <a:p>
          <a:r>
            <a:rPr lang="en-GB" b="1" dirty="0">
              <a:effectLst>
                <a:outerShdw blurRad="38100" dist="38100" dir="2700000" algn="tl">
                  <a:srgbClr val="000000">
                    <a:alpha val="43137"/>
                  </a:srgbClr>
                </a:outerShdw>
              </a:effectLst>
            </a:rPr>
            <a:t>Modelling</a:t>
          </a:r>
        </a:p>
      </dgm:t>
    </dgm:pt>
    <dgm:pt modelId="{D6D08E12-E2E3-4D11-846C-9BFE8CE41DF4}" type="parTrans" cxnId="{C123EECC-BEC4-446E-861F-DAA9F1E7D184}">
      <dgm:prSet/>
      <dgm:spPr/>
      <dgm:t>
        <a:bodyPr/>
        <a:lstStyle/>
        <a:p>
          <a:endParaRPr lang="en-GB"/>
        </a:p>
      </dgm:t>
    </dgm:pt>
    <dgm:pt modelId="{4C0CF4B6-D200-4E26-9355-B76A2B4914C2}" type="sibTrans" cxnId="{C123EECC-BEC4-446E-861F-DAA9F1E7D184}">
      <dgm:prSet/>
      <dgm:spPr>
        <a:ln>
          <a:noFill/>
        </a:ln>
        <a:effectLst/>
        <a:scene3d>
          <a:camera prst="orthographicFront">
            <a:rot lat="0" lon="0" rev="0"/>
          </a:camera>
          <a:lightRig rig="chilly" dir="t">
            <a:rot lat="0" lon="0" rev="18480000"/>
          </a:lightRig>
        </a:scene3d>
        <a:sp3d z="-70000" prstMaterial="clear">
          <a:bevelT h="63500"/>
        </a:sp3d>
      </dgm:spPr>
      <dgm:t>
        <a:bodyPr/>
        <a:lstStyle/>
        <a:p>
          <a:endParaRPr lang="en-GB"/>
        </a:p>
      </dgm:t>
    </dgm:pt>
    <dgm:pt modelId="{9C53F5EE-63D1-4B2E-99D2-6E2C8B25E6F3}">
      <dgm:prSet phldrT="[Text]"/>
      <dgm:spPr>
        <a:ln>
          <a:noFill/>
        </a:ln>
        <a:effectLst/>
        <a:scene3d>
          <a:camera prst="orthographicFront">
            <a:rot lat="0" lon="0" rev="0"/>
          </a:camera>
          <a:lightRig rig="chilly" dir="t">
            <a:rot lat="0" lon="0" rev="18480000"/>
          </a:lightRig>
        </a:scene3d>
        <a:sp3d prstMaterial="clear">
          <a:bevelT h="63500"/>
        </a:sp3d>
      </dgm:spPr>
      <dgm:t>
        <a:bodyPr/>
        <a:lstStyle/>
        <a:p>
          <a:r>
            <a:rPr lang="en-GB" b="1" dirty="0">
              <a:solidFill>
                <a:schemeClr val="bg1"/>
              </a:solidFill>
              <a:effectLst>
                <a:outerShdw blurRad="38100" dist="38100" dir="2700000" algn="tl">
                  <a:srgbClr val="000000">
                    <a:alpha val="43137"/>
                  </a:srgbClr>
                </a:outerShdw>
              </a:effectLst>
            </a:rPr>
            <a:t>Sanctions</a:t>
          </a:r>
        </a:p>
      </dgm:t>
    </dgm:pt>
    <dgm:pt modelId="{4D2D2491-0052-4F19-9A42-07BA5648964A}" type="parTrans" cxnId="{F98D069F-6837-4270-932C-23F408FFEC43}">
      <dgm:prSet/>
      <dgm:spPr/>
      <dgm:t>
        <a:bodyPr/>
        <a:lstStyle/>
        <a:p>
          <a:endParaRPr lang="en-GB"/>
        </a:p>
      </dgm:t>
    </dgm:pt>
    <dgm:pt modelId="{9D5A58A6-B0AA-48DA-BC52-3D26D4794E3B}" type="sibTrans" cxnId="{F98D069F-6837-4270-932C-23F408FFEC43}">
      <dgm:prSet/>
      <dgm:spPr>
        <a:ln>
          <a:noFill/>
        </a:ln>
        <a:effectLst/>
        <a:scene3d>
          <a:camera prst="orthographicFront">
            <a:rot lat="0" lon="0" rev="0"/>
          </a:camera>
          <a:lightRig rig="chilly" dir="t">
            <a:rot lat="0" lon="0" rev="18480000"/>
          </a:lightRig>
        </a:scene3d>
        <a:sp3d z="-70000" prstMaterial="clear">
          <a:bevelT h="63500"/>
        </a:sp3d>
      </dgm:spPr>
      <dgm:t>
        <a:bodyPr/>
        <a:lstStyle/>
        <a:p>
          <a:endParaRPr lang="en-GB"/>
        </a:p>
      </dgm:t>
    </dgm:pt>
    <dgm:pt modelId="{D48A93F1-F546-40DA-9FE7-93C92A5E2208}">
      <dgm:prSet phldrT="[Text]"/>
      <dgm:spPr>
        <a:ln>
          <a:noFill/>
        </a:ln>
        <a:effectLst/>
        <a:scene3d>
          <a:camera prst="orthographicFront">
            <a:rot lat="0" lon="0" rev="0"/>
          </a:camera>
          <a:lightRig rig="chilly" dir="t">
            <a:rot lat="0" lon="0" rev="18480000"/>
          </a:lightRig>
        </a:scene3d>
        <a:sp3d prstMaterial="clear">
          <a:bevelT h="63500"/>
        </a:sp3d>
      </dgm:spPr>
      <dgm:t>
        <a:bodyPr/>
        <a:lstStyle/>
        <a:p>
          <a:r>
            <a:rPr lang="en-GB" b="1" dirty="0">
              <a:effectLst>
                <a:outerShdw blurRad="38100" dist="38100" dir="2700000" algn="tl">
                  <a:srgbClr val="000000">
                    <a:alpha val="43137"/>
                  </a:srgbClr>
                </a:outerShdw>
              </a:effectLst>
            </a:rPr>
            <a:t>Nurturance</a:t>
          </a:r>
        </a:p>
      </dgm:t>
    </dgm:pt>
    <dgm:pt modelId="{1EA59298-AF36-4EEE-8C18-7E267AF5FA1A}" type="parTrans" cxnId="{250638B6-40FF-47ED-8764-4C502B7F27E1}">
      <dgm:prSet/>
      <dgm:spPr/>
      <dgm:t>
        <a:bodyPr/>
        <a:lstStyle/>
        <a:p>
          <a:endParaRPr lang="en-GB"/>
        </a:p>
      </dgm:t>
    </dgm:pt>
    <dgm:pt modelId="{FC16339B-293D-4DCD-A62C-C14EE3E93C50}" type="sibTrans" cxnId="{250638B6-40FF-47ED-8764-4C502B7F27E1}">
      <dgm:prSet/>
      <dgm:spPr>
        <a:ln>
          <a:noFill/>
        </a:ln>
        <a:effectLst/>
        <a:scene3d>
          <a:camera prst="orthographicFront">
            <a:rot lat="0" lon="0" rev="0"/>
          </a:camera>
          <a:lightRig rig="chilly" dir="t">
            <a:rot lat="0" lon="0" rev="18480000"/>
          </a:lightRig>
        </a:scene3d>
        <a:sp3d z="-70000" prstMaterial="clear">
          <a:bevelT h="63500"/>
        </a:sp3d>
      </dgm:spPr>
      <dgm:t>
        <a:bodyPr/>
        <a:lstStyle/>
        <a:p>
          <a:endParaRPr lang="en-GB"/>
        </a:p>
      </dgm:t>
    </dgm:pt>
    <dgm:pt modelId="{7F0782C0-5966-4FD4-B8E5-4CFCC34910FD}">
      <dgm:prSet/>
      <dgm:spPr>
        <a:ln>
          <a:noFill/>
        </a:ln>
        <a:effectLst/>
        <a:scene3d>
          <a:camera prst="orthographicFront">
            <a:rot lat="0" lon="0" rev="0"/>
          </a:camera>
          <a:lightRig rig="chilly" dir="t">
            <a:rot lat="0" lon="0" rev="18480000"/>
          </a:lightRig>
        </a:scene3d>
        <a:sp3d prstMaterial="clear">
          <a:bevelT h="63500"/>
        </a:sp3d>
      </dgm:spPr>
      <dgm:t>
        <a:bodyPr/>
        <a:lstStyle/>
        <a:p>
          <a:r>
            <a:rPr lang="en-GB" b="1" dirty="0">
              <a:effectLst>
                <a:outerShdw blurRad="38100" dist="38100" dir="2700000" algn="tl">
                  <a:srgbClr val="000000">
                    <a:alpha val="43137"/>
                  </a:srgbClr>
                </a:outerShdw>
              </a:effectLst>
            </a:rPr>
            <a:t>Identification</a:t>
          </a:r>
        </a:p>
      </dgm:t>
    </dgm:pt>
    <dgm:pt modelId="{BF6EC4E1-D520-4C83-AE89-C1B9AB87C929}" type="parTrans" cxnId="{3581E17E-BA50-43AB-ADFB-0DB7E7AB819F}">
      <dgm:prSet/>
      <dgm:spPr/>
      <dgm:t>
        <a:bodyPr/>
        <a:lstStyle/>
        <a:p>
          <a:endParaRPr lang="en-GB"/>
        </a:p>
      </dgm:t>
    </dgm:pt>
    <dgm:pt modelId="{DA15324B-D753-4F80-8ACE-39C35BD0DA24}" type="sibTrans" cxnId="{3581E17E-BA50-43AB-ADFB-0DB7E7AB819F}">
      <dgm:prSet/>
      <dgm:spPr>
        <a:ln>
          <a:noFill/>
        </a:ln>
        <a:effectLst/>
        <a:scene3d>
          <a:camera prst="orthographicFront">
            <a:rot lat="0" lon="0" rev="0"/>
          </a:camera>
          <a:lightRig rig="chilly" dir="t">
            <a:rot lat="0" lon="0" rev="18480000"/>
          </a:lightRig>
        </a:scene3d>
        <a:sp3d z="-70000" prstMaterial="clear">
          <a:bevelT h="63500"/>
        </a:sp3d>
      </dgm:spPr>
      <dgm:t>
        <a:bodyPr/>
        <a:lstStyle/>
        <a:p>
          <a:endParaRPr lang="en-GB"/>
        </a:p>
      </dgm:t>
    </dgm:pt>
    <dgm:pt modelId="{F2DFB464-A412-424A-BA2F-6548AF5F90B9}" type="pres">
      <dgm:prSet presAssocID="{77BBCCDF-6795-4461-A6C1-9969D9BA29AE}" presName="Name0" presStyleCnt="0">
        <dgm:presLayoutVars>
          <dgm:chMax val="1"/>
          <dgm:dir/>
          <dgm:animLvl val="ctr"/>
          <dgm:resizeHandles val="exact"/>
        </dgm:presLayoutVars>
      </dgm:prSet>
      <dgm:spPr/>
    </dgm:pt>
    <dgm:pt modelId="{FE954DBB-F15B-4056-BDCE-4BAF1446B71C}" type="pres">
      <dgm:prSet presAssocID="{A3BF4AC6-62E9-4DD1-AAC0-3995612E7576}" presName="centerShape" presStyleLbl="node0" presStyleIdx="0" presStyleCnt="1"/>
      <dgm:spPr/>
    </dgm:pt>
    <dgm:pt modelId="{F2F8C6BB-12B0-40A1-A58E-11179A17B25D}" type="pres">
      <dgm:prSet presAssocID="{8E85F8CC-8AAC-47B0-82E7-E043CD9AC909}" presName="node" presStyleLbl="node1" presStyleIdx="0" presStyleCnt="5">
        <dgm:presLayoutVars>
          <dgm:bulletEnabled val="1"/>
        </dgm:presLayoutVars>
      </dgm:prSet>
      <dgm:spPr/>
    </dgm:pt>
    <dgm:pt modelId="{4E0FB2C0-2A1A-4D6B-BF81-8F3C753F0EAC}" type="pres">
      <dgm:prSet presAssocID="{8E85F8CC-8AAC-47B0-82E7-E043CD9AC909}" presName="dummy" presStyleCnt="0"/>
      <dgm:spPr/>
    </dgm:pt>
    <dgm:pt modelId="{9D6F28BC-9E54-4B5F-A26E-881BCFEB76CB}" type="pres">
      <dgm:prSet presAssocID="{4DAD8707-B1CB-4055-A940-E9CDD1527A87}" presName="sibTrans" presStyleLbl="sibTrans2D1" presStyleIdx="0" presStyleCnt="5"/>
      <dgm:spPr/>
    </dgm:pt>
    <dgm:pt modelId="{D41BEC19-E76C-4818-8721-E5D2B1C0E3A5}" type="pres">
      <dgm:prSet presAssocID="{89E3E930-47C7-4E1A-84AA-656D69F71BA9}" presName="node" presStyleLbl="node1" presStyleIdx="1" presStyleCnt="5">
        <dgm:presLayoutVars>
          <dgm:bulletEnabled val="1"/>
        </dgm:presLayoutVars>
      </dgm:prSet>
      <dgm:spPr/>
    </dgm:pt>
    <dgm:pt modelId="{C24CA238-4C27-44D6-906E-69D4EE39BBCE}" type="pres">
      <dgm:prSet presAssocID="{89E3E930-47C7-4E1A-84AA-656D69F71BA9}" presName="dummy" presStyleCnt="0"/>
      <dgm:spPr/>
    </dgm:pt>
    <dgm:pt modelId="{E17C9B47-A2F9-465B-A756-AF08C2085B6D}" type="pres">
      <dgm:prSet presAssocID="{4C0CF4B6-D200-4E26-9355-B76A2B4914C2}" presName="sibTrans" presStyleLbl="sibTrans2D1" presStyleIdx="1" presStyleCnt="5"/>
      <dgm:spPr/>
    </dgm:pt>
    <dgm:pt modelId="{8B497B04-D2C9-4B9B-8338-F02DB4D19387}" type="pres">
      <dgm:prSet presAssocID="{9C53F5EE-63D1-4B2E-99D2-6E2C8B25E6F3}" presName="node" presStyleLbl="node1" presStyleIdx="2" presStyleCnt="5">
        <dgm:presLayoutVars>
          <dgm:bulletEnabled val="1"/>
        </dgm:presLayoutVars>
      </dgm:prSet>
      <dgm:spPr/>
    </dgm:pt>
    <dgm:pt modelId="{B787E2A8-80FB-4072-8671-11D27583B531}" type="pres">
      <dgm:prSet presAssocID="{9C53F5EE-63D1-4B2E-99D2-6E2C8B25E6F3}" presName="dummy" presStyleCnt="0"/>
      <dgm:spPr/>
    </dgm:pt>
    <dgm:pt modelId="{51D6AD2C-36BF-4AD8-957D-8CBADF1266EC}" type="pres">
      <dgm:prSet presAssocID="{9D5A58A6-B0AA-48DA-BC52-3D26D4794E3B}" presName="sibTrans" presStyleLbl="sibTrans2D1" presStyleIdx="2" presStyleCnt="5"/>
      <dgm:spPr/>
    </dgm:pt>
    <dgm:pt modelId="{E8270816-A562-4791-BB32-CBF29935CE25}" type="pres">
      <dgm:prSet presAssocID="{D48A93F1-F546-40DA-9FE7-93C92A5E2208}" presName="node" presStyleLbl="node1" presStyleIdx="3" presStyleCnt="5">
        <dgm:presLayoutVars>
          <dgm:bulletEnabled val="1"/>
        </dgm:presLayoutVars>
      </dgm:prSet>
      <dgm:spPr/>
    </dgm:pt>
    <dgm:pt modelId="{9DA978F3-F391-4384-A275-93EEE6A8803F}" type="pres">
      <dgm:prSet presAssocID="{D48A93F1-F546-40DA-9FE7-93C92A5E2208}" presName="dummy" presStyleCnt="0"/>
      <dgm:spPr/>
    </dgm:pt>
    <dgm:pt modelId="{68CF79E6-667B-4008-A9D3-4EBCFDD452D8}" type="pres">
      <dgm:prSet presAssocID="{FC16339B-293D-4DCD-A62C-C14EE3E93C50}" presName="sibTrans" presStyleLbl="sibTrans2D1" presStyleIdx="3" presStyleCnt="5"/>
      <dgm:spPr/>
    </dgm:pt>
    <dgm:pt modelId="{772DA319-5322-4473-BAF9-BE095FB57CFA}" type="pres">
      <dgm:prSet presAssocID="{7F0782C0-5966-4FD4-B8E5-4CFCC34910FD}" presName="node" presStyleLbl="node1" presStyleIdx="4" presStyleCnt="5">
        <dgm:presLayoutVars>
          <dgm:bulletEnabled val="1"/>
        </dgm:presLayoutVars>
      </dgm:prSet>
      <dgm:spPr/>
    </dgm:pt>
    <dgm:pt modelId="{90912BA9-6949-4DE5-9DB7-9F5A0A1FF021}" type="pres">
      <dgm:prSet presAssocID="{7F0782C0-5966-4FD4-B8E5-4CFCC34910FD}" presName="dummy" presStyleCnt="0"/>
      <dgm:spPr/>
    </dgm:pt>
    <dgm:pt modelId="{91632090-1767-4063-B531-D6E670584B25}" type="pres">
      <dgm:prSet presAssocID="{DA15324B-D753-4F80-8ACE-39C35BD0DA24}" presName="sibTrans" presStyleLbl="sibTrans2D1" presStyleIdx="4" presStyleCnt="5"/>
      <dgm:spPr/>
    </dgm:pt>
  </dgm:ptLst>
  <dgm:cxnLst>
    <dgm:cxn modelId="{FEFEAF00-43E3-41E7-B5FE-D04B2EE28FD2}" srcId="{A3BF4AC6-62E9-4DD1-AAC0-3995612E7576}" destId="{8E85F8CC-8AAC-47B0-82E7-E043CD9AC909}" srcOrd="0" destOrd="0" parTransId="{59F377C2-B3B1-4875-AB07-C2B21226A187}" sibTransId="{4DAD8707-B1CB-4055-A940-E9CDD1527A87}"/>
    <dgm:cxn modelId="{66AF3507-102C-4815-B04B-3BDFEC6E5D39}" type="presOf" srcId="{9C53F5EE-63D1-4B2E-99D2-6E2C8B25E6F3}" destId="{8B497B04-D2C9-4B9B-8338-F02DB4D19387}" srcOrd="0" destOrd="0" presId="urn:microsoft.com/office/officeart/2005/8/layout/radial6"/>
    <dgm:cxn modelId="{DBCDD70B-30DE-4187-A585-EFB2AFB1962B}" type="presOf" srcId="{4DAD8707-B1CB-4055-A940-E9CDD1527A87}" destId="{9D6F28BC-9E54-4B5F-A26E-881BCFEB76CB}" srcOrd="0" destOrd="0" presId="urn:microsoft.com/office/officeart/2005/8/layout/radial6"/>
    <dgm:cxn modelId="{C27C7F24-4B92-4A9F-B3D9-5B75ED154319}" type="presOf" srcId="{A3BF4AC6-62E9-4DD1-AAC0-3995612E7576}" destId="{FE954DBB-F15B-4056-BDCE-4BAF1446B71C}" srcOrd="0" destOrd="0" presId="urn:microsoft.com/office/officeart/2005/8/layout/radial6"/>
    <dgm:cxn modelId="{17FFDE29-AC30-42F2-B077-7410CC6525A5}" type="presOf" srcId="{89E3E930-47C7-4E1A-84AA-656D69F71BA9}" destId="{D41BEC19-E76C-4818-8721-E5D2B1C0E3A5}" srcOrd="0" destOrd="0" presId="urn:microsoft.com/office/officeart/2005/8/layout/radial6"/>
    <dgm:cxn modelId="{540AAE2C-C0B3-4EE5-A669-A3D7BB5EF082}" srcId="{77BBCCDF-6795-4461-A6C1-9969D9BA29AE}" destId="{A3BF4AC6-62E9-4DD1-AAC0-3995612E7576}" srcOrd="0" destOrd="0" parTransId="{EF832E3B-6A2E-4F51-A7C1-70E9E6741CDF}" sibTransId="{C7899F96-68AC-4FA2-B309-5EF4192AF0E8}"/>
    <dgm:cxn modelId="{C0784C2F-C567-42CE-9ADC-D9B16DAA9BBA}" type="presOf" srcId="{77BBCCDF-6795-4461-A6C1-9969D9BA29AE}" destId="{F2DFB464-A412-424A-BA2F-6548AF5F90B9}" srcOrd="0" destOrd="0" presId="urn:microsoft.com/office/officeart/2005/8/layout/radial6"/>
    <dgm:cxn modelId="{4D148334-9B68-4658-88DD-AC18ABBAF0D5}" type="presOf" srcId="{FC16339B-293D-4DCD-A62C-C14EE3E93C50}" destId="{68CF79E6-667B-4008-A9D3-4EBCFDD452D8}" srcOrd="0" destOrd="0" presId="urn:microsoft.com/office/officeart/2005/8/layout/radial6"/>
    <dgm:cxn modelId="{B4C66438-5ED1-425D-8FA9-43300AACF8C9}" type="presOf" srcId="{D48A93F1-F546-40DA-9FE7-93C92A5E2208}" destId="{E8270816-A562-4791-BB32-CBF29935CE25}" srcOrd="0" destOrd="0" presId="urn:microsoft.com/office/officeart/2005/8/layout/radial6"/>
    <dgm:cxn modelId="{3581E17E-BA50-43AB-ADFB-0DB7E7AB819F}" srcId="{A3BF4AC6-62E9-4DD1-AAC0-3995612E7576}" destId="{7F0782C0-5966-4FD4-B8E5-4CFCC34910FD}" srcOrd="4" destOrd="0" parTransId="{BF6EC4E1-D520-4C83-AE89-C1B9AB87C929}" sibTransId="{DA15324B-D753-4F80-8ACE-39C35BD0DA24}"/>
    <dgm:cxn modelId="{7AAC9A86-8979-481D-B235-A4810069E339}" type="presOf" srcId="{DA15324B-D753-4F80-8ACE-39C35BD0DA24}" destId="{91632090-1767-4063-B531-D6E670584B25}" srcOrd="0" destOrd="0" presId="urn:microsoft.com/office/officeart/2005/8/layout/radial6"/>
    <dgm:cxn modelId="{F98D069F-6837-4270-932C-23F408FFEC43}" srcId="{A3BF4AC6-62E9-4DD1-AAC0-3995612E7576}" destId="{9C53F5EE-63D1-4B2E-99D2-6E2C8B25E6F3}" srcOrd="2" destOrd="0" parTransId="{4D2D2491-0052-4F19-9A42-07BA5648964A}" sibTransId="{9D5A58A6-B0AA-48DA-BC52-3D26D4794E3B}"/>
    <dgm:cxn modelId="{9EBE10B5-C9D1-497C-BA64-637566E2CA6E}" type="presOf" srcId="{7F0782C0-5966-4FD4-B8E5-4CFCC34910FD}" destId="{772DA319-5322-4473-BAF9-BE095FB57CFA}" srcOrd="0" destOrd="0" presId="urn:microsoft.com/office/officeart/2005/8/layout/radial6"/>
    <dgm:cxn modelId="{250638B6-40FF-47ED-8764-4C502B7F27E1}" srcId="{A3BF4AC6-62E9-4DD1-AAC0-3995612E7576}" destId="{D48A93F1-F546-40DA-9FE7-93C92A5E2208}" srcOrd="3" destOrd="0" parTransId="{1EA59298-AF36-4EEE-8C18-7E267AF5FA1A}" sibTransId="{FC16339B-293D-4DCD-A62C-C14EE3E93C50}"/>
    <dgm:cxn modelId="{97DC5EC2-0391-4F5B-960A-376104D6CE4D}" type="presOf" srcId="{8E85F8CC-8AAC-47B0-82E7-E043CD9AC909}" destId="{F2F8C6BB-12B0-40A1-A58E-11179A17B25D}" srcOrd="0" destOrd="0" presId="urn:microsoft.com/office/officeart/2005/8/layout/radial6"/>
    <dgm:cxn modelId="{1A92EBC6-3049-4D98-B39B-E68C7A16EC54}" type="presOf" srcId="{9D5A58A6-B0AA-48DA-BC52-3D26D4794E3B}" destId="{51D6AD2C-36BF-4AD8-957D-8CBADF1266EC}" srcOrd="0" destOrd="0" presId="urn:microsoft.com/office/officeart/2005/8/layout/radial6"/>
    <dgm:cxn modelId="{C123EECC-BEC4-446E-861F-DAA9F1E7D184}" srcId="{A3BF4AC6-62E9-4DD1-AAC0-3995612E7576}" destId="{89E3E930-47C7-4E1A-84AA-656D69F71BA9}" srcOrd="1" destOrd="0" parTransId="{D6D08E12-E2E3-4D11-846C-9BFE8CE41DF4}" sibTransId="{4C0CF4B6-D200-4E26-9355-B76A2B4914C2}"/>
    <dgm:cxn modelId="{F8316BEC-8319-43FF-8C9A-CB7EA3C27538}" type="presOf" srcId="{4C0CF4B6-D200-4E26-9355-B76A2B4914C2}" destId="{E17C9B47-A2F9-465B-A756-AF08C2085B6D}" srcOrd="0" destOrd="0" presId="urn:microsoft.com/office/officeart/2005/8/layout/radial6"/>
    <dgm:cxn modelId="{4C6B5F4E-FD65-43CF-BEA2-3B1577BAFE45}" type="presParOf" srcId="{F2DFB464-A412-424A-BA2F-6548AF5F90B9}" destId="{FE954DBB-F15B-4056-BDCE-4BAF1446B71C}" srcOrd="0" destOrd="0" presId="urn:microsoft.com/office/officeart/2005/8/layout/radial6"/>
    <dgm:cxn modelId="{37EAAAD7-BF4E-408C-BE2D-915A0D8BC2D3}" type="presParOf" srcId="{F2DFB464-A412-424A-BA2F-6548AF5F90B9}" destId="{F2F8C6BB-12B0-40A1-A58E-11179A17B25D}" srcOrd="1" destOrd="0" presId="urn:microsoft.com/office/officeart/2005/8/layout/radial6"/>
    <dgm:cxn modelId="{AFC9A567-F9FC-49A0-B4F0-AC93B84F597C}" type="presParOf" srcId="{F2DFB464-A412-424A-BA2F-6548AF5F90B9}" destId="{4E0FB2C0-2A1A-4D6B-BF81-8F3C753F0EAC}" srcOrd="2" destOrd="0" presId="urn:microsoft.com/office/officeart/2005/8/layout/radial6"/>
    <dgm:cxn modelId="{2950D376-8F9F-4BD1-A576-17C87047975F}" type="presParOf" srcId="{F2DFB464-A412-424A-BA2F-6548AF5F90B9}" destId="{9D6F28BC-9E54-4B5F-A26E-881BCFEB76CB}" srcOrd="3" destOrd="0" presId="urn:microsoft.com/office/officeart/2005/8/layout/radial6"/>
    <dgm:cxn modelId="{EA9B7A0A-AA2E-4C86-A6E7-7D254A31F92D}" type="presParOf" srcId="{F2DFB464-A412-424A-BA2F-6548AF5F90B9}" destId="{D41BEC19-E76C-4818-8721-E5D2B1C0E3A5}" srcOrd="4" destOrd="0" presId="urn:microsoft.com/office/officeart/2005/8/layout/radial6"/>
    <dgm:cxn modelId="{A042A9E5-60F8-446E-B8C2-ACC175A24089}" type="presParOf" srcId="{F2DFB464-A412-424A-BA2F-6548AF5F90B9}" destId="{C24CA238-4C27-44D6-906E-69D4EE39BBCE}" srcOrd="5" destOrd="0" presId="urn:microsoft.com/office/officeart/2005/8/layout/radial6"/>
    <dgm:cxn modelId="{CEE338B5-226F-48CC-9C80-98C83ABC485B}" type="presParOf" srcId="{F2DFB464-A412-424A-BA2F-6548AF5F90B9}" destId="{E17C9B47-A2F9-465B-A756-AF08C2085B6D}" srcOrd="6" destOrd="0" presId="urn:microsoft.com/office/officeart/2005/8/layout/radial6"/>
    <dgm:cxn modelId="{DF5C8E21-1C45-424E-8D13-40DA280FC21F}" type="presParOf" srcId="{F2DFB464-A412-424A-BA2F-6548AF5F90B9}" destId="{8B497B04-D2C9-4B9B-8338-F02DB4D19387}" srcOrd="7" destOrd="0" presId="urn:microsoft.com/office/officeart/2005/8/layout/radial6"/>
    <dgm:cxn modelId="{C399080A-3ED8-4B45-B6DD-3B8C9A0DC037}" type="presParOf" srcId="{F2DFB464-A412-424A-BA2F-6548AF5F90B9}" destId="{B787E2A8-80FB-4072-8671-11D27583B531}" srcOrd="8" destOrd="0" presId="urn:microsoft.com/office/officeart/2005/8/layout/radial6"/>
    <dgm:cxn modelId="{00CEC9AF-AAE7-4B26-ABBA-1D6A1F02130B}" type="presParOf" srcId="{F2DFB464-A412-424A-BA2F-6548AF5F90B9}" destId="{51D6AD2C-36BF-4AD8-957D-8CBADF1266EC}" srcOrd="9" destOrd="0" presId="urn:microsoft.com/office/officeart/2005/8/layout/radial6"/>
    <dgm:cxn modelId="{602D7F7F-F706-4AB9-9E23-62EA98562027}" type="presParOf" srcId="{F2DFB464-A412-424A-BA2F-6548AF5F90B9}" destId="{E8270816-A562-4791-BB32-CBF29935CE25}" srcOrd="10" destOrd="0" presId="urn:microsoft.com/office/officeart/2005/8/layout/radial6"/>
    <dgm:cxn modelId="{940B0AA8-6C5E-485C-875C-702CE06AACA3}" type="presParOf" srcId="{F2DFB464-A412-424A-BA2F-6548AF5F90B9}" destId="{9DA978F3-F391-4384-A275-93EEE6A8803F}" srcOrd="11" destOrd="0" presId="urn:microsoft.com/office/officeart/2005/8/layout/radial6"/>
    <dgm:cxn modelId="{D7E36F0C-52B8-4994-9432-481231256F41}" type="presParOf" srcId="{F2DFB464-A412-424A-BA2F-6548AF5F90B9}" destId="{68CF79E6-667B-4008-A9D3-4EBCFDD452D8}" srcOrd="12" destOrd="0" presId="urn:microsoft.com/office/officeart/2005/8/layout/radial6"/>
    <dgm:cxn modelId="{15A27F5C-9135-4BD5-9029-2A16EBAE5E7A}" type="presParOf" srcId="{F2DFB464-A412-424A-BA2F-6548AF5F90B9}" destId="{772DA319-5322-4473-BAF9-BE095FB57CFA}" srcOrd="13" destOrd="0" presId="urn:microsoft.com/office/officeart/2005/8/layout/radial6"/>
    <dgm:cxn modelId="{890F206C-62D9-4312-877D-6AA989EA80A0}" type="presParOf" srcId="{F2DFB464-A412-424A-BA2F-6548AF5F90B9}" destId="{90912BA9-6949-4DE5-9DB7-9F5A0A1FF021}" srcOrd="14" destOrd="0" presId="urn:microsoft.com/office/officeart/2005/8/layout/radial6"/>
    <dgm:cxn modelId="{A203F1A6-36C9-41F1-B447-5BDF41D2E576}" type="presParOf" srcId="{F2DFB464-A412-424A-BA2F-6548AF5F90B9}" destId="{91632090-1767-4063-B531-D6E670584B25}" srcOrd="15" destOrd="0" presId="urn:microsoft.com/office/officeart/2005/8/layout/radial6"/>
  </dgm:cxnLst>
  <dgm:bg>
    <a:noFill/>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41F4834-D0CC-4615-9637-CCC930549005}" type="doc">
      <dgm:prSet loTypeId="urn:microsoft.com/office/officeart/2005/8/layout/pList1" loCatId="list" qsTypeId="urn:microsoft.com/office/officeart/2005/8/quickstyle/simple1" qsCatId="simple" csTypeId="urn:microsoft.com/office/officeart/2005/8/colors/accent1_2" csCatId="accent1" phldr="1"/>
      <dgm:spPr/>
    </dgm:pt>
    <dgm:pt modelId="{74C32512-D50A-4FFB-91BB-92A92FE599CF}">
      <dgm:prSet phldrT="[Text]"/>
      <dgm:spPr/>
      <dgm:t>
        <a:bodyPr/>
        <a:lstStyle/>
        <a:p>
          <a:r>
            <a:rPr lang="en-GB" dirty="0"/>
            <a:t> </a:t>
          </a:r>
        </a:p>
      </dgm:t>
    </dgm:pt>
    <dgm:pt modelId="{D352A0D6-8FC0-478D-8A56-6261D77CD72E}" type="sibTrans" cxnId="{70BA8372-960C-4568-A9EB-C7EC18662D2C}">
      <dgm:prSet/>
      <dgm:spPr/>
      <dgm:t>
        <a:bodyPr/>
        <a:lstStyle/>
        <a:p>
          <a:endParaRPr lang="en-GB"/>
        </a:p>
      </dgm:t>
    </dgm:pt>
    <dgm:pt modelId="{F3DF1EC2-40E3-468B-9388-814D24E1818F}" type="parTrans" cxnId="{70BA8372-960C-4568-A9EB-C7EC18662D2C}">
      <dgm:prSet/>
      <dgm:spPr/>
      <dgm:t>
        <a:bodyPr/>
        <a:lstStyle/>
        <a:p>
          <a:endParaRPr lang="en-GB"/>
        </a:p>
      </dgm:t>
    </dgm:pt>
    <dgm:pt modelId="{51E4B877-A8EA-4AB5-97F8-963AD9EFC73A}" type="pres">
      <dgm:prSet presAssocID="{041F4834-D0CC-4615-9637-CCC930549005}" presName="Name0" presStyleCnt="0">
        <dgm:presLayoutVars>
          <dgm:dir/>
          <dgm:resizeHandles val="exact"/>
        </dgm:presLayoutVars>
      </dgm:prSet>
      <dgm:spPr/>
    </dgm:pt>
    <dgm:pt modelId="{2E89C574-49D9-4914-A04D-70D82EAA453D}" type="pres">
      <dgm:prSet presAssocID="{74C32512-D50A-4FFB-91BB-92A92FE599CF}" presName="compNode" presStyleCnt="0"/>
      <dgm:spPr/>
    </dgm:pt>
    <dgm:pt modelId="{6587D46F-68A8-4F11-B7D7-683F8E834E8A}" type="pres">
      <dgm:prSet presAssocID="{74C32512-D50A-4FFB-91BB-92A92FE599CF}" presName="pictRect" presStyleLbl="node1" presStyleIdx="0" presStyleCnt="1" custScaleX="196688" custScaleY="158932" custLinFactNeighborX="0" custLinFactNeighborY="14663"/>
      <dgm:spPr>
        <a:blipFill>
          <a:blip xmlns:r="http://schemas.openxmlformats.org/officeDocument/2006/relationships" r:embed="rId1"/>
          <a:srcRect/>
          <a:stretch>
            <a:fillRect l="-2000" r="-2000"/>
          </a:stretch>
        </a:blipFill>
      </dgm:spPr>
    </dgm:pt>
    <dgm:pt modelId="{AD445349-0687-4D2E-8577-45D8F6A739FD}" type="pres">
      <dgm:prSet presAssocID="{74C32512-D50A-4FFB-91BB-92A92FE599CF}" presName="textRect" presStyleLbl="revTx" presStyleIdx="0" presStyleCnt="1">
        <dgm:presLayoutVars>
          <dgm:bulletEnabled val="1"/>
        </dgm:presLayoutVars>
      </dgm:prSet>
      <dgm:spPr/>
    </dgm:pt>
  </dgm:ptLst>
  <dgm:cxnLst>
    <dgm:cxn modelId="{6BAB8D03-040A-4E11-B98F-83F32888A676}" type="presOf" srcId="{74C32512-D50A-4FFB-91BB-92A92FE599CF}" destId="{AD445349-0687-4D2E-8577-45D8F6A739FD}" srcOrd="0" destOrd="0" presId="urn:microsoft.com/office/officeart/2005/8/layout/pList1"/>
    <dgm:cxn modelId="{17C8AB1C-AC7E-4A6A-8D39-BA9C9D130C69}" type="presOf" srcId="{041F4834-D0CC-4615-9637-CCC930549005}" destId="{51E4B877-A8EA-4AB5-97F8-963AD9EFC73A}" srcOrd="0" destOrd="0" presId="urn:microsoft.com/office/officeart/2005/8/layout/pList1"/>
    <dgm:cxn modelId="{70BA8372-960C-4568-A9EB-C7EC18662D2C}" srcId="{041F4834-D0CC-4615-9637-CCC930549005}" destId="{74C32512-D50A-4FFB-91BB-92A92FE599CF}" srcOrd="0" destOrd="0" parTransId="{F3DF1EC2-40E3-468B-9388-814D24E1818F}" sibTransId="{D352A0D6-8FC0-478D-8A56-6261D77CD72E}"/>
    <dgm:cxn modelId="{B0F3910D-D3F0-421F-8110-8D4E657CB66E}" type="presParOf" srcId="{51E4B877-A8EA-4AB5-97F8-963AD9EFC73A}" destId="{2E89C574-49D9-4914-A04D-70D82EAA453D}" srcOrd="0" destOrd="0" presId="urn:microsoft.com/office/officeart/2005/8/layout/pList1"/>
    <dgm:cxn modelId="{40005FDE-4728-4D2A-9F42-297B2AE5F08E}" type="presParOf" srcId="{2E89C574-49D9-4914-A04D-70D82EAA453D}" destId="{6587D46F-68A8-4F11-B7D7-683F8E834E8A}" srcOrd="0" destOrd="0" presId="urn:microsoft.com/office/officeart/2005/8/layout/pList1"/>
    <dgm:cxn modelId="{3A61A5C0-55BE-43DB-845C-252A380FA8D8}" type="presParOf" srcId="{2E89C574-49D9-4914-A04D-70D82EAA453D}" destId="{AD445349-0687-4D2E-8577-45D8F6A739FD}" srcOrd="1" destOrd="0" presId="urn:microsoft.com/office/officeart/2005/8/layout/p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87D46F-68A8-4F11-B7D7-683F8E834E8A}">
      <dsp:nvSpPr>
        <dsp:cNvPr id="0" name=""/>
        <dsp:cNvSpPr/>
      </dsp:nvSpPr>
      <dsp:spPr>
        <a:xfrm>
          <a:off x="2216069" y="402112"/>
          <a:ext cx="7759861" cy="4320227"/>
        </a:xfrm>
        <a:prstGeom prst="round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2000" r="-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445349-0687-4D2E-8577-45D8F6A739FD}">
      <dsp:nvSpPr>
        <dsp:cNvPr id="0" name=""/>
        <dsp:cNvSpPr/>
      </dsp:nvSpPr>
      <dsp:spPr>
        <a:xfrm>
          <a:off x="4123367" y="3522787"/>
          <a:ext cx="3945264" cy="14636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0" numCol="1" spcCol="1270" anchor="t" anchorCtr="0">
          <a:noAutofit/>
        </a:bodyPr>
        <a:lstStyle/>
        <a:p>
          <a:pPr marL="0" lvl="0" indent="0" algn="ctr" defTabSz="2889250">
            <a:lnSpc>
              <a:spcPct val="90000"/>
            </a:lnSpc>
            <a:spcBef>
              <a:spcPct val="0"/>
            </a:spcBef>
            <a:spcAft>
              <a:spcPct val="35000"/>
            </a:spcAft>
            <a:buNone/>
          </a:pPr>
          <a:r>
            <a:rPr lang="en-GB" sz="6500" kern="1200" dirty="0"/>
            <a:t> </a:t>
          </a:r>
        </a:p>
      </dsp:txBody>
      <dsp:txXfrm>
        <a:off x="4123367" y="3522787"/>
        <a:ext cx="3945264" cy="14636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87D46F-68A8-4F11-B7D7-683F8E834E8A}">
      <dsp:nvSpPr>
        <dsp:cNvPr id="0" name=""/>
        <dsp:cNvSpPr/>
      </dsp:nvSpPr>
      <dsp:spPr>
        <a:xfrm>
          <a:off x="2297998" y="393653"/>
          <a:ext cx="7596002" cy="4229001"/>
        </a:xfrm>
        <a:prstGeom prst="roundRect">
          <a:avLst/>
        </a:prstGeom>
        <a:blipFill dpi="0" rotWithShape="1">
          <a:blip xmlns:r="http://schemas.openxmlformats.org/officeDocument/2006/relationships" r:embed="rId1">
            <a:alphaModFix amt="20000"/>
            <a:duotone>
              <a:schemeClr val="accent5">
                <a:shade val="45000"/>
                <a:satMod val="135000"/>
              </a:schemeClr>
              <a:prstClr val="white"/>
            </a:duotone>
            <a:extLst>
              <a:ext uri="{28A0092B-C50C-407E-A947-70E740481C1C}">
                <a14:useLocalDpi xmlns:a14="http://schemas.microsoft.com/office/drawing/2010/main" val="0"/>
              </a:ext>
            </a:extLst>
          </a:blip>
          <a:srcRect/>
          <a:stretch>
            <a:fillRect l="-2000" r="-2000"/>
          </a:stretch>
        </a:blipFill>
        <a:ln w="12700" cap="flat" cmpd="sng" algn="ctr">
          <a:solidFill>
            <a:schemeClr val="lt1">
              <a:hueOff val="0"/>
              <a:satOff val="0"/>
              <a:lumOff val="0"/>
              <a:alpha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445349-0687-4D2E-8577-45D8F6A739FD}">
      <dsp:nvSpPr>
        <dsp:cNvPr id="0" name=""/>
        <dsp:cNvSpPr/>
      </dsp:nvSpPr>
      <dsp:spPr>
        <a:xfrm>
          <a:off x="4165022" y="3448431"/>
          <a:ext cx="3861955" cy="14327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0" numCol="1" spcCol="1270" anchor="t" anchorCtr="0">
          <a:noAutofit/>
        </a:bodyPr>
        <a:lstStyle/>
        <a:p>
          <a:pPr marL="0" lvl="0" indent="0" algn="ctr" defTabSz="2889250">
            <a:lnSpc>
              <a:spcPct val="90000"/>
            </a:lnSpc>
            <a:spcBef>
              <a:spcPct val="0"/>
            </a:spcBef>
            <a:spcAft>
              <a:spcPct val="35000"/>
            </a:spcAft>
            <a:buNone/>
          </a:pPr>
          <a:r>
            <a:rPr lang="en-GB" sz="6500" kern="1200" dirty="0"/>
            <a:t> </a:t>
          </a:r>
        </a:p>
      </dsp:txBody>
      <dsp:txXfrm>
        <a:off x="4165022" y="3448431"/>
        <a:ext cx="3861955" cy="14327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632090-1767-4063-B531-D6E670584B25}">
      <dsp:nvSpPr>
        <dsp:cNvPr id="0" name=""/>
        <dsp:cNvSpPr/>
      </dsp:nvSpPr>
      <dsp:spPr>
        <a:xfrm>
          <a:off x="2363845" y="764834"/>
          <a:ext cx="5090631" cy="5090631"/>
        </a:xfrm>
        <a:prstGeom prst="blockArc">
          <a:avLst>
            <a:gd name="adj1" fmla="val 11880000"/>
            <a:gd name="adj2" fmla="val 16200000"/>
            <a:gd name="adj3" fmla="val 4642"/>
          </a:avLst>
        </a:prstGeom>
        <a:solidFill>
          <a:schemeClr val="accent6">
            <a:hueOff val="0"/>
            <a:satOff val="0"/>
            <a:lumOff val="0"/>
            <a:alphaOff val="0"/>
          </a:schemeClr>
        </a:solidFill>
        <a:ln>
          <a:noFill/>
        </a:ln>
        <a:effectLst/>
        <a:scene3d>
          <a:camera prst="orthographicFront">
            <a:rot lat="0" lon="0" rev="0"/>
          </a:camera>
          <a:lightRig rig="chilly" dir="t">
            <a:rot lat="0" lon="0" rev="18480000"/>
          </a:lightRig>
        </a:scene3d>
        <a:sp3d z="-70000" prstMaterial="clear">
          <a:bevelT h="63500"/>
        </a:sp3d>
      </dsp:spPr>
      <dsp:style>
        <a:lnRef idx="0">
          <a:scrgbClr r="0" g="0" b="0"/>
        </a:lnRef>
        <a:fillRef idx="1">
          <a:scrgbClr r="0" g="0" b="0"/>
        </a:fillRef>
        <a:effectRef idx="2">
          <a:scrgbClr r="0" g="0" b="0"/>
        </a:effectRef>
        <a:fontRef idx="minor">
          <a:schemeClr val="lt1"/>
        </a:fontRef>
      </dsp:style>
    </dsp:sp>
    <dsp:sp modelId="{68CF79E6-667B-4008-A9D3-4EBCFDD452D8}">
      <dsp:nvSpPr>
        <dsp:cNvPr id="0" name=""/>
        <dsp:cNvSpPr/>
      </dsp:nvSpPr>
      <dsp:spPr>
        <a:xfrm>
          <a:off x="2363845" y="764834"/>
          <a:ext cx="5090631" cy="5090631"/>
        </a:xfrm>
        <a:prstGeom prst="blockArc">
          <a:avLst>
            <a:gd name="adj1" fmla="val 7560000"/>
            <a:gd name="adj2" fmla="val 11880000"/>
            <a:gd name="adj3" fmla="val 4642"/>
          </a:avLst>
        </a:prstGeom>
        <a:solidFill>
          <a:schemeClr val="accent5">
            <a:hueOff val="0"/>
            <a:satOff val="0"/>
            <a:lumOff val="0"/>
            <a:alphaOff val="0"/>
          </a:schemeClr>
        </a:solidFill>
        <a:ln>
          <a:noFill/>
        </a:ln>
        <a:effectLst/>
        <a:scene3d>
          <a:camera prst="orthographicFront">
            <a:rot lat="0" lon="0" rev="0"/>
          </a:camera>
          <a:lightRig rig="chilly" dir="t">
            <a:rot lat="0" lon="0" rev="18480000"/>
          </a:lightRig>
        </a:scene3d>
        <a:sp3d z="-70000" prstMaterial="clear">
          <a:bevelT h="63500"/>
        </a:sp3d>
      </dsp:spPr>
      <dsp:style>
        <a:lnRef idx="0">
          <a:scrgbClr r="0" g="0" b="0"/>
        </a:lnRef>
        <a:fillRef idx="1">
          <a:scrgbClr r="0" g="0" b="0"/>
        </a:fillRef>
        <a:effectRef idx="2">
          <a:scrgbClr r="0" g="0" b="0"/>
        </a:effectRef>
        <a:fontRef idx="minor">
          <a:schemeClr val="lt1"/>
        </a:fontRef>
      </dsp:style>
    </dsp:sp>
    <dsp:sp modelId="{51D6AD2C-36BF-4AD8-957D-8CBADF1266EC}">
      <dsp:nvSpPr>
        <dsp:cNvPr id="0" name=""/>
        <dsp:cNvSpPr/>
      </dsp:nvSpPr>
      <dsp:spPr>
        <a:xfrm>
          <a:off x="2363845" y="764834"/>
          <a:ext cx="5090631" cy="5090631"/>
        </a:xfrm>
        <a:prstGeom prst="blockArc">
          <a:avLst>
            <a:gd name="adj1" fmla="val 3240000"/>
            <a:gd name="adj2" fmla="val 7560000"/>
            <a:gd name="adj3" fmla="val 4642"/>
          </a:avLst>
        </a:prstGeom>
        <a:solidFill>
          <a:schemeClr val="accent4">
            <a:hueOff val="0"/>
            <a:satOff val="0"/>
            <a:lumOff val="0"/>
            <a:alphaOff val="0"/>
          </a:schemeClr>
        </a:solidFill>
        <a:ln>
          <a:noFill/>
        </a:ln>
        <a:effectLst/>
        <a:scene3d>
          <a:camera prst="orthographicFront">
            <a:rot lat="0" lon="0" rev="0"/>
          </a:camera>
          <a:lightRig rig="chilly" dir="t">
            <a:rot lat="0" lon="0" rev="18480000"/>
          </a:lightRig>
        </a:scene3d>
        <a:sp3d z="-70000" prstMaterial="clear">
          <a:bevelT h="63500"/>
        </a:sp3d>
      </dsp:spPr>
      <dsp:style>
        <a:lnRef idx="0">
          <a:scrgbClr r="0" g="0" b="0"/>
        </a:lnRef>
        <a:fillRef idx="1">
          <a:scrgbClr r="0" g="0" b="0"/>
        </a:fillRef>
        <a:effectRef idx="2">
          <a:scrgbClr r="0" g="0" b="0"/>
        </a:effectRef>
        <a:fontRef idx="minor">
          <a:schemeClr val="lt1"/>
        </a:fontRef>
      </dsp:style>
    </dsp:sp>
    <dsp:sp modelId="{E17C9B47-A2F9-465B-A756-AF08C2085B6D}">
      <dsp:nvSpPr>
        <dsp:cNvPr id="0" name=""/>
        <dsp:cNvSpPr/>
      </dsp:nvSpPr>
      <dsp:spPr>
        <a:xfrm>
          <a:off x="2363845" y="764834"/>
          <a:ext cx="5090631" cy="5090631"/>
        </a:xfrm>
        <a:prstGeom prst="blockArc">
          <a:avLst>
            <a:gd name="adj1" fmla="val 20520000"/>
            <a:gd name="adj2" fmla="val 3240000"/>
            <a:gd name="adj3" fmla="val 4642"/>
          </a:avLst>
        </a:prstGeom>
        <a:solidFill>
          <a:schemeClr val="accent3">
            <a:hueOff val="0"/>
            <a:satOff val="0"/>
            <a:lumOff val="0"/>
            <a:alphaOff val="0"/>
          </a:schemeClr>
        </a:solidFill>
        <a:ln>
          <a:noFill/>
        </a:ln>
        <a:effectLst/>
        <a:scene3d>
          <a:camera prst="orthographicFront">
            <a:rot lat="0" lon="0" rev="0"/>
          </a:camera>
          <a:lightRig rig="chilly" dir="t">
            <a:rot lat="0" lon="0" rev="18480000"/>
          </a:lightRig>
        </a:scene3d>
        <a:sp3d z="-70000" prstMaterial="clear">
          <a:bevelT h="63500"/>
        </a:sp3d>
      </dsp:spPr>
      <dsp:style>
        <a:lnRef idx="0">
          <a:scrgbClr r="0" g="0" b="0"/>
        </a:lnRef>
        <a:fillRef idx="1">
          <a:scrgbClr r="0" g="0" b="0"/>
        </a:fillRef>
        <a:effectRef idx="2">
          <a:scrgbClr r="0" g="0" b="0"/>
        </a:effectRef>
        <a:fontRef idx="minor">
          <a:schemeClr val="lt1"/>
        </a:fontRef>
      </dsp:style>
    </dsp:sp>
    <dsp:sp modelId="{9D6F28BC-9E54-4B5F-A26E-881BCFEB76CB}">
      <dsp:nvSpPr>
        <dsp:cNvPr id="0" name=""/>
        <dsp:cNvSpPr/>
      </dsp:nvSpPr>
      <dsp:spPr>
        <a:xfrm>
          <a:off x="2363845" y="764834"/>
          <a:ext cx="5090631" cy="5090631"/>
        </a:xfrm>
        <a:prstGeom prst="blockArc">
          <a:avLst>
            <a:gd name="adj1" fmla="val 16200000"/>
            <a:gd name="adj2" fmla="val 20520000"/>
            <a:gd name="adj3" fmla="val 4642"/>
          </a:avLst>
        </a:prstGeom>
        <a:solidFill>
          <a:schemeClr val="accent2">
            <a:hueOff val="0"/>
            <a:satOff val="0"/>
            <a:lumOff val="0"/>
            <a:alphaOff val="0"/>
          </a:schemeClr>
        </a:solidFill>
        <a:ln>
          <a:noFill/>
        </a:ln>
        <a:effectLst/>
        <a:scene3d>
          <a:camera prst="orthographicFront">
            <a:rot lat="0" lon="0" rev="0"/>
          </a:camera>
          <a:lightRig rig="chilly" dir="t">
            <a:rot lat="0" lon="0" rev="18480000"/>
          </a:lightRig>
        </a:scene3d>
        <a:sp3d z="-70000" prstMaterial="clear">
          <a:bevelT h="63500"/>
        </a:sp3d>
      </dsp:spPr>
      <dsp:style>
        <a:lnRef idx="0">
          <a:scrgbClr r="0" g="0" b="0"/>
        </a:lnRef>
        <a:fillRef idx="1">
          <a:scrgbClr r="0" g="0" b="0"/>
        </a:fillRef>
        <a:effectRef idx="2">
          <a:scrgbClr r="0" g="0" b="0"/>
        </a:effectRef>
        <a:fontRef idx="minor">
          <a:schemeClr val="lt1"/>
        </a:fontRef>
      </dsp:style>
    </dsp:sp>
    <dsp:sp modelId="{FE954DBB-F15B-4056-BDCE-4BAF1446B71C}">
      <dsp:nvSpPr>
        <dsp:cNvPr id="0" name=""/>
        <dsp:cNvSpPr/>
      </dsp:nvSpPr>
      <dsp:spPr>
        <a:xfrm>
          <a:off x="3737002" y="2137992"/>
          <a:ext cx="2344316" cy="2344316"/>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rot lat="0" lon="0" rev="0"/>
          </a:camera>
          <a:lightRig rig="chilly" dir="t">
            <a:rot lat="0" lon="0" rev="18480000"/>
          </a:lightRig>
        </a:scene3d>
        <a:sp3d prstMaterial="clear">
          <a:bevelT h="63500"/>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ct val="35000"/>
            </a:spcAft>
            <a:buNone/>
          </a:pPr>
          <a:r>
            <a:rPr lang="en-GB" sz="4000" b="1" kern="1200" dirty="0">
              <a:effectLst>
                <a:outerShdw blurRad="38100" dist="38100" dir="2700000" algn="tl">
                  <a:srgbClr val="000000">
                    <a:alpha val="43137"/>
                  </a:srgbClr>
                </a:outerShdw>
              </a:effectLst>
            </a:rPr>
            <a:t>Exit</a:t>
          </a:r>
        </a:p>
      </dsp:txBody>
      <dsp:txXfrm>
        <a:off x="4080319" y="2481309"/>
        <a:ext cx="1657682" cy="1657682"/>
      </dsp:txXfrm>
    </dsp:sp>
    <dsp:sp modelId="{F2F8C6BB-12B0-40A1-A58E-11179A17B25D}">
      <dsp:nvSpPr>
        <dsp:cNvPr id="0" name=""/>
        <dsp:cNvSpPr/>
      </dsp:nvSpPr>
      <dsp:spPr>
        <a:xfrm>
          <a:off x="4088650" y="3401"/>
          <a:ext cx="1641021" cy="1641021"/>
        </a:xfrm>
        <a:prstGeom prst="ellipse">
          <a:avLst/>
        </a:prstGeom>
        <a:gradFill rotWithShape="0">
          <a:gsLst>
            <a:gs pos="0">
              <a:schemeClr val="accent1">
                <a:lumMod val="60000"/>
                <a:lumOff val="40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rot lat="0" lon="0" rev="0"/>
          </a:camera>
          <a:lightRig rig="chilly" dir="t">
            <a:rot lat="0" lon="0" rev="18480000"/>
          </a:lightRig>
        </a:scene3d>
        <a:sp3d prstMaterial="clear">
          <a:bevelT h="63500"/>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b="1" kern="1200" dirty="0">
              <a:effectLst>
                <a:outerShdw blurRad="38100" dist="38100" dir="2700000" algn="tl">
                  <a:srgbClr val="000000">
                    <a:alpha val="43137"/>
                  </a:srgbClr>
                </a:outerShdw>
              </a:effectLst>
            </a:rPr>
            <a:t>Selective Exposure</a:t>
          </a:r>
        </a:p>
      </dsp:txBody>
      <dsp:txXfrm>
        <a:off x="4328972" y="243723"/>
        <a:ext cx="1160377" cy="1160377"/>
      </dsp:txXfrm>
    </dsp:sp>
    <dsp:sp modelId="{D41BEC19-E76C-4818-8721-E5D2B1C0E3A5}">
      <dsp:nvSpPr>
        <dsp:cNvPr id="0" name=""/>
        <dsp:cNvSpPr/>
      </dsp:nvSpPr>
      <dsp:spPr>
        <a:xfrm>
          <a:off x="6453204" y="1721349"/>
          <a:ext cx="1641021" cy="1641021"/>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rot lat="0" lon="0" rev="0"/>
          </a:camera>
          <a:lightRig rig="chilly" dir="t">
            <a:rot lat="0" lon="0" rev="18480000"/>
          </a:lightRig>
        </a:scene3d>
        <a:sp3d prstMaterial="clear">
          <a:bevelT h="63500"/>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b="1" kern="1200" dirty="0">
              <a:effectLst>
                <a:outerShdw blurRad="38100" dist="38100" dir="2700000" algn="tl">
                  <a:srgbClr val="000000">
                    <a:alpha val="43137"/>
                  </a:srgbClr>
                </a:outerShdw>
              </a:effectLst>
            </a:rPr>
            <a:t>Modelling</a:t>
          </a:r>
        </a:p>
      </dsp:txBody>
      <dsp:txXfrm>
        <a:off x="6693526" y="1961671"/>
        <a:ext cx="1160377" cy="1160377"/>
      </dsp:txXfrm>
    </dsp:sp>
    <dsp:sp modelId="{8B497B04-D2C9-4B9B-8338-F02DB4D19387}">
      <dsp:nvSpPr>
        <dsp:cNvPr id="0" name=""/>
        <dsp:cNvSpPr/>
      </dsp:nvSpPr>
      <dsp:spPr>
        <a:xfrm>
          <a:off x="5550024" y="4501049"/>
          <a:ext cx="1641021" cy="1641021"/>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rot lat="0" lon="0" rev="0"/>
          </a:camera>
          <a:lightRig rig="chilly" dir="t">
            <a:rot lat="0" lon="0" rev="18480000"/>
          </a:lightRig>
        </a:scene3d>
        <a:sp3d prstMaterial="clear">
          <a:bevelT h="63500"/>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chemeClr val="bg1"/>
              </a:solidFill>
              <a:effectLst>
                <a:outerShdw blurRad="38100" dist="38100" dir="2700000" algn="tl">
                  <a:srgbClr val="000000">
                    <a:alpha val="43137"/>
                  </a:srgbClr>
                </a:outerShdw>
              </a:effectLst>
            </a:rPr>
            <a:t>Sanctions</a:t>
          </a:r>
        </a:p>
      </dsp:txBody>
      <dsp:txXfrm>
        <a:off x="5790346" y="4741371"/>
        <a:ext cx="1160377" cy="1160377"/>
      </dsp:txXfrm>
    </dsp:sp>
    <dsp:sp modelId="{E8270816-A562-4791-BB32-CBF29935CE25}">
      <dsp:nvSpPr>
        <dsp:cNvPr id="0" name=""/>
        <dsp:cNvSpPr/>
      </dsp:nvSpPr>
      <dsp:spPr>
        <a:xfrm>
          <a:off x="2627275" y="4501049"/>
          <a:ext cx="1641021" cy="1641021"/>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rot lat="0" lon="0" rev="0"/>
          </a:camera>
          <a:lightRig rig="chilly" dir="t">
            <a:rot lat="0" lon="0" rev="18480000"/>
          </a:lightRig>
        </a:scene3d>
        <a:sp3d prstMaterial="clear">
          <a:bevelT h="63500"/>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b="1" kern="1200" dirty="0">
              <a:effectLst>
                <a:outerShdw blurRad="38100" dist="38100" dir="2700000" algn="tl">
                  <a:srgbClr val="000000">
                    <a:alpha val="43137"/>
                  </a:srgbClr>
                </a:outerShdw>
              </a:effectLst>
            </a:rPr>
            <a:t>Nurturance</a:t>
          </a:r>
        </a:p>
      </dsp:txBody>
      <dsp:txXfrm>
        <a:off x="2867597" y="4741371"/>
        <a:ext cx="1160377" cy="1160377"/>
      </dsp:txXfrm>
    </dsp:sp>
    <dsp:sp modelId="{772DA319-5322-4473-BAF9-BE095FB57CFA}">
      <dsp:nvSpPr>
        <dsp:cNvPr id="0" name=""/>
        <dsp:cNvSpPr/>
      </dsp:nvSpPr>
      <dsp:spPr>
        <a:xfrm>
          <a:off x="1724096" y="1721349"/>
          <a:ext cx="1641021" cy="1641021"/>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rot lat="0" lon="0" rev="0"/>
          </a:camera>
          <a:lightRig rig="chilly" dir="t">
            <a:rot lat="0" lon="0" rev="18480000"/>
          </a:lightRig>
        </a:scene3d>
        <a:sp3d prstMaterial="clear">
          <a:bevelT h="63500"/>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b="1" kern="1200" dirty="0">
              <a:effectLst>
                <a:outerShdw blurRad="38100" dist="38100" dir="2700000" algn="tl">
                  <a:srgbClr val="000000">
                    <a:alpha val="43137"/>
                  </a:srgbClr>
                </a:outerShdw>
              </a:effectLst>
            </a:rPr>
            <a:t>Identification</a:t>
          </a:r>
        </a:p>
      </dsp:txBody>
      <dsp:txXfrm>
        <a:off x="1964418" y="1961671"/>
        <a:ext cx="1160377" cy="116037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87D46F-68A8-4F11-B7D7-683F8E834E8A}">
      <dsp:nvSpPr>
        <dsp:cNvPr id="0" name=""/>
        <dsp:cNvSpPr/>
      </dsp:nvSpPr>
      <dsp:spPr>
        <a:xfrm>
          <a:off x="2216069" y="402112"/>
          <a:ext cx="7759861" cy="4320227"/>
        </a:xfrm>
        <a:prstGeom prst="roundRect">
          <a:avLst/>
        </a:prstGeom>
        <a:blipFill>
          <a:blip xmlns:r="http://schemas.openxmlformats.org/officeDocument/2006/relationships" r:embed="rId1"/>
          <a:srcRect/>
          <a:stretch>
            <a:fillRect l="-2000" r="-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445349-0687-4D2E-8577-45D8F6A739FD}">
      <dsp:nvSpPr>
        <dsp:cNvPr id="0" name=""/>
        <dsp:cNvSpPr/>
      </dsp:nvSpPr>
      <dsp:spPr>
        <a:xfrm>
          <a:off x="4123367" y="3522787"/>
          <a:ext cx="3945264" cy="14636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0" numCol="1" spcCol="1270" anchor="t" anchorCtr="0">
          <a:noAutofit/>
        </a:bodyPr>
        <a:lstStyle/>
        <a:p>
          <a:pPr marL="0" lvl="0" indent="0" algn="ctr" defTabSz="2889250">
            <a:lnSpc>
              <a:spcPct val="90000"/>
            </a:lnSpc>
            <a:spcBef>
              <a:spcPct val="0"/>
            </a:spcBef>
            <a:spcAft>
              <a:spcPct val="35000"/>
            </a:spcAft>
            <a:buNone/>
          </a:pPr>
          <a:r>
            <a:rPr lang="en-GB" sz="6500" kern="1200" dirty="0"/>
            <a:t> </a:t>
          </a:r>
        </a:p>
      </dsp:txBody>
      <dsp:txXfrm>
        <a:off x="4123367" y="3522787"/>
        <a:ext cx="3945264" cy="1463693"/>
      </dsp:txXfrm>
    </dsp:sp>
  </dsp:spTree>
</dsp:drawing>
</file>

<file path=ppt/diagrams/layout1.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4659BF-891A-41B7-B53A-A26FE4F05923}" type="datetimeFigureOut">
              <a:rPr lang="en-GB" smtClean="0"/>
              <a:t>05/09/2019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2CCD81-79C4-4A57-B56A-354C049F6D5A}" type="slidenum">
              <a:rPr lang="en-GB" smtClean="0"/>
              <a:t>‹#›</a:t>
            </a:fld>
            <a:endParaRPr lang="en-GB"/>
          </a:p>
        </p:txBody>
      </p:sp>
    </p:spTree>
    <p:extLst>
      <p:ext uri="{BB962C8B-B14F-4D97-AF65-F5344CB8AC3E}">
        <p14:creationId xmlns:p14="http://schemas.microsoft.com/office/powerpoint/2010/main" val="1174899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Notes</a:t>
            </a:r>
          </a:p>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Almost by definition, the members are first generation converts, and, like all converts, they tend to be far more enthusiastic and committed - even fanatic - than those born into a religion. </a:t>
            </a: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10"/>
          </p:nvPr>
        </p:nvSpPr>
        <p:spPr/>
        <p:txBody>
          <a:bodyPr/>
          <a:lstStyle/>
          <a:p>
            <a:fld id="{2A2CCD81-79C4-4A57-B56A-354C049F6D5A}" type="slidenum">
              <a:rPr lang="en-GB" smtClean="0"/>
              <a:t>2</a:t>
            </a:fld>
            <a:endParaRPr lang="en-GB"/>
          </a:p>
        </p:txBody>
      </p:sp>
    </p:spTree>
    <p:extLst>
      <p:ext uri="{BB962C8B-B14F-4D97-AF65-F5344CB8AC3E}">
        <p14:creationId xmlns:p14="http://schemas.microsoft.com/office/powerpoint/2010/main" val="4187767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E5E63-0B45-4308-8537-B4A0F61388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FB0412F-9C4D-41F7-B5A5-6CD778CD66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C09993E-60AF-41D8-A04D-6CF0D7DA8865}"/>
              </a:ext>
            </a:extLst>
          </p:cNvPr>
          <p:cNvSpPr>
            <a:spLocks noGrp="1"/>
          </p:cNvSpPr>
          <p:nvPr>
            <p:ph type="dt" sz="half" idx="10"/>
          </p:nvPr>
        </p:nvSpPr>
        <p:spPr/>
        <p:txBody>
          <a:bodyPr/>
          <a:lstStyle/>
          <a:p>
            <a:fld id="{B3AC5127-D715-4C57-ADD4-97D8D8E292C7}" type="datetimeFigureOut">
              <a:rPr lang="en-GB" smtClean="0"/>
              <a:t>05/09/2019</a:t>
            </a:fld>
            <a:endParaRPr lang="en-GB"/>
          </a:p>
        </p:txBody>
      </p:sp>
      <p:sp>
        <p:nvSpPr>
          <p:cNvPr id="5" name="Footer Placeholder 4">
            <a:extLst>
              <a:ext uri="{FF2B5EF4-FFF2-40B4-BE49-F238E27FC236}">
                <a16:creationId xmlns:a16="http://schemas.microsoft.com/office/drawing/2014/main" id="{5AEA61B9-846A-4386-B205-F9CE84C060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B3E37C-C3CD-483A-A338-51716C1E205F}"/>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1790433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37473-A3A6-4F73-8206-595CD92EC28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8323B21-78DB-400D-84F9-49E9713A00D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43D14A-B973-4DCB-9A4B-FBAA52ED48A9}"/>
              </a:ext>
            </a:extLst>
          </p:cNvPr>
          <p:cNvSpPr>
            <a:spLocks noGrp="1"/>
          </p:cNvSpPr>
          <p:nvPr>
            <p:ph type="dt" sz="half" idx="10"/>
          </p:nvPr>
        </p:nvSpPr>
        <p:spPr/>
        <p:txBody>
          <a:bodyPr/>
          <a:lstStyle/>
          <a:p>
            <a:fld id="{B3AC5127-D715-4C57-ADD4-97D8D8E292C7}" type="datetimeFigureOut">
              <a:rPr lang="en-GB" smtClean="0"/>
              <a:t>05/09/2019</a:t>
            </a:fld>
            <a:endParaRPr lang="en-GB"/>
          </a:p>
        </p:txBody>
      </p:sp>
      <p:sp>
        <p:nvSpPr>
          <p:cNvPr id="5" name="Footer Placeholder 4">
            <a:extLst>
              <a:ext uri="{FF2B5EF4-FFF2-40B4-BE49-F238E27FC236}">
                <a16:creationId xmlns:a16="http://schemas.microsoft.com/office/drawing/2014/main" id="{7E643FC6-C242-4D40-8F4E-0EF76E78FD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89D256-8D69-4394-A310-B2F9008AD965}"/>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1632847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4C6C79-AB49-44E4-8077-BBE2D65CBEC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7FF5937-3951-40EE-951B-21B0EDD6E7E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E61D27-B6CC-4023-ABB6-E0DE5B718A84}"/>
              </a:ext>
            </a:extLst>
          </p:cNvPr>
          <p:cNvSpPr>
            <a:spLocks noGrp="1"/>
          </p:cNvSpPr>
          <p:nvPr>
            <p:ph type="dt" sz="half" idx="10"/>
          </p:nvPr>
        </p:nvSpPr>
        <p:spPr/>
        <p:txBody>
          <a:bodyPr/>
          <a:lstStyle/>
          <a:p>
            <a:fld id="{B3AC5127-D715-4C57-ADD4-97D8D8E292C7}" type="datetimeFigureOut">
              <a:rPr lang="en-GB" smtClean="0"/>
              <a:t>05/09/2019</a:t>
            </a:fld>
            <a:endParaRPr lang="en-GB"/>
          </a:p>
        </p:txBody>
      </p:sp>
      <p:sp>
        <p:nvSpPr>
          <p:cNvPr id="5" name="Footer Placeholder 4">
            <a:extLst>
              <a:ext uri="{FF2B5EF4-FFF2-40B4-BE49-F238E27FC236}">
                <a16:creationId xmlns:a16="http://schemas.microsoft.com/office/drawing/2014/main" id="{E1C67586-BEF9-495D-9083-6C7BD0FD68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7418DF-B6E5-4051-8000-DAEECED7A222}"/>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287479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7BBCF-7B56-4B0F-93EF-EFC47B6D713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31EAFB8-86E9-42E6-989D-74C361C7D57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FF1FDF-EE2B-4F0B-A018-EFB4F3C6D038}"/>
              </a:ext>
            </a:extLst>
          </p:cNvPr>
          <p:cNvSpPr>
            <a:spLocks noGrp="1"/>
          </p:cNvSpPr>
          <p:nvPr>
            <p:ph type="dt" sz="half" idx="10"/>
          </p:nvPr>
        </p:nvSpPr>
        <p:spPr/>
        <p:txBody>
          <a:bodyPr/>
          <a:lstStyle/>
          <a:p>
            <a:fld id="{B3AC5127-D715-4C57-ADD4-97D8D8E292C7}" type="datetimeFigureOut">
              <a:rPr lang="en-GB" smtClean="0"/>
              <a:t>05/09/2019</a:t>
            </a:fld>
            <a:endParaRPr lang="en-GB"/>
          </a:p>
        </p:txBody>
      </p:sp>
      <p:sp>
        <p:nvSpPr>
          <p:cNvPr id="5" name="Footer Placeholder 4">
            <a:extLst>
              <a:ext uri="{FF2B5EF4-FFF2-40B4-BE49-F238E27FC236}">
                <a16:creationId xmlns:a16="http://schemas.microsoft.com/office/drawing/2014/main" id="{BAB30951-BC56-441E-BCA0-09BD4F2AD7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DCF4CE-29AA-43D1-A35C-D7907FEE0D82}"/>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1198384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89F67-4FF7-4518-8085-74D0034629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E5526DC-2B21-40C7-95CF-3FBCD3BFD3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E37DA38-8B27-49B5-8758-F67FB96AE076}"/>
              </a:ext>
            </a:extLst>
          </p:cNvPr>
          <p:cNvSpPr>
            <a:spLocks noGrp="1"/>
          </p:cNvSpPr>
          <p:nvPr>
            <p:ph type="dt" sz="half" idx="10"/>
          </p:nvPr>
        </p:nvSpPr>
        <p:spPr/>
        <p:txBody>
          <a:bodyPr/>
          <a:lstStyle/>
          <a:p>
            <a:fld id="{B3AC5127-D715-4C57-ADD4-97D8D8E292C7}" type="datetimeFigureOut">
              <a:rPr lang="en-GB" smtClean="0"/>
              <a:t>05/09/2019</a:t>
            </a:fld>
            <a:endParaRPr lang="en-GB"/>
          </a:p>
        </p:txBody>
      </p:sp>
      <p:sp>
        <p:nvSpPr>
          <p:cNvPr id="5" name="Footer Placeholder 4">
            <a:extLst>
              <a:ext uri="{FF2B5EF4-FFF2-40B4-BE49-F238E27FC236}">
                <a16:creationId xmlns:a16="http://schemas.microsoft.com/office/drawing/2014/main" id="{E7284199-E272-4D3A-A5A4-378036D332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C81B59-FB53-4231-B6BB-E06605229F67}"/>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955364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4ED7C-38FB-43EE-857B-E527A5B7560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C8799CE-2523-49A7-B77D-551DB40E730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237F638-15F8-4791-A481-38A3E1B00C6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232957A-1D66-4524-B636-B4EC9BF4F3DE}"/>
              </a:ext>
            </a:extLst>
          </p:cNvPr>
          <p:cNvSpPr>
            <a:spLocks noGrp="1"/>
          </p:cNvSpPr>
          <p:nvPr>
            <p:ph type="dt" sz="half" idx="10"/>
          </p:nvPr>
        </p:nvSpPr>
        <p:spPr/>
        <p:txBody>
          <a:bodyPr/>
          <a:lstStyle/>
          <a:p>
            <a:fld id="{B3AC5127-D715-4C57-ADD4-97D8D8E292C7}" type="datetimeFigureOut">
              <a:rPr lang="en-GB" smtClean="0"/>
              <a:t>05/09/2019</a:t>
            </a:fld>
            <a:endParaRPr lang="en-GB"/>
          </a:p>
        </p:txBody>
      </p:sp>
      <p:sp>
        <p:nvSpPr>
          <p:cNvPr id="6" name="Footer Placeholder 5">
            <a:extLst>
              <a:ext uri="{FF2B5EF4-FFF2-40B4-BE49-F238E27FC236}">
                <a16:creationId xmlns:a16="http://schemas.microsoft.com/office/drawing/2014/main" id="{D243C236-1DF0-4742-94FC-A892D49289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597E443-C959-4CE0-A544-364754A4D7DA}"/>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2301454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FF46C-1BE8-4D6A-9890-CAA4D6ED638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590A55-BF75-4E66-9D74-E0843C81FB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BADF144-535D-403C-97AE-68DAF713407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A53C794-B432-43DF-B8BA-3071050FC7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5E2A167-CF18-4FD8-83B5-B93383700E2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1828299-4738-4BFA-89FA-DE55E46A5C80}"/>
              </a:ext>
            </a:extLst>
          </p:cNvPr>
          <p:cNvSpPr>
            <a:spLocks noGrp="1"/>
          </p:cNvSpPr>
          <p:nvPr>
            <p:ph type="dt" sz="half" idx="10"/>
          </p:nvPr>
        </p:nvSpPr>
        <p:spPr/>
        <p:txBody>
          <a:bodyPr/>
          <a:lstStyle/>
          <a:p>
            <a:fld id="{B3AC5127-D715-4C57-ADD4-97D8D8E292C7}" type="datetimeFigureOut">
              <a:rPr lang="en-GB" smtClean="0"/>
              <a:t>05/09/2019</a:t>
            </a:fld>
            <a:endParaRPr lang="en-GB"/>
          </a:p>
        </p:txBody>
      </p:sp>
      <p:sp>
        <p:nvSpPr>
          <p:cNvPr id="8" name="Footer Placeholder 7">
            <a:extLst>
              <a:ext uri="{FF2B5EF4-FFF2-40B4-BE49-F238E27FC236}">
                <a16:creationId xmlns:a16="http://schemas.microsoft.com/office/drawing/2014/main" id="{CCADD99E-918F-40CA-B92A-4F74FDE2B79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5FD6A3D-3F4B-4571-AA46-9AB855A0D9B9}"/>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38970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6F884-6D49-4E8D-92F6-4C69FFEF9E6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25575B0-68D7-4678-A065-7799D4B34AC9}"/>
              </a:ext>
            </a:extLst>
          </p:cNvPr>
          <p:cNvSpPr>
            <a:spLocks noGrp="1"/>
          </p:cNvSpPr>
          <p:nvPr>
            <p:ph type="dt" sz="half" idx="10"/>
          </p:nvPr>
        </p:nvSpPr>
        <p:spPr/>
        <p:txBody>
          <a:bodyPr/>
          <a:lstStyle/>
          <a:p>
            <a:fld id="{B3AC5127-D715-4C57-ADD4-97D8D8E292C7}" type="datetimeFigureOut">
              <a:rPr lang="en-GB" smtClean="0"/>
              <a:t>05/09/2019</a:t>
            </a:fld>
            <a:endParaRPr lang="en-GB"/>
          </a:p>
        </p:txBody>
      </p:sp>
      <p:sp>
        <p:nvSpPr>
          <p:cNvPr id="4" name="Footer Placeholder 3">
            <a:extLst>
              <a:ext uri="{FF2B5EF4-FFF2-40B4-BE49-F238E27FC236}">
                <a16:creationId xmlns:a16="http://schemas.microsoft.com/office/drawing/2014/main" id="{F3939C4A-FC05-4A9D-B39D-E3DFF17CCB4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07B6D49-BBA4-408C-B1BE-B3216C03215A}"/>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273806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51C883-00A6-401D-AB5A-9DF8AAD14D15}"/>
              </a:ext>
            </a:extLst>
          </p:cNvPr>
          <p:cNvSpPr>
            <a:spLocks noGrp="1"/>
          </p:cNvSpPr>
          <p:nvPr>
            <p:ph type="dt" sz="half" idx="10"/>
          </p:nvPr>
        </p:nvSpPr>
        <p:spPr/>
        <p:txBody>
          <a:bodyPr/>
          <a:lstStyle/>
          <a:p>
            <a:fld id="{B3AC5127-D715-4C57-ADD4-97D8D8E292C7}" type="datetimeFigureOut">
              <a:rPr lang="en-GB" smtClean="0"/>
              <a:t>05/09/2019</a:t>
            </a:fld>
            <a:endParaRPr lang="en-GB"/>
          </a:p>
        </p:txBody>
      </p:sp>
      <p:sp>
        <p:nvSpPr>
          <p:cNvPr id="3" name="Footer Placeholder 2">
            <a:extLst>
              <a:ext uri="{FF2B5EF4-FFF2-40B4-BE49-F238E27FC236}">
                <a16:creationId xmlns:a16="http://schemas.microsoft.com/office/drawing/2014/main" id="{BD108B95-DAB7-4413-80BB-8F12FA0C84F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FDEAC39-28F8-4366-9ADF-ED1D485A4AB7}"/>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1072648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9E976-0FF5-4424-B9B4-03679EFE1D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AA49F7A-B8F4-4753-9E20-06BF7BC999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8922789-500F-4A44-9B71-C213EC0248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1F71823-E036-40A2-8F68-3BAD5794EBFD}"/>
              </a:ext>
            </a:extLst>
          </p:cNvPr>
          <p:cNvSpPr>
            <a:spLocks noGrp="1"/>
          </p:cNvSpPr>
          <p:nvPr>
            <p:ph type="dt" sz="half" idx="10"/>
          </p:nvPr>
        </p:nvSpPr>
        <p:spPr/>
        <p:txBody>
          <a:bodyPr/>
          <a:lstStyle/>
          <a:p>
            <a:fld id="{B3AC5127-D715-4C57-ADD4-97D8D8E292C7}" type="datetimeFigureOut">
              <a:rPr lang="en-GB" smtClean="0"/>
              <a:t>05/09/2019</a:t>
            </a:fld>
            <a:endParaRPr lang="en-GB"/>
          </a:p>
        </p:txBody>
      </p:sp>
      <p:sp>
        <p:nvSpPr>
          <p:cNvPr id="6" name="Footer Placeholder 5">
            <a:extLst>
              <a:ext uri="{FF2B5EF4-FFF2-40B4-BE49-F238E27FC236}">
                <a16:creationId xmlns:a16="http://schemas.microsoft.com/office/drawing/2014/main" id="{E276F7F1-9315-4FC1-A667-DB7B6936BD3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7CD554-5F30-4558-B925-D7EBC6C04E72}"/>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2973450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DEAAB-CA9D-48A4-8351-505C86B4B2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AA4763F-2C4E-4452-9824-47392D23A6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92D39C-60F8-4F25-91F1-0E70C375D7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3A8AE19-6920-4EB6-A57C-153EB8BEA3BB}"/>
              </a:ext>
            </a:extLst>
          </p:cNvPr>
          <p:cNvSpPr>
            <a:spLocks noGrp="1"/>
          </p:cNvSpPr>
          <p:nvPr>
            <p:ph type="dt" sz="half" idx="10"/>
          </p:nvPr>
        </p:nvSpPr>
        <p:spPr/>
        <p:txBody>
          <a:bodyPr/>
          <a:lstStyle/>
          <a:p>
            <a:fld id="{B3AC5127-D715-4C57-ADD4-97D8D8E292C7}" type="datetimeFigureOut">
              <a:rPr lang="en-GB" smtClean="0"/>
              <a:t>05/09/2019</a:t>
            </a:fld>
            <a:endParaRPr lang="en-GB"/>
          </a:p>
        </p:txBody>
      </p:sp>
      <p:sp>
        <p:nvSpPr>
          <p:cNvPr id="6" name="Footer Placeholder 5">
            <a:extLst>
              <a:ext uri="{FF2B5EF4-FFF2-40B4-BE49-F238E27FC236}">
                <a16:creationId xmlns:a16="http://schemas.microsoft.com/office/drawing/2014/main" id="{BFC83E6C-7629-4D41-9D4C-13CCA44AAD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F9859A-A84B-4515-8F05-79A12662E179}"/>
              </a:ext>
            </a:extLst>
          </p:cNvPr>
          <p:cNvSpPr>
            <a:spLocks noGrp="1"/>
          </p:cNvSpPr>
          <p:nvPr>
            <p:ph type="sldNum" sz="quarter" idx="12"/>
          </p:nvPr>
        </p:nvSpPr>
        <p:spPr/>
        <p:txBody>
          <a:bodyPr/>
          <a:lstStyle/>
          <a:p>
            <a:fld id="{A535BDEA-DD37-4CE5-AB9B-84805D71687A}" type="slidenum">
              <a:rPr lang="en-GB" smtClean="0"/>
              <a:t>‹#›</a:t>
            </a:fld>
            <a:endParaRPr lang="en-GB"/>
          </a:p>
        </p:txBody>
      </p:sp>
    </p:spTree>
    <p:extLst>
      <p:ext uri="{BB962C8B-B14F-4D97-AF65-F5344CB8AC3E}">
        <p14:creationId xmlns:p14="http://schemas.microsoft.com/office/powerpoint/2010/main" val="2427946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EC4185-8D2E-4108-8C51-CF28DEDA06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B8D1E24-6DF1-42C5-9CB8-5D35111E7A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2F253D-F1E5-439E-B2C0-AADF296E0A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AC5127-D715-4C57-ADD4-97D8D8E292C7}" type="datetimeFigureOut">
              <a:rPr lang="en-GB" smtClean="0"/>
              <a:t>05/09/2019</a:t>
            </a:fld>
            <a:endParaRPr lang="en-GB"/>
          </a:p>
        </p:txBody>
      </p:sp>
      <p:sp>
        <p:nvSpPr>
          <p:cNvPr id="5" name="Footer Placeholder 4">
            <a:extLst>
              <a:ext uri="{FF2B5EF4-FFF2-40B4-BE49-F238E27FC236}">
                <a16:creationId xmlns:a16="http://schemas.microsoft.com/office/drawing/2014/main" id="{0CFFFE1A-3DCE-4A9D-B5F8-15918F0EA4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834866A-BF3A-48AD-AA97-478B47516F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35BDEA-DD37-4CE5-AB9B-84805D71687A}" type="slidenum">
              <a:rPr lang="en-GB" smtClean="0"/>
              <a:t>‹#›</a:t>
            </a:fld>
            <a:endParaRPr lang="en-GB"/>
          </a:p>
        </p:txBody>
      </p:sp>
    </p:spTree>
    <p:extLst>
      <p:ext uri="{BB962C8B-B14F-4D97-AF65-F5344CB8AC3E}">
        <p14:creationId xmlns:p14="http://schemas.microsoft.com/office/powerpoint/2010/main" val="301564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hyperlink" Target="https://www.shortcutstv.com/" TargetMode="Externa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BF0BCA06-A1D2-4E66-BD2C-26BA2C826F4B}"/>
              </a:ext>
            </a:extLst>
          </p:cNvPr>
          <p:cNvGraphicFramePr/>
          <p:nvPr>
            <p:extLst>
              <p:ext uri="{D42A27DB-BD31-4B8C-83A1-F6EECF244321}">
                <p14:modId xmlns:p14="http://schemas.microsoft.com/office/powerpoint/2010/main" val="1975819361"/>
              </p:ext>
            </p:extLst>
          </p:nvPr>
        </p:nvGraphicFramePr>
        <p:xfrm>
          <a:off x="0" y="923109"/>
          <a:ext cx="12192000" cy="49900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19464B0D-9053-4419-B3B4-6707E33A93B2}"/>
              </a:ext>
            </a:extLst>
          </p:cNvPr>
          <p:cNvSpPr txBox="1"/>
          <p:nvPr/>
        </p:nvSpPr>
        <p:spPr>
          <a:xfrm>
            <a:off x="0" y="158258"/>
            <a:ext cx="12192000" cy="1015663"/>
          </a:xfrm>
          <a:prstGeom prst="rect">
            <a:avLst/>
          </a:prstGeom>
          <a:noFill/>
        </p:spPr>
        <p:txBody>
          <a:bodyPr wrap="square" rtlCol="0">
            <a:spAutoFit/>
          </a:bodyPr>
          <a:lstStyle/>
          <a:p>
            <a:pPr algn="ctr"/>
            <a:r>
              <a:rPr lang="en-GB" sz="6000" dirty="0">
                <a:solidFill>
                  <a:srgbClr val="FFFF00"/>
                </a:solidFill>
                <a:effectLst>
                  <a:outerShdw blurRad="38100" dist="38100" dir="2700000" algn="tl">
                    <a:srgbClr val="000000">
                      <a:alpha val="43137"/>
                    </a:srgbClr>
                  </a:outerShdw>
                </a:effectLst>
                <a:latin typeface="Adobe Gothic Std B" panose="020B0800000000000000" pitchFamily="34" charset="-128"/>
                <a:ea typeface="Adobe Gothic Std B" panose="020B0800000000000000" pitchFamily="34" charset="-128"/>
              </a:rPr>
              <a:t>Socialisation</a:t>
            </a:r>
          </a:p>
        </p:txBody>
      </p:sp>
      <p:sp>
        <p:nvSpPr>
          <p:cNvPr id="7" name="TextBox 6">
            <a:extLst>
              <a:ext uri="{FF2B5EF4-FFF2-40B4-BE49-F238E27FC236}">
                <a16:creationId xmlns:a16="http://schemas.microsoft.com/office/drawing/2014/main" id="{1C11EA20-868C-4995-92E9-411D09C5C22C}"/>
              </a:ext>
            </a:extLst>
          </p:cNvPr>
          <p:cNvSpPr txBox="1"/>
          <p:nvPr/>
        </p:nvSpPr>
        <p:spPr>
          <a:xfrm>
            <a:off x="0" y="5934891"/>
            <a:ext cx="12192000" cy="830997"/>
          </a:xfrm>
          <a:prstGeom prst="rect">
            <a:avLst/>
          </a:prstGeom>
          <a:noFill/>
        </p:spPr>
        <p:txBody>
          <a:bodyPr wrap="square" rtlCol="0">
            <a:spAutoFit/>
          </a:bodyPr>
          <a:lstStyle/>
          <a:p>
            <a:pPr algn="ctr"/>
            <a:r>
              <a:rPr lang="en-GB" sz="4800" dirty="0">
                <a:solidFill>
                  <a:schemeClr val="bg1"/>
                </a:solidFill>
                <a:effectLst>
                  <a:outerShdw blurRad="38100" dist="38100" dir="2700000" algn="tl">
                    <a:srgbClr val="000000">
                      <a:alpha val="43137"/>
                    </a:srgbClr>
                  </a:outerShdw>
                </a:effectLst>
                <a:latin typeface="Adobe Gothic Std B" panose="020B0800000000000000" pitchFamily="34" charset="-128"/>
                <a:ea typeface="Adobe Gothic Std B" panose="020B0800000000000000" pitchFamily="34" charset="-128"/>
              </a:rPr>
              <a:t>5 Methods</a:t>
            </a:r>
          </a:p>
        </p:txBody>
      </p:sp>
    </p:spTree>
    <p:extLst>
      <p:ext uri="{BB962C8B-B14F-4D97-AF65-F5344CB8AC3E}">
        <p14:creationId xmlns:p14="http://schemas.microsoft.com/office/powerpoint/2010/main" val="2439904154"/>
      </p:ext>
    </p:extLst>
  </p:cSld>
  <p:clrMapOvr>
    <a:masterClrMapping/>
  </p:clrMapOvr>
  <mc:AlternateContent xmlns:mc="http://schemas.openxmlformats.org/markup-compatibility/2006">
    <mc:Choice xmlns:p14="http://schemas.microsoft.com/office/powerpoint/2010/main" Requires="p14">
      <p:transition spd="slow" p14:dur="800" advTm="6000">
        <p:diamond/>
      </p:transition>
    </mc:Choice>
    <mc:Fallback>
      <p:transition spd="slow" advTm="6000">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53" presetClass="entr" presetSubtype="16" fill="hold" grpId="0" nodeType="withEffect">
                                  <p:stCondLst>
                                    <p:cond delay="1000"/>
                                  </p:stCondLst>
                                  <p:childTnLst>
                                    <p:set>
                                      <p:cBhvr>
                                        <p:cTn id="9" dur="1" fill="hold">
                                          <p:stCondLst>
                                            <p:cond delay="0"/>
                                          </p:stCondLst>
                                        </p:cTn>
                                        <p:tgtEl>
                                          <p:spTgt spid="6"/>
                                        </p:tgtEl>
                                        <p:attrNameLst>
                                          <p:attrName>style.visibility</p:attrName>
                                        </p:attrNameLst>
                                      </p:cBhvr>
                                      <p:to>
                                        <p:strVal val="visible"/>
                                      </p:to>
                                    </p:set>
                                    <p:anim calcmode="lin" valueType="num">
                                      <p:cBhvr>
                                        <p:cTn id="10" dur="3000" fill="hold"/>
                                        <p:tgtEl>
                                          <p:spTgt spid="6"/>
                                        </p:tgtEl>
                                        <p:attrNameLst>
                                          <p:attrName>ppt_w</p:attrName>
                                        </p:attrNameLst>
                                      </p:cBhvr>
                                      <p:tavLst>
                                        <p:tav tm="0">
                                          <p:val>
                                            <p:fltVal val="0"/>
                                          </p:val>
                                        </p:tav>
                                        <p:tav tm="100000">
                                          <p:val>
                                            <p:strVal val="#ppt_w"/>
                                          </p:val>
                                        </p:tav>
                                      </p:tavLst>
                                    </p:anim>
                                    <p:anim calcmode="lin" valueType="num">
                                      <p:cBhvr>
                                        <p:cTn id="11" dur="3000" fill="hold"/>
                                        <p:tgtEl>
                                          <p:spTgt spid="6"/>
                                        </p:tgtEl>
                                        <p:attrNameLst>
                                          <p:attrName>ppt_h</p:attrName>
                                        </p:attrNameLst>
                                      </p:cBhvr>
                                      <p:tavLst>
                                        <p:tav tm="0">
                                          <p:val>
                                            <p:fltVal val="0"/>
                                          </p:val>
                                        </p:tav>
                                        <p:tav tm="100000">
                                          <p:val>
                                            <p:strVal val="#ppt_h"/>
                                          </p:val>
                                        </p:tav>
                                      </p:tavLst>
                                    </p:anim>
                                    <p:animEffect transition="in" filter="fade">
                                      <p:cBhvr>
                                        <p:cTn id="12" dur="3000"/>
                                        <p:tgtEl>
                                          <p:spTgt spid="6"/>
                                        </p:tgtEl>
                                      </p:cBhvr>
                                    </p:animEffect>
                                  </p:childTnLst>
                                </p:cTn>
                              </p:par>
                              <p:par>
                                <p:cTn id="13" presetID="16" presetClass="entr" presetSubtype="21" fill="hold" grpId="0" nodeType="withEffect">
                                  <p:stCondLst>
                                    <p:cond delay="2000"/>
                                  </p:stCondLst>
                                  <p:childTnLst>
                                    <p:set>
                                      <p:cBhvr>
                                        <p:cTn id="14" dur="1" fill="hold">
                                          <p:stCondLst>
                                            <p:cond delay="0"/>
                                          </p:stCondLst>
                                        </p:cTn>
                                        <p:tgtEl>
                                          <p:spTgt spid="7"/>
                                        </p:tgtEl>
                                        <p:attrNameLst>
                                          <p:attrName>style.visibility</p:attrName>
                                        </p:attrNameLst>
                                      </p:cBhvr>
                                      <p:to>
                                        <p:strVal val="visible"/>
                                      </p:to>
                                    </p:set>
                                    <p:animEffect transition="in" filter="barn(inVertical)">
                                      <p:cBhvr>
                                        <p:cTn id="15" dur="3000"/>
                                        <p:tgtEl>
                                          <p:spTgt spid="7"/>
                                        </p:tgtEl>
                                      </p:cBhvr>
                                    </p:animEffect>
                                  </p:childTnLst>
                                </p:cTn>
                              </p:par>
                            </p:childTnLst>
                          </p:cTn>
                        </p:par>
                        <p:par>
                          <p:cTn id="16" fill="hold">
                            <p:stCondLst>
                              <p:cond delay="5000"/>
                            </p:stCondLst>
                            <p:childTnLst>
                              <p:par>
                                <p:cTn id="17" presetID="10" presetClass="exit" presetSubtype="0" fill="hold" grpId="1" nodeType="afterEffect">
                                  <p:stCondLst>
                                    <p:cond delay="2000"/>
                                  </p:stCondLst>
                                  <p:childTnLst>
                                    <p:animEffect transition="out" filter="fade">
                                      <p:cBhvr>
                                        <p:cTn id="18" dur="500"/>
                                        <p:tgtEl>
                                          <p:spTgt spid="6"/>
                                        </p:tgtEl>
                                      </p:cBhvr>
                                    </p:animEffect>
                                    <p:set>
                                      <p:cBhvr>
                                        <p:cTn id="19" dur="1" fill="hold">
                                          <p:stCondLst>
                                            <p:cond delay="499"/>
                                          </p:stCondLst>
                                        </p:cTn>
                                        <p:tgtEl>
                                          <p:spTgt spid="6"/>
                                        </p:tgtEl>
                                        <p:attrNameLst>
                                          <p:attrName>style.visibility</p:attrName>
                                        </p:attrNameLst>
                                      </p:cBhvr>
                                      <p:to>
                                        <p:strVal val="hidden"/>
                                      </p:to>
                                    </p:set>
                                  </p:childTnLst>
                                </p:cTn>
                              </p:par>
                              <p:par>
                                <p:cTn id="20" presetID="10" presetClass="exit" presetSubtype="0" fill="hold" grpId="1" nodeType="withEffect">
                                  <p:stCondLst>
                                    <p:cond delay="2000"/>
                                  </p:stCondLst>
                                  <p:childTnLst>
                                    <p:animEffect transition="out" filter="fade">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par>
                                <p:cTn id="23" presetID="10" presetClass="exit" presetSubtype="0" fill="hold" grpId="1" nodeType="withEffect">
                                  <p:stCondLst>
                                    <p:cond delay="2000"/>
                                  </p:stCondLst>
                                  <p:childTnLst>
                                    <p:animEffect transition="out" filter="fade">
                                      <p:cBhvr>
                                        <p:cTn id="24" dur="500"/>
                                        <p:tgtEl>
                                          <p:spTgt spid="2"/>
                                        </p:tgtEl>
                                      </p:cBhvr>
                                    </p:animEffect>
                                    <p:set>
                                      <p:cBhvr>
                                        <p:cTn id="25"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Graphic spid="2" grpId="1">
        <p:bldAsOne/>
      </p:bldGraphic>
      <p:bldP spid="6" grpId="0"/>
      <p:bldP spid="6" grpId="1"/>
      <p:bldP spid="7" grpId="0"/>
      <p:bldP spid="7"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26" name="Diagram 25">
            <a:extLst>
              <a:ext uri="{FF2B5EF4-FFF2-40B4-BE49-F238E27FC236}">
                <a16:creationId xmlns:a16="http://schemas.microsoft.com/office/drawing/2014/main" id="{488CDB78-7C7C-4214-913D-717BDA1220BA}"/>
              </a:ext>
            </a:extLst>
          </p:cNvPr>
          <p:cNvGraphicFramePr/>
          <p:nvPr>
            <p:extLst>
              <p:ext uri="{D42A27DB-BD31-4B8C-83A1-F6EECF244321}">
                <p14:modId xmlns:p14="http://schemas.microsoft.com/office/powerpoint/2010/main" val="1428601092"/>
              </p:ext>
            </p:extLst>
          </p:nvPr>
        </p:nvGraphicFramePr>
        <p:xfrm>
          <a:off x="0" y="923110"/>
          <a:ext cx="12192000" cy="48847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extBox 12">
            <a:extLst>
              <a:ext uri="{FF2B5EF4-FFF2-40B4-BE49-F238E27FC236}">
                <a16:creationId xmlns:a16="http://schemas.microsoft.com/office/drawing/2014/main" id="{0E10C7CD-7849-44B4-A818-858A5F83382B}"/>
              </a:ext>
            </a:extLst>
          </p:cNvPr>
          <p:cNvSpPr txBox="1"/>
          <p:nvPr/>
        </p:nvSpPr>
        <p:spPr>
          <a:xfrm>
            <a:off x="0" y="20772"/>
            <a:ext cx="12192000" cy="584775"/>
          </a:xfrm>
          <a:prstGeom prst="rect">
            <a:avLst/>
          </a:prstGeom>
          <a:noFill/>
        </p:spPr>
        <p:txBody>
          <a:bodyPr wrap="square" rtlCol="0">
            <a:spAutoFit/>
          </a:bodyPr>
          <a:lstStyle/>
          <a:p>
            <a:pPr algn="ctr"/>
            <a:r>
              <a:rPr lang="en-GB" sz="3200" dirty="0">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a:outerShdw blurRad="38100" dist="38100" dir="2700000" algn="tl">
                    <a:srgbClr val="000000">
                      <a:alpha val="43137"/>
                    </a:srgbClr>
                  </a:outerShdw>
                </a:effectLst>
                <a:latin typeface="Adobe Gothic Std B" panose="020B0800000000000000" pitchFamily="34" charset="-128"/>
                <a:ea typeface="Adobe Gothic Std B" panose="020B0800000000000000" pitchFamily="34" charset="-128"/>
              </a:rPr>
              <a:t>Methods of Socialisation </a:t>
            </a:r>
          </a:p>
        </p:txBody>
      </p:sp>
      <p:sp>
        <p:nvSpPr>
          <p:cNvPr id="27" name="TextBox 26">
            <a:extLst>
              <a:ext uri="{FF2B5EF4-FFF2-40B4-BE49-F238E27FC236}">
                <a16:creationId xmlns:a16="http://schemas.microsoft.com/office/drawing/2014/main" id="{A9AB5A3C-7DE4-4637-AA59-1FD95B3733FB}"/>
              </a:ext>
            </a:extLst>
          </p:cNvPr>
          <p:cNvSpPr txBox="1"/>
          <p:nvPr/>
        </p:nvSpPr>
        <p:spPr>
          <a:xfrm>
            <a:off x="6066125" y="3505456"/>
            <a:ext cx="2350733" cy="1762540"/>
          </a:xfrm>
          <a:prstGeom prst="rect">
            <a:avLst/>
          </a:prstGeom>
          <a:noFill/>
        </p:spPr>
        <p:txBody>
          <a:bodyPr wrap="square" rtlCol="0">
            <a:spAutoFit/>
          </a:bodyPr>
          <a:lstStyle/>
          <a:p>
            <a:endParaRPr lang="en-US" dirty="0"/>
          </a:p>
        </p:txBody>
      </p:sp>
      <p:graphicFrame>
        <p:nvGraphicFramePr>
          <p:cNvPr id="29" name="Diagram 28">
            <a:extLst>
              <a:ext uri="{FF2B5EF4-FFF2-40B4-BE49-F238E27FC236}">
                <a16:creationId xmlns:a16="http://schemas.microsoft.com/office/drawing/2014/main" id="{DAB6E0AE-BFD4-4B9A-B7D4-E9CD2B9BA747}"/>
              </a:ext>
            </a:extLst>
          </p:cNvPr>
          <p:cNvGraphicFramePr/>
          <p:nvPr>
            <p:extLst>
              <p:ext uri="{D42A27DB-BD31-4B8C-83A1-F6EECF244321}">
                <p14:modId xmlns:p14="http://schemas.microsoft.com/office/powerpoint/2010/main" val="978275771"/>
              </p:ext>
            </p:extLst>
          </p:nvPr>
        </p:nvGraphicFramePr>
        <p:xfrm>
          <a:off x="1091298" y="554036"/>
          <a:ext cx="9818322" cy="618933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4" name="TextBox 23">
            <a:extLst>
              <a:ext uri="{FF2B5EF4-FFF2-40B4-BE49-F238E27FC236}">
                <a16:creationId xmlns:a16="http://schemas.microsoft.com/office/drawing/2014/main" id="{7DB9C788-078D-456C-B263-0CE1A9242F73}"/>
              </a:ext>
            </a:extLst>
          </p:cNvPr>
          <p:cNvSpPr txBox="1"/>
          <p:nvPr/>
        </p:nvSpPr>
        <p:spPr>
          <a:xfrm>
            <a:off x="2902504" y="2286641"/>
            <a:ext cx="1495696" cy="1564087"/>
          </a:xfrm>
          <a:prstGeom prst="rect">
            <a:avLst/>
          </a:prstGeom>
          <a:noFill/>
          <a:ln>
            <a:noFill/>
          </a:ln>
          <a:effectLst/>
        </p:spPr>
        <p:txBody>
          <a:bodyPr wrap="square" rtlCol="0">
            <a:spAutoFit/>
          </a:bodyPr>
          <a:lstStyle/>
          <a:p>
            <a:endParaRPr lang="en-US" dirty="0"/>
          </a:p>
        </p:txBody>
      </p:sp>
      <p:sp>
        <p:nvSpPr>
          <p:cNvPr id="20" name="TextBox 19">
            <a:extLst>
              <a:ext uri="{FF2B5EF4-FFF2-40B4-BE49-F238E27FC236}">
                <a16:creationId xmlns:a16="http://schemas.microsoft.com/office/drawing/2014/main" id="{4E97EF8E-EB13-4D10-9743-3ABE75D2E954}"/>
              </a:ext>
            </a:extLst>
          </p:cNvPr>
          <p:cNvSpPr txBox="1"/>
          <p:nvPr/>
        </p:nvSpPr>
        <p:spPr>
          <a:xfrm>
            <a:off x="5183052" y="655815"/>
            <a:ext cx="1701800" cy="1370461"/>
          </a:xfrm>
          <a:prstGeom prst="rect">
            <a:avLst/>
          </a:prstGeom>
          <a:noFill/>
        </p:spPr>
        <p:txBody>
          <a:bodyPr wrap="square" rtlCol="0">
            <a:spAutoFit/>
          </a:bodyPr>
          <a:lstStyle/>
          <a:p>
            <a:endParaRPr lang="en-US" dirty="0"/>
          </a:p>
        </p:txBody>
      </p:sp>
      <p:sp>
        <p:nvSpPr>
          <p:cNvPr id="22" name="TextBox 21">
            <a:extLst>
              <a:ext uri="{FF2B5EF4-FFF2-40B4-BE49-F238E27FC236}">
                <a16:creationId xmlns:a16="http://schemas.microsoft.com/office/drawing/2014/main" id="{A698E389-2B99-4985-A4D1-8AB26B67E307}"/>
              </a:ext>
            </a:extLst>
          </p:cNvPr>
          <p:cNvSpPr txBox="1"/>
          <p:nvPr/>
        </p:nvSpPr>
        <p:spPr>
          <a:xfrm>
            <a:off x="3649188" y="5040924"/>
            <a:ext cx="1742377" cy="1564087"/>
          </a:xfrm>
          <a:prstGeom prst="rect">
            <a:avLst/>
          </a:prstGeom>
          <a:noFill/>
        </p:spPr>
        <p:txBody>
          <a:bodyPr wrap="square" rtlCol="0">
            <a:spAutoFit/>
          </a:bodyPr>
          <a:lstStyle/>
          <a:p>
            <a:endParaRPr lang="en-US" dirty="0"/>
          </a:p>
        </p:txBody>
      </p:sp>
      <p:sp>
        <p:nvSpPr>
          <p:cNvPr id="23" name="TextBox 22">
            <a:extLst>
              <a:ext uri="{FF2B5EF4-FFF2-40B4-BE49-F238E27FC236}">
                <a16:creationId xmlns:a16="http://schemas.microsoft.com/office/drawing/2014/main" id="{999DB3E4-CBA2-4522-BD83-497A71EC2238}"/>
              </a:ext>
            </a:extLst>
          </p:cNvPr>
          <p:cNvSpPr txBox="1"/>
          <p:nvPr/>
        </p:nvSpPr>
        <p:spPr>
          <a:xfrm>
            <a:off x="6673945" y="5070133"/>
            <a:ext cx="1515866" cy="1540602"/>
          </a:xfrm>
          <a:prstGeom prst="rect">
            <a:avLst/>
          </a:prstGeom>
          <a:noFill/>
        </p:spPr>
        <p:txBody>
          <a:bodyPr wrap="square" rtlCol="0">
            <a:spAutoFit/>
          </a:bodyPr>
          <a:lstStyle/>
          <a:p>
            <a:endParaRPr lang="en-US" dirty="0"/>
          </a:p>
        </p:txBody>
      </p:sp>
      <p:sp>
        <p:nvSpPr>
          <p:cNvPr id="28" name="TextBox 27">
            <a:hlinkClick r:id="" action="ppaction://hlinkshowjump?jump=lastslide"/>
            <a:extLst>
              <a:ext uri="{FF2B5EF4-FFF2-40B4-BE49-F238E27FC236}">
                <a16:creationId xmlns:a16="http://schemas.microsoft.com/office/drawing/2014/main" id="{135850AB-415A-4076-80A8-4EB2F7C7E252}"/>
              </a:ext>
            </a:extLst>
          </p:cNvPr>
          <p:cNvSpPr txBox="1"/>
          <p:nvPr/>
        </p:nvSpPr>
        <p:spPr>
          <a:xfrm>
            <a:off x="4775285" y="2702536"/>
            <a:ext cx="2350733" cy="2090790"/>
          </a:xfrm>
          <a:prstGeom prst="rect">
            <a:avLst/>
          </a:prstGeom>
          <a:noFill/>
        </p:spPr>
        <p:txBody>
          <a:bodyPr wrap="square" rtlCol="0">
            <a:spAutoFit/>
          </a:bodyPr>
          <a:lstStyle/>
          <a:p>
            <a:endParaRPr lang="en-GB" dirty="0"/>
          </a:p>
        </p:txBody>
      </p:sp>
      <p:sp>
        <p:nvSpPr>
          <p:cNvPr id="25" name="Rectangle 24">
            <a:extLst>
              <a:ext uri="{FF2B5EF4-FFF2-40B4-BE49-F238E27FC236}">
                <a16:creationId xmlns:a16="http://schemas.microsoft.com/office/drawing/2014/main" id="{70DAAC65-A37F-406C-9161-DFFC2A74A6B8}"/>
              </a:ext>
            </a:extLst>
          </p:cNvPr>
          <p:cNvSpPr/>
          <p:nvPr/>
        </p:nvSpPr>
        <p:spPr>
          <a:xfrm>
            <a:off x="8919732" y="4487331"/>
            <a:ext cx="2997754" cy="1815882"/>
          </a:xfrm>
          <a:prstGeom prst="rect">
            <a:avLst/>
          </a:prstGeom>
          <a:ln>
            <a:noFill/>
          </a:ln>
          <a:effectLst/>
          <a:scene3d>
            <a:camera prst="orthographicFront">
              <a:rot lat="0" lon="0" rev="0"/>
            </a:camera>
            <a:lightRig rig="chilly" dir="t">
              <a:rot lat="0" lon="0" rev="18480000"/>
            </a:lightRig>
          </a:scene3d>
          <a:sp3d prstMaterial="clear">
            <a:bevelT h="63500"/>
          </a:sp3d>
        </p:spPr>
        <p:style>
          <a:lnRef idx="0">
            <a:schemeClr val="accent4"/>
          </a:lnRef>
          <a:fillRef idx="3">
            <a:schemeClr val="accent4"/>
          </a:fillRef>
          <a:effectRef idx="3">
            <a:schemeClr val="accent4"/>
          </a:effectRef>
          <a:fontRef idx="minor">
            <a:schemeClr val="lt1"/>
          </a:fontRef>
        </p:style>
        <p:txBody>
          <a:bodyPr wrap="square">
            <a:spAutoFit/>
          </a:bodyPr>
          <a:lstStyle/>
          <a:p>
            <a:pPr algn="ctr"/>
            <a:r>
              <a:rPr lang="en-GB" sz="1400" b="1" dirty="0">
                <a:solidFill>
                  <a:srgbClr val="FFFF00"/>
                </a:solidFill>
              </a:rPr>
              <a:t>Sanctions</a:t>
            </a:r>
          </a:p>
          <a:p>
            <a:r>
              <a:rPr lang="en-GB" sz="1400" dirty="0">
                <a:solidFill>
                  <a:schemeClr val="bg1"/>
                </a:solidFill>
              </a:rPr>
              <a:t>These take the form of rewards for conformity and punishments for non-conformity to socialisation norms. </a:t>
            </a:r>
          </a:p>
          <a:p>
            <a:r>
              <a:rPr lang="en-GB" sz="1400" b="1" dirty="0">
                <a:solidFill>
                  <a:srgbClr val="FFFF00"/>
                </a:solidFill>
              </a:rPr>
              <a:t>For example</a:t>
            </a:r>
            <a:r>
              <a:rPr lang="en-GB" sz="1400" dirty="0">
                <a:solidFill>
                  <a:srgbClr val="FFFF00"/>
                </a:solidFill>
              </a:rPr>
              <a:t>, girls rewarded for displaying “feminine traits” and punished for displaying “masculine traits” – and vice versa.</a:t>
            </a:r>
          </a:p>
        </p:txBody>
      </p:sp>
      <p:sp>
        <p:nvSpPr>
          <p:cNvPr id="18" name="Rectangle 17">
            <a:extLst>
              <a:ext uri="{FF2B5EF4-FFF2-40B4-BE49-F238E27FC236}">
                <a16:creationId xmlns:a16="http://schemas.microsoft.com/office/drawing/2014/main" id="{6C242B99-F4B4-4A4B-AF6A-F35C0F1E032F}"/>
              </a:ext>
            </a:extLst>
          </p:cNvPr>
          <p:cNvSpPr/>
          <p:nvPr/>
        </p:nvSpPr>
        <p:spPr>
          <a:xfrm>
            <a:off x="274514" y="5057206"/>
            <a:ext cx="3167780" cy="1384995"/>
          </a:xfrm>
          <a:prstGeom prst="rect">
            <a:avLst/>
          </a:prstGeom>
          <a:ln>
            <a:noFill/>
          </a:ln>
          <a:effectLst/>
          <a:scene3d>
            <a:camera prst="orthographicFront">
              <a:rot lat="0" lon="0" rev="0"/>
            </a:camera>
            <a:lightRig rig="chilly" dir="t">
              <a:rot lat="0" lon="0" rev="18480000"/>
            </a:lightRig>
          </a:scene3d>
          <a:sp3d prstMaterial="clear">
            <a:bevelT h="63500"/>
          </a:sp3d>
        </p:spPr>
        <p:style>
          <a:lnRef idx="0">
            <a:schemeClr val="accent5"/>
          </a:lnRef>
          <a:fillRef idx="3">
            <a:schemeClr val="accent5"/>
          </a:fillRef>
          <a:effectRef idx="3">
            <a:schemeClr val="accent5"/>
          </a:effectRef>
          <a:fontRef idx="minor">
            <a:schemeClr val="lt1"/>
          </a:fontRef>
        </p:style>
        <p:txBody>
          <a:bodyPr wrap="square">
            <a:spAutoFit/>
          </a:bodyPr>
          <a:lstStyle/>
          <a:p>
            <a:pPr algn="ctr"/>
            <a:r>
              <a:rPr lang="en-GB" sz="1400" b="1" dirty="0">
                <a:solidFill>
                  <a:srgbClr val="FFFF00"/>
                </a:solidFill>
              </a:rPr>
              <a:t>Nurturance</a:t>
            </a:r>
          </a:p>
          <a:p>
            <a:r>
              <a:rPr lang="en-GB" sz="1400" dirty="0"/>
              <a:t>Those doing the socialising actively encourage children to display social traits and behaviours they see as desirable.</a:t>
            </a:r>
          </a:p>
          <a:p>
            <a:r>
              <a:rPr lang="en-GB" sz="1400" b="1" dirty="0">
                <a:solidFill>
                  <a:srgbClr val="FFFF00"/>
                </a:solidFill>
              </a:rPr>
              <a:t>Example</a:t>
            </a:r>
            <a:r>
              <a:rPr lang="en-GB" sz="1400" dirty="0">
                <a:solidFill>
                  <a:srgbClr val="FFFF00"/>
                </a:solidFill>
              </a:rPr>
              <a:t>: Boys praised for being “strong”; girls praised for being “pretty”.</a:t>
            </a:r>
          </a:p>
        </p:txBody>
      </p:sp>
      <p:sp>
        <p:nvSpPr>
          <p:cNvPr id="17" name="Rectangle 16">
            <a:extLst>
              <a:ext uri="{FF2B5EF4-FFF2-40B4-BE49-F238E27FC236}">
                <a16:creationId xmlns:a16="http://schemas.microsoft.com/office/drawing/2014/main" id="{9DE7B2E5-E6C8-45AF-8A2A-6AD2C57487C3}"/>
              </a:ext>
            </a:extLst>
          </p:cNvPr>
          <p:cNvSpPr/>
          <p:nvPr/>
        </p:nvSpPr>
        <p:spPr>
          <a:xfrm>
            <a:off x="9273313" y="288724"/>
            <a:ext cx="2727818" cy="3754874"/>
          </a:xfrm>
          <a:prstGeom prst="rect">
            <a:avLst/>
          </a:prstGeom>
          <a:ln>
            <a:noFill/>
          </a:ln>
          <a:effectLst/>
          <a:scene3d>
            <a:camera prst="orthographicFront">
              <a:rot lat="0" lon="0" rev="0"/>
            </a:camera>
            <a:lightRig rig="chilly" dir="t">
              <a:rot lat="0" lon="0" rev="18480000"/>
            </a:lightRig>
          </a:scene3d>
          <a:sp3d prstMaterial="clear">
            <a:bevelT h="63500"/>
          </a:sp3d>
        </p:spPr>
        <p:style>
          <a:lnRef idx="0">
            <a:schemeClr val="accent3"/>
          </a:lnRef>
          <a:fillRef idx="3">
            <a:schemeClr val="accent3"/>
          </a:fillRef>
          <a:effectRef idx="3">
            <a:schemeClr val="accent3"/>
          </a:effectRef>
          <a:fontRef idx="minor">
            <a:schemeClr val="lt1"/>
          </a:fontRef>
        </p:style>
        <p:txBody>
          <a:bodyPr wrap="square">
            <a:spAutoFit/>
          </a:bodyPr>
          <a:lstStyle/>
          <a:p>
            <a:pPr algn="ctr"/>
            <a:r>
              <a:rPr lang="en-GB" sz="1400" b="1" dirty="0">
                <a:solidFill>
                  <a:srgbClr val="FFFF00"/>
                </a:solidFill>
              </a:rPr>
              <a:t>Modelling</a:t>
            </a:r>
          </a:p>
          <a:p>
            <a:r>
              <a:rPr lang="en-GB" sz="1400" dirty="0"/>
              <a:t>Children are socialised by observing and copying the behaviour they see around them, in their families, peer groups, schools, media and so forth. Male children are encouraged to  model their behaviour around concepts of masculinity while female children are encouraged to identify with – and copy – concepts of femininity.</a:t>
            </a:r>
          </a:p>
          <a:p>
            <a:r>
              <a:rPr lang="en-GB" sz="1400" dirty="0">
                <a:solidFill>
                  <a:srgbClr val="FFFF00"/>
                </a:solidFill>
              </a:rPr>
              <a:t>Example: Different activities for boys and girls involving differing levels of exposure to adult behaviour (such as girls doing housework, being given dolls etc.).</a:t>
            </a:r>
            <a:endParaRPr lang="en-GB" sz="1400" dirty="0">
              <a:solidFill>
                <a:schemeClr val="bg1"/>
              </a:solidFill>
            </a:endParaRPr>
          </a:p>
        </p:txBody>
      </p:sp>
      <p:sp>
        <p:nvSpPr>
          <p:cNvPr id="40" name="TextBox 39">
            <a:extLst>
              <a:ext uri="{FF2B5EF4-FFF2-40B4-BE49-F238E27FC236}">
                <a16:creationId xmlns:a16="http://schemas.microsoft.com/office/drawing/2014/main" id="{ECB5A884-A9B8-4843-A206-7CBEC3B060BE}"/>
              </a:ext>
            </a:extLst>
          </p:cNvPr>
          <p:cNvSpPr txBox="1"/>
          <p:nvPr/>
        </p:nvSpPr>
        <p:spPr>
          <a:xfrm>
            <a:off x="7592355" y="2349411"/>
            <a:ext cx="1560088" cy="1477328"/>
          </a:xfrm>
          <a:prstGeom prst="rect">
            <a:avLst/>
          </a:prstGeom>
          <a:noFill/>
        </p:spPr>
        <p:txBody>
          <a:bodyPr wrap="square" rtlCol="0">
            <a:spAutoFit/>
          </a:bodyPr>
          <a:lstStyle/>
          <a:p>
            <a:endParaRPr lang="en-US" dirty="0"/>
          </a:p>
          <a:p>
            <a:endParaRPr lang="en-US" dirty="0"/>
          </a:p>
          <a:p>
            <a:endParaRPr lang="en-US" dirty="0"/>
          </a:p>
          <a:p>
            <a:endParaRPr lang="en-US" dirty="0"/>
          </a:p>
          <a:p>
            <a:endParaRPr lang="en-US" dirty="0"/>
          </a:p>
        </p:txBody>
      </p:sp>
      <p:sp>
        <p:nvSpPr>
          <p:cNvPr id="16" name="Rectangle 15">
            <a:extLst>
              <a:ext uri="{FF2B5EF4-FFF2-40B4-BE49-F238E27FC236}">
                <a16:creationId xmlns:a16="http://schemas.microsoft.com/office/drawing/2014/main" id="{F6D1F251-1E2F-4725-8C71-0000DAA289FA}"/>
              </a:ext>
            </a:extLst>
          </p:cNvPr>
          <p:cNvSpPr/>
          <p:nvPr/>
        </p:nvSpPr>
        <p:spPr>
          <a:xfrm>
            <a:off x="624254" y="649316"/>
            <a:ext cx="4338189" cy="1384995"/>
          </a:xfrm>
          <a:prstGeom prst="rect">
            <a:avLst/>
          </a:prstGeom>
          <a:gradFill flip="none" rotWithShape="1">
            <a:path path="circle">
              <a:fillToRect l="100000" t="100000"/>
            </a:path>
            <a:tileRect r="-100000" b="-100000"/>
          </a:gradFill>
          <a:ln>
            <a:noFill/>
          </a:ln>
          <a:effectLst/>
          <a:scene3d>
            <a:camera prst="orthographicFront">
              <a:rot lat="0" lon="0" rev="0"/>
            </a:camera>
            <a:lightRig rig="chilly" dir="t">
              <a:rot lat="0" lon="0" rev="18480000"/>
            </a:lightRig>
          </a:scene3d>
          <a:sp3d prstMaterial="clear">
            <a:bevelT h="63500"/>
          </a:sp3d>
        </p:spPr>
        <p:style>
          <a:lnRef idx="0">
            <a:schemeClr val="accent2"/>
          </a:lnRef>
          <a:fillRef idx="3">
            <a:schemeClr val="accent2"/>
          </a:fillRef>
          <a:effectRef idx="3">
            <a:schemeClr val="accent2"/>
          </a:effectRef>
          <a:fontRef idx="minor">
            <a:schemeClr val="lt1"/>
          </a:fontRef>
        </p:style>
        <p:txBody>
          <a:bodyPr wrap="square">
            <a:spAutoFit/>
          </a:bodyPr>
          <a:lstStyle/>
          <a:p>
            <a:pPr algn="ctr"/>
            <a:r>
              <a:rPr lang="en-GB" sz="1400" b="1" dirty="0">
                <a:solidFill>
                  <a:srgbClr val="FFFF00"/>
                </a:solidFill>
              </a:rPr>
              <a:t>Selective Exposure</a:t>
            </a:r>
          </a:p>
          <a:p>
            <a:r>
              <a:rPr lang="en-GB" sz="1400" dirty="0"/>
              <a:t>The individual is constantly exposed to the ideas, activities, behaviours and practices you want them to develop. Exposure to contradictory ideas, activities, behaviours and practices is actively discouraged.</a:t>
            </a:r>
          </a:p>
          <a:p>
            <a:r>
              <a:rPr lang="en-GB" sz="1400" b="1" dirty="0">
                <a:solidFill>
                  <a:srgbClr val="FFFF00"/>
                </a:solidFill>
              </a:rPr>
              <a:t>Example</a:t>
            </a:r>
            <a:r>
              <a:rPr lang="en-GB" sz="1400" dirty="0">
                <a:solidFill>
                  <a:srgbClr val="FFFF00"/>
                </a:solidFill>
              </a:rPr>
              <a:t>: Different toys and games for boys and girls.</a:t>
            </a:r>
          </a:p>
        </p:txBody>
      </p:sp>
      <p:sp>
        <p:nvSpPr>
          <p:cNvPr id="19" name="Rectangle 18">
            <a:extLst>
              <a:ext uri="{FF2B5EF4-FFF2-40B4-BE49-F238E27FC236}">
                <a16:creationId xmlns:a16="http://schemas.microsoft.com/office/drawing/2014/main" id="{DEDCA063-67E1-44BF-846A-50AD55901436}"/>
              </a:ext>
            </a:extLst>
          </p:cNvPr>
          <p:cNvSpPr/>
          <p:nvPr/>
        </p:nvSpPr>
        <p:spPr>
          <a:xfrm>
            <a:off x="220609" y="2478543"/>
            <a:ext cx="2407381" cy="2246769"/>
          </a:xfrm>
          <a:prstGeom prst="rect">
            <a:avLst/>
          </a:prstGeom>
          <a:ln>
            <a:noFill/>
          </a:ln>
          <a:effectLst/>
          <a:scene3d>
            <a:camera prst="orthographicFront">
              <a:rot lat="0" lon="0" rev="0"/>
            </a:camera>
            <a:lightRig rig="chilly" dir="t">
              <a:rot lat="0" lon="0" rev="18480000"/>
            </a:lightRig>
          </a:scene3d>
          <a:sp3d prstMaterial="clear">
            <a:bevelT h="63500"/>
          </a:sp3d>
        </p:spPr>
        <p:style>
          <a:lnRef idx="0">
            <a:schemeClr val="accent6"/>
          </a:lnRef>
          <a:fillRef idx="3">
            <a:schemeClr val="accent6"/>
          </a:fillRef>
          <a:effectRef idx="3">
            <a:schemeClr val="accent6"/>
          </a:effectRef>
          <a:fontRef idx="minor">
            <a:schemeClr val="lt1"/>
          </a:fontRef>
        </p:style>
        <p:txBody>
          <a:bodyPr wrap="square">
            <a:spAutoFit/>
          </a:bodyPr>
          <a:lstStyle/>
          <a:p>
            <a:pPr algn="ctr"/>
            <a:r>
              <a:rPr lang="en-GB" sz="1400" b="1" dirty="0">
                <a:solidFill>
                  <a:srgbClr val="FFFF00"/>
                </a:solidFill>
              </a:rPr>
              <a:t>Identification</a:t>
            </a:r>
          </a:p>
          <a:p>
            <a:r>
              <a:rPr lang="en-GB" sz="1400" dirty="0"/>
              <a:t>The individual is encouraged to identify with people or ideas considered to be positive socialising influences. </a:t>
            </a:r>
            <a:r>
              <a:rPr lang="en-GB" sz="1400" b="1" dirty="0">
                <a:solidFill>
                  <a:srgbClr val="FFFF00"/>
                </a:solidFill>
              </a:rPr>
              <a:t>For example</a:t>
            </a:r>
            <a:r>
              <a:rPr lang="en-GB" sz="1400" dirty="0">
                <a:solidFill>
                  <a:srgbClr val="FFFF00"/>
                </a:solidFill>
              </a:rPr>
              <a:t>, children may be encouraged to identify with their parents and, by so doing, mimic their beliefs, attitudes and behaviours. </a:t>
            </a:r>
          </a:p>
        </p:txBody>
      </p:sp>
    </p:spTree>
    <p:extLst>
      <p:ext uri="{BB962C8B-B14F-4D97-AF65-F5344CB8AC3E}">
        <p14:creationId xmlns:p14="http://schemas.microsoft.com/office/powerpoint/2010/main" val="131094829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fade">
                                      <p:cBhvr>
                                        <p:cTn id="10" dur="2000"/>
                                        <p:tgtEl>
                                          <p:spTgt spid="2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fade">
                                      <p:cBhvr>
                                        <p:cTn id="13"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4" restart="whenNotActive" fill="hold" evtFilter="cancelBubble" nodeType="interactiveSeq">
                <p:stCondLst>
                  <p:cond evt="onClick" delay="0">
                    <p:tgtEl>
                      <p:spTgt spid="20"/>
                    </p:tgtEl>
                  </p:cond>
                </p:stCondLst>
                <p:endSync evt="end" delay="0">
                  <p:rtn val="all"/>
                </p:endSync>
                <p:childTnLst>
                  <p:par>
                    <p:cTn id="15" fill="hold">
                      <p:stCondLst>
                        <p:cond delay="0"/>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500"/>
                                        <p:tgtEl>
                                          <p:spTgt spid="16"/>
                                        </p:tgtEl>
                                      </p:cBhvr>
                                    </p:animEffect>
                                  </p:childTnLst>
                                </p:cTn>
                              </p:par>
                            </p:childTnLst>
                          </p:cTn>
                        </p:par>
                      </p:childTnLst>
                    </p:cTn>
                  </p:par>
                </p:childTnLst>
              </p:cTn>
              <p:nextCondLst>
                <p:cond evt="onClick" delay="0">
                  <p:tgtEl>
                    <p:spTgt spid="20"/>
                  </p:tgtEl>
                </p:cond>
              </p:nextCondLst>
            </p:seq>
            <p:seq concurrent="1" nextAc="seek">
              <p:cTn id="20" restart="whenNotActive" fill="hold" evtFilter="cancelBubble" nodeType="interactiveSeq">
                <p:stCondLst>
                  <p:cond evt="onClick" delay="0">
                    <p:tgtEl>
                      <p:spTgt spid="22"/>
                    </p:tgtEl>
                  </p:cond>
                </p:stCondLst>
                <p:endSync evt="end" delay="0">
                  <p:rtn val="all"/>
                </p:endSync>
                <p:childTnLst>
                  <p:par>
                    <p:cTn id="21" fill="hold">
                      <p:stCondLst>
                        <p:cond delay="0"/>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fade">
                                      <p:cBhvr>
                                        <p:cTn id="25" dur="500"/>
                                        <p:tgtEl>
                                          <p:spTgt spid="18"/>
                                        </p:tgtEl>
                                      </p:cBhvr>
                                    </p:animEffect>
                                  </p:childTnLst>
                                </p:cTn>
                              </p:par>
                            </p:childTnLst>
                          </p:cTn>
                        </p:par>
                      </p:childTnLst>
                    </p:cTn>
                  </p:par>
                </p:childTnLst>
              </p:cTn>
              <p:nextCondLst>
                <p:cond evt="onClick" delay="0">
                  <p:tgtEl>
                    <p:spTgt spid="22"/>
                  </p:tgtEl>
                </p:cond>
              </p:nextCondLst>
            </p:seq>
            <p:seq concurrent="1" nextAc="seek">
              <p:cTn id="26" restart="whenNotActive" fill="hold" evtFilter="cancelBubble" nodeType="interactiveSeq">
                <p:stCondLst>
                  <p:cond evt="onClick" delay="0">
                    <p:tgtEl>
                      <p:spTgt spid="24"/>
                    </p:tgtEl>
                  </p:cond>
                </p:stCondLst>
                <p:endSync evt="end" delay="0">
                  <p:rtn val="all"/>
                </p:endSync>
                <p:childTnLst>
                  <p:par>
                    <p:cTn id="27" fill="hold">
                      <p:stCondLst>
                        <p:cond delay="0"/>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fade">
                                      <p:cBhvr>
                                        <p:cTn id="31" dur="500"/>
                                        <p:tgtEl>
                                          <p:spTgt spid="19"/>
                                        </p:tgtEl>
                                      </p:cBhvr>
                                    </p:animEffect>
                                  </p:childTnLst>
                                </p:cTn>
                              </p:par>
                            </p:childTnLst>
                          </p:cTn>
                        </p:par>
                      </p:childTnLst>
                    </p:cTn>
                  </p:par>
                </p:childTnLst>
              </p:cTn>
              <p:nextCondLst>
                <p:cond evt="onClick" delay="0">
                  <p:tgtEl>
                    <p:spTgt spid="24"/>
                  </p:tgtEl>
                </p:cond>
              </p:nextCondLst>
            </p:seq>
            <p:seq concurrent="1" nextAc="seek">
              <p:cTn id="32" restart="whenNotActive" fill="hold" evtFilter="cancelBubble" nodeType="interactiveSeq">
                <p:stCondLst>
                  <p:cond evt="onClick" delay="0">
                    <p:tgtEl>
                      <p:spTgt spid="16"/>
                    </p:tgtEl>
                  </p:cond>
                </p:stCondLst>
                <p:endSync evt="end" delay="0">
                  <p:rtn val="all"/>
                </p:endSync>
                <p:childTnLst>
                  <p:par>
                    <p:cTn id="33" fill="hold">
                      <p:stCondLst>
                        <p:cond delay="0"/>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16"/>
                                        </p:tgtEl>
                                      </p:cBhvr>
                                    </p:animEffect>
                                    <p:set>
                                      <p:cBhvr>
                                        <p:cTn id="37"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38" restart="whenNotActive" fill="hold" evtFilter="cancelBubble" nodeType="interactiveSeq">
                <p:stCondLst>
                  <p:cond evt="onClick" delay="0">
                    <p:tgtEl>
                      <p:spTgt spid="19"/>
                    </p:tgtEl>
                  </p:cond>
                </p:stCondLst>
                <p:endSync evt="end" delay="0">
                  <p:rtn val="all"/>
                </p:endSync>
                <p:childTnLst>
                  <p:par>
                    <p:cTn id="39" fill="hold">
                      <p:stCondLst>
                        <p:cond delay="0"/>
                      </p:stCondLst>
                      <p:childTnLst>
                        <p:par>
                          <p:cTn id="40" fill="hold">
                            <p:stCondLst>
                              <p:cond delay="0"/>
                            </p:stCondLst>
                            <p:childTnLst>
                              <p:par>
                                <p:cTn id="41" presetID="10" presetClass="exit" presetSubtype="0" fill="hold" grpId="1" nodeType="clickEffect">
                                  <p:stCondLst>
                                    <p:cond delay="0"/>
                                  </p:stCondLst>
                                  <p:childTnLst>
                                    <p:animEffect transition="out" filter="fade">
                                      <p:cBhvr>
                                        <p:cTn id="42" dur="500"/>
                                        <p:tgtEl>
                                          <p:spTgt spid="19"/>
                                        </p:tgtEl>
                                      </p:cBhvr>
                                    </p:animEffect>
                                    <p:set>
                                      <p:cBhvr>
                                        <p:cTn id="43"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44" restart="whenNotActive" fill="hold" evtFilter="cancelBubble" nodeType="interactiveSeq">
                <p:stCondLst>
                  <p:cond evt="onClick" delay="0">
                    <p:tgtEl>
                      <p:spTgt spid="18"/>
                    </p:tgtEl>
                  </p:cond>
                </p:stCondLst>
                <p:endSync evt="end" delay="0">
                  <p:rtn val="all"/>
                </p:endSync>
                <p:childTnLst>
                  <p:par>
                    <p:cTn id="45" fill="hold">
                      <p:stCondLst>
                        <p:cond delay="0"/>
                      </p:stCondLst>
                      <p:childTnLst>
                        <p:par>
                          <p:cTn id="46" fill="hold">
                            <p:stCondLst>
                              <p:cond delay="0"/>
                            </p:stCondLst>
                            <p:childTnLst>
                              <p:par>
                                <p:cTn id="47" presetID="10" presetClass="exit" presetSubtype="0" fill="hold" grpId="1" nodeType="clickEffect">
                                  <p:stCondLst>
                                    <p:cond delay="0"/>
                                  </p:stCondLst>
                                  <p:childTnLst>
                                    <p:animEffect transition="out" filter="fade">
                                      <p:cBhvr>
                                        <p:cTn id="48" dur="500"/>
                                        <p:tgtEl>
                                          <p:spTgt spid="18"/>
                                        </p:tgtEl>
                                      </p:cBhvr>
                                    </p:animEffect>
                                    <p:set>
                                      <p:cBhvr>
                                        <p:cTn id="49"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50" restart="whenNotActive" fill="hold" evtFilter="cancelBubble" nodeType="interactiveSeq">
                <p:stCondLst>
                  <p:cond evt="onClick" delay="0">
                    <p:tgtEl>
                      <p:spTgt spid="23"/>
                    </p:tgtEl>
                  </p:cond>
                </p:stCondLst>
                <p:endSync evt="end" delay="0">
                  <p:rtn val="all"/>
                </p:endSync>
                <p:childTnLst>
                  <p:par>
                    <p:cTn id="51" fill="hold">
                      <p:stCondLst>
                        <p:cond delay="0"/>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fade">
                                      <p:cBhvr>
                                        <p:cTn id="55" dur="500"/>
                                        <p:tgtEl>
                                          <p:spTgt spid="25"/>
                                        </p:tgtEl>
                                      </p:cBhvr>
                                    </p:animEffect>
                                  </p:childTnLst>
                                </p:cTn>
                              </p:par>
                            </p:childTnLst>
                          </p:cTn>
                        </p:par>
                      </p:childTnLst>
                    </p:cTn>
                  </p:par>
                </p:childTnLst>
              </p:cTn>
              <p:nextCondLst>
                <p:cond evt="onClick" delay="0">
                  <p:tgtEl>
                    <p:spTgt spid="23"/>
                  </p:tgtEl>
                </p:cond>
              </p:nextCondLst>
            </p:seq>
            <p:seq concurrent="1" nextAc="seek">
              <p:cTn id="56" restart="whenNotActive" fill="hold" evtFilter="cancelBubble" nodeType="interactiveSeq">
                <p:stCondLst>
                  <p:cond evt="onClick" delay="0">
                    <p:tgtEl>
                      <p:spTgt spid="25"/>
                    </p:tgtEl>
                  </p:cond>
                </p:stCondLst>
                <p:endSync evt="end" delay="0">
                  <p:rtn val="all"/>
                </p:endSync>
                <p:childTnLst>
                  <p:par>
                    <p:cTn id="57" fill="hold">
                      <p:stCondLst>
                        <p:cond delay="0"/>
                      </p:stCondLst>
                      <p:childTnLst>
                        <p:par>
                          <p:cTn id="58" fill="hold">
                            <p:stCondLst>
                              <p:cond delay="0"/>
                            </p:stCondLst>
                            <p:childTnLst>
                              <p:par>
                                <p:cTn id="59" presetID="10" presetClass="exit" presetSubtype="0" fill="hold" grpId="1" nodeType="clickEffect">
                                  <p:stCondLst>
                                    <p:cond delay="0"/>
                                  </p:stCondLst>
                                  <p:childTnLst>
                                    <p:animEffect transition="out" filter="fade">
                                      <p:cBhvr>
                                        <p:cTn id="60" dur="500"/>
                                        <p:tgtEl>
                                          <p:spTgt spid="25"/>
                                        </p:tgtEl>
                                      </p:cBhvr>
                                    </p:animEffect>
                                    <p:set>
                                      <p:cBhvr>
                                        <p:cTn id="61" dur="1" fill="hold">
                                          <p:stCondLst>
                                            <p:cond delay="499"/>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62" restart="whenNotActive" fill="hold" evtFilter="cancelBubble" nodeType="interactiveSeq">
                <p:stCondLst>
                  <p:cond evt="onClick" delay="0">
                    <p:tgtEl>
                      <p:spTgt spid="40"/>
                    </p:tgtEl>
                  </p:cond>
                </p:stCondLst>
                <p:endSync evt="end" delay="0">
                  <p:rtn val="all"/>
                </p:endSync>
                <p:childTnLst>
                  <p:par>
                    <p:cTn id="63" fill="hold">
                      <p:stCondLst>
                        <p:cond delay="0"/>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fade">
                                      <p:cBhvr>
                                        <p:cTn id="67" dur="500"/>
                                        <p:tgtEl>
                                          <p:spTgt spid="17"/>
                                        </p:tgtEl>
                                      </p:cBhvr>
                                    </p:animEffect>
                                  </p:childTnLst>
                                </p:cTn>
                              </p:par>
                            </p:childTnLst>
                          </p:cTn>
                        </p:par>
                      </p:childTnLst>
                    </p:cTn>
                  </p:par>
                </p:childTnLst>
              </p:cTn>
              <p:nextCondLst>
                <p:cond evt="onClick" delay="0">
                  <p:tgtEl>
                    <p:spTgt spid="40"/>
                  </p:tgtEl>
                </p:cond>
              </p:nextCondLst>
            </p:seq>
            <p:seq concurrent="1" nextAc="seek">
              <p:cTn id="68" restart="whenNotActive" fill="hold" evtFilter="cancelBubble" nodeType="interactiveSeq">
                <p:stCondLst>
                  <p:cond evt="onClick" delay="0">
                    <p:tgtEl>
                      <p:spTgt spid="17"/>
                    </p:tgtEl>
                  </p:cond>
                </p:stCondLst>
                <p:endSync evt="end" delay="0">
                  <p:rtn val="all"/>
                </p:endSync>
                <p:childTnLst>
                  <p:par>
                    <p:cTn id="69" fill="hold">
                      <p:stCondLst>
                        <p:cond delay="0"/>
                      </p:stCondLst>
                      <p:childTnLst>
                        <p:par>
                          <p:cTn id="70" fill="hold">
                            <p:stCondLst>
                              <p:cond delay="0"/>
                            </p:stCondLst>
                            <p:childTnLst>
                              <p:par>
                                <p:cTn id="71" presetID="10" presetClass="exit" presetSubtype="0" fill="hold" grpId="1" nodeType="clickEffect">
                                  <p:stCondLst>
                                    <p:cond delay="0"/>
                                  </p:stCondLst>
                                  <p:childTnLst>
                                    <p:animEffect transition="out" filter="fade">
                                      <p:cBhvr>
                                        <p:cTn id="72" dur="500"/>
                                        <p:tgtEl>
                                          <p:spTgt spid="17"/>
                                        </p:tgtEl>
                                      </p:cBhvr>
                                    </p:animEffect>
                                    <p:set>
                                      <p:cBhvr>
                                        <p:cTn id="73"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Graphic spid="26" grpId="0">
        <p:bldAsOne/>
      </p:bldGraphic>
      <p:bldP spid="13" grpId="0"/>
      <p:bldGraphic spid="29" grpId="0">
        <p:bldAsOne/>
      </p:bldGraphic>
      <p:bldP spid="25" grpId="0" animBg="1"/>
      <p:bldP spid="25" grpId="1" animBg="1"/>
      <p:bldP spid="18" grpId="0" animBg="1"/>
      <p:bldP spid="18" grpId="1" animBg="1"/>
      <p:bldP spid="17" grpId="0" animBg="1"/>
      <p:bldP spid="17" grpId="1" animBg="1"/>
      <p:bldP spid="16" grpId="0" animBg="1"/>
      <p:bldP spid="16" grpId="1" animBg="1"/>
      <p:bldP spid="19" grpId="0" animBg="1"/>
      <p:bldP spid="19"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9464B0D-9053-4419-B3B4-6707E33A93B2}"/>
              </a:ext>
            </a:extLst>
          </p:cNvPr>
          <p:cNvSpPr txBox="1"/>
          <p:nvPr/>
        </p:nvSpPr>
        <p:spPr>
          <a:xfrm>
            <a:off x="-237067" y="106515"/>
            <a:ext cx="12429067" cy="1200329"/>
          </a:xfrm>
          <a:prstGeom prst="rect">
            <a:avLst/>
          </a:prstGeom>
          <a:noFill/>
        </p:spPr>
        <p:txBody>
          <a:bodyPr wrap="square" rtlCol="0">
            <a:spAutoFit/>
          </a:bodyPr>
          <a:lstStyle/>
          <a:p>
            <a:pPr algn="ctr"/>
            <a:r>
              <a:rPr lang="en-GB" sz="7200" dirty="0">
                <a:solidFill>
                  <a:srgbClr val="FF0000"/>
                </a:solidFill>
                <a:effectLst>
                  <a:outerShdw blurRad="38100" dist="38100" dir="2700000" algn="tl">
                    <a:srgbClr val="000000">
                      <a:alpha val="43137"/>
                    </a:srgbClr>
                  </a:outerShdw>
                </a:effectLst>
                <a:latin typeface="Adobe Gothic Std B" panose="020B0800000000000000" pitchFamily="34" charset="-128"/>
                <a:ea typeface="Adobe Gothic Std B" panose="020B0800000000000000" pitchFamily="34" charset="-128"/>
              </a:rPr>
              <a:t>ShortCutstv</a:t>
            </a:r>
          </a:p>
        </p:txBody>
      </p:sp>
      <p:sp>
        <p:nvSpPr>
          <p:cNvPr id="7" name="TextBox 6">
            <a:extLst>
              <a:ext uri="{FF2B5EF4-FFF2-40B4-BE49-F238E27FC236}">
                <a16:creationId xmlns:a16="http://schemas.microsoft.com/office/drawing/2014/main" id="{1C11EA20-868C-4995-92E9-411D09C5C22C}"/>
              </a:ext>
            </a:extLst>
          </p:cNvPr>
          <p:cNvSpPr txBox="1"/>
          <p:nvPr/>
        </p:nvSpPr>
        <p:spPr>
          <a:xfrm>
            <a:off x="-2" y="5738710"/>
            <a:ext cx="12191999" cy="523220"/>
          </a:xfrm>
          <a:prstGeom prst="rect">
            <a:avLst/>
          </a:prstGeom>
          <a:noFill/>
        </p:spPr>
        <p:txBody>
          <a:bodyPr wrap="square" rtlCol="0">
            <a:spAutoFit/>
          </a:bodyPr>
          <a:lstStyle/>
          <a:p>
            <a:pPr algn="ctr"/>
            <a:r>
              <a:rPr lang="en-GB" sz="2800" dirty="0">
                <a:solidFill>
                  <a:srgbClr val="00B0F0"/>
                </a:solidFill>
                <a:effectLst>
                  <a:outerShdw blurRad="38100" dist="38100" dir="2700000" algn="tl">
                    <a:srgbClr val="000000">
                      <a:alpha val="43137"/>
                    </a:srgbClr>
                  </a:outerShdw>
                </a:effectLst>
                <a:latin typeface="Adobe Gothic Std B" panose="020B0800000000000000" pitchFamily="34" charset="-128"/>
                <a:ea typeface="Adobe Gothic Std B" panose="020B0800000000000000" pitchFamily="34" charset="-128"/>
              </a:rPr>
              <a:t>www.shortcutstv.com</a:t>
            </a:r>
          </a:p>
        </p:txBody>
      </p:sp>
      <p:sp>
        <p:nvSpPr>
          <p:cNvPr id="8" name="TextBox 7">
            <a:extLst>
              <a:ext uri="{FF2B5EF4-FFF2-40B4-BE49-F238E27FC236}">
                <a16:creationId xmlns:a16="http://schemas.microsoft.com/office/drawing/2014/main" id="{0FB9D3BD-239B-4D6B-A618-45D3716463D9}"/>
              </a:ext>
            </a:extLst>
          </p:cNvPr>
          <p:cNvSpPr txBox="1"/>
          <p:nvPr/>
        </p:nvSpPr>
        <p:spPr>
          <a:xfrm>
            <a:off x="-83698" y="6334780"/>
            <a:ext cx="12122328" cy="523220"/>
          </a:xfrm>
          <a:prstGeom prst="rect">
            <a:avLst/>
          </a:prstGeom>
          <a:noFill/>
        </p:spPr>
        <p:txBody>
          <a:bodyPr wrap="square" rtlCol="0">
            <a:spAutoFit/>
          </a:bodyPr>
          <a:lstStyle>
            <a:defPPr>
              <a:defRPr lang="en-US"/>
            </a:defPPr>
            <a:lvl1pPr algn="ctr">
              <a:defRPr sz="6000">
                <a:solidFill>
                  <a:srgbClr val="FFFF00"/>
                </a:solidFill>
                <a:latin typeface="Adobe Gothic Std B" panose="020B0800000000000000" pitchFamily="34" charset="-128"/>
                <a:ea typeface="Adobe Gothic Std B" panose="020B0800000000000000" pitchFamily="34" charset="-128"/>
              </a:defRPr>
            </a:lvl1pPr>
          </a:lstStyle>
          <a:p>
            <a:r>
              <a:rPr lang="en-GB" sz="2800" dirty="0">
                <a:effectLst>
                  <a:outerShdw blurRad="38100" dist="38100" dir="2700000" algn="tl">
                    <a:srgbClr val="000000">
                      <a:alpha val="43137"/>
                    </a:srgbClr>
                  </a:outerShdw>
                </a:effectLst>
              </a:rPr>
              <a:t>© 2019</a:t>
            </a:r>
          </a:p>
        </p:txBody>
      </p:sp>
      <p:sp>
        <p:nvSpPr>
          <p:cNvPr id="3" name="Rectangle 2">
            <a:hlinkClick r:id="rId2" tooltip="Visit ShortCutstv for more films and resources"/>
            <a:extLst>
              <a:ext uri="{FF2B5EF4-FFF2-40B4-BE49-F238E27FC236}">
                <a16:creationId xmlns:a16="http://schemas.microsoft.com/office/drawing/2014/main" id="{A819C42C-C846-4E93-856B-29B4277C0EE0}"/>
              </a:ext>
            </a:extLst>
          </p:cNvPr>
          <p:cNvSpPr/>
          <p:nvPr/>
        </p:nvSpPr>
        <p:spPr>
          <a:xfrm>
            <a:off x="4194600" y="5769035"/>
            <a:ext cx="3802794" cy="4464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0" name="Diagram 9">
            <a:extLst>
              <a:ext uri="{FF2B5EF4-FFF2-40B4-BE49-F238E27FC236}">
                <a16:creationId xmlns:a16="http://schemas.microsoft.com/office/drawing/2014/main" id="{FC584441-E2D2-471D-91FC-6010DD01500E}"/>
              </a:ext>
            </a:extLst>
          </p:cNvPr>
          <p:cNvGraphicFramePr/>
          <p:nvPr>
            <p:extLst>
              <p:ext uri="{D42A27DB-BD31-4B8C-83A1-F6EECF244321}">
                <p14:modId xmlns:p14="http://schemas.microsoft.com/office/powerpoint/2010/main" val="234181951"/>
              </p:ext>
            </p:extLst>
          </p:nvPr>
        </p:nvGraphicFramePr>
        <p:xfrm>
          <a:off x="0" y="923109"/>
          <a:ext cx="12192000" cy="49900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31518547"/>
      </p:ext>
    </p:extLst>
  </p:cSld>
  <p:clrMapOvr>
    <a:masterClrMapping/>
  </p:clrMapOvr>
  <mc:AlternateContent xmlns:mc="http://schemas.openxmlformats.org/markup-compatibility/2006">
    <mc:Choice xmlns:p14="http://schemas.microsoft.com/office/powerpoint/2010/main" Requires="p14">
      <p:transition spd="slow" p14:dur="3000" advTm="25000">
        <p:wheel spokes="1"/>
      </p:transition>
    </mc:Choice>
    <mc:Fallback>
      <p:transition spd="slow" advTm="25000">
        <p:wheel spokes="1"/>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0"/>
                                        <p:tgtEl>
                                          <p:spTgt spid="6"/>
                                        </p:tgtEl>
                                      </p:cBhvr>
                                    </p:animEffect>
                                  </p:childTnLst>
                                </p:cTn>
                              </p:par>
                            </p:childTnLst>
                          </p:cTn>
                        </p:par>
                        <p:par>
                          <p:cTn id="8" fill="hold">
                            <p:stCondLst>
                              <p:cond delay="30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3000"/>
                                        <p:tgtEl>
                                          <p:spTgt spid="7"/>
                                        </p:tgtEl>
                                      </p:cBhvr>
                                    </p:animEffect>
                                  </p:childTnLst>
                                </p:cTn>
                              </p:par>
                            </p:childTnLst>
                          </p:cTn>
                        </p:par>
                        <p:par>
                          <p:cTn id="12" fill="hold">
                            <p:stCondLst>
                              <p:cond delay="6000"/>
                            </p:stCondLst>
                            <p:childTnLst>
                              <p:par>
                                <p:cTn id="13" presetID="10" presetClass="entr" presetSubtype="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1200</TotalTime>
  <Words>315</Words>
  <Application>Microsoft Office PowerPoint</Application>
  <PresentationFormat>Widescreen</PresentationFormat>
  <Paragraphs>36</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Adobe Gothic Std B</vt:lpstr>
      <vt:lpstr>Arial</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livesey</dc:creator>
  <cp:lastModifiedBy>Chris</cp:lastModifiedBy>
  <cp:revision>187</cp:revision>
  <dcterms:created xsi:type="dcterms:W3CDTF">2018-07-20T10:58:23Z</dcterms:created>
  <dcterms:modified xsi:type="dcterms:W3CDTF">2019-09-05T08:24:00Z</dcterms:modified>
</cp:coreProperties>
</file>