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  <p:sldMasterId id="2147483661" r:id="rId3"/>
  </p:sldMasterIdLst>
  <p:notesMasterIdLst>
    <p:notesMasterId r:id="rId11"/>
  </p:notesMasterIdLst>
  <p:handoutMasterIdLst>
    <p:handoutMasterId r:id="rId12"/>
  </p:handoutMasterIdLst>
  <p:sldIdLst>
    <p:sldId id="256" r:id="rId4"/>
    <p:sldId id="257" r:id="rId5"/>
    <p:sldId id="258" r:id="rId6"/>
    <p:sldId id="259" r:id="rId7"/>
    <p:sldId id="262" r:id="rId8"/>
    <p:sldId id="261" r:id="rId9"/>
    <p:sldId id="264" r:id="rId10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25" userDrawn="1">
          <p15:clr>
            <a:srgbClr val="A4A3A4"/>
          </p15:clr>
        </p15:guide>
        <p15:guide id="2" pos="8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CC0099"/>
    <a:srgbClr val="006600"/>
    <a:srgbClr val="FFFF99"/>
    <a:srgbClr val="EDF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8" autoAdjust="0"/>
    <p:restoredTop sz="94671" autoAdjust="0"/>
  </p:normalViewPr>
  <p:slideViewPr>
    <p:cSldViewPr>
      <p:cViewPr varScale="1">
        <p:scale>
          <a:sx n="79" d="100"/>
          <a:sy n="79" d="100"/>
        </p:scale>
        <p:origin x="96" y="158"/>
      </p:cViewPr>
      <p:guideLst>
        <p:guide orient="horz" pos="1525"/>
        <p:guide pos="8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033383F-F7DB-4DE0-9702-843AA0EF523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B430B4-8887-443C-8E10-C180F8E424B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1F78C04-D637-44BE-9805-8238410A70B8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C5F405-7294-40FC-A27C-9AA2FE04F2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8A7122-7BE3-4DAF-96D6-B6B9980A79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35C1556A-B314-4BC4-8494-4752DE4CC6E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959C8D5-75A4-4A00-ADC8-44153414230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55D70C-198A-4BA7-85CF-DE23F343B33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DE5A7E6-9916-40DC-BBC0-2469C30B789B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41EE43D-A90A-4ABC-97CF-963CF2C63C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81053F6-6A9B-452F-87C8-C86733AFCB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32B26A-0022-4A23-A1A4-64A34876ABD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19FFB-AB3F-4703-B56E-CA7FB26C36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92BB2F8-24BF-45E4-BF0E-F724880917C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8AE9F15B-46FE-4E84-8460-18747D93E63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775CC273-D188-4BBD-8C8E-4246C0DBDAA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31BA60BC-17D3-4122-8111-94103945CD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A5C1FA4-05CB-4785-B6CF-B815E3657BAB}" type="slidenum">
              <a:rPr lang="en-GB" altLang="en-US">
                <a:latin typeface="Calibri" panose="020F0502020204030204" pitchFamily="34" charset="0"/>
              </a:rPr>
              <a:pPr eaLnBrk="1" hangingPunct="1"/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679ED33B-5689-4B79-A212-5160FD1A538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E22816C7-408B-4A4A-BDE6-B2BD264EAD0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A25DB13D-CECD-4E6D-ACCA-F742163181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66642F6-5060-4C1C-8BC2-059B3FE842EC}" type="slidenum">
              <a:rPr lang="en-GB" altLang="en-US">
                <a:latin typeface="Calibri" panose="020F0502020204030204" pitchFamily="34" charset="0"/>
              </a:rPr>
              <a:pPr eaLnBrk="1" hangingPunct="1"/>
              <a:t>2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3B110A8E-7302-4E89-893C-FB5ECBDECA8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F69D16C1-E246-4FBC-93A0-179A588843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EFB2B4FF-308E-41F0-B30E-6872790890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2DA9582-8218-42AA-81BD-13D7E58C2F84}" type="slidenum">
              <a:rPr lang="en-GB" altLang="en-US">
                <a:latin typeface="Calibri" panose="020F0502020204030204" pitchFamily="34" charset="0"/>
              </a:rPr>
              <a:pPr eaLnBrk="1" hangingPunct="1"/>
              <a:t>3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768D5FB9-C37E-48B7-95E2-E3346763E52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2FC6D6C3-995E-4A15-B34F-F474F692D2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DEA35CE3-AF4A-446C-90F5-A11DDE88AC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9521B41-FDE0-4B5D-B06A-AA1F824CE81D}" type="slidenum">
              <a:rPr lang="en-GB" altLang="en-US">
                <a:latin typeface="Calibri" panose="020F0502020204030204" pitchFamily="34" charset="0"/>
              </a:rPr>
              <a:pPr eaLnBrk="1" hangingPunct="1"/>
              <a:t>4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A9CEEA20-59F9-4E54-85CA-55ACB28AFC3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EE24638C-8E45-40EF-9AEA-1E28E92103F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32B0C38E-A7EC-4528-AE29-194D707F4E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4B8C8E8-860C-447C-BD5B-63D6827B0191}" type="slidenum">
              <a:rPr lang="en-GB" altLang="en-US">
                <a:latin typeface="Calibri" panose="020F0502020204030204" pitchFamily="34" charset="0"/>
              </a:rPr>
              <a:pPr eaLnBrk="1" hangingPunct="1"/>
              <a:t>5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07D132DB-A38E-4618-84F1-193590A8D24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41BAC086-8B80-4415-8161-7A971D037D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1CC13E33-FB4A-4E5F-B965-E51C9035CE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CFEDFF9-C0A1-4F78-80B7-C2F8E2D91BC3}" type="slidenum">
              <a:rPr lang="en-GB" altLang="en-US">
                <a:latin typeface="Calibri" panose="020F0502020204030204" pitchFamily="34" charset="0"/>
              </a:rPr>
              <a:pPr eaLnBrk="1" hangingPunct="1"/>
              <a:t>6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D6692574-A918-41CB-84EE-22AEF86C3A1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65C6A26F-33FE-4F8F-89FD-858FA995C9E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0D6D0F6E-A9F3-407D-87D7-9097080B44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4055192-C003-4B9F-B5D4-F099D0E26878}" type="slidenum">
              <a:rPr lang="en-GB" altLang="en-US">
                <a:latin typeface="Calibri" panose="020F0502020204030204" pitchFamily="34" charset="0"/>
              </a:rPr>
              <a:pPr eaLnBrk="1" hangingPunct="1"/>
              <a:t>7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125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DDD59-E674-4A95-A5F3-356A0A6029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A761A60-907A-4AED-A957-9CBD564ECD19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49E5F4-E03D-4F42-A538-5B3E79C97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9E27B-0932-4AA3-9363-C3529E2C9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465CE31E-87E1-4DE0-9C77-BF65BFCC576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60534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21F4C-28BF-486E-BFD0-1EDC7E3B11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05FA445-0CCC-474C-9EBB-24CE7201D1B0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F724C-3CFB-4493-ABE8-77EE67284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7EA3C-BF9B-4AE5-ABE9-4865C35DF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F85CAB23-23C2-4998-8445-E5807E9EDC3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1351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7323FE-D8F7-440B-B269-A4804982F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6902-4A17-4C61-858F-DD8FA0FEE584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FE3F7-E2BE-4962-8903-0B1ABF6C6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610E1-3E59-4BB6-9710-36AF9D0D9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9B03CF-709D-4EC0-BD13-0FB1D1E349B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17147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D8FBC7-5880-4455-9476-674F4742A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62358-79CA-4404-81CC-74BF64F441B2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3E834-FF3F-47F9-9613-B44CB3AF4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100B56-A509-4615-81E7-338640535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7C2212-CD14-425A-9A0B-37E7EEAFDF2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208296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133505-1543-4D0C-98AB-E51F1FD77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E3E07-BB9F-4DC2-953C-987F5BB0F4A3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C8BD5-0875-4E27-83A4-05598DE6E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97B821-B893-4C24-8199-10D822CAE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D34AA5-4052-4F56-93F4-48B4A902EF7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811006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B9493A3-92CF-46F2-872C-450171F25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9AE54-5499-4A67-AE2F-26AA86175C5D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3DF4380-512A-436B-A00C-D537C605D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8DB5F0F-0488-4D07-9A12-5A4BADFA6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09A7CE-B672-4B3C-85DA-8159F896992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2531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A323CA6-387F-4ABB-AA2B-78B2AED00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9F9A2-B756-4CAA-B66E-8EE0976535C3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6943739-C807-4F22-997E-C0C1CDE13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19E378A-E7D6-437D-83BD-C08CC752C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38ED3B-B625-4BC7-B289-32AD1252976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5683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56A9E2F-8569-434B-BF57-0FA81528B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0DBA9-C62E-44B7-8172-138795B7F8D6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C05F0D0-2890-4168-9817-D62903F3F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D48EFB0-FEC8-4BD4-8F94-4B9DF9BE0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613100-F245-4D47-974C-12785C73254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682148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DAED5CC-96CD-46D3-8FA3-A9788693C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6754C-94D1-47E9-883B-4665E0B287ED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335CDAE-83DC-45DC-907A-3CEC51B63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A38E327-C40F-4E31-9CB5-5A7A012B1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5FADCA-74FC-45C2-B806-B38C275FB46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001340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9A9E212-831A-4D5A-9B08-2BD6CE5A6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5B489-3A0C-4B70-9F12-7F2A7D881ABF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2BAB08D-ED6A-4999-8243-E0FF3A2B3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88F0C1C-AAAB-4E94-B36C-DCC624DB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8AAE9-0C2D-47F4-99DE-0F68E7F6144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1915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261F3D-24F1-4968-B0E8-332E609DC2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997D1A7-2DB4-4946-8A69-8367A717F569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14D8F9-9280-49E7-AABA-6883A7905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55139D-1D5F-40C0-A236-52EDFB045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37AEAD14-16F9-4442-94FE-32A65CA399E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92139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93D90D0-BED0-417D-BCBB-CE85FE960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C8DCC-EE25-4E56-91B5-681CB7D885D7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C0AC778-0E86-46DC-8D14-66CC36849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382C830-1DF1-4A71-A893-3985279AD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7A0AD-C81E-4E86-B36C-6A7738BD98E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76757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0C0B9C-7F5F-44C6-8AD3-0000F4EEA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AB827-9EE6-46BB-8D97-33C799A669B2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EF84A-466F-495B-AEFE-4FAC41B86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9A07F-BEE2-4014-9867-543C0D967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5F4533-626E-4AA4-A457-B1A4EF5307C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806682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AF17D-7CD2-4C86-9845-CA0EE77D5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660AB-9D62-4D87-B8E7-A15BB49D85BF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20900-52EA-431A-B3B3-213354F7D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5D61A-0EE2-497E-BC77-CC6610D39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8BF5F-5F32-4D06-80E4-762A033638D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06864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9A698-61E9-4FEC-8730-FAA4E041A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35CDC-0ED5-4679-8D16-10887F80F221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EBEAB-3C76-48F1-A7FA-A7FA8E1E4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34949-BDD9-4069-9BFD-D1AEB1ACF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D38CB4-869F-46B9-B47C-64D0FDE3969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96252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A66E72-55D9-4B6C-8F6D-0C8D85EFD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06797-3535-4F8F-A69D-CDF80839A301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C42241-6708-4464-8FBD-92C4DCD88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1BBB2D-FC0C-40A8-8504-5C7563380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A1317D-72B0-4A9A-9F43-DEA54195B6C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874953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5315-3607-4042-BEAF-3A1527BF2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B157B-DC49-4764-91F9-3CA5654C3F50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2540F-BCF3-4AAC-AB00-3AC65B4B7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69986-2B40-44AD-A5A5-E07EBFB17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660E75-9C7D-4370-A227-C3FDDB2F33A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86332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C1241BB-0FFB-4624-9AB3-115DCDE30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68D85-C546-4988-81E4-42C7D50F330C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A768EEF-3B54-4882-B158-7B5F05669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D63133C-C2FC-41DF-980D-393A9A60A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AE04AC-1106-498F-93B6-E0E80EEABB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058748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7D98711-A347-4F99-B339-66FF40897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D21C8-D55A-4288-93D3-2E2FE3031001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15AE0B5-6B38-44D7-AE24-5D656F6B7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4F3C8D7-F667-4BBD-AD2E-289A5986C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30AD5-6C1E-4642-A6EB-A584D04FD26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60826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8AF5E50-7EAB-4C0F-95D6-8CE587D2C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CD1F2-AD60-49C0-A6E5-B57625506DC5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859FE3B-EF16-4B0D-97BB-B2D73F9E5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DFE3C0C-872C-4DEB-A754-59A7DCD20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1DF35-A56B-4B01-AF88-4DCCD8CA395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81789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D4771D3-0276-4AA4-A75B-81F919370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92BBB-D632-4959-A29B-DE277CE4CAA1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C268609-FA14-42C6-9E46-AD70ACFF6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0C844E8-2FA7-4279-9CDA-5B012A3E3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8E7340-FA19-4C15-9003-DDE2383B37E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9319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F09263-2E56-401B-8818-E7FED5137A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5EDBB80-C03D-4C32-9BB2-6DF1FA938B9B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DEE6A-6FF7-495F-BD9B-2173583A0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6A4957-82EF-47BE-AD3D-87618A2DA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67FBDE29-244E-4920-B63A-A4F7C21E511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263600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A4ED240-8283-4B42-9978-8CF497DC2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230C0-A77A-4743-8302-5129539DDEFD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4A470B1-EC8F-4BC5-91C7-4AD4D41E4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6592362-393B-44CB-A81C-26A5AFA9C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8023D2-0D11-4B21-A227-FD2BD160250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424349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24C88F3-AC70-48B3-A899-591EFEBB7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0EF44-605D-4FCB-A46B-D11A114A90F0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7155F43-D501-49C8-A5D4-ECAAF76C6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181D3B1-6B8B-4E17-A9DB-A872CE982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CF8081-9AF6-4634-B25D-C1CAE023692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75633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59809-99BD-443E-AF80-FBDEE465D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26146-6239-44A3-A98D-6C434FB2DE8C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AD2C9-16EE-499C-B6C4-C804879A9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E86A44-9780-4C27-8F96-A244F480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D0419E-3183-44A4-B415-B739EB906F0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7154218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0A976E-B541-4BE5-92C5-C6104DB03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70D3E-1F51-48B3-A2BB-F76E16CB10C1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E23A92-BB1A-4870-B94E-229EDCF77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F74A8F-770C-435C-B622-DACF151AA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4E99F-F14D-49F4-9CB3-96866306D80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15201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80A309-5C5A-4F7C-BA58-56159C5DC8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FF083A2-54B5-4F92-9B0A-3F87FE6761D4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3F9E78-2D23-407A-AC34-8DFC49F54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99ED5-09AD-4A2E-9AD8-E661C3177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A05EBD86-B090-4C3C-AF00-85A59ACAFC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35089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B6F23-AE2E-41A9-8872-1099560AB2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5FF7630-927F-4C4C-A710-4B0363CE1208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9FEA8E-A826-4B1B-BB8E-5FA7901E3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98E83E-246F-4992-9207-814E5FFE4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9968D3D8-C0DA-46E8-BC84-A9FB55CB550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1011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633AE4-4D67-4B24-A0CE-346028306E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1405418-D2BA-45B0-80B4-58056DB7A7A8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351570-C253-4146-ABE3-6B665C8AE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5FFB9B-FCFD-4245-B19A-E2CEB39E2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27C2182C-3E87-42D2-9644-1FBC97CBFD2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9284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59C6FA-86CF-4902-856F-FA6C7BD562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59E5E3E-8F0A-40B1-B844-31BAE3D2A46B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AE8610-6D56-42E1-8344-5F382997C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677241-F3FE-4403-99A7-F0AE6A312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788E391E-3D8D-43A0-9B2A-02A5741DEE5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00240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388CA1-A0BB-443F-B57F-956FBF42C4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6193D0D-07D6-4D18-9D24-1049FE753889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3946E1-4529-4EE7-A889-151441133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9E3CA7-4A3F-4729-B13C-9A5612DE9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7BAEC279-6EB0-4ADB-8461-BF908C90E34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42363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3C158A-2788-45C1-887B-9C5277BF23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A407553-AE51-45D9-95E5-8BF8D6F1AF56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D73D2-E278-4EFF-8FCE-AC433A7D6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76FB36-4838-4DD9-B6AE-1BD0675D6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7A341004-F0C1-478B-8D10-434810538A7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154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7222395-412B-4608-BD3C-B39E7F1CC84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1344" y="116632"/>
            <a:ext cx="3534896" cy="907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40" r:id="rId1"/>
    <p:sldLayoutId id="2147484063" r:id="rId2"/>
    <p:sldLayoutId id="2147484064" r:id="rId3"/>
    <p:sldLayoutId id="2147484065" r:id="rId4"/>
    <p:sldLayoutId id="2147484066" r:id="rId5"/>
    <p:sldLayoutId id="2147484067" r:id="rId6"/>
    <p:sldLayoutId id="2147484068" r:id="rId7"/>
    <p:sldLayoutId id="2147484069" r:id="rId8"/>
    <p:sldLayoutId id="2147484070" r:id="rId9"/>
    <p:sldLayoutId id="2147484071" r:id="rId10"/>
    <p:sldLayoutId id="21474840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19D7671-9C89-4160-A4DC-2274353949D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9B16AE3-E96E-49DB-8F39-FDE73F4EF92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7FC1E-4C20-4FF0-9354-B1FB03C9BD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5C24278-5202-4C23-B5ED-CA15BADD0AC4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79366-6F41-49E7-86CC-E815995881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2461C-B29E-413B-8F73-14701AFD28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53EE258-1607-42CC-915C-2C40BDA2688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1" r:id="rId1"/>
    <p:sldLayoutId id="2147484042" r:id="rId2"/>
    <p:sldLayoutId id="2147484043" r:id="rId3"/>
    <p:sldLayoutId id="2147484044" r:id="rId4"/>
    <p:sldLayoutId id="2147484045" r:id="rId5"/>
    <p:sldLayoutId id="2147484046" r:id="rId6"/>
    <p:sldLayoutId id="2147484047" r:id="rId7"/>
    <p:sldLayoutId id="2147484048" r:id="rId8"/>
    <p:sldLayoutId id="2147484049" r:id="rId9"/>
    <p:sldLayoutId id="2147484050" r:id="rId10"/>
    <p:sldLayoutId id="214748405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7D5E943D-C44A-4428-AE57-92466E0522D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CF64ED61-0E67-4F0E-A7FE-54F62BB47B8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3ED2D-68DE-4A64-AC5B-AB731AD385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3F4F0D-11B5-4809-BC20-31956A8C12D3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64931-D8C0-4B24-8014-888A08B3A7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C3905-BE41-47CD-A943-830DFD3824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C2F9A27-9628-41C5-B1BE-EB5B5F6A47C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2" r:id="rId1"/>
    <p:sldLayoutId id="2147484053" r:id="rId2"/>
    <p:sldLayoutId id="2147484054" r:id="rId3"/>
    <p:sldLayoutId id="2147484055" r:id="rId4"/>
    <p:sldLayoutId id="2147484056" r:id="rId5"/>
    <p:sldLayoutId id="2147484057" r:id="rId6"/>
    <p:sldLayoutId id="2147484058" r:id="rId7"/>
    <p:sldLayoutId id="2147484059" r:id="rId8"/>
    <p:sldLayoutId id="2147484060" r:id="rId9"/>
    <p:sldLayoutId id="2147484061" r:id="rId10"/>
    <p:sldLayoutId id="21474840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33F42FA-D9F8-493E-8AD0-AFFC69507FEA}"/>
              </a:ext>
            </a:extLst>
          </p:cNvPr>
          <p:cNvSpPr/>
          <p:nvPr/>
        </p:nvSpPr>
        <p:spPr>
          <a:xfrm>
            <a:off x="1666844" y="1071546"/>
            <a:ext cx="8858312" cy="5572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FB7ACCD3-0F51-4AB9-807B-204E0EA3CF44}"/>
              </a:ext>
            </a:extLst>
          </p:cNvPr>
          <p:cNvSpPr/>
          <p:nvPr/>
        </p:nvSpPr>
        <p:spPr bwMode="auto">
          <a:xfrm>
            <a:off x="7524740" y="250991"/>
            <a:ext cx="2857510" cy="57942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just">
              <a:defRPr/>
            </a:pPr>
            <a:r>
              <a:rPr lang="en-GB" sz="2800" b="1" dirty="0">
                <a:latin typeface="Arial" pitchFamily="34" charset="0"/>
                <a:cs typeface="Arial" pitchFamily="34" charset="0"/>
              </a:rPr>
              <a:t>2. Socialisation</a:t>
            </a:r>
          </a:p>
        </p:txBody>
      </p:sp>
      <p:sp>
        <p:nvSpPr>
          <p:cNvPr id="13319" name="Rectangle 11">
            <a:extLst>
              <a:ext uri="{FF2B5EF4-FFF2-40B4-BE49-F238E27FC236}">
                <a16:creationId xmlns:a16="http://schemas.microsoft.com/office/drawing/2014/main" id="{42840DB3-A85A-4B92-A4C8-D743D11D55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4438" y="1227139"/>
            <a:ext cx="25003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GB" altLang="en-US" sz="2800" b="1">
                <a:cs typeface="Arial" panose="020B0604020202020204" pitchFamily="34" charset="0"/>
              </a:rPr>
              <a:t>Socialisation </a:t>
            </a:r>
          </a:p>
        </p:txBody>
      </p:sp>
      <p:sp>
        <p:nvSpPr>
          <p:cNvPr id="13320" name="Rectangle 12">
            <a:extLst>
              <a:ext uri="{FF2B5EF4-FFF2-40B4-BE49-F238E27FC236}">
                <a16:creationId xmlns:a16="http://schemas.microsoft.com/office/drawing/2014/main" id="{216EB39B-F166-4DB0-8C11-FB1044D39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2688" y="2513014"/>
            <a:ext cx="36877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800">
                <a:cs typeface="Arial" panose="020B0604020202020204" pitchFamily="34" charset="0"/>
              </a:rPr>
              <a:t> How to be human… </a:t>
            </a:r>
          </a:p>
        </p:txBody>
      </p:sp>
      <p:sp>
        <p:nvSpPr>
          <p:cNvPr id="13321" name="Rectangle 13">
            <a:extLst>
              <a:ext uri="{FF2B5EF4-FFF2-40B4-BE49-F238E27FC236}">
                <a16:creationId xmlns:a16="http://schemas.microsoft.com/office/drawing/2014/main" id="{8C619AD4-52D4-418D-8594-19A9302FF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2688" y="3189289"/>
            <a:ext cx="792956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800">
                <a:cs typeface="Arial" panose="020B0604020202020204" pitchFamily="34" charset="0"/>
              </a:rPr>
              <a:t> How to become members of the society in which they live.</a:t>
            </a:r>
          </a:p>
        </p:txBody>
      </p:sp>
      <p:sp>
        <p:nvSpPr>
          <p:cNvPr id="13322" name="Rectangle 14">
            <a:extLst>
              <a:ext uri="{FF2B5EF4-FFF2-40B4-BE49-F238E27FC236}">
                <a16:creationId xmlns:a16="http://schemas.microsoft.com/office/drawing/2014/main" id="{BD1F3866-207D-4C26-967C-5A727F14C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1838326"/>
            <a:ext cx="64039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>
                <a:cs typeface="Arial" panose="020B0604020202020204" pitchFamily="34" charset="0"/>
              </a:rPr>
              <a:t> The </a:t>
            </a:r>
            <a:r>
              <a:rPr lang="en-GB" altLang="en-US" sz="2800" b="1">
                <a:cs typeface="Arial" panose="020B0604020202020204" pitchFamily="34" charset="0"/>
              </a:rPr>
              <a:t>process</a:t>
            </a:r>
            <a:r>
              <a:rPr lang="en-GB" altLang="en-US" sz="2800">
                <a:cs typeface="Arial" panose="020B0604020202020204" pitchFamily="34" charset="0"/>
              </a:rPr>
              <a:t> whereby people learn: </a:t>
            </a:r>
            <a:endParaRPr lang="en-GB" altLang="en-US" sz="2800"/>
          </a:p>
        </p:txBody>
      </p:sp>
      <p:sp>
        <p:nvSpPr>
          <p:cNvPr id="13323" name="Rectangle 15">
            <a:extLst>
              <a:ext uri="{FF2B5EF4-FFF2-40B4-BE49-F238E27FC236}">
                <a16:creationId xmlns:a16="http://schemas.microsoft.com/office/drawing/2014/main" id="{7AEE73D1-63DC-4E7F-A5B3-10B3ED986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2689" y="4298950"/>
            <a:ext cx="78581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800">
                <a:cs typeface="Arial" panose="020B0604020202020204" pitchFamily="34" charset="0"/>
              </a:rPr>
              <a:t> The </a:t>
            </a:r>
            <a:r>
              <a:rPr lang="en-GB" altLang="en-US" sz="2800" b="1">
                <a:cs typeface="Arial" panose="020B0604020202020204" pitchFamily="34" charset="0"/>
              </a:rPr>
              <a:t>norms</a:t>
            </a:r>
            <a:r>
              <a:rPr lang="en-GB" altLang="en-US" sz="2800">
                <a:cs typeface="Arial" panose="020B0604020202020204" pitchFamily="34" charset="0"/>
              </a:rPr>
              <a:t> (rules, regulations, customs…) and </a:t>
            </a:r>
            <a:r>
              <a:rPr lang="en-GB" altLang="en-US" sz="2800" b="1">
                <a:cs typeface="Arial" panose="020B0604020202020204" pitchFamily="34" charset="0"/>
              </a:rPr>
              <a:t>values</a:t>
            </a:r>
            <a:r>
              <a:rPr lang="en-GB" altLang="en-US" sz="2800">
                <a:cs typeface="Arial" panose="020B0604020202020204" pitchFamily="34" charset="0"/>
              </a:rPr>
              <a:t> of that society. </a:t>
            </a:r>
          </a:p>
        </p:txBody>
      </p:sp>
      <p:sp>
        <p:nvSpPr>
          <p:cNvPr id="13324" name="Rectangle 16">
            <a:extLst>
              <a:ext uri="{FF2B5EF4-FFF2-40B4-BE49-F238E27FC236}">
                <a16:creationId xmlns:a16="http://schemas.microsoft.com/office/drawing/2014/main" id="{4D404E59-B01C-4BB5-9E5F-8F465BC9C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5500689"/>
            <a:ext cx="80724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en-GB" altLang="en-US" sz="2800">
                <a:cs typeface="Arial" panose="020B0604020202020204" pitchFamily="34" charset="0"/>
              </a:rPr>
              <a:t> Explains why we behave the way we do…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32EEFC1-E349-4CEB-9788-0288499CF8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1344" y="116632"/>
            <a:ext cx="3534896" cy="907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20AAC9-F202-4AFC-888B-D4FB1275C7A0}"/>
              </a:ext>
            </a:extLst>
          </p:cNvPr>
          <p:cNvSpPr/>
          <p:nvPr/>
        </p:nvSpPr>
        <p:spPr>
          <a:xfrm>
            <a:off x="1666844" y="1071546"/>
            <a:ext cx="8858312" cy="5572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3DE59FD-646D-4D5E-ADD7-AB9818FCAC80}"/>
              </a:ext>
            </a:extLst>
          </p:cNvPr>
          <p:cNvSpPr/>
          <p:nvPr/>
        </p:nvSpPr>
        <p:spPr bwMode="auto">
          <a:xfrm>
            <a:off x="7524740" y="250991"/>
            <a:ext cx="2857510" cy="57942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just">
              <a:defRPr/>
            </a:pPr>
            <a:r>
              <a:rPr lang="en-GB" sz="2800" b="1" dirty="0">
                <a:latin typeface="Arial" pitchFamily="34" charset="0"/>
                <a:cs typeface="Arial" pitchFamily="34" charset="0"/>
              </a:rPr>
              <a:t>2. Socialisation</a:t>
            </a:r>
          </a:p>
        </p:txBody>
      </p:sp>
      <p:sp>
        <p:nvSpPr>
          <p:cNvPr id="14343" name="Rectangle 10">
            <a:extLst>
              <a:ext uri="{FF2B5EF4-FFF2-40B4-BE49-F238E27FC236}">
                <a16:creationId xmlns:a16="http://schemas.microsoft.com/office/drawing/2014/main" id="{7BE1248C-336E-47E0-AA5E-3506985D6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1" y="1285876"/>
            <a:ext cx="2600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cs typeface="Arial" panose="020B0604020202020204" pitchFamily="34" charset="0"/>
              </a:rPr>
              <a:t>Feral Children</a:t>
            </a:r>
            <a:endParaRPr lang="en-GB" altLang="en-US" sz="2800">
              <a:cs typeface="Arial" panose="020B0604020202020204" pitchFamily="34" charset="0"/>
            </a:endParaRPr>
          </a:p>
        </p:txBody>
      </p:sp>
      <p:sp>
        <p:nvSpPr>
          <p:cNvPr id="14344" name="TextBox 11">
            <a:extLst>
              <a:ext uri="{FF2B5EF4-FFF2-40B4-BE49-F238E27FC236}">
                <a16:creationId xmlns:a16="http://schemas.microsoft.com/office/drawing/2014/main" id="{319E63E0-300C-4AFF-8200-922AC39C3A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1" y="3073400"/>
            <a:ext cx="71040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>
                <a:cs typeface="Arial" panose="020B0604020202020204" pitchFamily="34" charset="0"/>
              </a:rPr>
              <a:t> Illustrates importance of </a:t>
            </a:r>
            <a:r>
              <a:rPr lang="en-GB" altLang="en-US" sz="2800" b="1">
                <a:cs typeface="Arial" panose="020B0604020202020204" pitchFamily="34" charset="0"/>
              </a:rPr>
              <a:t>socialisation</a:t>
            </a:r>
            <a:r>
              <a:rPr lang="en-GB" altLang="en-US" sz="2800">
                <a:cs typeface="Arial" panose="020B0604020202020204" pitchFamily="34" charset="0"/>
              </a:rPr>
              <a:t>.</a:t>
            </a:r>
          </a:p>
        </p:txBody>
      </p:sp>
      <p:sp>
        <p:nvSpPr>
          <p:cNvPr id="14345" name="TextBox 12">
            <a:extLst>
              <a:ext uri="{FF2B5EF4-FFF2-40B4-BE49-F238E27FC236}">
                <a16:creationId xmlns:a16="http://schemas.microsoft.com/office/drawing/2014/main" id="{DD524E87-1623-414B-8E6B-A216A3BB88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1" y="3751264"/>
            <a:ext cx="592931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>
                <a:cs typeface="Arial" panose="020B0604020202020204" pitchFamily="34" charset="0"/>
              </a:rPr>
              <a:t> </a:t>
            </a:r>
            <a:r>
              <a:rPr lang="en-GB" altLang="en-US" sz="2800" b="1">
                <a:cs typeface="Arial" panose="020B0604020202020204" pitchFamily="34" charset="0"/>
              </a:rPr>
              <a:t>Unsocialised</a:t>
            </a:r>
            <a:r>
              <a:rPr lang="en-GB" altLang="en-US" sz="2800">
                <a:cs typeface="Arial" panose="020B0604020202020204" pitchFamily="34" charset="0"/>
              </a:rPr>
              <a:t> </a:t>
            </a:r>
            <a:r>
              <a:rPr lang="en-GB" altLang="en-US" sz="2800" b="1">
                <a:cs typeface="Arial" panose="020B0604020202020204" pitchFamily="34" charset="0"/>
              </a:rPr>
              <a:t>children</a:t>
            </a:r>
            <a:r>
              <a:rPr lang="en-GB" altLang="en-US" sz="2800">
                <a:cs typeface="Arial" panose="020B0604020202020204" pitchFamily="34" charset="0"/>
              </a:rPr>
              <a:t> do not:</a:t>
            </a:r>
          </a:p>
        </p:txBody>
      </p:sp>
      <p:sp>
        <p:nvSpPr>
          <p:cNvPr id="14346" name="Rectangle 13">
            <a:extLst>
              <a:ext uri="{FF2B5EF4-FFF2-40B4-BE49-F238E27FC236}">
                <a16:creationId xmlns:a16="http://schemas.microsoft.com/office/drawing/2014/main" id="{5FBAAE75-ED02-4A31-8F56-96F29E9FF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1963739"/>
            <a:ext cx="81438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/>
              <a:t> Children isolated from human contact from a very young age.</a:t>
            </a:r>
          </a:p>
        </p:txBody>
      </p:sp>
      <p:sp>
        <p:nvSpPr>
          <p:cNvPr id="14347" name="TextBox 14">
            <a:extLst>
              <a:ext uri="{FF2B5EF4-FFF2-40B4-BE49-F238E27FC236}">
                <a16:creationId xmlns:a16="http://schemas.microsoft.com/office/drawing/2014/main" id="{C511F0B9-990F-4B01-8BB2-95A093EB2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1" y="4429125"/>
            <a:ext cx="728662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800">
                <a:cs typeface="Arial" panose="020B0604020202020204" pitchFamily="34" charset="0"/>
              </a:rPr>
              <a:t> Develop human speech;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800">
                <a:cs typeface="Arial" panose="020B0604020202020204" pitchFamily="34" charset="0"/>
              </a:rPr>
              <a:t> Understand language;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800">
                <a:cs typeface="Arial" panose="020B0604020202020204" pitchFamily="34" charset="0"/>
              </a:rPr>
              <a:t> Walk on two legs;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800">
                <a:cs typeface="Arial" panose="020B0604020202020204" pitchFamily="34" charset="0"/>
              </a:rPr>
              <a:t> Eat with tools (such as a knife and fork…).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9EB4D9E-ABB7-429E-A1BB-F37927CD080D}"/>
              </a:ext>
            </a:extLst>
          </p:cNvPr>
          <p:cNvSpPr/>
          <p:nvPr/>
        </p:nvSpPr>
        <p:spPr>
          <a:xfrm>
            <a:off x="1666844" y="1071546"/>
            <a:ext cx="8858312" cy="5572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289F4226-E60D-43B8-8060-E5A776A7CDB8}"/>
              </a:ext>
            </a:extLst>
          </p:cNvPr>
          <p:cNvSpPr/>
          <p:nvPr/>
        </p:nvSpPr>
        <p:spPr bwMode="auto">
          <a:xfrm>
            <a:off x="7524740" y="250991"/>
            <a:ext cx="2857510" cy="57942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just">
              <a:defRPr/>
            </a:pPr>
            <a:r>
              <a:rPr lang="en-GB" sz="2800" b="1" dirty="0">
                <a:latin typeface="Arial" pitchFamily="34" charset="0"/>
                <a:cs typeface="Arial" pitchFamily="34" charset="0"/>
              </a:rPr>
              <a:t>2. Socialisation</a:t>
            </a:r>
          </a:p>
        </p:txBody>
      </p:sp>
      <p:sp>
        <p:nvSpPr>
          <p:cNvPr id="15367" name="Rectangle 10">
            <a:extLst>
              <a:ext uri="{FF2B5EF4-FFF2-40B4-BE49-F238E27FC236}">
                <a16:creationId xmlns:a16="http://schemas.microsoft.com/office/drawing/2014/main" id="{2A10CB12-8838-461D-8406-E53B3A39CC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428750"/>
            <a:ext cx="867886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 b="1">
                <a:cs typeface="Arial" panose="020B0604020202020204" pitchFamily="34" charset="0"/>
              </a:rPr>
              <a:t> Primary Socialisation - </a:t>
            </a:r>
            <a:r>
              <a:rPr lang="en-GB" altLang="en-US" sz="2800">
                <a:cs typeface="Arial" panose="020B0604020202020204" pitchFamily="34" charset="0"/>
              </a:rPr>
              <a:t>begins from the moment we’re born…</a:t>
            </a:r>
            <a:r>
              <a:rPr lang="en-GB" altLang="en-US" sz="2800" b="1">
                <a:cs typeface="Arial" panose="020B0604020202020204" pitchFamily="34" charset="0"/>
              </a:rPr>
              <a:t> </a:t>
            </a:r>
            <a:endParaRPr lang="en-GB" altLang="en-US" sz="2800">
              <a:cs typeface="Arial" panose="020B0604020202020204" pitchFamily="34" charset="0"/>
            </a:endParaRPr>
          </a:p>
        </p:txBody>
      </p:sp>
      <p:sp>
        <p:nvSpPr>
          <p:cNvPr id="15368" name="Rectangle 11">
            <a:extLst>
              <a:ext uri="{FF2B5EF4-FFF2-40B4-BE49-F238E27FC236}">
                <a16:creationId xmlns:a16="http://schemas.microsoft.com/office/drawing/2014/main" id="{D8E801E3-CD71-44FE-BDB8-37ACEBCEF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500439"/>
            <a:ext cx="85645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>
                <a:cs typeface="Arial" panose="020B0604020202020204" pitchFamily="34" charset="0"/>
              </a:rPr>
              <a:t> </a:t>
            </a:r>
            <a:r>
              <a:rPr lang="en-GB" altLang="en-US" sz="2800" b="1">
                <a:cs typeface="Arial" panose="020B0604020202020204" pitchFamily="34" charset="0"/>
              </a:rPr>
              <a:t>Family </a:t>
            </a:r>
            <a:r>
              <a:rPr lang="en-GB" altLang="en-US" sz="2800">
                <a:cs typeface="Arial" panose="020B0604020202020204" pitchFamily="34" charset="0"/>
              </a:rPr>
              <a:t>is a major </a:t>
            </a:r>
            <a:r>
              <a:rPr lang="en-GB" altLang="en-US" sz="2800" b="1">
                <a:cs typeface="Arial" panose="020B0604020202020204" pitchFamily="34" charset="0"/>
              </a:rPr>
              <a:t>agency</a:t>
            </a:r>
            <a:r>
              <a:rPr lang="en-GB" altLang="en-US" sz="2800">
                <a:cs typeface="Arial" panose="020B0604020202020204" pitchFamily="34" charset="0"/>
              </a:rPr>
              <a:t> of primary socialisation:</a:t>
            </a:r>
          </a:p>
        </p:txBody>
      </p:sp>
      <p:sp>
        <p:nvSpPr>
          <p:cNvPr id="15369" name="Rectangle 12">
            <a:extLst>
              <a:ext uri="{FF2B5EF4-FFF2-40B4-BE49-F238E27FC236}">
                <a16:creationId xmlns:a16="http://schemas.microsoft.com/office/drawing/2014/main" id="{A6FDB284-2518-4816-BB0F-621393CC4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2643189"/>
            <a:ext cx="792956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 b="1"/>
              <a:t> Close</a:t>
            </a:r>
            <a:r>
              <a:rPr lang="en-GB" altLang="en-US" sz="2800"/>
              <a:t>, </a:t>
            </a:r>
            <a:r>
              <a:rPr lang="en-GB" altLang="en-US" sz="2800" b="1"/>
              <a:t>personal</a:t>
            </a:r>
            <a:r>
              <a:rPr lang="en-GB" altLang="en-US" sz="2800"/>
              <a:t> and </a:t>
            </a:r>
            <a:r>
              <a:rPr lang="en-GB" altLang="en-US" sz="2800" b="1"/>
              <a:t>face-to-face</a:t>
            </a:r>
            <a:r>
              <a:rPr lang="en-GB" altLang="en-US" sz="2800"/>
              <a:t> interaction </a:t>
            </a:r>
          </a:p>
        </p:txBody>
      </p:sp>
      <p:sp>
        <p:nvSpPr>
          <p:cNvPr id="15370" name="Rectangle 13">
            <a:extLst>
              <a:ext uri="{FF2B5EF4-FFF2-40B4-BE49-F238E27FC236}">
                <a16:creationId xmlns:a16="http://schemas.microsoft.com/office/drawing/2014/main" id="{D7850722-ED3E-48C7-9C98-BF2FDFAE0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2689" y="5357814"/>
            <a:ext cx="77866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80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GB" altLang="en-US" sz="2800" b="1">
                <a:solidFill>
                  <a:srgbClr val="000000"/>
                </a:solidFill>
                <a:cs typeface="Arial" panose="020B0604020202020204" pitchFamily="34" charset="0"/>
              </a:rPr>
              <a:t>Values</a:t>
            </a:r>
            <a:r>
              <a:rPr lang="en-GB" altLang="en-US" sz="2800">
                <a:solidFill>
                  <a:srgbClr val="000000"/>
                </a:solidFill>
                <a:cs typeface="Arial" panose="020B0604020202020204" pitchFamily="34" charset="0"/>
              </a:rPr>
              <a:t>: The difference between right and wrong behaviour.</a:t>
            </a:r>
          </a:p>
        </p:txBody>
      </p:sp>
      <p:sp>
        <p:nvSpPr>
          <p:cNvPr id="15371" name="TextBox 14">
            <a:extLst>
              <a:ext uri="{FF2B5EF4-FFF2-40B4-BE49-F238E27FC236}">
                <a16:creationId xmlns:a16="http://schemas.microsoft.com/office/drawing/2014/main" id="{0FD4F3C5-FAD9-491C-B5CB-37998C6AF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2689" y="4143375"/>
            <a:ext cx="69294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800">
                <a:cs typeface="Arial" panose="020B0604020202020204" pitchFamily="34" charset="0"/>
              </a:rPr>
              <a:t> </a:t>
            </a:r>
            <a:r>
              <a:rPr lang="en-GB" altLang="en-US" sz="2800" b="1">
                <a:cs typeface="Arial" panose="020B0604020202020204" pitchFamily="34" charset="0"/>
              </a:rPr>
              <a:t>Skills</a:t>
            </a:r>
            <a:r>
              <a:rPr lang="en-GB" altLang="en-US" sz="2800">
                <a:cs typeface="Arial" panose="020B0604020202020204" pitchFamily="34" charset="0"/>
              </a:rPr>
              <a:t>: How to walk, talk, use tools…</a:t>
            </a:r>
          </a:p>
        </p:txBody>
      </p:sp>
      <p:sp>
        <p:nvSpPr>
          <p:cNvPr id="15372" name="TextBox 16">
            <a:extLst>
              <a:ext uri="{FF2B5EF4-FFF2-40B4-BE49-F238E27FC236}">
                <a16:creationId xmlns:a16="http://schemas.microsoft.com/office/drawing/2014/main" id="{496B4D5F-4AA8-408F-AF8F-982FDF377B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2689" y="4749801"/>
            <a:ext cx="785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800">
                <a:cs typeface="Arial" panose="020B0604020202020204" pitchFamily="34" charset="0"/>
              </a:rPr>
              <a:t> </a:t>
            </a:r>
            <a:r>
              <a:rPr lang="en-GB" altLang="en-US" sz="2800" b="1">
                <a:cs typeface="Arial" panose="020B0604020202020204" pitchFamily="34" charset="0"/>
              </a:rPr>
              <a:t>Norms</a:t>
            </a:r>
            <a:r>
              <a:rPr lang="en-GB" altLang="en-US" sz="2800">
                <a:cs typeface="Arial" panose="020B0604020202020204" pitchFamily="34" charset="0"/>
              </a:rPr>
              <a:t>: How to relate to family members.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A6B58B7-240C-47BB-982B-BED054AC8D0E}"/>
              </a:ext>
            </a:extLst>
          </p:cNvPr>
          <p:cNvSpPr/>
          <p:nvPr/>
        </p:nvSpPr>
        <p:spPr>
          <a:xfrm>
            <a:off x="1666844" y="1071546"/>
            <a:ext cx="8858312" cy="5572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C1074DD4-CD1B-424C-908D-1FC2F245B751}"/>
              </a:ext>
            </a:extLst>
          </p:cNvPr>
          <p:cNvSpPr/>
          <p:nvPr/>
        </p:nvSpPr>
        <p:spPr bwMode="auto">
          <a:xfrm>
            <a:off x="7524740" y="250991"/>
            <a:ext cx="2857510" cy="57942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just">
              <a:defRPr/>
            </a:pPr>
            <a:r>
              <a:rPr lang="en-GB" sz="2800" b="1" dirty="0">
                <a:latin typeface="Arial" pitchFamily="34" charset="0"/>
                <a:cs typeface="Arial" pitchFamily="34" charset="0"/>
              </a:rPr>
              <a:t>2. Socialisation</a:t>
            </a:r>
          </a:p>
        </p:txBody>
      </p:sp>
      <p:sp>
        <p:nvSpPr>
          <p:cNvPr id="16391" name="Rectangle 11">
            <a:extLst>
              <a:ext uri="{FF2B5EF4-FFF2-40B4-BE49-F238E27FC236}">
                <a16:creationId xmlns:a16="http://schemas.microsoft.com/office/drawing/2014/main" id="{3C434695-0B87-4468-B0BE-C2F33CDC6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285875"/>
            <a:ext cx="867886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 b="1">
                <a:cs typeface="Arial" panose="020B0604020202020204" pitchFamily="34" charset="0"/>
              </a:rPr>
              <a:t> Secondary Socialisation </a:t>
            </a:r>
            <a:r>
              <a:rPr lang="en-GB" altLang="en-US" sz="2800">
                <a:cs typeface="Arial" panose="020B0604020202020204" pitchFamily="34" charset="0"/>
              </a:rPr>
              <a:t>– learning to live in wider society…</a:t>
            </a:r>
          </a:p>
        </p:txBody>
      </p:sp>
      <p:sp>
        <p:nvSpPr>
          <p:cNvPr id="16392" name="Rectangle 12">
            <a:extLst>
              <a:ext uri="{FF2B5EF4-FFF2-40B4-BE49-F238E27FC236}">
                <a16:creationId xmlns:a16="http://schemas.microsoft.com/office/drawing/2014/main" id="{EC179B24-57EF-4A2F-B441-CB9282623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2393951"/>
            <a:ext cx="86058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>
                <a:cs typeface="Arial" panose="020B0604020202020204" pitchFamily="34" charset="0"/>
              </a:rPr>
              <a:t> </a:t>
            </a:r>
            <a:r>
              <a:rPr lang="en-GB" altLang="en-US" sz="2800" b="1">
                <a:cs typeface="Arial" panose="020B0604020202020204" pitchFamily="34" charset="0"/>
              </a:rPr>
              <a:t>School </a:t>
            </a:r>
            <a:r>
              <a:rPr lang="en-GB" altLang="en-US" sz="2800">
                <a:cs typeface="Arial" panose="020B0604020202020204" pitchFamily="34" charset="0"/>
              </a:rPr>
              <a:t>is an </a:t>
            </a:r>
            <a:r>
              <a:rPr lang="en-GB" altLang="en-US" sz="2800" b="1">
                <a:cs typeface="Arial" panose="020B0604020202020204" pitchFamily="34" charset="0"/>
              </a:rPr>
              <a:t>agency</a:t>
            </a:r>
            <a:r>
              <a:rPr lang="en-GB" altLang="en-US" sz="2800">
                <a:cs typeface="Arial" panose="020B0604020202020204" pitchFamily="34" charset="0"/>
              </a:rPr>
              <a:t> of secondary socialisation:</a:t>
            </a:r>
          </a:p>
        </p:txBody>
      </p:sp>
      <p:sp>
        <p:nvSpPr>
          <p:cNvPr id="16393" name="Rectangle 13">
            <a:extLst>
              <a:ext uri="{FF2B5EF4-FFF2-40B4-BE49-F238E27FC236}">
                <a16:creationId xmlns:a16="http://schemas.microsoft.com/office/drawing/2014/main" id="{B6F98A6C-F92B-4248-B589-80E1D4648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071814"/>
            <a:ext cx="5108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 b="1">
                <a:cs typeface="Arial" panose="020B0604020202020204" pitchFamily="34" charset="0"/>
              </a:rPr>
              <a:t> </a:t>
            </a:r>
            <a:r>
              <a:rPr lang="en-GB" altLang="en-US" sz="2800">
                <a:cs typeface="Arial" panose="020B0604020202020204" pitchFamily="34" charset="0"/>
              </a:rPr>
              <a:t>Introduces young people to: </a:t>
            </a:r>
          </a:p>
        </p:txBody>
      </p:sp>
      <p:sp>
        <p:nvSpPr>
          <p:cNvPr id="16394" name="Rectangle 14">
            <a:extLst>
              <a:ext uri="{FF2B5EF4-FFF2-40B4-BE49-F238E27FC236}">
                <a16:creationId xmlns:a16="http://schemas.microsoft.com/office/drawing/2014/main" id="{AA2EE0BE-7705-4475-8E11-7D9657DA1A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126" y="3643314"/>
            <a:ext cx="41640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800">
                <a:cs typeface="Arial" panose="020B0604020202020204" pitchFamily="34" charset="0"/>
              </a:rPr>
              <a:t> </a:t>
            </a:r>
            <a:r>
              <a:rPr lang="en-GB" altLang="en-US" sz="2800" b="1">
                <a:cs typeface="Arial" panose="020B0604020202020204" pitchFamily="34" charset="0"/>
              </a:rPr>
              <a:t>Knowledge and skills</a:t>
            </a:r>
            <a:r>
              <a:rPr lang="en-GB" altLang="en-US" sz="2800">
                <a:cs typeface="Arial" panose="020B0604020202020204" pitchFamily="34" charset="0"/>
              </a:rPr>
              <a:t>;</a:t>
            </a:r>
          </a:p>
        </p:txBody>
      </p:sp>
      <p:sp>
        <p:nvSpPr>
          <p:cNvPr id="16395" name="Rectangle 15">
            <a:extLst>
              <a:ext uri="{FF2B5EF4-FFF2-40B4-BE49-F238E27FC236}">
                <a16:creationId xmlns:a16="http://schemas.microsoft.com/office/drawing/2014/main" id="{AC17AD84-0E40-4FBB-9A3C-AF47E72757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126" y="4357689"/>
            <a:ext cx="785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800">
                <a:cs typeface="Arial" panose="020B0604020202020204" pitchFamily="34" charset="0"/>
              </a:rPr>
              <a:t> </a:t>
            </a:r>
            <a:r>
              <a:rPr lang="en-GB" altLang="en-US" sz="2800" b="1">
                <a:cs typeface="Arial" panose="020B0604020202020204" pitchFamily="34" charset="0"/>
              </a:rPr>
              <a:t>Peer group </a:t>
            </a:r>
            <a:r>
              <a:rPr lang="en-GB" altLang="en-US" sz="2800">
                <a:cs typeface="Arial" panose="020B0604020202020204" pitchFamily="34" charset="0"/>
              </a:rPr>
              <a:t>interaction and relationships;</a:t>
            </a:r>
          </a:p>
        </p:txBody>
      </p:sp>
      <p:sp>
        <p:nvSpPr>
          <p:cNvPr id="16396" name="Rectangle 17">
            <a:extLst>
              <a:ext uri="{FF2B5EF4-FFF2-40B4-BE49-F238E27FC236}">
                <a16:creationId xmlns:a16="http://schemas.microsoft.com/office/drawing/2014/main" id="{31A7D84D-C0E3-4B50-8895-E17F317C1A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125" y="5072064"/>
            <a:ext cx="6681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800">
                <a:cs typeface="Arial" panose="020B0604020202020204" pitchFamily="34" charset="0"/>
              </a:rPr>
              <a:t> </a:t>
            </a:r>
            <a:r>
              <a:rPr lang="en-GB" altLang="en-US" sz="2800" b="1">
                <a:cs typeface="Arial" panose="020B0604020202020204" pitchFamily="34" charset="0"/>
              </a:rPr>
              <a:t>Relationships</a:t>
            </a:r>
            <a:r>
              <a:rPr lang="en-GB" altLang="en-US" sz="2800">
                <a:cs typeface="Arial" panose="020B0604020202020204" pitchFamily="34" charset="0"/>
              </a:rPr>
              <a:t> with </a:t>
            </a:r>
            <a:r>
              <a:rPr lang="en-GB" altLang="en-US" sz="2800" b="1">
                <a:cs typeface="Arial" panose="020B0604020202020204" pitchFamily="34" charset="0"/>
              </a:rPr>
              <a:t>non-family </a:t>
            </a:r>
            <a:r>
              <a:rPr lang="en-GB" altLang="en-US" sz="2800">
                <a:cs typeface="Arial" panose="020B0604020202020204" pitchFamily="34" charset="0"/>
              </a:rPr>
              <a:t>adults;</a:t>
            </a:r>
          </a:p>
        </p:txBody>
      </p:sp>
      <p:sp>
        <p:nvSpPr>
          <p:cNvPr id="16397" name="Rectangle 18">
            <a:extLst>
              <a:ext uri="{FF2B5EF4-FFF2-40B4-BE49-F238E27FC236}">
                <a16:creationId xmlns:a16="http://schemas.microsoft.com/office/drawing/2014/main" id="{096AF5E4-64FC-4907-A3FC-1D4CB032B0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125" y="5786439"/>
            <a:ext cx="5988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800">
                <a:cs typeface="Arial" panose="020B0604020202020204" pitchFamily="34" charset="0"/>
              </a:rPr>
              <a:t> </a:t>
            </a:r>
            <a:r>
              <a:rPr lang="en-GB" altLang="en-US" sz="2800" b="1">
                <a:cs typeface="Arial" panose="020B0604020202020204" pitchFamily="34" charset="0"/>
              </a:rPr>
              <a:t>Authority</a:t>
            </a:r>
            <a:r>
              <a:rPr lang="en-GB" altLang="en-US" sz="2800">
                <a:cs typeface="Arial" panose="020B0604020202020204" pitchFamily="34" charset="0"/>
              </a:rPr>
              <a:t> and </a:t>
            </a:r>
            <a:r>
              <a:rPr lang="en-GB" altLang="en-US" sz="2800" b="1">
                <a:cs typeface="Arial" panose="020B0604020202020204" pitchFamily="34" charset="0"/>
              </a:rPr>
              <a:t>status </a:t>
            </a:r>
            <a:r>
              <a:rPr lang="en-GB" altLang="en-US" sz="2800">
                <a:cs typeface="Arial" panose="020B0604020202020204" pitchFamily="34" charset="0"/>
              </a:rPr>
              <a:t>differences.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B19CC40-B296-41FC-880F-1063C3C5B90D}"/>
              </a:ext>
            </a:extLst>
          </p:cNvPr>
          <p:cNvSpPr/>
          <p:nvPr/>
        </p:nvSpPr>
        <p:spPr>
          <a:xfrm>
            <a:off x="1666844" y="1071546"/>
            <a:ext cx="8858312" cy="5572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7414" name="Rectangle 5">
            <a:extLst>
              <a:ext uri="{FF2B5EF4-FFF2-40B4-BE49-F238E27FC236}">
                <a16:creationId xmlns:a16="http://schemas.microsoft.com/office/drawing/2014/main" id="{497CEAB0-80CC-4FA5-9481-EFCCE585B2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2688" y="4975225"/>
            <a:ext cx="4572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GB" altLang="en-US" sz="2800">
                <a:cs typeface="Arial" panose="020B0604020202020204" pitchFamily="34" charset="0"/>
              </a:rPr>
              <a:t> </a:t>
            </a:r>
            <a:r>
              <a:rPr lang="en-GB" altLang="en-US" sz="2800" b="1">
                <a:cs typeface="Arial" panose="020B0604020202020204" pitchFamily="34" charset="0"/>
              </a:rPr>
              <a:t>Moral instruction.</a:t>
            </a:r>
            <a:endParaRPr lang="en-GB" altLang="en-US" sz="2800">
              <a:cs typeface="Arial" panose="020B0604020202020204" pitchFamily="34" charset="0"/>
            </a:endParaRP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GB" altLang="en-US" sz="2800">
                <a:cs typeface="Arial" panose="020B0604020202020204" pitchFamily="34" charset="0"/>
              </a:rPr>
              <a:t> </a:t>
            </a:r>
            <a:r>
              <a:rPr lang="en-GB" altLang="en-US" sz="2800" b="1">
                <a:cs typeface="Arial" panose="020B0604020202020204" pitchFamily="34" charset="0"/>
              </a:rPr>
              <a:t>Role models.</a:t>
            </a:r>
            <a:endParaRPr lang="en-GB" altLang="en-US" sz="2800">
              <a:cs typeface="Arial" panose="020B0604020202020204" pitchFamily="34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497B2E22-EFC1-41E6-95EA-070CE83FE01E}"/>
              </a:ext>
            </a:extLst>
          </p:cNvPr>
          <p:cNvSpPr/>
          <p:nvPr/>
        </p:nvSpPr>
        <p:spPr bwMode="auto">
          <a:xfrm>
            <a:off x="7524740" y="250991"/>
            <a:ext cx="2857510" cy="57942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just">
              <a:defRPr/>
            </a:pPr>
            <a:r>
              <a:rPr lang="en-GB" sz="2800" b="1" dirty="0">
                <a:latin typeface="Arial" pitchFamily="34" charset="0"/>
                <a:cs typeface="Arial" pitchFamily="34" charset="0"/>
              </a:rPr>
              <a:t>2. Socialisation</a:t>
            </a:r>
          </a:p>
        </p:txBody>
      </p:sp>
      <p:sp>
        <p:nvSpPr>
          <p:cNvPr id="17416" name="TextBox 10">
            <a:extLst>
              <a:ext uri="{FF2B5EF4-FFF2-40B4-BE49-F238E27FC236}">
                <a16:creationId xmlns:a16="http://schemas.microsoft.com/office/drawing/2014/main" id="{71DB7445-BD20-4232-9625-5B4627BD7E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289" y="1522414"/>
            <a:ext cx="75723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 b="1">
                <a:cs typeface="Arial" panose="020B0604020202020204" pitchFamily="34" charset="0"/>
              </a:rPr>
              <a:t> Other agencies </a:t>
            </a:r>
            <a:r>
              <a:rPr lang="en-GB" altLang="en-US" sz="2800">
                <a:cs typeface="Arial" panose="020B0604020202020204" pitchFamily="34" charset="0"/>
              </a:rPr>
              <a:t>of secondary socialisation:</a:t>
            </a:r>
          </a:p>
        </p:txBody>
      </p:sp>
      <p:sp>
        <p:nvSpPr>
          <p:cNvPr id="17417" name="Rectangle 11">
            <a:extLst>
              <a:ext uri="{FF2B5EF4-FFF2-40B4-BE49-F238E27FC236}">
                <a16:creationId xmlns:a16="http://schemas.microsoft.com/office/drawing/2014/main" id="{EC21AC5A-11BF-4A7C-BEFE-59BD43456A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2688" y="2212975"/>
            <a:ext cx="4572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GB" altLang="en-US" sz="2800" b="1">
                <a:cs typeface="Arial" panose="020B0604020202020204" pitchFamily="34" charset="0"/>
              </a:rPr>
              <a:t> The Media.</a:t>
            </a:r>
          </a:p>
        </p:txBody>
      </p:sp>
      <p:sp>
        <p:nvSpPr>
          <p:cNvPr id="17418" name="TextBox 12">
            <a:extLst>
              <a:ext uri="{FF2B5EF4-FFF2-40B4-BE49-F238E27FC236}">
                <a16:creationId xmlns:a16="http://schemas.microsoft.com/office/drawing/2014/main" id="{1F06758E-FB71-405C-B362-57987D55AB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289" y="4379914"/>
            <a:ext cx="75723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>
                <a:cs typeface="Arial" panose="020B0604020202020204" pitchFamily="34" charset="0"/>
              </a:rPr>
              <a:t> Provide us with things like:</a:t>
            </a:r>
          </a:p>
        </p:txBody>
      </p:sp>
      <p:sp>
        <p:nvSpPr>
          <p:cNvPr id="17419" name="Rectangle 13">
            <a:extLst>
              <a:ext uri="{FF2B5EF4-FFF2-40B4-BE49-F238E27FC236}">
                <a16:creationId xmlns:a16="http://schemas.microsoft.com/office/drawing/2014/main" id="{558BCDF8-5A55-401D-AAA7-3A8218A3B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2688" y="2903539"/>
            <a:ext cx="30591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GB" altLang="en-US" sz="2800" b="1">
                <a:cs typeface="Arial" panose="020B0604020202020204" pitchFamily="34" charset="0"/>
              </a:rPr>
              <a:t> The Workplace.</a:t>
            </a:r>
          </a:p>
        </p:txBody>
      </p:sp>
      <p:sp>
        <p:nvSpPr>
          <p:cNvPr id="17420" name="Rectangle 14">
            <a:extLst>
              <a:ext uri="{FF2B5EF4-FFF2-40B4-BE49-F238E27FC236}">
                <a16:creationId xmlns:a16="http://schemas.microsoft.com/office/drawing/2014/main" id="{FBC582AD-4088-4A1E-892A-CC12DD958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2689" y="3594100"/>
            <a:ext cx="19256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GB" altLang="en-US" sz="2800" b="1">
                <a:cs typeface="Arial" panose="020B0604020202020204" pitchFamily="34" charset="0"/>
              </a:rPr>
              <a:t> Religion.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4708556-EDB0-402E-A7AC-81FE311184FD}"/>
              </a:ext>
            </a:extLst>
          </p:cNvPr>
          <p:cNvSpPr/>
          <p:nvPr/>
        </p:nvSpPr>
        <p:spPr>
          <a:xfrm>
            <a:off x="1666844" y="1071546"/>
            <a:ext cx="8858312" cy="5572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8438" name="Rectangle 7">
            <a:extLst>
              <a:ext uri="{FF2B5EF4-FFF2-40B4-BE49-F238E27FC236}">
                <a16:creationId xmlns:a16="http://schemas.microsoft.com/office/drawing/2014/main" id="{7D7BE57E-A846-493F-BEE8-31F4E0B8CD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2688" y="3571876"/>
            <a:ext cx="3071812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GB" altLang="en-US" sz="2800" b="1">
                <a:cs typeface="Arial" panose="020B0604020202020204" pitchFamily="34" charset="0"/>
              </a:rPr>
              <a:t> Gender.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GB" altLang="en-US" sz="2800" b="1">
                <a:cs typeface="Arial" panose="020B0604020202020204" pitchFamily="34" charset="0"/>
              </a:rPr>
              <a:t> Nationality.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GB" altLang="en-US" sz="2800" b="1">
                <a:cs typeface="Arial" panose="020B0604020202020204" pitchFamily="34" charset="0"/>
              </a:rPr>
              <a:t> Class.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GB" altLang="en-US" sz="2800" b="1">
                <a:cs typeface="Arial" panose="020B0604020202020204" pitchFamily="34" charset="0"/>
              </a:rPr>
              <a:t> Age.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GB" altLang="en-US" sz="2800" b="1">
                <a:cs typeface="Arial" panose="020B0604020202020204" pitchFamily="34" charset="0"/>
              </a:rPr>
              <a:t> Ethnicity.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66C305A0-D8E9-42C5-96A8-C3C921B58C2A}"/>
              </a:ext>
            </a:extLst>
          </p:cNvPr>
          <p:cNvSpPr/>
          <p:nvPr/>
        </p:nvSpPr>
        <p:spPr bwMode="auto">
          <a:xfrm>
            <a:off x="7524740" y="250991"/>
            <a:ext cx="2857510" cy="57942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just">
              <a:defRPr/>
            </a:pPr>
            <a:r>
              <a:rPr lang="en-GB" sz="2800" b="1" dirty="0">
                <a:latin typeface="Arial" pitchFamily="34" charset="0"/>
                <a:cs typeface="Arial" pitchFamily="34" charset="0"/>
              </a:rPr>
              <a:t>2. Socialisation</a:t>
            </a:r>
          </a:p>
        </p:txBody>
      </p:sp>
      <p:sp>
        <p:nvSpPr>
          <p:cNvPr id="18440" name="Rectangle 11">
            <a:extLst>
              <a:ext uri="{FF2B5EF4-FFF2-40B4-BE49-F238E27FC236}">
                <a16:creationId xmlns:a16="http://schemas.microsoft.com/office/drawing/2014/main" id="{246FAE6A-3763-4FFE-9ED5-61254AC85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0" y="1214439"/>
            <a:ext cx="1741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cs typeface="Arial" panose="020B0604020202020204" pitchFamily="34" charset="0"/>
              </a:rPr>
              <a:t>Scripting</a:t>
            </a:r>
            <a:endParaRPr lang="en-GB" altLang="en-US" sz="2800"/>
          </a:p>
        </p:txBody>
      </p:sp>
      <p:sp>
        <p:nvSpPr>
          <p:cNvPr id="18441" name="Rectangle 12">
            <a:extLst>
              <a:ext uri="{FF2B5EF4-FFF2-40B4-BE49-F238E27FC236}">
                <a16:creationId xmlns:a16="http://schemas.microsoft.com/office/drawing/2014/main" id="{5D69B36C-E633-4196-8B13-BC14C3A813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2000251"/>
            <a:ext cx="78200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en-GB" altLang="en-US" sz="2800">
                <a:cs typeface="Arial" panose="020B0604020202020204" pitchFamily="34" charset="0"/>
              </a:rPr>
              <a:t> Societies give people </a:t>
            </a:r>
            <a:r>
              <a:rPr lang="en-GB" altLang="en-US" sz="2800" b="1">
                <a:cs typeface="Arial" panose="020B0604020202020204" pitchFamily="34" charset="0"/>
              </a:rPr>
              <a:t>scripts</a:t>
            </a:r>
            <a:r>
              <a:rPr lang="en-GB" altLang="en-US" sz="2800">
                <a:cs typeface="Arial" panose="020B0604020202020204" pitchFamily="34" charset="0"/>
              </a:rPr>
              <a:t> to follow.</a:t>
            </a:r>
          </a:p>
        </p:txBody>
      </p:sp>
      <p:sp>
        <p:nvSpPr>
          <p:cNvPr id="18442" name="Rectangle 13">
            <a:extLst>
              <a:ext uri="{FF2B5EF4-FFF2-40B4-BE49-F238E27FC236}">
                <a16:creationId xmlns:a16="http://schemas.microsoft.com/office/drawing/2014/main" id="{59501DA0-2920-43AA-994D-58D784608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2786064"/>
            <a:ext cx="8185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en-GB" altLang="en-US" sz="2800">
                <a:cs typeface="Arial" panose="020B0604020202020204" pitchFamily="34" charset="0"/>
              </a:rPr>
              <a:t> Like actors on a stage, people given scripts for: </a:t>
            </a:r>
          </a:p>
        </p:txBody>
      </p:sp>
      <p:sp>
        <p:nvSpPr>
          <p:cNvPr id="18443" name="Rectangle 14">
            <a:extLst>
              <a:ext uri="{FF2B5EF4-FFF2-40B4-BE49-F238E27FC236}">
                <a16:creationId xmlns:a16="http://schemas.microsoft.com/office/drawing/2014/main" id="{7DD940DE-A77D-4CE8-A58C-972893134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6064" y="4500563"/>
            <a:ext cx="3786187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cs typeface="Arial" panose="020B0604020202020204" pitchFamily="34" charset="0"/>
              </a:rPr>
              <a:t>We are socialised into the appropriate norms and values for these statuses.</a:t>
            </a:r>
          </a:p>
        </p:txBody>
      </p:sp>
      <p:sp>
        <p:nvSpPr>
          <p:cNvPr id="16" name="Right Arrow 15">
            <a:extLst>
              <a:ext uri="{FF2B5EF4-FFF2-40B4-BE49-F238E27FC236}">
                <a16:creationId xmlns:a16="http://schemas.microsoft.com/office/drawing/2014/main" id="{D30735B4-1862-4C34-AAED-4A01428B0CE7}"/>
              </a:ext>
            </a:extLst>
          </p:cNvPr>
          <p:cNvSpPr/>
          <p:nvPr/>
        </p:nvSpPr>
        <p:spPr>
          <a:xfrm>
            <a:off x="4310063" y="4500564"/>
            <a:ext cx="2000250" cy="73342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just">
              <a:defRPr/>
            </a:pP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66ED46A-7B63-402C-87FE-60105F3CD4E0}"/>
              </a:ext>
            </a:extLst>
          </p:cNvPr>
          <p:cNvSpPr/>
          <p:nvPr/>
        </p:nvSpPr>
        <p:spPr>
          <a:xfrm>
            <a:off x="1666844" y="1071546"/>
            <a:ext cx="8858312" cy="5572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D5E63A7E-2C7B-418F-8D01-94E08D877D58}"/>
              </a:ext>
            </a:extLst>
          </p:cNvPr>
          <p:cNvSpPr/>
          <p:nvPr/>
        </p:nvSpPr>
        <p:spPr>
          <a:xfrm>
            <a:off x="7524760" y="251608"/>
            <a:ext cx="2857520" cy="57888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just">
              <a:defRPr/>
            </a:pPr>
            <a:r>
              <a:rPr lang="en-GB" sz="2800" b="1" dirty="0">
                <a:latin typeface="Arial" pitchFamily="34" charset="0"/>
                <a:cs typeface="Arial" pitchFamily="34" charset="0"/>
              </a:rPr>
              <a:t>2. Socialisation</a:t>
            </a:r>
          </a:p>
        </p:txBody>
      </p:sp>
      <p:sp>
        <p:nvSpPr>
          <p:cNvPr id="19466" name="Rectangle 6">
            <a:extLst>
              <a:ext uri="{FF2B5EF4-FFF2-40B4-BE49-F238E27FC236}">
                <a16:creationId xmlns:a16="http://schemas.microsoft.com/office/drawing/2014/main" id="{713C964C-CEB9-4679-9740-563F2B0033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8750" y="1285876"/>
            <a:ext cx="1384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cs typeface="Arial" panose="020B0604020202020204" pitchFamily="34" charset="0"/>
              </a:rPr>
              <a:t>Choice</a:t>
            </a:r>
            <a:endParaRPr lang="en-GB" altLang="en-US" sz="2800"/>
          </a:p>
        </p:txBody>
      </p:sp>
      <p:sp>
        <p:nvSpPr>
          <p:cNvPr id="19467" name="TextBox 8">
            <a:extLst>
              <a:ext uri="{FF2B5EF4-FFF2-40B4-BE49-F238E27FC236}">
                <a16:creationId xmlns:a16="http://schemas.microsoft.com/office/drawing/2014/main" id="{A70410AD-DFFE-4CDB-A793-B05F3A929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288" y="1897064"/>
            <a:ext cx="84629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>
                <a:cs typeface="Arial" panose="020B0604020202020204" pitchFamily="34" charset="0"/>
              </a:rPr>
              <a:t> Easy to exaggerate role of socialisation.</a:t>
            </a:r>
          </a:p>
        </p:txBody>
      </p:sp>
      <p:sp>
        <p:nvSpPr>
          <p:cNvPr id="19468" name="Rectangle 11">
            <a:extLst>
              <a:ext uri="{FF2B5EF4-FFF2-40B4-BE49-F238E27FC236}">
                <a16:creationId xmlns:a16="http://schemas.microsoft.com/office/drawing/2014/main" id="{8F5F280D-11A8-422E-8524-9A329714F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2643189"/>
            <a:ext cx="37480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en-GB" altLang="en-US" sz="2800">
                <a:cs typeface="Arial" panose="020B0604020202020204" pitchFamily="34" charset="0"/>
              </a:rPr>
              <a:t> Like actors we can:</a:t>
            </a:r>
          </a:p>
        </p:txBody>
      </p:sp>
      <p:sp>
        <p:nvSpPr>
          <p:cNvPr id="19469" name="Rectangle 12">
            <a:extLst>
              <a:ext uri="{FF2B5EF4-FFF2-40B4-BE49-F238E27FC236}">
                <a16:creationId xmlns:a16="http://schemas.microsoft.com/office/drawing/2014/main" id="{7F5FEAFA-8254-4112-8B50-4C4DA74987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250" y="3286126"/>
            <a:ext cx="80724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800" b="1">
                <a:cs typeface="Arial" panose="020B0604020202020204" pitchFamily="34" charset="0"/>
              </a:rPr>
              <a:t> Interpret</a:t>
            </a:r>
            <a:r>
              <a:rPr lang="en-GB" altLang="en-US">
                <a:cs typeface="Arial" panose="020B0604020202020204" pitchFamily="34" charset="0"/>
              </a:rPr>
              <a:t> </a:t>
            </a:r>
            <a:r>
              <a:rPr lang="en-GB" altLang="en-US" sz="2800">
                <a:cs typeface="Arial" panose="020B0604020202020204" pitchFamily="34" charset="0"/>
              </a:rPr>
              <a:t>the scripts we’re given in our own way.</a:t>
            </a:r>
          </a:p>
        </p:txBody>
      </p:sp>
      <p:sp>
        <p:nvSpPr>
          <p:cNvPr id="19470" name="Rectangle 13">
            <a:extLst>
              <a:ext uri="{FF2B5EF4-FFF2-40B4-BE49-F238E27FC236}">
                <a16:creationId xmlns:a16="http://schemas.microsoft.com/office/drawing/2014/main" id="{C03D2EFC-2FC1-4B63-A758-BD6FC2CD5E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251" y="3952876"/>
            <a:ext cx="35861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800" b="1">
                <a:cs typeface="Arial" panose="020B0604020202020204" pitchFamily="34" charset="0"/>
              </a:rPr>
              <a:t> Change</a:t>
            </a:r>
            <a:r>
              <a:rPr lang="en-GB" altLang="en-US" sz="2800">
                <a:cs typeface="Arial" panose="020B0604020202020204" pitchFamily="34" charset="0"/>
              </a:rPr>
              <a:t> our scripts.</a:t>
            </a:r>
            <a:endParaRPr lang="en-GB" altLang="en-US" sz="2800"/>
          </a:p>
        </p:txBody>
      </p:sp>
      <p:sp>
        <p:nvSpPr>
          <p:cNvPr id="19471" name="Rectangle 14">
            <a:extLst>
              <a:ext uri="{FF2B5EF4-FFF2-40B4-BE49-F238E27FC236}">
                <a16:creationId xmlns:a16="http://schemas.microsoft.com/office/drawing/2014/main" id="{C0035379-6F6C-4C85-8E3C-25F9A25261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250" y="4619626"/>
            <a:ext cx="4027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800" b="1">
                <a:cs typeface="Arial" panose="020B0604020202020204" pitchFamily="34" charset="0"/>
              </a:rPr>
              <a:t> Refuse</a:t>
            </a:r>
            <a:r>
              <a:rPr lang="en-GB" altLang="en-US" sz="2800">
                <a:cs typeface="Arial" panose="020B0604020202020204" pitchFamily="34" charset="0"/>
              </a:rPr>
              <a:t> to follow them.</a:t>
            </a:r>
            <a:endParaRPr lang="en-GB" altLang="en-US" sz="2800"/>
          </a:p>
        </p:txBody>
      </p:sp>
      <p:sp>
        <p:nvSpPr>
          <p:cNvPr id="19472" name="Rectangle 15">
            <a:extLst>
              <a:ext uri="{FF2B5EF4-FFF2-40B4-BE49-F238E27FC236}">
                <a16:creationId xmlns:a16="http://schemas.microsoft.com/office/drawing/2014/main" id="{1814B005-7432-42BB-9F4F-525AE64CB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250" y="5286376"/>
            <a:ext cx="50736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800" b="1">
                <a:cs typeface="Arial" panose="020B0604020202020204" pitchFamily="34" charset="0"/>
              </a:rPr>
              <a:t> Tear</a:t>
            </a:r>
            <a:r>
              <a:rPr lang="en-GB" altLang="en-US" sz="2800">
                <a:cs typeface="Arial" panose="020B0604020202020204" pitchFamily="34" charset="0"/>
              </a:rPr>
              <a:t> them up and walk away.</a:t>
            </a:r>
            <a:endParaRPr lang="en-GB" altLang="en-US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algn="just">
          <a:defRPr b="1" dirty="0" smtClean="0">
            <a:latin typeface="Arial" pitchFamily="34" charset="0"/>
            <a:cs typeface="Arial" pitchFamily="34" charset="0"/>
          </a:defRPr>
        </a:defPPr>
      </a:lstStyle>
    </a:spDef>
    <a:txDef>
      <a:spPr>
        <a:noFill/>
      </a:spPr>
      <a:bodyPr wrap="square" rtlCol="0">
        <a:spAutoFit/>
      </a:bodyPr>
      <a:lstStyle>
        <a:defPPr>
          <a:defRPr sz="280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800" dirty="0" smtClean="0">
            <a:solidFill>
              <a:srgbClr val="000000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372</Words>
  <Application>Microsoft Office PowerPoint</Application>
  <PresentationFormat>Widescreen</PresentationFormat>
  <Paragraphs>64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1_Custom Design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Core Concepts</dc:title>
  <dc:subject>Socialisation</dc:subject>
  <dc:creator>Steve Taylor and Chris. Livesey</dc:creator>
  <cp:lastModifiedBy>chris livesey</cp:lastModifiedBy>
  <cp:revision>199</cp:revision>
  <dcterms:created xsi:type="dcterms:W3CDTF">2007-08-30T13:51:35Z</dcterms:created>
  <dcterms:modified xsi:type="dcterms:W3CDTF">2019-09-10T08:34:19Z</dcterms:modified>
  <cp:contentStatus>© onlineclassroom.tv 2007</cp:contentStatus>
</cp:coreProperties>
</file>