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3" r:id="rId2"/>
    <p:sldMasterId id="2147483661" r:id="rId3"/>
  </p:sldMasterIdLst>
  <p:notesMasterIdLst>
    <p:notesMasterId r:id="rId12"/>
  </p:notesMasterIdLst>
  <p:handoutMasterIdLst>
    <p:handoutMasterId r:id="rId13"/>
  </p:handoutMasterIdLst>
  <p:sldIdLst>
    <p:sldId id="256" r:id="rId4"/>
    <p:sldId id="257" r:id="rId5"/>
    <p:sldId id="261" r:id="rId6"/>
    <p:sldId id="258" r:id="rId7"/>
    <p:sldId id="260" r:id="rId8"/>
    <p:sldId id="259" r:id="rId9"/>
    <p:sldId id="262" r:id="rId10"/>
    <p:sldId id="263" r:id="rId11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25" userDrawn="1">
          <p15:clr>
            <a:srgbClr val="A4A3A4"/>
          </p15:clr>
        </p15:guide>
        <p15:guide id="2" pos="3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CC0099"/>
    <a:srgbClr val="006600"/>
    <a:srgbClr val="FFFF99"/>
    <a:srgbClr val="EDF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8" autoAdjust="0"/>
    <p:restoredTop sz="94671" autoAdjust="0"/>
  </p:normalViewPr>
  <p:slideViewPr>
    <p:cSldViewPr>
      <p:cViewPr varScale="1">
        <p:scale>
          <a:sx n="79" d="100"/>
          <a:sy n="79" d="100"/>
        </p:scale>
        <p:origin x="96" y="158"/>
      </p:cViewPr>
      <p:guideLst>
        <p:guide orient="horz" pos="1525"/>
        <p:guide pos="3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2082B47-B050-46B7-B5EA-777044E079B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837403-EB41-47FB-915E-B81483DF11B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B24605F-10CD-42E4-856C-52FEAF3B772B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9102A4-7DD4-4A1E-935D-279B10BBC7E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D89EEA-84B8-4A82-B701-5418776D085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4CCA6A06-D5CD-42BA-A0C6-ABEB9A76AE0F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30FE133-5E6B-47AD-A49F-37BF56A4164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647ACD-5947-4D4F-90AC-04836AA9E87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846E8F2-35C9-418E-B700-2FE19E1FB457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A736616-973D-410A-8825-CCBCDFDB77A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53D1B1B-3748-47B9-9A37-19FD1760DE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12B08B-E362-43F3-807C-B15193B4F34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638408-D846-4D52-8A05-9E8F6671DE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EEB844F4-E5D0-47A4-B0CB-FACDA0F84536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017CC6F1-17F4-43B9-AB7F-0BEF4DB20DA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0EF79B96-DCE6-461F-B687-2B7D03BCE1C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>
            <a:extLst>
              <a:ext uri="{FF2B5EF4-FFF2-40B4-BE49-F238E27FC236}">
                <a16:creationId xmlns:a16="http://schemas.microsoft.com/office/drawing/2014/main" id="{811F4A4C-9E25-4386-9491-0C86F2AA530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>
            <a:extLst>
              <a:ext uri="{FF2B5EF4-FFF2-40B4-BE49-F238E27FC236}">
                <a16:creationId xmlns:a16="http://schemas.microsoft.com/office/drawing/2014/main" id="{2B06CC31-A0AB-453B-9AC5-D3E0243AA21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03958707-BECE-4A00-81A2-8CBCC023408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3F542DD6-2071-43EC-BDE9-38BDAA1F76D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B89ECD12-69FF-4341-AF05-6DC9019EBFA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FEB235D4-4ABD-421B-A20C-6D2E4261FAF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AEE8BB38-1EB8-4904-B25E-27DC25DBD66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9FF8CCE4-95C0-455C-974C-A9235FD0856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>
            <a:extLst>
              <a:ext uri="{FF2B5EF4-FFF2-40B4-BE49-F238E27FC236}">
                <a16:creationId xmlns:a16="http://schemas.microsoft.com/office/drawing/2014/main" id="{94704983-E6FF-4A5A-8EE8-3857ABD208C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>
            <a:extLst>
              <a:ext uri="{FF2B5EF4-FFF2-40B4-BE49-F238E27FC236}">
                <a16:creationId xmlns:a16="http://schemas.microsoft.com/office/drawing/2014/main" id="{A7829A14-3203-4C51-9634-153CE93D82D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2700BA08-5ED3-4383-85F7-ADBA353E515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2D499A84-C76F-47E9-8616-83728D7A30B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>
            <a:extLst>
              <a:ext uri="{FF2B5EF4-FFF2-40B4-BE49-F238E27FC236}">
                <a16:creationId xmlns:a16="http://schemas.microsoft.com/office/drawing/2014/main" id="{8ACB13A6-655E-46D5-AD0B-7DF53C74F09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>
            <a:extLst>
              <a:ext uri="{FF2B5EF4-FFF2-40B4-BE49-F238E27FC236}">
                <a16:creationId xmlns:a16="http://schemas.microsoft.com/office/drawing/2014/main" id="{C43F5BBB-8F36-46C4-B1C1-2AFDD99B273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3543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894E9C-C238-441B-88BE-C7CCF39ACA1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381B75B4-12CF-490A-B5E4-04A48CC59648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E8D529-7FE3-4522-84D3-357D080A7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036A16-9F85-45DC-A218-969F7B749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FC1E627E-9CDB-4BB4-AB9E-B09A271A9D1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36432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DE086-4CB6-40A6-B254-228324EBD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6B2D2E7-1CF4-42D2-AE74-362BFCF17CBF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9601A8-1D26-4878-81DF-B973AC685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4CC8B7-9450-440D-BF69-EEB040234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3BC62D20-583D-405D-B997-463A3FAD4FF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218592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B5BA07-EB01-491A-BD69-7459724E0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EA7B4F-E9B5-4B55-ADBF-B18675D270AB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5215B4-0CA6-4F3B-9451-1AC83F535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B73D5C-73CA-4E51-931D-43D4DAE5A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7BD254-6FBD-4B88-99EF-68C2466CE75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734033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6EB5B8-F33B-42D8-A266-6AA4F3690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94A51-62C5-40B7-9DE3-2FF13CCF9A11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DE71EB-9E73-445C-A2E5-9E0CB3DD0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3A51D-4624-447D-AF5C-70171B6D0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397633-4DC8-4014-8FA6-253D4E4F410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270753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E7ED63-9DEB-442C-87F7-D2162907A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BD7F0F-AFE8-4C8E-B3B5-3738A12931E5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34B1F6-89A2-494B-BCB3-2A8128C25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951E39-2F36-4AB7-B78D-219353AFA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2C1530-67C7-4ADE-BD4C-627C644C30C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883589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935DB5C-1D58-4EDA-8BBA-7E3AEB803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32CC3A-F56C-442C-8520-9BA1050F2099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4FD3A01-6BF9-4F5D-A27D-E680A468B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E89E536-BBE0-45D4-805A-8CF730168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E24BAB-4C21-4D5D-95FB-A310BBC3629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947793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09CD75F-9A0B-4E03-BAF5-0283393EE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E811D3-9BB0-4D61-A1BA-DE58B248DDC2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0B9F25A-435A-4FC8-993B-16BF69187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D2629EC-C326-4004-9A05-C036EDEE6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BD350D-2D5D-4883-9420-198F96B978E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717647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CF18D1E-5E1D-491E-A0D2-D38C82D96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FC8EA3-7AC6-4B13-8F50-34B77E6D4E58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EE94C4E-15ED-44F1-9A20-A89E83FD2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811406C-7960-4892-9309-303E09EAF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D04D60-E682-4916-8666-202FFFD956F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118584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659B2-2E0F-46DF-AAFA-D74D0AD4E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D6F18A-04B3-4323-908A-9113A892EDE3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E6B2719-6696-4A43-8D2A-5B1DFAEC7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3E23ACB-84BE-40BF-8615-FECBA513F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2F3E68-4634-4817-B8E0-22C4E767836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837827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0F2CB87-E902-4971-8652-F1C3A3917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8ED17-EEF8-41FD-8829-476362C8B67C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CD04C2A-20CD-4441-A0EA-C215A9424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DAA5BB7-45F3-4E98-B347-FA9D196E4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04432A-1F2F-44C2-98D5-D25BA51CFD2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3688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33A9C-F8FE-432F-A192-52650C1FD33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E08789C-9384-40E7-84BC-DB2CEE61D16E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24AD72-0120-4CC9-A724-C421C22F3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889C86-FD5B-4D97-A955-D1A4CB8F3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586E6D27-042E-4BCC-9057-C871B515F36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264804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42906CD-B39F-44AF-8F55-9234A1988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C794E-7147-4CAE-BFF4-B839B7570338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CE0188A-22A5-46AC-AADD-FB0028B64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CB3806B-748D-4BDE-BE8E-444B1D593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6B8F00-F314-4A0E-9452-95232750484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625341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0C19FB-5078-44F8-A3B1-B0E7C6C56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70744D-7907-4BF7-AC88-93C83CFC8A41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C8E13F-7CED-4FFE-BDAC-16BE5FC1F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52F765-DDBF-4468-B8A7-5C4171F61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DB0D18-D379-4A13-90A3-9583E249FE6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161587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8CC668-81E7-4550-B9A0-478F48F55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4F0CFD-54A9-4595-8ECE-BDD069B79C12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254B97-E537-4E42-8AEF-0E0D59FB0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4AA2A1-DFF2-4F13-A601-1142390F8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FCF5F2-0956-415D-88C6-B1222AAFDDC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590271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B30BA4-226D-42DD-93CA-04BEB5E6B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69424-E147-4A46-844B-F92BBFC4DA95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7A1FB5-2641-4CD1-81B7-ED44ACB6F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233BF-0FC8-46C4-93EC-5FFD4276F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850346-3A16-4A13-BD88-F86308F87C5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6445589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C2ECA2-0E01-4E29-9DAD-F54C851B7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07A6E-D782-4EA6-99AC-EEEECB6435BC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3B7508-FF5E-448D-9358-F93C7A424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4A3778-C69C-48E9-8142-BE7FACD0B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A8FA0B-4267-44E5-A2BB-F0F6DDD849D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001560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80E68A-16D8-41DA-8765-F25FD33B0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690114-A0A5-4237-ACFC-E8E043B25939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B122D5-37D9-489C-A451-33A5998C8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9BB94A-C1BD-48F4-BBA0-60A466CAA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0B7B5A-6065-4CF6-A3E4-AB52CFA67DE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5398447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CA46E81-1F87-4B7E-B67D-259F4959A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FD82DD-4988-49C6-BA93-0C2E0458E637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5F9F00F-1B30-4BA1-8FAC-F734F8E9C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A9DD8A9-7584-4F47-B78B-75B88C463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0FAD85-7823-4850-8D0B-5B042E6A563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93622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0C4C23D-D457-43DD-9545-DE5FAD76B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66875-63A1-49E7-BBD1-761D3D79EBBE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570C85D-510E-4C5A-B2A3-1FD6D4549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EAFC57F-0039-4E9F-8F2B-670D83C86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82120A-6491-4B60-93AE-B67E2D4C66E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5705501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B8A58202-F941-42BC-939A-FD833D7EB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594CCE-9F61-4DF4-98B9-B73CF11272C8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7C1232F-890D-445A-84C6-9F14940D1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6CDD1B0-B7BE-4765-B4B0-D8CCB224C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35A1EF-2908-451B-815D-5A1520DAE37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0666048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F740921-84D5-4BB2-903C-B587B05B8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32D8B2-3B12-4609-A163-B345052C6E6C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C09C357-F184-4EF9-B506-3112B6A14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F3EFBA3-6B17-4555-908A-0A57E043A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B7A8E3-E4CC-499E-B51C-10357D853CD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99633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C210A1-58D7-419C-8C14-22F00F03E45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8ADD519A-01B2-46D2-9289-AA3531B87914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2F3D69-7B6D-45AD-92E8-513BD5AA4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709F55-9430-4032-BFF0-93B66DF2C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7F52D6DC-B755-4ECD-9A02-1F900AD1D6E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9096795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4DDDC2C-E8AB-4E83-95D7-2DD965829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BBCD9-A308-4FC4-9028-497EAD584438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AA3699A-AC4B-4286-A88A-A950A875F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6C5D514-0A38-43C6-B988-765C2AC25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09DD75-0F47-42EB-8FFA-87DC837675D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4798737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013E147-FD00-45E7-8655-EBEBE7BCF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5D991-59D4-4F4E-A938-8468A8E44A5A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08F2BDB-FD71-4C6F-9C92-AE118BF3C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60F8EC3-9173-4615-B20F-92D30C720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E45C65-E3BD-42A5-BB11-09092837C92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8329031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C0E052-8102-4104-8BC8-AD90D5338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BA1011-76D7-4F60-8A1D-64D44A0FD05D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0CEC2F-E872-4F58-921D-0360B9907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A2406-D417-4969-A241-DB8511FCF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341DDF-3ED6-472F-9A52-0905A63F0BF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8577055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C08442-8A67-4C5E-A6C4-D506AE50A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B7BDE-6F75-49FD-93C2-A3304A8F5437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49BBB4-D6CA-43ED-BC42-C7FB1E47C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C0644-9049-415F-95C7-3D4B90A4A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47745B-5F4D-4056-9775-FC71C7A64BA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99429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C5AE73-7B6A-4C30-B83D-362D3C50338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A5BCFC1-396D-4548-934B-517420C1BB1E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001401-1A80-4BDF-8651-54D4D93E8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3DDEE2-3DA5-4FD1-8664-C17566B4D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FA2585A4-4BB2-479A-9EBE-676CC6456F1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17974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E47A8D-8699-4ACC-B386-629B4684802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407CB6E-1AD1-431E-9F67-1156F8277883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42F93B-164A-48AA-8860-5F11FDCCC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685B1A-D613-47DE-8EAF-1F8AD621E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D65BA7D6-3C7F-4063-8D8C-2A752C160FE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58259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6E539B-C604-49D4-B8D9-0FC4E167E7B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705F50E-5B5A-4A57-94E2-BB1239674A1F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3B3FEC-39B0-4A02-A2C7-43A0D736E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36AD4A4-21EC-4C9F-8402-4B19BAB37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4B7D8CF7-891E-4530-A422-CF144312738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74272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E2962E-F91C-4B21-9050-C83CB863B3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3A8F269-89DD-44C1-B86C-852C0E477A3E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316796-2A35-4E99-A73F-081F90A63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BE9217-EA35-4679-BEAE-4D63099D9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CD65705C-185F-4BED-B547-9651EF4B247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23977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106D9A-447D-4C21-8939-A833E2DAEA9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03150234-10E0-4778-8410-A38891615388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907741-DD34-4484-A5B0-6D62B689E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F80F2D-5C8E-45B5-B470-A2CDA92A8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DE10DF49-A107-41A7-BC26-5C11DFD974E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67353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BC0143-EAA6-46E0-8E3B-6879B6CA25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D829C6FC-62CE-4682-9329-288C7FA0FFC1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B891B7-B868-45B2-A80E-620DD9ED5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8D7D6D-C404-4CEF-852B-488692427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55484F5F-444C-4C7B-A106-B203FB8324B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17268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7222395-412B-4608-BD3C-B39E7F1CC84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91344" y="22258"/>
            <a:ext cx="3534896" cy="907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83" r:id="rId1"/>
    <p:sldLayoutId id="2147484106" r:id="rId2"/>
    <p:sldLayoutId id="2147484107" r:id="rId3"/>
    <p:sldLayoutId id="2147484108" r:id="rId4"/>
    <p:sldLayoutId id="2147484109" r:id="rId5"/>
    <p:sldLayoutId id="2147484110" r:id="rId6"/>
    <p:sldLayoutId id="2147484111" r:id="rId7"/>
    <p:sldLayoutId id="2147484112" r:id="rId8"/>
    <p:sldLayoutId id="2147484113" r:id="rId9"/>
    <p:sldLayoutId id="2147484114" r:id="rId10"/>
    <p:sldLayoutId id="214748411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7BBC8A7E-1EB3-43BD-B5BA-ADF5F1D6A01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C3C58AAF-A27E-41E2-98BF-66852CB982F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D1F95A-303D-4298-B024-36BBC1231B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B02C92F-0D24-468F-BB0F-529F899F7D07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29558-E40A-4224-B2FF-61DF7C31D1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907D9F-554C-46D1-90F1-9B5E782079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593BAF2-FCBA-4671-8B9C-27D24F0A94B7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4" r:id="rId1"/>
    <p:sldLayoutId id="2147484085" r:id="rId2"/>
    <p:sldLayoutId id="2147484086" r:id="rId3"/>
    <p:sldLayoutId id="2147484087" r:id="rId4"/>
    <p:sldLayoutId id="2147484088" r:id="rId5"/>
    <p:sldLayoutId id="2147484089" r:id="rId6"/>
    <p:sldLayoutId id="2147484090" r:id="rId7"/>
    <p:sldLayoutId id="2147484091" r:id="rId8"/>
    <p:sldLayoutId id="2147484092" r:id="rId9"/>
    <p:sldLayoutId id="2147484093" r:id="rId10"/>
    <p:sldLayoutId id="214748409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2729DDA6-0405-4884-852B-C801BA7F40A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D4C74A4F-4B48-4537-A8AA-8B544F51A85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54621C-D52E-4ECD-91C8-FBC718AE19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7A8146C-FED4-459E-BA74-90E7A151C49A}" type="datetimeFigureOut">
              <a:rPr lang="en-US"/>
              <a:pPr>
                <a:defRPr/>
              </a:pPr>
              <a:t>9/10/2019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4C0A73-3575-4CDB-9E6D-0AC81F7BC7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199F0-5A8A-4F4D-917F-C32DF6518A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CA16688-EB24-4CE5-B9D0-9E6619142DCF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5" r:id="rId1"/>
    <p:sldLayoutId id="2147484096" r:id="rId2"/>
    <p:sldLayoutId id="2147484097" r:id="rId3"/>
    <p:sldLayoutId id="2147484098" r:id="rId4"/>
    <p:sldLayoutId id="2147484099" r:id="rId5"/>
    <p:sldLayoutId id="2147484100" r:id="rId6"/>
    <p:sldLayoutId id="2147484101" r:id="rId7"/>
    <p:sldLayoutId id="2147484102" r:id="rId8"/>
    <p:sldLayoutId id="2147484103" r:id="rId9"/>
    <p:sldLayoutId id="2147484104" r:id="rId10"/>
    <p:sldLayoutId id="214748410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7AD3261-BCDE-4917-82B0-1DCE708195BB}"/>
              </a:ext>
            </a:extLst>
          </p:cNvPr>
          <p:cNvSpPr/>
          <p:nvPr/>
        </p:nvSpPr>
        <p:spPr>
          <a:xfrm>
            <a:off x="1666844" y="1071546"/>
            <a:ext cx="8858312" cy="557216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D2D73FB9-8A40-4021-B03A-54645F4E1B80}"/>
              </a:ext>
            </a:extLst>
          </p:cNvPr>
          <p:cNvSpPr/>
          <p:nvPr/>
        </p:nvSpPr>
        <p:spPr bwMode="auto">
          <a:xfrm>
            <a:off x="8310555" y="250991"/>
            <a:ext cx="2071695" cy="579426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en-GB" sz="2800" b="1" dirty="0">
                <a:latin typeface="Arial" pitchFamily="34" charset="0"/>
                <a:cs typeface="Arial" pitchFamily="34" charset="0"/>
              </a:rPr>
              <a:t>3. Identity</a:t>
            </a:r>
          </a:p>
        </p:txBody>
      </p:sp>
      <p:sp>
        <p:nvSpPr>
          <p:cNvPr id="13319" name="TextBox 17">
            <a:extLst>
              <a:ext uri="{FF2B5EF4-FFF2-40B4-BE49-F238E27FC236}">
                <a16:creationId xmlns:a16="http://schemas.microsoft.com/office/drawing/2014/main" id="{3BBAB0D9-ED7D-4087-87CC-FC23A5D751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6875" y="1285876"/>
            <a:ext cx="88582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800" b="1">
                <a:cs typeface="Arial" panose="020B0604020202020204" pitchFamily="34" charset="0"/>
              </a:rPr>
              <a:t>Identity</a:t>
            </a:r>
          </a:p>
        </p:txBody>
      </p:sp>
      <p:sp>
        <p:nvSpPr>
          <p:cNvPr id="13320" name="Rectangle 1">
            <a:extLst>
              <a:ext uri="{FF2B5EF4-FFF2-40B4-BE49-F238E27FC236}">
                <a16:creationId xmlns:a16="http://schemas.microsoft.com/office/drawing/2014/main" id="{43B6B78A-C153-4308-A04D-C47D51C2C4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4113" y="2928939"/>
            <a:ext cx="18097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GB" altLang="en-US" sz="2800" b="1">
                <a:cs typeface="Times New Roman" panose="02020603050405020304" pitchFamily="18" charset="0"/>
              </a:rPr>
              <a:t> Social</a:t>
            </a:r>
            <a:endParaRPr lang="en-GB" altLang="en-US" sz="2800" b="1"/>
          </a:p>
        </p:txBody>
      </p:sp>
      <p:sp>
        <p:nvSpPr>
          <p:cNvPr id="13321" name="Rectangle 19">
            <a:extLst>
              <a:ext uri="{FF2B5EF4-FFF2-40B4-BE49-F238E27FC236}">
                <a16:creationId xmlns:a16="http://schemas.microsoft.com/office/drawing/2014/main" id="{D9C638FC-54C3-474F-8674-2633B16E17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1976439"/>
            <a:ext cx="80295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GB" altLang="en-US" sz="2800">
                <a:cs typeface="Times New Roman" panose="02020603050405020304" pitchFamily="18" charset="0"/>
              </a:rPr>
              <a:t> An image we have of ourselves as a person:</a:t>
            </a:r>
            <a:endParaRPr lang="en-GB" altLang="en-US" sz="2800"/>
          </a:p>
        </p:txBody>
      </p:sp>
      <p:sp>
        <p:nvSpPr>
          <p:cNvPr id="13322" name="Rectangle 20">
            <a:extLst>
              <a:ext uri="{FF2B5EF4-FFF2-40B4-BE49-F238E27FC236}">
                <a16:creationId xmlns:a16="http://schemas.microsoft.com/office/drawing/2014/main" id="{97ADD2FA-7C13-473F-B587-D95CB58800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4113" y="5072064"/>
            <a:ext cx="20875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GB" altLang="en-US" sz="2800" b="1">
                <a:cs typeface="Times New Roman" panose="02020603050405020304" pitchFamily="18" charset="0"/>
              </a:rPr>
              <a:t> Personal</a:t>
            </a:r>
            <a:endParaRPr lang="en-GB" altLang="en-US" sz="2800" b="1"/>
          </a:p>
        </p:txBody>
      </p:sp>
      <p:sp>
        <p:nvSpPr>
          <p:cNvPr id="13323" name="Rectangle 21">
            <a:extLst>
              <a:ext uri="{FF2B5EF4-FFF2-40B4-BE49-F238E27FC236}">
                <a16:creationId xmlns:a16="http://schemas.microsoft.com/office/drawing/2014/main" id="{004F1EFF-1ACC-4203-9A64-FFEEECFAFB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4500" y="2973388"/>
            <a:ext cx="485775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Identities attributed to us by our membership of certain categories (such as gender).</a:t>
            </a:r>
          </a:p>
        </p:txBody>
      </p:sp>
      <p:sp>
        <p:nvSpPr>
          <p:cNvPr id="13324" name="Rectangle 23">
            <a:extLst>
              <a:ext uri="{FF2B5EF4-FFF2-40B4-BE49-F238E27FC236}">
                <a16:creationId xmlns:a16="http://schemas.microsoft.com/office/drawing/2014/main" id="{386D72D9-0736-4050-9EC3-6F10DA0898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24564" y="5072063"/>
            <a:ext cx="4357687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/>
              <a:t>Identities that mark us out as a distinct individual set apart from others.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53378617-4DA7-4C1E-BC1A-A66FD396B174}"/>
              </a:ext>
            </a:extLst>
          </p:cNvPr>
          <p:cNvCxnSpPr/>
          <p:nvPr/>
        </p:nvCxnSpPr>
        <p:spPr>
          <a:xfrm rot="5400000">
            <a:off x="2774951" y="4321176"/>
            <a:ext cx="1357312" cy="1587"/>
          </a:xfrm>
          <a:prstGeom prst="straightConnector1">
            <a:avLst/>
          </a:prstGeom>
          <a:ln w="76200" cap="rnd" cmpd="sng">
            <a:bevel/>
            <a:headEnd type="triangle"/>
            <a:tailEnd type="triangle"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B03DAAAF-A1BA-4D17-ACBC-64633B561C19}"/>
              </a:ext>
            </a:extLst>
          </p:cNvPr>
          <p:cNvCxnSpPr/>
          <p:nvPr/>
        </p:nvCxnSpPr>
        <p:spPr>
          <a:xfrm>
            <a:off x="4095751" y="3214689"/>
            <a:ext cx="1285875" cy="158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771E3998-4E94-456A-BA63-982051EF29E9}"/>
              </a:ext>
            </a:extLst>
          </p:cNvPr>
          <p:cNvCxnSpPr/>
          <p:nvPr/>
        </p:nvCxnSpPr>
        <p:spPr>
          <a:xfrm>
            <a:off x="4524376" y="5356225"/>
            <a:ext cx="1285875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36F7AD18-D066-4F36-BA5E-05DD8A142D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91344" y="22258"/>
            <a:ext cx="3534896" cy="907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4EA2E00-2F3B-4A30-BCEB-F21BF8B5F986}"/>
              </a:ext>
            </a:extLst>
          </p:cNvPr>
          <p:cNvSpPr/>
          <p:nvPr/>
        </p:nvSpPr>
        <p:spPr>
          <a:xfrm>
            <a:off x="1666844" y="1071546"/>
            <a:ext cx="8858312" cy="557216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E7537E41-9E93-489F-8852-70B18F837550}"/>
              </a:ext>
            </a:extLst>
          </p:cNvPr>
          <p:cNvSpPr/>
          <p:nvPr/>
        </p:nvSpPr>
        <p:spPr bwMode="auto">
          <a:xfrm>
            <a:off x="8310555" y="250991"/>
            <a:ext cx="2071695" cy="579426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en-GB" sz="2800" b="1" dirty="0">
                <a:latin typeface="Arial" pitchFamily="34" charset="0"/>
                <a:cs typeface="Arial" pitchFamily="34" charset="0"/>
              </a:rPr>
              <a:t>3. Identity</a:t>
            </a:r>
          </a:p>
        </p:txBody>
      </p:sp>
      <p:sp>
        <p:nvSpPr>
          <p:cNvPr id="14343" name="Rectangle 6">
            <a:extLst>
              <a:ext uri="{FF2B5EF4-FFF2-40B4-BE49-F238E27FC236}">
                <a16:creationId xmlns:a16="http://schemas.microsoft.com/office/drawing/2014/main" id="{9477E5EF-9E24-4F8B-AC3B-46725F36F9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1376" y="4187825"/>
            <a:ext cx="2143125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buFont typeface="Wingdings" panose="05000000000000000000" pitchFamily="2" charset="2"/>
              <a:buChar char="§"/>
            </a:pPr>
            <a:r>
              <a:rPr lang="en-GB" altLang="en-US" sz="2800" b="1">
                <a:cs typeface="Arial" panose="020B0604020202020204" pitchFamily="34" charset="0"/>
              </a:rPr>
              <a:t> Nation</a:t>
            </a:r>
          </a:p>
          <a:p>
            <a:pPr algn="just" eaLnBrk="1" hangingPunct="1">
              <a:buFont typeface="Wingdings" panose="05000000000000000000" pitchFamily="2" charset="2"/>
              <a:buChar char="§"/>
            </a:pPr>
            <a:r>
              <a:rPr lang="en-GB" altLang="en-US" sz="2800" b="1">
                <a:cs typeface="Arial" panose="020B0604020202020204" pitchFamily="34" charset="0"/>
              </a:rPr>
              <a:t> Region</a:t>
            </a:r>
          </a:p>
          <a:p>
            <a:pPr algn="just" eaLnBrk="1" hangingPunct="1">
              <a:buFont typeface="Wingdings" panose="05000000000000000000" pitchFamily="2" charset="2"/>
              <a:buChar char="§"/>
            </a:pPr>
            <a:r>
              <a:rPr lang="en-GB" altLang="en-US" sz="2800" b="1">
                <a:cs typeface="Arial" panose="020B0604020202020204" pitchFamily="34" charset="0"/>
              </a:rPr>
              <a:t> Ethnicity</a:t>
            </a:r>
          </a:p>
        </p:txBody>
      </p:sp>
      <p:sp>
        <p:nvSpPr>
          <p:cNvPr id="14344" name="TextBox 7">
            <a:extLst>
              <a:ext uri="{FF2B5EF4-FFF2-40B4-BE49-F238E27FC236}">
                <a16:creationId xmlns:a16="http://schemas.microsoft.com/office/drawing/2014/main" id="{596FD56D-FB2A-4505-80CA-B135B5E2B5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6875" y="1285876"/>
            <a:ext cx="88582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800" b="1">
                <a:cs typeface="Arial" panose="020B0604020202020204" pitchFamily="34" charset="0"/>
              </a:rPr>
              <a:t>Social Identity</a:t>
            </a:r>
          </a:p>
        </p:txBody>
      </p:sp>
      <p:sp>
        <p:nvSpPr>
          <p:cNvPr id="14345" name="Rectangle 11">
            <a:extLst>
              <a:ext uri="{FF2B5EF4-FFF2-40B4-BE49-F238E27FC236}">
                <a16:creationId xmlns:a16="http://schemas.microsoft.com/office/drawing/2014/main" id="{49AD7EFB-D079-4B23-8B18-4349BE316A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2266950"/>
            <a:ext cx="8748712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en-GB" altLang="en-US" sz="2800" b="1">
                <a:cs typeface="Arial" panose="020B0604020202020204" pitchFamily="34" charset="0"/>
              </a:rPr>
              <a:t> Collective identities </a:t>
            </a:r>
            <a:r>
              <a:rPr lang="en-GB" altLang="en-US" sz="2800">
                <a:cs typeface="Arial" panose="020B0604020202020204" pitchFamily="34" charset="0"/>
              </a:rPr>
              <a:t>– those we share with others.</a:t>
            </a:r>
            <a:endParaRPr lang="en-GB" altLang="en-US" sz="2800" b="1">
              <a:cs typeface="Arial" panose="020B0604020202020204" pitchFamily="34" charset="0"/>
            </a:endParaRPr>
          </a:p>
        </p:txBody>
      </p:sp>
      <p:sp>
        <p:nvSpPr>
          <p:cNvPr id="14346" name="Rectangle 12">
            <a:extLst>
              <a:ext uri="{FF2B5EF4-FFF2-40B4-BE49-F238E27FC236}">
                <a16:creationId xmlns:a16="http://schemas.microsoft.com/office/drawing/2014/main" id="{BCB3212F-DDDE-4B49-A516-CF472D8AA7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3246439"/>
            <a:ext cx="23463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en-GB" altLang="en-US" sz="2800" b="1">
                <a:cs typeface="Arial" panose="020B0604020202020204" pitchFamily="34" charset="0"/>
              </a:rPr>
              <a:t> Examples</a:t>
            </a:r>
            <a:r>
              <a:rPr lang="en-GB" altLang="en-US" sz="2800">
                <a:cs typeface="Arial" panose="020B0604020202020204" pitchFamily="34" charset="0"/>
              </a:rPr>
              <a:t>:</a:t>
            </a:r>
          </a:p>
        </p:txBody>
      </p:sp>
      <p:sp>
        <p:nvSpPr>
          <p:cNvPr id="14347" name="Rectangle 13">
            <a:extLst>
              <a:ext uri="{FF2B5EF4-FFF2-40B4-BE49-F238E27FC236}">
                <a16:creationId xmlns:a16="http://schemas.microsoft.com/office/drawing/2014/main" id="{387379A5-E147-423A-B308-4E7C02E952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938" y="4187825"/>
            <a:ext cx="17145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buFont typeface="Wingdings" panose="05000000000000000000" pitchFamily="2" charset="2"/>
              <a:buChar char="§"/>
            </a:pPr>
            <a:r>
              <a:rPr lang="en-GB" altLang="en-US" sz="2800" b="1">
                <a:cs typeface="Arial" panose="020B0604020202020204" pitchFamily="34" charset="0"/>
              </a:rPr>
              <a:t> Gender</a:t>
            </a:r>
          </a:p>
          <a:p>
            <a:pPr algn="just" eaLnBrk="1" hangingPunct="1">
              <a:buFont typeface="Wingdings" panose="05000000000000000000" pitchFamily="2" charset="2"/>
              <a:buChar char="§"/>
            </a:pPr>
            <a:r>
              <a:rPr lang="en-GB" altLang="en-US" sz="2800" b="1">
                <a:cs typeface="Arial" panose="020B0604020202020204" pitchFamily="34" charset="0"/>
              </a:rPr>
              <a:t> Class</a:t>
            </a:r>
          </a:p>
          <a:p>
            <a:pPr algn="just" eaLnBrk="1" hangingPunct="1">
              <a:buFont typeface="Wingdings" panose="05000000000000000000" pitchFamily="2" charset="2"/>
              <a:buChar char="§"/>
            </a:pPr>
            <a:r>
              <a:rPr lang="en-GB" altLang="en-US" sz="2800" b="1">
                <a:cs typeface="Arial" panose="020B0604020202020204" pitchFamily="34" charset="0"/>
              </a:rPr>
              <a:t> Age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438B76B-DF77-44D7-AB34-0A366B3357DA}"/>
              </a:ext>
            </a:extLst>
          </p:cNvPr>
          <p:cNvSpPr/>
          <p:nvPr/>
        </p:nvSpPr>
        <p:spPr>
          <a:xfrm>
            <a:off x="1666844" y="1071546"/>
            <a:ext cx="8858312" cy="557216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F9C2DA66-8E63-47A0-8F17-9B545507E045}"/>
              </a:ext>
            </a:extLst>
          </p:cNvPr>
          <p:cNvSpPr/>
          <p:nvPr/>
        </p:nvSpPr>
        <p:spPr bwMode="auto">
          <a:xfrm>
            <a:off x="8310555" y="250991"/>
            <a:ext cx="2071695" cy="579426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en-GB" sz="2800" b="1" dirty="0">
                <a:latin typeface="Arial" pitchFamily="34" charset="0"/>
                <a:cs typeface="Arial" pitchFamily="34" charset="0"/>
              </a:rPr>
              <a:t>3. Identity</a:t>
            </a:r>
          </a:p>
        </p:txBody>
      </p:sp>
      <p:sp>
        <p:nvSpPr>
          <p:cNvPr id="15367" name="Rectangle 6">
            <a:extLst>
              <a:ext uri="{FF2B5EF4-FFF2-40B4-BE49-F238E27FC236}">
                <a16:creationId xmlns:a16="http://schemas.microsoft.com/office/drawing/2014/main" id="{37F45BBA-D9C8-4EB3-A889-6E3903ADCB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4643439"/>
            <a:ext cx="83899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lang="en-GB" altLang="en-US" sz="2800" b="1">
                <a:cs typeface="Arial" panose="020B0604020202020204" pitchFamily="34" charset="0"/>
              </a:rPr>
              <a:t> Link</a:t>
            </a:r>
            <a:r>
              <a:rPr lang="en-GB" altLang="en-US" sz="2800">
                <a:cs typeface="Arial" panose="020B0604020202020204" pitchFamily="34" charset="0"/>
              </a:rPr>
              <a:t> between the individual and the social world.</a:t>
            </a:r>
          </a:p>
        </p:txBody>
      </p:sp>
      <p:sp>
        <p:nvSpPr>
          <p:cNvPr id="15368" name="TextBox 7">
            <a:extLst>
              <a:ext uri="{FF2B5EF4-FFF2-40B4-BE49-F238E27FC236}">
                <a16:creationId xmlns:a16="http://schemas.microsoft.com/office/drawing/2014/main" id="{A9FFF5FB-8552-4AC1-9F95-7339ECB9B9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6875" y="1285876"/>
            <a:ext cx="88582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800" b="1">
                <a:cs typeface="Arial" panose="020B0604020202020204" pitchFamily="34" charset="0"/>
              </a:rPr>
              <a:t>Roles</a:t>
            </a:r>
          </a:p>
        </p:txBody>
      </p:sp>
      <p:sp>
        <p:nvSpPr>
          <p:cNvPr id="15369" name="Rectangle 10">
            <a:extLst>
              <a:ext uri="{FF2B5EF4-FFF2-40B4-BE49-F238E27FC236}">
                <a16:creationId xmlns:a16="http://schemas.microsoft.com/office/drawing/2014/main" id="{7AD04936-5CEA-4AB3-8152-D24823EA68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1897064"/>
            <a:ext cx="75850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lang="en-GB" altLang="en-US" sz="2800">
                <a:cs typeface="Arial" panose="020B0604020202020204" pitchFamily="34" charset="0"/>
              </a:rPr>
              <a:t> Another important source of </a:t>
            </a:r>
            <a:r>
              <a:rPr lang="en-GB" altLang="en-US" sz="2800" b="1">
                <a:cs typeface="Arial" panose="020B0604020202020204" pitchFamily="34" charset="0"/>
              </a:rPr>
              <a:t>social identity</a:t>
            </a:r>
            <a:r>
              <a:rPr lang="en-GB" altLang="en-US" sz="2800">
                <a:cs typeface="Arial" panose="020B0604020202020204" pitchFamily="34" charset="0"/>
              </a:rPr>
              <a:t>.</a:t>
            </a:r>
          </a:p>
        </p:txBody>
      </p:sp>
      <p:sp>
        <p:nvSpPr>
          <p:cNvPr id="15370" name="Rectangle 11">
            <a:extLst>
              <a:ext uri="{FF2B5EF4-FFF2-40B4-BE49-F238E27FC236}">
                <a16:creationId xmlns:a16="http://schemas.microsoft.com/office/drawing/2014/main" id="{AFE67893-AC9A-42BA-85AB-F511373290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2643189"/>
            <a:ext cx="2460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lang="en-GB" altLang="en-US" sz="2800" b="1">
                <a:cs typeface="Arial" panose="020B0604020202020204" pitchFamily="34" charset="0"/>
              </a:rPr>
              <a:t> Examples</a:t>
            </a:r>
            <a:r>
              <a:rPr lang="en-GB" altLang="en-US" sz="2800">
                <a:cs typeface="Arial" panose="020B0604020202020204" pitchFamily="34" charset="0"/>
              </a:rPr>
              <a:t>:</a:t>
            </a:r>
          </a:p>
        </p:txBody>
      </p:sp>
      <p:sp>
        <p:nvSpPr>
          <p:cNvPr id="15371" name="Rectangle 12">
            <a:extLst>
              <a:ext uri="{FF2B5EF4-FFF2-40B4-BE49-F238E27FC236}">
                <a16:creationId xmlns:a16="http://schemas.microsoft.com/office/drawing/2014/main" id="{DF5AA4A7-FBC3-4714-B3C8-60FD038FFF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5429250"/>
            <a:ext cx="7675562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lang="en-GB" altLang="en-US" sz="2800" b="1">
                <a:cs typeface="Arial" panose="020B0604020202020204" pitchFamily="34" charset="0"/>
              </a:rPr>
              <a:t> Locate </a:t>
            </a:r>
            <a:r>
              <a:rPr lang="en-GB" altLang="en-US" sz="2800">
                <a:cs typeface="Arial" panose="020B0604020202020204" pitchFamily="34" charset="0"/>
              </a:rPr>
              <a:t>and</a:t>
            </a:r>
            <a:r>
              <a:rPr lang="en-GB" altLang="en-US" sz="2800" b="1">
                <a:cs typeface="Arial" panose="020B0604020202020204" pitchFamily="34" charset="0"/>
              </a:rPr>
              <a:t> position </a:t>
            </a:r>
            <a:r>
              <a:rPr lang="en-GB" altLang="en-US" sz="2800">
                <a:cs typeface="Arial" panose="020B0604020202020204" pitchFamily="34" charset="0"/>
              </a:rPr>
              <a:t>the individual in the social world. </a:t>
            </a:r>
          </a:p>
        </p:txBody>
      </p:sp>
      <p:sp>
        <p:nvSpPr>
          <p:cNvPr id="15372" name="TextBox 13">
            <a:extLst>
              <a:ext uri="{FF2B5EF4-FFF2-40B4-BE49-F238E27FC236}">
                <a16:creationId xmlns:a16="http://schemas.microsoft.com/office/drawing/2014/main" id="{927C49AE-9450-431A-A491-81797ECC4E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2938" y="2643188"/>
            <a:ext cx="3929062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cs typeface="Arial" panose="020B0604020202020204" pitchFamily="34" charset="0"/>
              </a:rPr>
              <a:t>Mother – Father.</a:t>
            </a:r>
          </a:p>
          <a:p>
            <a:pPr eaLnBrk="1" hangingPunct="1"/>
            <a:r>
              <a:rPr lang="en-GB" altLang="en-US" sz="2800">
                <a:cs typeface="Arial" panose="020B0604020202020204" pitchFamily="34" charset="0"/>
              </a:rPr>
              <a:t>Student – Teacher.</a:t>
            </a:r>
          </a:p>
          <a:p>
            <a:pPr eaLnBrk="1" hangingPunct="1"/>
            <a:r>
              <a:rPr lang="en-GB" altLang="en-US" sz="2800">
                <a:cs typeface="Arial" panose="020B0604020202020204" pitchFamily="34" charset="0"/>
              </a:rPr>
              <a:t>Employer – Employee.</a:t>
            </a:r>
          </a:p>
          <a:p>
            <a:pPr eaLnBrk="1" hangingPunct="1"/>
            <a:r>
              <a:rPr lang="en-GB" altLang="en-US" sz="2800">
                <a:cs typeface="Arial" panose="020B0604020202020204" pitchFamily="34" charset="0"/>
              </a:rPr>
              <a:t>Doctor – Patient.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F0B4D8E-0BDC-403A-8C56-3D9064989D83}"/>
              </a:ext>
            </a:extLst>
          </p:cNvPr>
          <p:cNvSpPr/>
          <p:nvPr/>
        </p:nvSpPr>
        <p:spPr>
          <a:xfrm>
            <a:off x="1666844" y="1071546"/>
            <a:ext cx="8858312" cy="557216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E940A246-AAC9-4823-AFB3-B0DD39EFA219}"/>
              </a:ext>
            </a:extLst>
          </p:cNvPr>
          <p:cNvSpPr/>
          <p:nvPr/>
        </p:nvSpPr>
        <p:spPr bwMode="auto">
          <a:xfrm>
            <a:off x="8310555" y="250991"/>
            <a:ext cx="2071695" cy="579426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en-GB" sz="2800" b="1" dirty="0">
                <a:latin typeface="Arial" pitchFamily="34" charset="0"/>
                <a:cs typeface="Arial" pitchFamily="34" charset="0"/>
              </a:rPr>
              <a:t>3. Identity</a:t>
            </a:r>
          </a:p>
        </p:txBody>
      </p:sp>
      <p:sp>
        <p:nvSpPr>
          <p:cNvPr id="16391" name="Rectangle 6">
            <a:extLst>
              <a:ext uri="{FF2B5EF4-FFF2-40B4-BE49-F238E27FC236}">
                <a16:creationId xmlns:a16="http://schemas.microsoft.com/office/drawing/2014/main" id="{A7E8120A-276A-4D6E-862A-AEA921D30A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8376" y="5762626"/>
            <a:ext cx="8429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GB" altLang="en-US" sz="2800">
                <a:cs typeface="Arial" panose="020B0604020202020204" pitchFamily="34" charset="0"/>
              </a:rPr>
              <a:t> </a:t>
            </a:r>
            <a:r>
              <a:rPr lang="en-GB" altLang="en-US" sz="2800" b="1">
                <a:cs typeface="Arial" panose="020B0604020202020204" pitchFamily="34" charset="0"/>
              </a:rPr>
              <a:t>Learning</a:t>
            </a:r>
            <a:r>
              <a:rPr lang="en-GB" altLang="en-US" sz="2800">
                <a:cs typeface="Arial" panose="020B0604020202020204" pitchFamily="34" charset="0"/>
              </a:rPr>
              <a:t> who we are through social interaction.</a:t>
            </a:r>
          </a:p>
        </p:txBody>
      </p:sp>
      <p:sp>
        <p:nvSpPr>
          <p:cNvPr id="16392" name="TextBox 7">
            <a:extLst>
              <a:ext uri="{FF2B5EF4-FFF2-40B4-BE49-F238E27FC236}">
                <a16:creationId xmlns:a16="http://schemas.microsoft.com/office/drawing/2014/main" id="{1403038B-263D-46F2-8EA8-48D5DDC88A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6875" y="1285876"/>
            <a:ext cx="88582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800" b="1">
                <a:cs typeface="Arial" panose="020B0604020202020204" pitchFamily="34" charset="0"/>
              </a:rPr>
              <a:t>Personal Identity</a:t>
            </a:r>
          </a:p>
        </p:txBody>
      </p:sp>
      <p:sp>
        <p:nvSpPr>
          <p:cNvPr id="16393" name="Rectangle 10">
            <a:extLst>
              <a:ext uri="{FF2B5EF4-FFF2-40B4-BE49-F238E27FC236}">
                <a16:creationId xmlns:a16="http://schemas.microsoft.com/office/drawing/2014/main" id="{05B16711-23E6-4D7E-A36B-54978498A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2000250"/>
            <a:ext cx="8462962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en-GB" altLang="en-US" sz="2800">
                <a:cs typeface="Arial" panose="020B0604020202020204" pitchFamily="34" charset="0"/>
              </a:rPr>
              <a:t> O</a:t>
            </a:r>
            <a:r>
              <a:rPr lang="en-GB" altLang="en-US" sz="2800"/>
              <a:t>ur </a:t>
            </a:r>
            <a:r>
              <a:rPr lang="en-GB" altLang="en-US" sz="2800" b="1"/>
              <a:t>unique characteristics </a:t>
            </a:r>
            <a:r>
              <a:rPr lang="en-GB" altLang="en-US" sz="2800"/>
              <a:t>- what separates us from others</a:t>
            </a:r>
            <a:r>
              <a:rPr lang="en-GB" altLang="en-US" sz="2800">
                <a:cs typeface="Arial" panose="020B0604020202020204" pitchFamily="34" charset="0"/>
              </a:rPr>
              <a:t>.</a:t>
            </a:r>
          </a:p>
        </p:txBody>
      </p:sp>
      <p:sp>
        <p:nvSpPr>
          <p:cNvPr id="16394" name="Rectangle 11">
            <a:extLst>
              <a:ext uri="{FF2B5EF4-FFF2-40B4-BE49-F238E27FC236}">
                <a16:creationId xmlns:a16="http://schemas.microsoft.com/office/drawing/2014/main" id="{B448B447-3A10-4C5F-A6B6-A75099E981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3254375"/>
            <a:ext cx="85344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en-GB" altLang="en-US" sz="2800" b="1">
                <a:cs typeface="Arial" panose="020B0604020202020204" pitchFamily="34" charset="0"/>
              </a:rPr>
              <a:t> Common sense</a:t>
            </a:r>
            <a:r>
              <a:rPr lang="en-GB" altLang="en-US" sz="2800">
                <a:cs typeface="Arial" panose="020B0604020202020204" pitchFamily="34" charset="0"/>
              </a:rPr>
              <a:t>: sees personal identity as fixed and purely individual.</a:t>
            </a:r>
          </a:p>
        </p:txBody>
      </p:sp>
      <p:sp>
        <p:nvSpPr>
          <p:cNvPr id="16395" name="Rectangle 12">
            <a:extLst>
              <a:ext uri="{FF2B5EF4-FFF2-40B4-BE49-F238E27FC236}">
                <a16:creationId xmlns:a16="http://schemas.microsoft.com/office/drawing/2014/main" id="{A5B17B88-AFAA-4890-AA09-9A42320CDE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4508500"/>
            <a:ext cx="8748712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en-GB" altLang="en-US" sz="2800" b="1">
                <a:cs typeface="Arial" panose="020B0604020202020204" pitchFamily="34" charset="0"/>
              </a:rPr>
              <a:t> Sociologically</a:t>
            </a:r>
            <a:r>
              <a:rPr lang="en-GB" altLang="en-US" sz="2800">
                <a:cs typeface="Arial" panose="020B0604020202020204" pitchFamily="34" charset="0"/>
              </a:rPr>
              <a:t>: personal identity develops through primary and secondary socialisation: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E513E37-2A59-4690-8500-24044B07F299}"/>
              </a:ext>
            </a:extLst>
          </p:cNvPr>
          <p:cNvSpPr/>
          <p:nvPr/>
        </p:nvSpPr>
        <p:spPr>
          <a:xfrm>
            <a:off x="1666844" y="1071546"/>
            <a:ext cx="8858312" cy="557216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99E901B0-67EB-42CA-B03C-2180392F8C51}"/>
              </a:ext>
            </a:extLst>
          </p:cNvPr>
          <p:cNvSpPr/>
          <p:nvPr/>
        </p:nvSpPr>
        <p:spPr bwMode="auto">
          <a:xfrm>
            <a:off x="8310555" y="250991"/>
            <a:ext cx="2071695" cy="579426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en-GB" sz="2800" b="1" dirty="0">
                <a:latin typeface="Arial" pitchFamily="34" charset="0"/>
                <a:cs typeface="Arial" pitchFamily="34" charset="0"/>
              </a:rPr>
              <a:t>3. Identity</a:t>
            </a:r>
          </a:p>
        </p:txBody>
      </p:sp>
      <p:sp>
        <p:nvSpPr>
          <p:cNvPr id="17415" name="Rectangle 7">
            <a:extLst>
              <a:ext uri="{FF2B5EF4-FFF2-40B4-BE49-F238E27FC236}">
                <a16:creationId xmlns:a16="http://schemas.microsoft.com/office/drawing/2014/main" id="{B290CD48-4E39-45BE-B1E3-DD854CAFFE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1088" y="4929189"/>
            <a:ext cx="81026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GB" altLang="en-US" sz="2800">
                <a:cs typeface="Arial" panose="020B0604020202020204" pitchFamily="34" charset="0"/>
              </a:rPr>
              <a:t> I know who I am by understanding how others see me.</a:t>
            </a:r>
          </a:p>
        </p:txBody>
      </p:sp>
      <p:sp>
        <p:nvSpPr>
          <p:cNvPr id="17416" name="TextBox 10">
            <a:extLst>
              <a:ext uri="{FF2B5EF4-FFF2-40B4-BE49-F238E27FC236}">
                <a16:creationId xmlns:a16="http://schemas.microsoft.com/office/drawing/2014/main" id="{D4CB7410-8206-4CA9-B016-B4C935EA44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6875" y="1285876"/>
            <a:ext cx="88582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800" b="1">
                <a:cs typeface="Arial" panose="020B0604020202020204" pitchFamily="34" charset="0"/>
              </a:rPr>
              <a:t>Charles Cooley</a:t>
            </a:r>
          </a:p>
        </p:txBody>
      </p:sp>
      <p:sp>
        <p:nvSpPr>
          <p:cNvPr id="17417" name="Rectangle 11">
            <a:extLst>
              <a:ext uri="{FF2B5EF4-FFF2-40B4-BE49-F238E27FC236}">
                <a16:creationId xmlns:a16="http://schemas.microsoft.com/office/drawing/2014/main" id="{654745AC-06BB-40AD-BB8A-27698A06E2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3" y="1897064"/>
            <a:ext cx="38481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lang="en-GB" altLang="en-US" sz="2800" b="1">
                <a:cs typeface="Arial" panose="020B0604020202020204" pitchFamily="34" charset="0"/>
              </a:rPr>
              <a:t> Looking-glass self:</a:t>
            </a:r>
          </a:p>
        </p:txBody>
      </p:sp>
      <p:sp>
        <p:nvSpPr>
          <p:cNvPr id="17418" name="Rectangle 12">
            <a:extLst>
              <a:ext uri="{FF2B5EF4-FFF2-40B4-BE49-F238E27FC236}">
                <a16:creationId xmlns:a16="http://schemas.microsoft.com/office/drawing/2014/main" id="{87D090A3-48C5-45F0-AF3F-B09D108EEB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1251" y="2620964"/>
            <a:ext cx="8101013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GB" altLang="en-US" sz="2800">
                <a:cs typeface="Arial" panose="020B0604020202020204" pitchFamily="34" charset="0"/>
              </a:rPr>
              <a:t> Images of ourselves reflected in the reactions of others… </a:t>
            </a:r>
          </a:p>
        </p:txBody>
      </p:sp>
      <p:sp>
        <p:nvSpPr>
          <p:cNvPr id="17419" name="Rectangle 13">
            <a:extLst>
              <a:ext uri="{FF2B5EF4-FFF2-40B4-BE49-F238E27FC236}">
                <a16:creationId xmlns:a16="http://schemas.microsoft.com/office/drawing/2014/main" id="{208E98EA-E12D-41CA-9F43-C758BA929E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3775075"/>
            <a:ext cx="846137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en-GB" altLang="en-US" sz="2800" b="1">
                <a:cs typeface="Arial" panose="020B0604020202020204" pitchFamily="34" charset="0"/>
              </a:rPr>
              <a:t> </a:t>
            </a:r>
            <a:r>
              <a:rPr lang="en-GB" altLang="en-US" sz="2800">
                <a:cs typeface="Arial" panose="020B0604020202020204" pitchFamily="34" charset="0"/>
              </a:rPr>
              <a:t>Identities created through social interaction and social relationships: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6365CCF-8AB4-4AD3-9706-4E1B1749D283}"/>
              </a:ext>
            </a:extLst>
          </p:cNvPr>
          <p:cNvSpPr/>
          <p:nvPr/>
        </p:nvSpPr>
        <p:spPr>
          <a:xfrm>
            <a:off x="1666844" y="1071546"/>
            <a:ext cx="8858312" cy="557216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8FE297BB-BEA9-4B5A-A693-C4DFEFA992C8}"/>
              </a:ext>
            </a:extLst>
          </p:cNvPr>
          <p:cNvSpPr/>
          <p:nvPr/>
        </p:nvSpPr>
        <p:spPr bwMode="auto">
          <a:xfrm>
            <a:off x="8310555" y="250991"/>
            <a:ext cx="2071695" cy="579426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en-GB" sz="2800" b="1" dirty="0">
                <a:latin typeface="Arial" pitchFamily="34" charset="0"/>
                <a:cs typeface="Arial" pitchFamily="34" charset="0"/>
              </a:rPr>
              <a:t>3. Identity</a:t>
            </a:r>
          </a:p>
        </p:txBody>
      </p:sp>
      <p:sp>
        <p:nvSpPr>
          <p:cNvPr id="18439" name="TextBox 10">
            <a:extLst>
              <a:ext uri="{FF2B5EF4-FFF2-40B4-BE49-F238E27FC236}">
                <a16:creationId xmlns:a16="http://schemas.microsoft.com/office/drawing/2014/main" id="{73C2DD8F-1923-407B-9737-9007ACAF0F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6875" y="1285876"/>
            <a:ext cx="88582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800" b="1">
                <a:cs typeface="Arial" panose="020B0604020202020204" pitchFamily="34" charset="0"/>
              </a:rPr>
              <a:t>Erving Goffman </a:t>
            </a:r>
          </a:p>
        </p:txBody>
      </p:sp>
      <p:sp>
        <p:nvSpPr>
          <p:cNvPr id="18440" name="Rectangle 11">
            <a:extLst>
              <a:ext uri="{FF2B5EF4-FFF2-40B4-BE49-F238E27FC236}">
                <a16:creationId xmlns:a16="http://schemas.microsoft.com/office/drawing/2014/main" id="{A360FF13-BF96-4AC7-AE0F-9553D5B8E7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2790825"/>
            <a:ext cx="50482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lang="en-GB" altLang="en-US" sz="2800">
                <a:cs typeface="Arial" panose="020B0604020202020204" pitchFamily="34" charset="0"/>
              </a:rPr>
              <a:t> Focus on how identities are:</a:t>
            </a:r>
          </a:p>
        </p:txBody>
      </p:sp>
      <p:sp>
        <p:nvSpPr>
          <p:cNvPr id="18441" name="Rectangle 12">
            <a:extLst>
              <a:ext uri="{FF2B5EF4-FFF2-40B4-BE49-F238E27FC236}">
                <a16:creationId xmlns:a16="http://schemas.microsoft.com/office/drawing/2014/main" id="{DFE9C8C2-5A5E-4A22-8180-D8F12750B5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4114" y="3571876"/>
            <a:ext cx="71723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en-GB" altLang="en-US" sz="2800" b="1">
                <a:cs typeface="Arial" panose="020B0604020202020204" pitchFamily="34" charset="0"/>
              </a:rPr>
              <a:t> Presented </a:t>
            </a:r>
            <a:r>
              <a:rPr lang="en-GB" altLang="en-US" sz="2800">
                <a:cs typeface="Arial" panose="020B0604020202020204" pitchFamily="34" charset="0"/>
              </a:rPr>
              <a:t>and</a:t>
            </a:r>
            <a:r>
              <a:rPr lang="en-GB" altLang="en-US" sz="2800" b="1">
                <a:cs typeface="Arial" panose="020B0604020202020204" pitchFamily="34" charset="0"/>
              </a:rPr>
              <a:t> managed </a:t>
            </a:r>
            <a:r>
              <a:rPr lang="en-GB" altLang="en-US" sz="2800">
                <a:cs typeface="Arial" panose="020B0604020202020204" pitchFamily="34" charset="0"/>
              </a:rPr>
              <a:t>in everyday life.</a:t>
            </a:r>
          </a:p>
        </p:txBody>
      </p:sp>
      <p:sp>
        <p:nvSpPr>
          <p:cNvPr id="18442" name="Rectangle 13">
            <a:extLst>
              <a:ext uri="{FF2B5EF4-FFF2-40B4-BE49-F238E27FC236}">
                <a16:creationId xmlns:a16="http://schemas.microsoft.com/office/drawing/2014/main" id="{6D43D316-E008-4894-B4BC-81AD66C6FF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2039939"/>
            <a:ext cx="86058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lang="en-GB" altLang="en-US" sz="2800">
                <a:cs typeface="Arial" panose="020B0604020202020204" pitchFamily="34" charset="0"/>
              </a:rPr>
              <a:t> Seeing ourselves in relation to how others see us.</a:t>
            </a:r>
          </a:p>
        </p:txBody>
      </p:sp>
      <p:sp>
        <p:nvSpPr>
          <p:cNvPr id="18443" name="Rectangle 14">
            <a:extLst>
              <a:ext uri="{FF2B5EF4-FFF2-40B4-BE49-F238E27FC236}">
                <a16:creationId xmlns:a16="http://schemas.microsoft.com/office/drawing/2014/main" id="{05762EF5-1866-4DDC-8435-F32397B076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5572126"/>
            <a:ext cx="8534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en-GB" altLang="en-US" sz="2800" b="1"/>
              <a:t> </a:t>
            </a:r>
            <a:r>
              <a:rPr lang="fr-FR" altLang="en-US" sz="2800"/>
              <a:t>Identities change as social contexts change.</a:t>
            </a:r>
            <a:endParaRPr lang="en-GB" altLang="en-US" sz="2800"/>
          </a:p>
        </p:txBody>
      </p:sp>
      <p:sp>
        <p:nvSpPr>
          <p:cNvPr id="18444" name="Rectangle 15">
            <a:extLst>
              <a:ext uri="{FF2B5EF4-FFF2-40B4-BE49-F238E27FC236}">
                <a16:creationId xmlns:a16="http://schemas.microsoft.com/office/drawing/2014/main" id="{86058232-4A52-49A0-8209-4883D13F64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4114" y="4357689"/>
            <a:ext cx="802957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GB" altLang="en-US" sz="2800" b="1"/>
              <a:t> ‘Masks’ </a:t>
            </a:r>
            <a:r>
              <a:rPr lang="en-GB" altLang="en-US" sz="2800"/>
              <a:t>we put on to </a:t>
            </a:r>
            <a:r>
              <a:rPr lang="en-GB" altLang="en-US" sz="2800" b="1"/>
              <a:t>negotiate </a:t>
            </a:r>
            <a:r>
              <a:rPr lang="en-GB" altLang="en-US" sz="2800"/>
              <a:t>everyday situations.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7C72CFC-A763-4872-AD7D-CF95D448F525}"/>
              </a:ext>
            </a:extLst>
          </p:cNvPr>
          <p:cNvSpPr/>
          <p:nvPr/>
        </p:nvSpPr>
        <p:spPr>
          <a:xfrm>
            <a:off x="1666844" y="1071546"/>
            <a:ext cx="8858312" cy="557216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E937A694-BB01-4832-BA9E-F8C6B707605A}"/>
              </a:ext>
            </a:extLst>
          </p:cNvPr>
          <p:cNvSpPr/>
          <p:nvPr/>
        </p:nvSpPr>
        <p:spPr bwMode="auto">
          <a:xfrm>
            <a:off x="8310555" y="250991"/>
            <a:ext cx="2071695" cy="579426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en-GB" sz="2800" b="1" dirty="0">
                <a:latin typeface="Arial" pitchFamily="34" charset="0"/>
                <a:cs typeface="Arial" pitchFamily="34" charset="0"/>
              </a:rPr>
              <a:t>3. Identity</a:t>
            </a:r>
          </a:p>
        </p:txBody>
      </p:sp>
      <p:sp>
        <p:nvSpPr>
          <p:cNvPr id="19463" name="Rectangle 6">
            <a:extLst>
              <a:ext uri="{FF2B5EF4-FFF2-40B4-BE49-F238E27FC236}">
                <a16:creationId xmlns:a16="http://schemas.microsoft.com/office/drawing/2014/main" id="{79F80E5E-F400-41AA-9A6C-32A381BB88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4184650"/>
            <a:ext cx="2643188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GB" altLang="en-US" sz="2800" b="1">
                <a:cs typeface="Arial" panose="020B0604020202020204" pitchFamily="34" charset="0"/>
              </a:rPr>
              <a:t>School?</a:t>
            </a:r>
          </a:p>
          <a:p>
            <a:pPr algn="just" eaLnBrk="1" hangingPunct="1"/>
            <a:r>
              <a:rPr lang="en-GB" altLang="en-US" sz="2800" b="1">
                <a:cs typeface="Arial" panose="020B0604020202020204" pitchFamily="34" charset="0"/>
              </a:rPr>
              <a:t>Home?</a:t>
            </a:r>
          </a:p>
          <a:p>
            <a:pPr algn="just" eaLnBrk="1" hangingPunct="1"/>
            <a:r>
              <a:rPr lang="en-GB" altLang="en-US" sz="2800" b="1">
                <a:cs typeface="Arial" panose="020B0604020202020204" pitchFamily="34" charset="0"/>
              </a:rPr>
              <a:t>Supermarket?</a:t>
            </a:r>
          </a:p>
          <a:p>
            <a:pPr algn="just" eaLnBrk="1" hangingPunct="1"/>
            <a:r>
              <a:rPr lang="en-GB" altLang="en-US" sz="2800" b="1">
                <a:cs typeface="Arial" panose="020B0604020202020204" pitchFamily="34" charset="0"/>
              </a:rPr>
              <a:t>Club?</a:t>
            </a:r>
          </a:p>
        </p:txBody>
      </p:sp>
      <p:sp>
        <p:nvSpPr>
          <p:cNvPr id="19464" name="TextBox 7">
            <a:extLst>
              <a:ext uri="{FF2B5EF4-FFF2-40B4-BE49-F238E27FC236}">
                <a16:creationId xmlns:a16="http://schemas.microsoft.com/office/drawing/2014/main" id="{D2A56D07-DCCF-4E77-9A43-20CB0EFB2C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6875" y="1285876"/>
            <a:ext cx="88582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800" b="1">
                <a:cs typeface="Arial" panose="020B0604020202020204" pitchFamily="34" charset="0"/>
              </a:rPr>
              <a:t>Identity or Identities?</a:t>
            </a:r>
          </a:p>
        </p:txBody>
      </p:sp>
      <p:sp>
        <p:nvSpPr>
          <p:cNvPr id="19465" name="Rectangle 10">
            <a:extLst>
              <a:ext uri="{FF2B5EF4-FFF2-40B4-BE49-F238E27FC236}">
                <a16:creationId xmlns:a16="http://schemas.microsoft.com/office/drawing/2014/main" id="{40BCF286-3039-4550-AAB3-0A4E2C9BB9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5550" y="2755901"/>
            <a:ext cx="46815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en-GB" altLang="en-US" sz="2800" b="1">
                <a:cs typeface="Arial" panose="020B0604020202020204" pitchFamily="34" charset="0"/>
              </a:rPr>
              <a:t> Single or “true” identity?</a:t>
            </a:r>
          </a:p>
        </p:txBody>
      </p:sp>
      <p:sp>
        <p:nvSpPr>
          <p:cNvPr id="19466" name="Rectangle 11">
            <a:extLst>
              <a:ext uri="{FF2B5EF4-FFF2-40B4-BE49-F238E27FC236}">
                <a16:creationId xmlns:a16="http://schemas.microsoft.com/office/drawing/2014/main" id="{5EFF2118-2B3A-4CD7-B8EB-D0F9481023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92314" y="2011364"/>
            <a:ext cx="25685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buFont typeface="Wingdings" panose="05000000000000000000" pitchFamily="2" charset="2"/>
              <a:buChar char="Ø"/>
            </a:pPr>
            <a:r>
              <a:rPr lang="en-GB" altLang="en-US" sz="2800">
                <a:cs typeface="Arial" panose="020B0604020202020204" pitchFamily="34" charset="0"/>
              </a:rPr>
              <a:t> Do we have:</a:t>
            </a:r>
          </a:p>
        </p:txBody>
      </p:sp>
      <p:sp>
        <p:nvSpPr>
          <p:cNvPr id="19467" name="Rectangle 12">
            <a:extLst>
              <a:ext uri="{FF2B5EF4-FFF2-40B4-BE49-F238E27FC236}">
                <a16:creationId xmlns:a16="http://schemas.microsoft.com/office/drawing/2014/main" id="{776D44F8-ADF9-4AD6-9291-A32675C46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5550" y="3470276"/>
            <a:ext cx="36655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en-GB" altLang="en-US" sz="2800" b="1">
                <a:cs typeface="Arial" panose="020B0604020202020204" pitchFamily="34" charset="0"/>
              </a:rPr>
              <a:t> Multiple identities?</a:t>
            </a:r>
          </a:p>
        </p:txBody>
      </p:sp>
      <p:sp>
        <p:nvSpPr>
          <p:cNvPr id="19468" name="Rectangle 13">
            <a:extLst>
              <a:ext uri="{FF2B5EF4-FFF2-40B4-BE49-F238E27FC236}">
                <a16:creationId xmlns:a16="http://schemas.microsoft.com/office/drawing/2014/main" id="{4CF6C6C4-CEE5-4EBF-B7D4-892CEBF3E4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4188" y="4184650"/>
            <a:ext cx="3714750" cy="138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GB" altLang="en-US" sz="2800">
                <a:cs typeface="Arial" panose="020B0604020202020204" pitchFamily="34" charset="0"/>
              </a:rPr>
              <a:t> In different situations we assume </a:t>
            </a:r>
            <a:r>
              <a:rPr lang="en-GB" altLang="en-US" sz="2800" b="1">
                <a:cs typeface="Arial" panose="020B0604020202020204" pitchFamily="34" charset="0"/>
              </a:rPr>
              <a:t>different</a:t>
            </a:r>
            <a:r>
              <a:rPr lang="en-GB" altLang="en-US" sz="2800">
                <a:cs typeface="Arial" panose="020B0604020202020204" pitchFamily="34" charset="0"/>
              </a:rPr>
              <a:t> identities.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407E3253-EBD9-43E8-98D9-6077B7BCB747}"/>
              </a:ext>
            </a:extLst>
          </p:cNvPr>
          <p:cNvCxnSpPr/>
          <p:nvPr/>
        </p:nvCxnSpPr>
        <p:spPr>
          <a:xfrm>
            <a:off x="6722096" y="4470076"/>
            <a:ext cx="928694" cy="1588"/>
          </a:xfrm>
          <a:prstGeom prst="straightConnector1">
            <a:avLst/>
          </a:prstGeom>
          <a:ln w="76200">
            <a:tailEnd type="triangle"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1C8B62D-ED8B-4266-9361-0660BDD428D7}"/>
              </a:ext>
            </a:extLst>
          </p:cNvPr>
          <p:cNvSpPr/>
          <p:nvPr/>
        </p:nvSpPr>
        <p:spPr>
          <a:xfrm>
            <a:off x="1666844" y="1071546"/>
            <a:ext cx="8858312" cy="557216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7CC0135F-C5B5-45C8-8511-CE6CCC4DF478}"/>
              </a:ext>
            </a:extLst>
          </p:cNvPr>
          <p:cNvSpPr/>
          <p:nvPr/>
        </p:nvSpPr>
        <p:spPr bwMode="auto">
          <a:xfrm>
            <a:off x="8310555" y="250991"/>
            <a:ext cx="2071695" cy="579426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en-GB" sz="2800" b="1" dirty="0">
                <a:latin typeface="Arial" pitchFamily="34" charset="0"/>
                <a:cs typeface="Arial" pitchFamily="34" charset="0"/>
              </a:rPr>
              <a:t>3. Identity</a:t>
            </a:r>
          </a:p>
        </p:txBody>
      </p:sp>
      <p:sp>
        <p:nvSpPr>
          <p:cNvPr id="20487" name="TextBox 7">
            <a:extLst>
              <a:ext uri="{FF2B5EF4-FFF2-40B4-BE49-F238E27FC236}">
                <a16:creationId xmlns:a16="http://schemas.microsoft.com/office/drawing/2014/main" id="{C28040F9-50E8-4667-BCA1-D2BDACF6AB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6875" y="1285876"/>
            <a:ext cx="88582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800" b="1">
                <a:cs typeface="Arial" panose="020B0604020202020204" pitchFamily="34" charset="0"/>
              </a:rPr>
              <a:t>Identities: Key Points</a:t>
            </a:r>
          </a:p>
        </p:txBody>
      </p:sp>
      <p:sp>
        <p:nvSpPr>
          <p:cNvPr id="20488" name="Rectangle 10">
            <a:extLst>
              <a:ext uri="{FF2B5EF4-FFF2-40B4-BE49-F238E27FC236}">
                <a16:creationId xmlns:a16="http://schemas.microsoft.com/office/drawing/2014/main" id="{FAC11499-C004-4218-B138-7E3765F578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2420939"/>
            <a:ext cx="72659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en-GB" altLang="en-US" sz="2800" b="1">
                <a:cs typeface="Arial" panose="020B0604020202020204" pitchFamily="34" charset="0"/>
              </a:rPr>
              <a:t> </a:t>
            </a:r>
            <a:r>
              <a:rPr lang="en-GB" altLang="en-US" sz="2800">
                <a:cs typeface="Arial" panose="020B0604020202020204" pitchFamily="34" charset="0"/>
              </a:rPr>
              <a:t>A</a:t>
            </a:r>
            <a:r>
              <a:rPr lang="en-GB" altLang="en-US" sz="2800"/>
              <a:t>rise from social life and social interaction</a:t>
            </a:r>
          </a:p>
        </p:txBody>
      </p:sp>
      <p:sp>
        <p:nvSpPr>
          <p:cNvPr id="20489" name="Rectangle 11">
            <a:extLst>
              <a:ext uri="{FF2B5EF4-FFF2-40B4-BE49-F238E27FC236}">
                <a16:creationId xmlns:a16="http://schemas.microsoft.com/office/drawing/2014/main" id="{8B5E8E0A-C054-44E6-914E-2112301959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3387725"/>
            <a:ext cx="7958137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en-GB" altLang="en-US" sz="2800">
                <a:cs typeface="Arial" panose="020B0604020202020204" pitchFamily="34" charset="0"/>
              </a:rPr>
              <a:t> N</a:t>
            </a:r>
            <a:r>
              <a:rPr lang="en-GB" altLang="en-US" sz="2800"/>
              <a:t>eed to be sustained through the reactions of others.</a:t>
            </a:r>
          </a:p>
        </p:txBody>
      </p:sp>
      <p:sp>
        <p:nvSpPr>
          <p:cNvPr id="20490" name="Rectangle 12">
            <a:extLst>
              <a:ext uri="{FF2B5EF4-FFF2-40B4-BE49-F238E27FC236}">
                <a16:creationId xmlns:a16="http://schemas.microsoft.com/office/drawing/2014/main" id="{C0551E70-A386-4969-A475-F1D0A5E3C8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8" y="4786314"/>
            <a:ext cx="8462962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Ø"/>
            </a:pPr>
            <a:r>
              <a:rPr lang="en-GB" altLang="en-US" sz="2800"/>
              <a:t>Can easily be fractured and damaged (spoiled identities).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algn="just">
          <a:defRPr b="1" dirty="0" smtClean="0">
            <a:latin typeface="Arial" pitchFamily="34" charset="0"/>
            <a:cs typeface="Arial" pitchFamily="34" charset="0"/>
          </a:defRPr>
        </a:defPPr>
      </a:lstStyle>
    </a:spDef>
    <a:txDef>
      <a:spPr>
        <a:noFill/>
      </a:spPr>
      <a:bodyPr wrap="square" rtlCol="0">
        <a:spAutoFit/>
      </a:bodyPr>
      <a:lstStyle>
        <a:defPPr>
          <a:defRPr sz="2800" dirty="0" smtClean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800" dirty="0" smtClean="0">
            <a:solidFill>
              <a:srgbClr val="000000"/>
            </a:solidFill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1056</TotalTime>
  <Words>351</Words>
  <Application>Microsoft Office PowerPoint</Application>
  <PresentationFormat>Widescreen</PresentationFormat>
  <Paragraphs>61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Wingdings</vt:lpstr>
      <vt:lpstr>Office Theme</vt:lpstr>
      <vt:lpstr>1_Custom Design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Core Concepts</dc:title>
  <dc:subject>Identity</dc:subject>
  <dc:creator>Steve Taylor and Chris. Livesey</dc:creator>
  <cp:lastModifiedBy>chris livesey</cp:lastModifiedBy>
  <cp:revision>246</cp:revision>
  <dcterms:created xsi:type="dcterms:W3CDTF">2007-08-30T13:51:35Z</dcterms:created>
  <dcterms:modified xsi:type="dcterms:W3CDTF">2019-09-10T08:32:01Z</dcterms:modified>
  <cp:contentStatus>© onlineclassroom.tv 2007</cp:contentStatus>
</cp:coreProperties>
</file>