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9" r:id="rId3"/>
    <p:sldId id="257" r:id="rId4"/>
    <p:sldId id="266" r:id="rId5"/>
    <p:sldId id="258" r:id="rId6"/>
    <p:sldId id="265" r:id="rId7"/>
    <p:sldId id="260" r:id="rId8"/>
    <p:sldId id="264" r:id="rId9"/>
    <p:sldId id="262" r:id="rId10"/>
    <p:sldId id="261" r:id="rId11"/>
    <p:sldId id="268" r:id="rId12"/>
    <p:sldId id="263" r:id="rId13"/>
    <p:sldId id="267"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36" autoAdjust="0"/>
    <p:restoredTop sz="95326" autoAdjust="0"/>
  </p:normalViewPr>
  <p:slideViewPr>
    <p:cSldViewPr snapToGrid="0" showGuides="1">
      <p:cViewPr varScale="1">
        <p:scale>
          <a:sx n="71" d="100"/>
          <a:sy n="71" d="100"/>
        </p:scale>
        <p:origin x="125" y="3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E43451-C326-4116-B819-207A3507025C}" type="doc">
      <dgm:prSet loTypeId="urn:microsoft.com/office/officeart/2005/8/layout/venn1" loCatId="relationship" qsTypeId="urn:microsoft.com/office/officeart/2005/8/quickstyle/3d3" qsCatId="3D" csTypeId="urn:microsoft.com/office/officeart/2005/8/colors/colorful5" csCatId="colorful" phldr="1"/>
      <dgm:spPr/>
    </dgm:pt>
    <dgm:pt modelId="{1DDE458B-94E2-405B-91B1-3C53494C4141}">
      <dgm:prSet phldrT="[Text]" custT="1"/>
      <dgm:spPr/>
      <dgm:t>
        <a:bodyPr/>
        <a:lstStyle/>
        <a:p>
          <a:r>
            <a:rPr lang="en-GB" sz="1600" dirty="0"/>
            <a:t>          </a:t>
          </a:r>
          <a:r>
            <a:rPr lang="en-GB" sz="2000" dirty="0"/>
            <a:t>Capitalist</a:t>
          </a:r>
          <a:endParaRPr lang="en-US" sz="2000" dirty="0"/>
        </a:p>
      </dgm:t>
    </dgm:pt>
    <dgm:pt modelId="{224B0333-E886-479E-8B28-2C3B42B7A736}" type="parTrans" cxnId="{2A608470-FAE4-4C37-B61C-C9A0837F9796}">
      <dgm:prSet/>
      <dgm:spPr/>
      <dgm:t>
        <a:bodyPr/>
        <a:lstStyle/>
        <a:p>
          <a:endParaRPr lang="en-US"/>
        </a:p>
      </dgm:t>
    </dgm:pt>
    <dgm:pt modelId="{68A43190-D4B6-449F-A04A-F5FDC4CA56F8}" type="sibTrans" cxnId="{2A608470-FAE4-4C37-B61C-C9A0837F9796}">
      <dgm:prSet/>
      <dgm:spPr/>
      <dgm:t>
        <a:bodyPr/>
        <a:lstStyle/>
        <a:p>
          <a:endParaRPr lang="en-US"/>
        </a:p>
      </dgm:t>
    </dgm:pt>
    <dgm:pt modelId="{BEB67B3B-7781-42BD-AF56-81B15AF49F11}">
      <dgm:prSet phldrT="[Text]" custT="1"/>
      <dgm:spPr/>
      <dgm:t>
        <a:bodyPr/>
        <a:lstStyle/>
        <a:p>
          <a:endParaRPr lang="en-GB" sz="1800" dirty="0"/>
        </a:p>
        <a:p>
          <a:r>
            <a:rPr lang="en-GB" sz="2000" dirty="0"/>
            <a:t>Labour</a:t>
          </a:r>
          <a:endParaRPr lang="en-US" sz="2000" dirty="0"/>
        </a:p>
      </dgm:t>
    </dgm:pt>
    <dgm:pt modelId="{2BDAE920-7418-4AC1-8A80-77CCF134D477}" type="parTrans" cxnId="{FB4588ED-7FB0-4D95-8073-918EF47C54ED}">
      <dgm:prSet/>
      <dgm:spPr/>
      <dgm:t>
        <a:bodyPr/>
        <a:lstStyle/>
        <a:p>
          <a:endParaRPr lang="en-US"/>
        </a:p>
      </dgm:t>
    </dgm:pt>
    <dgm:pt modelId="{EE2B0696-449F-452E-91C4-7991E1378DA5}" type="sibTrans" cxnId="{FB4588ED-7FB0-4D95-8073-918EF47C54ED}">
      <dgm:prSet/>
      <dgm:spPr/>
      <dgm:t>
        <a:bodyPr/>
        <a:lstStyle/>
        <a:p>
          <a:endParaRPr lang="en-US"/>
        </a:p>
      </dgm:t>
    </dgm:pt>
    <dgm:pt modelId="{7EA892F0-83DB-42C7-9DC7-EFF752A7D87E}">
      <dgm:prSet phldrT="[Text]" custT="1"/>
      <dgm:spPr/>
      <dgm:t>
        <a:bodyPr/>
        <a:lstStyle/>
        <a:p>
          <a:endParaRPr lang="en-GB" sz="1800" dirty="0"/>
        </a:p>
        <a:p>
          <a:r>
            <a:rPr lang="en-GB" sz="1800" dirty="0"/>
            <a:t>Higher middle</a:t>
          </a:r>
          <a:endParaRPr lang="en-US" sz="1800" dirty="0"/>
        </a:p>
      </dgm:t>
    </dgm:pt>
    <dgm:pt modelId="{C1465C1A-3129-4A20-B7D3-28A8B6E99AA7}" type="parTrans" cxnId="{6B9205AD-7BE2-4C65-A031-95EA47248883}">
      <dgm:prSet/>
      <dgm:spPr/>
      <dgm:t>
        <a:bodyPr/>
        <a:lstStyle/>
        <a:p>
          <a:endParaRPr lang="en-US"/>
        </a:p>
      </dgm:t>
    </dgm:pt>
    <dgm:pt modelId="{41B575CA-2A8A-4936-BBC7-1835FEBA40C9}" type="sibTrans" cxnId="{6B9205AD-7BE2-4C65-A031-95EA47248883}">
      <dgm:prSet/>
      <dgm:spPr/>
      <dgm:t>
        <a:bodyPr/>
        <a:lstStyle/>
        <a:p>
          <a:endParaRPr lang="en-US"/>
        </a:p>
      </dgm:t>
    </dgm:pt>
    <dgm:pt modelId="{84AF5B08-85F7-4B2B-A1C9-E4CF3AB30C32}">
      <dgm:prSet custT="1"/>
      <dgm:spPr/>
      <dgm:t>
        <a:bodyPr/>
        <a:lstStyle/>
        <a:p>
          <a:r>
            <a:rPr lang="en-GB" sz="1800" dirty="0"/>
            <a:t>Lower middle</a:t>
          </a:r>
          <a:endParaRPr lang="en-US" sz="1800" dirty="0"/>
        </a:p>
      </dgm:t>
    </dgm:pt>
    <dgm:pt modelId="{01121377-7783-494C-9303-822B4C97E2FC}" type="parTrans" cxnId="{CD8DBE17-AF84-4D4B-9F39-12603C0165FE}">
      <dgm:prSet/>
      <dgm:spPr/>
      <dgm:t>
        <a:bodyPr/>
        <a:lstStyle/>
        <a:p>
          <a:endParaRPr lang="en-US"/>
        </a:p>
      </dgm:t>
    </dgm:pt>
    <dgm:pt modelId="{C99CBA64-5470-48C5-929E-AF1A9A829C3D}" type="sibTrans" cxnId="{CD8DBE17-AF84-4D4B-9F39-12603C0165FE}">
      <dgm:prSet/>
      <dgm:spPr/>
      <dgm:t>
        <a:bodyPr/>
        <a:lstStyle/>
        <a:p>
          <a:endParaRPr lang="en-US"/>
        </a:p>
      </dgm:t>
    </dgm:pt>
    <dgm:pt modelId="{7AA86A34-0746-48BE-930B-CDBD8FC79A60}" type="pres">
      <dgm:prSet presAssocID="{4AE43451-C326-4116-B819-207A3507025C}" presName="compositeShape" presStyleCnt="0">
        <dgm:presLayoutVars>
          <dgm:chMax val="7"/>
          <dgm:dir/>
          <dgm:resizeHandles val="exact"/>
        </dgm:presLayoutVars>
      </dgm:prSet>
      <dgm:spPr/>
    </dgm:pt>
    <dgm:pt modelId="{9237B3D4-8E83-4E3D-ACDF-5F00DF0E2282}" type="pres">
      <dgm:prSet presAssocID="{1DDE458B-94E2-405B-91B1-3C53494C4141}" presName="circ1" presStyleLbl="vennNode1" presStyleIdx="0" presStyleCnt="4"/>
      <dgm:spPr/>
    </dgm:pt>
    <dgm:pt modelId="{2238052E-7595-4F3F-8103-1528451428D5}" type="pres">
      <dgm:prSet presAssocID="{1DDE458B-94E2-405B-91B1-3C53494C4141}" presName="circ1Tx" presStyleLbl="revTx" presStyleIdx="0" presStyleCnt="0">
        <dgm:presLayoutVars>
          <dgm:chMax val="0"/>
          <dgm:chPref val="0"/>
          <dgm:bulletEnabled val="1"/>
        </dgm:presLayoutVars>
      </dgm:prSet>
      <dgm:spPr/>
    </dgm:pt>
    <dgm:pt modelId="{9A120005-941A-483A-A6C3-FBCE344D1EF6}" type="pres">
      <dgm:prSet presAssocID="{84AF5B08-85F7-4B2B-A1C9-E4CF3AB30C32}" presName="circ2" presStyleLbl="vennNode1" presStyleIdx="1" presStyleCnt="4" custLinFactNeighborX="-437" custLinFactNeighborY="17931"/>
      <dgm:spPr/>
    </dgm:pt>
    <dgm:pt modelId="{D9EEC78F-6729-434F-ABF4-4921F45C477B}" type="pres">
      <dgm:prSet presAssocID="{84AF5B08-85F7-4B2B-A1C9-E4CF3AB30C32}" presName="circ2Tx" presStyleLbl="revTx" presStyleIdx="0" presStyleCnt="0">
        <dgm:presLayoutVars>
          <dgm:chMax val="0"/>
          <dgm:chPref val="0"/>
          <dgm:bulletEnabled val="1"/>
        </dgm:presLayoutVars>
      </dgm:prSet>
      <dgm:spPr/>
    </dgm:pt>
    <dgm:pt modelId="{86090D4E-6E24-49FF-93A0-B693382051F2}" type="pres">
      <dgm:prSet presAssocID="{BEB67B3B-7781-42BD-AF56-81B15AF49F11}" presName="circ3" presStyleLbl="vennNode1" presStyleIdx="2" presStyleCnt="4" custLinFactNeighborY="1312"/>
      <dgm:spPr/>
    </dgm:pt>
    <dgm:pt modelId="{7775E985-1BC3-44AD-82C7-35DAA1493EF4}" type="pres">
      <dgm:prSet presAssocID="{BEB67B3B-7781-42BD-AF56-81B15AF49F11}" presName="circ3Tx" presStyleLbl="revTx" presStyleIdx="0" presStyleCnt="0">
        <dgm:presLayoutVars>
          <dgm:chMax val="0"/>
          <dgm:chPref val="0"/>
          <dgm:bulletEnabled val="1"/>
        </dgm:presLayoutVars>
      </dgm:prSet>
      <dgm:spPr/>
    </dgm:pt>
    <dgm:pt modelId="{3D548853-EC04-433F-B03A-14A1051FFBAE}" type="pres">
      <dgm:prSet presAssocID="{7EA892F0-83DB-42C7-9DC7-EFF752A7D87E}" presName="circ4" presStyleLbl="vennNode1" presStyleIdx="3" presStyleCnt="4" custLinFactNeighborX="4373" custLinFactNeighborY="-15307"/>
      <dgm:spPr/>
    </dgm:pt>
    <dgm:pt modelId="{A9EF2200-01B1-49E7-8945-419D067B9F1A}" type="pres">
      <dgm:prSet presAssocID="{7EA892F0-83DB-42C7-9DC7-EFF752A7D87E}" presName="circ4Tx" presStyleLbl="revTx" presStyleIdx="0" presStyleCnt="0">
        <dgm:presLayoutVars>
          <dgm:chMax val="0"/>
          <dgm:chPref val="0"/>
          <dgm:bulletEnabled val="1"/>
        </dgm:presLayoutVars>
      </dgm:prSet>
      <dgm:spPr/>
    </dgm:pt>
  </dgm:ptLst>
  <dgm:cxnLst>
    <dgm:cxn modelId="{0B1FC90D-A62A-4EA4-BBAB-E07B7D549666}" type="presOf" srcId="{84AF5B08-85F7-4B2B-A1C9-E4CF3AB30C32}" destId="{D9EEC78F-6729-434F-ABF4-4921F45C477B}" srcOrd="1" destOrd="0" presId="urn:microsoft.com/office/officeart/2005/8/layout/venn1"/>
    <dgm:cxn modelId="{CD8DBE17-AF84-4D4B-9F39-12603C0165FE}" srcId="{4AE43451-C326-4116-B819-207A3507025C}" destId="{84AF5B08-85F7-4B2B-A1C9-E4CF3AB30C32}" srcOrd="1" destOrd="0" parTransId="{01121377-7783-494C-9303-822B4C97E2FC}" sibTransId="{C99CBA64-5470-48C5-929E-AF1A9A829C3D}"/>
    <dgm:cxn modelId="{02CFE31C-FBDE-452E-B9F7-0C1C093FC210}" type="presOf" srcId="{4AE43451-C326-4116-B819-207A3507025C}" destId="{7AA86A34-0746-48BE-930B-CDBD8FC79A60}" srcOrd="0" destOrd="0" presId="urn:microsoft.com/office/officeart/2005/8/layout/venn1"/>
    <dgm:cxn modelId="{E135111D-976F-43C3-AAAA-4FC47ADD6295}" type="presOf" srcId="{BEB67B3B-7781-42BD-AF56-81B15AF49F11}" destId="{7775E985-1BC3-44AD-82C7-35DAA1493EF4}" srcOrd="1" destOrd="0" presId="urn:microsoft.com/office/officeart/2005/8/layout/venn1"/>
    <dgm:cxn modelId="{5318961D-8F55-4DA2-84C0-2CA933524B7C}" type="presOf" srcId="{7EA892F0-83DB-42C7-9DC7-EFF752A7D87E}" destId="{3D548853-EC04-433F-B03A-14A1051FFBAE}" srcOrd="0" destOrd="0" presId="urn:microsoft.com/office/officeart/2005/8/layout/venn1"/>
    <dgm:cxn modelId="{C3F0FB25-7EDF-4E20-8282-6B3C8C28FC42}" type="presOf" srcId="{1DDE458B-94E2-405B-91B1-3C53494C4141}" destId="{2238052E-7595-4F3F-8103-1528451428D5}" srcOrd="1" destOrd="0" presId="urn:microsoft.com/office/officeart/2005/8/layout/venn1"/>
    <dgm:cxn modelId="{5814A331-2495-470B-9EE5-838ADBF43175}" type="presOf" srcId="{BEB67B3B-7781-42BD-AF56-81B15AF49F11}" destId="{86090D4E-6E24-49FF-93A0-B693382051F2}" srcOrd="0" destOrd="0" presId="urn:microsoft.com/office/officeart/2005/8/layout/venn1"/>
    <dgm:cxn modelId="{75DF9E65-87A5-4AF6-9742-AF95882C2A7A}" type="presOf" srcId="{84AF5B08-85F7-4B2B-A1C9-E4CF3AB30C32}" destId="{9A120005-941A-483A-A6C3-FBCE344D1EF6}" srcOrd="0" destOrd="0" presId="urn:microsoft.com/office/officeart/2005/8/layout/venn1"/>
    <dgm:cxn modelId="{2A608470-FAE4-4C37-B61C-C9A0837F9796}" srcId="{4AE43451-C326-4116-B819-207A3507025C}" destId="{1DDE458B-94E2-405B-91B1-3C53494C4141}" srcOrd="0" destOrd="0" parTransId="{224B0333-E886-479E-8B28-2C3B42B7A736}" sibTransId="{68A43190-D4B6-449F-A04A-F5FDC4CA56F8}"/>
    <dgm:cxn modelId="{BD34EDA4-C9F6-4EAC-9644-731298C94F7E}" type="presOf" srcId="{7EA892F0-83DB-42C7-9DC7-EFF752A7D87E}" destId="{A9EF2200-01B1-49E7-8945-419D067B9F1A}" srcOrd="1" destOrd="0" presId="urn:microsoft.com/office/officeart/2005/8/layout/venn1"/>
    <dgm:cxn modelId="{6B9205AD-7BE2-4C65-A031-95EA47248883}" srcId="{4AE43451-C326-4116-B819-207A3507025C}" destId="{7EA892F0-83DB-42C7-9DC7-EFF752A7D87E}" srcOrd="3" destOrd="0" parTransId="{C1465C1A-3129-4A20-B7D3-28A8B6E99AA7}" sibTransId="{41B575CA-2A8A-4936-BBC7-1835FEBA40C9}"/>
    <dgm:cxn modelId="{ED6CE5DB-2077-45E9-920B-49A704F7AE3A}" type="presOf" srcId="{1DDE458B-94E2-405B-91B1-3C53494C4141}" destId="{9237B3D4-8E83-4E3D-ACDF-5F00DF0E2282}" srcOrd="0" destOrd="0" presId="urn:microsoft.com/office/officeart/2005/8/layout/venn1"/>
    <dgm:cxn modelId="{FB4588ED-7FB0-4D95-8073-918EF47C54ED}" srcId="{4AE43451-C326-4116-B819-207A3507025C}" destId="{BEB67B3B-7781-42BD-AF56-81B15AF49F11}" srcOrd="2" destOrd="0" parTransId="{2BDAE920-7418-4AC1-8A80-77CCF134D477}" sibTransId="{EE2B0696-449F-452E-91C4-7991E1378DA5}"/>
    <dgm:cxn modelId="{34C12D90-4BA4-4AF5-9950-1632A86B2E23}" type="presParOf" srcId="{7AA86A34-0746-48BE-930B-CDBD8FC79A60}" destId="{9237B3D4-8E83-4E3D-ACDF-5F00DF0E2282}" srcOrd="0" destOrd="0" presId="urn:microsoft.com/office/officeart/2005/8/layout/venn1"/>
    <dgm:cxn modelId="{56544BD4-7831-479F-B3A4-3DB05B18B4C3}" type="presParOf" srcId="{7AA86A34-0746-48BE-930B-CDBD8FC79A60}" destId="{2238052E-7595-4F3F-8103-1528451428D5}" srcOrd="1" destOrd="0" presId="urn:microsoft.com/office/officeart/2005/8/layout/venn1"/>
    <dgm:cxn modelId="{49C62BA9-F8CD-4934-AED4-DD3A61725E2A}" type="presParOf" srcId="{7AA86A34-0746-48BE-930B-CDBD8FC79A60}" destId="{9A120005-941A-483A-A6C3-FBCE344D1EF6}" srcOrd="2" destOrd="0" presId="urn:microsoft.com/office/officeart/2005/8/layout/venn1"/>
    <dgm:cxn modelId="{27B5460F-4A1C-45DD-B4CA-20C5F4E1C0B3}" type="presParOf" srcId="{7AA86A34-0746-48BE-930B-CDBD8FC79A60}" destId="{D9EEC78F-6729-434F-ABF4-4921F45C477B}" srcOrd="3" destOrd="0" presId="urn:microsoft.com/office/officeart/2005/8/layout/venn1"/>
    <dgm:cxn modelId="{873B75EF-4DC6-4AD3-9B1F-4C09EEA72C52}" type="presParOf" srcId="{7AA86A34-0746-48BE-930B-CDBD8FC79A60}" destId="{86090D4E-6E24-49FF-93A0-B693382051F2}" srcOrd="4" destOrd="0" presId="urn:microsoft.com/office/officeart/2005/8/layout/venn1"/>
    <dgm:cxn modelId="{EFF0FF58-46CA-4F48-9843-2BE78575A39B}" type="presParOf" srcId="{7AA86A34-0746-48BE-930B-CDBD8FC79A60}" destId="{7775E985-1BC3-44AD-82C7-35DAA1493EF4}" srcOrd="5" destOrd="0" presId="urn:microsoft.com/office/officeart/2005/8/layout/venn1"/>
    <dgm:cxn modelId="{F110A229-12FA-401F-892F-94204ECC7937}" type="presParOf" srcId="{7AA86A34-0746-48BE-930B-CDBD8FC79A60}" destId="{3D548853-EC04-433F-B03A-14A1051FFBAE}" srcOrd="6" destOrd="0" presId="urn:microsoft.com/office/officeart/2005/8/layout/venn1"/>
    <dgm:cxn modelId="{D5A73510-1783-49E8-A7DA-274AFFDC7323}" type="presParOf" srcId="{7AA86A34-0746-48BE-930B-CDBD8FC79A60}" destId="{A9EF2200-01B1-49E7-8945-419D067B9F1A}" srcOrd="7"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7B3D4-8E83-4E3D-ACDF-5F00DF0E2282}">
      <dsp:nvSpPr>
        <dsp:cNvPr id="0" name=""/>
        <dsp:cNvSpPr/>
      </dsp:nvSpPr>
      <dsp:spPr>
        <a:xfrm>
          <a:off x="2159049" y="39419"/>
          <a:ext cx="2049829" cy="2049829"/>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dirty="0"/>
            <a:t>          </a:t>
          </a:r>
          <a:r>
            <a:rPr lang="en-GB" sz="2000" kern="1200" dirty="0"/>
            <a:t>Capitalist</a:t>
          </a:r>
          <a:endParaRPr lang="en-US" sz="2000" kern="1200" dirty="0"/>
        </a:p>
      </dsp:txBody>
      <dsp:txXfrm>
        <a:off x="2395568" y="315358"/>
        <a:ext cx="1576792" cy="650426"/>
      </dsp:txXfrm>
    </dsp:sp>
    <dsp:sp modelId="{9A120005-941A-483A-A6C3-FBCE344D1EF6}">
      <dsp:nvSpPr>
        <dsp:cNvPr id="0" name=""/>
        <dsp:cNvSpPr/>
      </dsp:nvSpPr>
      <dsp:spPr>
        <a:xfrm>
          <a:off x="3056747" y="1313630"/>
          <a:ext cx="2049829" cy="2049829"/>
        </a:xfrm>
        <a:prstGeom prst="ellipse">
          <a:avLst/>
        </a:prstGeom>
        <a:solidFill>
          <a:schemeClr val="accent5">
            <a:alpha val="50000"/>
            <a:hueOff val="-2451115"/>
            <a:satOff val="-3409"/>
            <a:lumOff val="-1307"/>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t>Lower middle</a:t>
          </a:r>
          <a:endParaRPr lang="en-US" sz="1800" kern="1200" dirty="0"/>
        </a:p>
      </dsp:txBody>
      <dsp:txXfrm>
        <a:off x="4160501" y="1550148"/>
        <a:ext cx="788396" cy="1576792"/>
      </dsp:txXfrm>
    </dsp:sp>
    <dsp:sp modelId="{86090D4E-6E24-49FF-93A0-B693382051F2}">
      <dsp:nvSpPr>
        <dsp:cNvPr id="0" name=""/>
        <dsp:cNvSpPr/>
      </dsp:nvSpPr>
      <dsp:spPr>
        <a:xfrm>
          <a:off x="2159049" y="1879624"/>
          <a:ext cx="2049829" cy="2049829"/>
        </a:xfrm>
        <a:prstGeom prst="ellipse">
          <a:avLst/>
        </a:prstGeom>
        <a:solidFill>
          <a:schemeClr val="accent5">
            <a:alpha val="50000"/>
            <a:hueOff val="-4902230"/>
            <a:satOff val="-6819"/>
            <a:lumOff val="-2615"/>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dirty="0"/>
        </a:p>
        <a:p>
          <a:pPr marL="0" lvl="0" indent="0" algn="ctr" defTabSz="800100">
            <a:lnSpc>
              <a:spcPct val="90000"/>
            </a:lnSpc>
            <a:spcBef>
              <a:spcPct val="0"/>
            </a:spcBef>
            <a:spcAft>
              <a:spcPct val="35000"/>
            </a:spcAft>
            <a:buNone/>
          </a:pPr>
          <a:r>
            <a:rPr lang="en-GB" sz="2000" kern="1200" dirty="0"/>
            <a:t>Labour</a:t>
          </a:r>
          <a:endParaRPr lang="en-US" sz="2000" kern="1200" dirty="0"/>
        </a:p>
      </dsp:txBody>
      <dsp:txXfrm>
        <a:off x="2395568" y="3003088"/>
        <a:ext cx="1576792" cy="650426"/>
      </dsp:txXfrm>
    </dsp:sp>
    <dsp:sp modelId="{3D548853-EC04-433F-B03A-14A1051FFBAE}">
      <dsp:nvSpPr>
        <dsp:cNvPr id="0" name=""/>
        <dsp:cNvSpPr/>
      </dsp:nvSpPr>
      <dsp:spPr>
        <a:xfrm>
          <a:off x="1342033" y="632307"/>
          <a:ext cx="2049829" cy="2049829"/>
        </a:xfrm>
        <a:prstGeom prst="ellipse">
          <a:avLst/>
        </a:prstGeom>
        <a:solidFill>
          <a:schemeClr val="accent5">
            <a:alpha val="50000"/>
            <a:hueOff val="-7353344"/>
            <a:satOff val="-10228"/>
            <a:lumOff val="-3922"/>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dirty="0"/>
        </a:p>
        <a:p>
          <a:pPr marL="0" lvl="0" indent="0" algn="ctr" defTabSz="800100">
            <a:lnSpc>
              <a:spcPct val="90000"/>
            </a:lnSpc>
            <a:spcBef>
              <a:spcPct val="0"/>
            </a:spcBef>
            <a:spcAft>
              <a:spcPct val="35000"/>
            </a:spcAft>
            <a:buNone/>
          </a:pPr>
          <a:r>
            <a:rPr lang="en-GB" sz="1800" kern="1200" dirty="0"/>
            <a:t>Higher middle</a:t>
          </a:r>
          <a:endParaRPr lang="en-US" sz="1800" kern="1200" dirty="0"/>
        </a:p>
      </dsp:txBody>
      <dsp:txXfrm>
        <a:off x="1499712" y="868826"/>
        <a:ext cx="788396" cy="157679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5E589E-6D50-402F-BC7E-C865846FA04A}" type="datetimeFigureOut">
              <a:rPr lang="en-US" smtClean="0"/>
              <a:t>8/8/2019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921C3E-1B37-4BAB-ADBB-788958C9FDFA}" type="slidenum">
              <a:rPr lang="en-US" smtClean="0"/>
              <a:t>‹#›</a:t>
            </a:fld>
            <a:endParaRPr lang="en-US"/>
          </a:p>
        </p:txBody>
      </p:sp>
    </p:spTree>
    <p:extLst>
      <p:ext uri="{BB962C8B-B14F-4D97-AF65-F5344CB8AC3E}">
        <p14:creationId xmlns:p14="http://schemas.microsoft.com/office/powerpoint/2010/main" val="4022971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21C3E-1B37-4BAB-ADBB-788958C9FDFA}" type="slidenum">
              <a:rPr lang="en-US" smtClean="0"/>
              <a:t>1</a:t>
            </a:fld>
            <a:endParaRPr lang="en-US"/>
          </a:p>
        </p:txBody>
      </p:sp>
    </p:spTree>
    <p:extLst>
      <p:ext uri="{BB962C8B-B14F-4D97-AF65-F5344CB8AC3E}">
        <p14:creationId xmlns:p14="http://schemas.microsoft.com/office/powerpoint/2010/main" val="3122666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Independent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“Britain now has 7 social classes - and working class is a dwindling breed” (2013)</a:t>
            </a:r>
          </a:p>
          <a:p>
            <a:endParaRPr lang="en-GB" dirty="0"/>
          </a:p>
          <a:p>
            <a:r>
              <a:rPr lang="en-GB" dirty="0"/>
              <a:t>“Following a BBC survey of more than 160,000 people, academics established that Britons can no longer be boxed in to the traditional “upper”, “middle” and “working” classes.</a:t>
            </a:r>
          </a:p>
          <a:p>
            <a:endParaRPr lang="en-GB" dirty="0"/>
          </a:p>
          <a:p>
            <a:r>
              <a:rPr lang="en-GB" dirty="0"/>
              <a:t>Instead, you could be a home-owning “elite” with highbrow cultural interests and savings of £140,000. Their “sheer economic advantage” sets them apart from the other classes, according to Professor Mike Savage of the LSE, and they make up just six per cent of the population.</a:t>
            </a:r>
          </a:p>
          <a:p>
            <a:endParaRPr lang="en-GB" dirty="0"/>
          </a:p>
          <a:p>
            <a:r>
              <a:rPr lang="en-GB" dirty="0"/>
              <a:t>The findings, presented at a British Sociological Association convention, show that at the very bottom lies the “precariat”. Typically shopkeepers, drivers and cleaners, they represent 15 per cent of people in the UK and lack “any significant amount of economic, cultural or social capital”.</a:t>
            </a:r>
          </a:p>
          <a:p>
            <a:endParaRPr lang="en-GB" dirty="0"/>
          </a:p>
          <a:p>
            <a:r>
              <a:rPr lang="en-GB" dirty="0"/>
              <a:t>The categories in between are: established middle class; technical middle class; new affluent workers, traditional working class and emergent service workers.</a:t>
            </a:r>
          </a:p>
          <a:p>
            <a:r>
              <a:rPr lang="en-GB" dirty="0"/>
              <a:t>The results were obtained by analysing people’s income, assets, the professions of their peer group and their social activities. Professor Fiona Devine, of the University of Manchester, said: “There’s a much more fuzzy area between the traditional working class and traditional middle class.”</a:t>
            </a:r>
          </a:p>
          <a:p>
            <a:endParaRPr lang="en-GB" dirty="0"/>
          </a:p>
          <a:p>
            <a:r>
              <a:rPr lang="en-GB" b="1" dirty="0"/>
              <a:t>The social classes</a:t>
            </a:r>
          </a:p>
          <a:p>
            <a:endParaRPr lang="en-GB" dirty="0"/>
          </a:p>
          <a:p>
            <a:r>
              <a:rPr lang="en-GB" dirty="0"/>
              <a:t>Precariat: This is the most deprived class of all with low levels of economic, cultural and social capital. The every day lives of members of this class are precarious.</a:t>
            </a:r>
          </a:p>
          <a:p>
            <a:r>
              <a:rPr lang="en-GB" dirty="0"/>
              <a:t>Traditional Working Class: This class scores low on all forms of the three capitals although they are not the poorest group. The average age of this class is older than the others.</a:t>
            </a:r>
          </a:p>
          <a:p>
            <a:r>
              <a:rPr lang="en-GB" dirty="0"/>
              <a:t>Emergent Service Workers: This new class has low economic capital but has high levels of 'emerging' cultural capital and high social capital. This group are young and often found in urban areas.</a:t>
            </a:r>
          </a:p>
          <a:p>
            <a:r>
              <a:rPr lang="en-GB" dirty="0"/>
              <a:t>Technical Middle Class: This is a new, small class with high economic capital but seem less culturally engaged. They have relatively few social contacts and so are less socially engaged.</a:t>
            </a:r>
          </a:p>
          <a:p>
            <a:r>
              <a:rPr lang="en-GB" dirty="0"/>
              <a:t>New Affluent Workers: This class has medium levels of economic capital and higher levels of cultural and social capital. They are a young and active group.</a:t>
            </a:r>
          </a:p>
          <a:p>
            <a:r>
              <a:rPr lang="en-GB" dirty="0"/>
              <a:t>Established Middle Class: Members of this class have high  levels of all three capitals although not as high as the Elite. They are a gregarious and culturally engaged class.</a:t>
            </a:r>
          </a:p>
          <a:p>
            <a:r>
              <a:rPr lang="en-GB" dirty="0"/>
              <a:t>Elite: This is the most privileged class in Great Britain who have high levels of all three capitals. Their high amount of economic capital sets them apart from everyone else.</a:t>
            </a:r>
          </a:p>
          <a:p>
            <a:endParaRPr lang="en-US" dirty="0"/>
          </a:p>
        </p:txBody>
      </p:sp>
      <p:sp>
        <p:nvSpPr>
          <p:cNvPr id="4" name="Slide Number Placeholder 3"/>
          <p:cNvSpPr>
            <a:spLocks noGrp="1"/>
          </p:cNvSpPr>
          <p:nvPr>
            <p:ph type="sldNum" sz="quarter" idx="10"/>
          </p:nvPr>
        </p:nvSpPr>
        <p:spPr/>
        <p:txBody>
          <a:bodyPr/>
          <a:lstStyle/>
          <a:p>
            <a:fld id="{36921C3E-1B37-4BAB-ADBB-788958C9FDFA}" type="slidenum">
              <a:rPr lang="en-US" smtClean="0"/>
              <a:t>11</a:t>
            </a:fld>
            <a:endParaRPr lang="en-US"/>
          </a:p>
        </p:txBody>
      </p:sp>
    </p:spTree>
    <p:extLst>
      <p:ext uri="{BB962C8B-B14F-4D97-AF65-F5344CB8AC3E}">
        <p14:creationId xmlns:p14="http://schemas.microsoft.com/office/powerpoint/2010/main" val="2842544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ts val="1615"/>
              </a:lnSpc>
            </a:pP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Polarised Convergence</a:t>
            </a:r>
          </a:p>
          <a:p>
            <a:pPr algn="ctr">
              <a:lnSpc>
                <a:spcPts val="1615"/>
              </a:lnSpc>
            </a:pPr>
            <a:endPar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nSpc>
                <a:spcPts val="1615"/>
              </a:lnSpc>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Contemporary</a:t>
            </a:r>
            <a:r>
              <a:rPr lang="en-GB" baseline="0" dirty="0">
                <a:solidFill>
                  <a:srgbClr val="000000"/>
                </a:solidFill>
                <a:latin typeface="Arial" panose="020B0604020202020204" pitchFamily="34" charset="0"/>
                <a:ea typeface="Calibri" panose="020F0502020204030204" pitchFamily="34" charset="0"/>
                <a:cs typeface="Times New Roman" panose="02020603050405020304" pitchFamily="18" charset="0"/>
              </a:rPr>
              <a:t> model based on:</a:t>
            </a:r>
          </a:p>
          <a:p>
            <a:pPr>
              <a:lnSpc>
                <a:spcPts val="1615"/>
              </a:lnSpc>
            </a:pPr>
            <a:endParaRPr lang="en-GB" baseline="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nSpc>
                <a:spcPts val="1615"/>
              </a:lnSpc>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Although there is a general class </a:t>
            </a:r>
            <a:r>
              <a:rPr lang="en-GB" i="1" dirty="0">
                <a:solidFill>
                  <a:srgbClr val="000000"/>
                </a:solidFill>
                <a:latin typeface="Arial" panose="020B0604020202020204" pitchFamily="34" charset="0"/>
                <a:ea typeface="Calibri" panose="020F0502020204030204" pitchFamily="34" charset="0"/>
                <a:cs typeface="Times New Roman" panose="02020603050405020304" pitchFamily="18" charset="0"/>
              </a:rPr>
              <a:t>convergence</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GB" i="1" dirty="0">
                <a:solidFill>
                  <a:srgbClr val="000000"/>
                </a:solidFill>
                <a:latin typeface="Arial" panose="020B0604020202020204" pitchFamily="34" charset="0"/>
                <a:ea typeface="Calibri" panose="020F0502020204030204" pitchFamily="34" charset="0"/>
                <a:cs typeface="Times New Roman" panose="02020603050405020304" pitchFamily="18" charset="0"/>
              </a:rPr>
              <a:t>polarisation </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exists ‘at the</a:t>
            </a:r>
            <a:r>
              <a:rPr lang="en-GB" baseline="0" dirty="0">
                <a:solidFill>
                  <a:srgbClr val="000000"/>
                </a:solidFill>
                <a:latin typeface="Arial" panose="020B0604020202020204" pitchFamily="34" charset="0"/>
                <a:ea typeface="Calibri" panose="020F0502020204030204" pitchFamily="34" charset="0"/>
                <a:cs typeface="Times New Roman" panose="02020603050405020304" pitchFamily="18" charset="0"/>
              </a:rPr>
              <a:t> margins</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 - there are ‘spikes’ at either extreme of the class structure.</a:t>
            </a:r>
            <a:r>
              <a:rPr lang="en-GB" baseline="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GB"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Ainley</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(2004), for example, suggests a new “middle-working class” now finds itself wedged between the 'super-rich of large employers and their direct agents (a so-called “service class”) and a “socially excluded”, unemployed, or “unemployable”, so-called “underclass”’.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pPr>
              <a:lnSpc>
                <a:spcPts val="1615"/>
              </a:lnSpc>
            </a:pPr>
            <a:r>
              <a:rPr lang="en-GB" baseline="0" dirty="0">
                <a:solidFill>
                  <a:srgbClr val="000000"/>
                </a:solidFill>
                <a:latin typeface="Arial" panose="020B0604020202020204" pitchFamily="34" charset="0"/>
                <a:ea typeface="Calibri" panose="020F0502020204030204" pitchFamily="34" charset="0"/>
                <a:cs typeface="Times New Roman" panose="02020603050405020304" pitchFamily="18" charset="0"/>
              </a:rPr>
              <a:t>Class polarisation between the super-rich and underclass (sometimes called the precariat)</a:t>
            </a:r>
          </a:p>
          <a:p>
            <a:pPr>
              <a:lnSpc>
                <a:spcPts val="1615"/>
              </a:lnSpc>
            </a:pPr>
            <a:r>
              <a:rPr lang="en-GB" baseline="0" dirty="0">
                <a:solidFill>
                  <a:srgbClr val="000000"/>
                </a:solidFill>
                <a:latin typeface="Arial" panose="020B0604020202020204" pitchFamily="34" charset="0"/>
                <a:ea typeface="Calibri" panose="020F0502020204030204" pitchFamily="34" charset="0"/>
                <a:cs typeface="Times New Roman" panose="02020603050405020304" pitchFamily="18" charset="0"/>
              </a:rPr>
              <a:t>Convergence in the middle between variety of service industry occupations (which are increasingly </a:t>
            </a:r>
            <a:r>
              <a:rPr lang="en-GB" baseline="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routinised</a:t>
            </a:r>
            <a:r>
              <a:rPr lang="en-GB" baseline="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6921C3E-1B37-4BAB-ADBB-788958C9FDFA}" type="slidenum">
              <a:rPr lang="en-US" smtClean="0"/>
              <a:t>12</a:t>
            </a:fld>
            <a:endParaRPr lang="en-US"/>
          </a:p>
        </p:txBody>
      </p:sp>
    </p:spTree>
    <p:extLst>
      <p:ext uri="{BB962C8B-B14F-4D97-AF65-F5344CB8AC3E}">
        <p14:creationId xmlns:p14="http://schemas.microsoft.com/office/powerpoint/2010/main" val="614144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21C3E-1B37-4BAB-ADBB-788958C9FDFA}" type="slidenum">
              <a:rPr lang="en-US" smtClean="0"/>
              <a:t>13</a:t>
            </a:fld>
            <a:endParaRPr lang="en-US"/>
          </a:p>
        </p:txBody>
      </p:sp>
    </p:spTree>
    <p:extLst>
      <p:ext uri="{BB962C8B-B14F-4D97-AF65-F5344CB8AC3E}">
        <p14:creationId xmlns:p14="http://schemas.microsoft.com/office/powerpoint/2010/main" val="3387513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kern="1200" dirty="0">
                <a:solidFill>
                  <a:schemeClr val="tx1"/>
                </a:solidFill>
                <a:effectLst/>
                <a:latin typeface="+mn-lt"/>
                <a:ea typeface="+mn-ea"/>
                <a:cs typeface="+mn-cs"/>
              </a:rPr>
              <a:t>The</a:t>
            </a:r>
            <a:r>
              <a:rPr lang="en-GB" sz="1200" b="1" kern="1200" baseline="0" dirty="0">
                <a:solidFill>
                  <a:schemeClr val="tx1"/>
                </a:solidFill>
                <a:effectLst/>
                <a:latin typeface="+mn-lt"/>
                <a:ea typeface="+mn-ea"/>
                <a:cs typeface="+mn-cs"/>
              </a:rPr>
              <a:t> Pyramid</a:t>
            </a:r>
            <a:endParaRPr lang="en-US"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Class</a:t>
            </a:r>
            <a:r>
              <a:rPr lang="en-GB" sz="1200" kern="1200" dirty="0">
                <a:solidFill>
                  <a:schemeClr val="tx1"/>
                </a:solidFill>
                <a:effectLst/>
                <a:latin typeface="+mn-lt"/>
                <a:ea typeface="+mn-ea"/>
                <a:cs typeface="+mn-cs"/>
              </a:rPr>
              <a:t> refers to </a:t>
            </a:r>
            <a:r>
              <a:rPr lang="en-GB" sz="1200" i="1" kern="1200" dirty="0">
                <a:solidFill>
                  <a:schemeClr val="tx1"/>
                </a:solidFill>
                <a:effectLst/>
                <a:latin typeface="+mn-lt"/>
                <a:ea typeface="+mn-ea"/>
                <a:cs typeface="+mn-cs"/>
              </a:rPr>
              <a:t>classi</a:t>
            </a:r>
            <a:r>
              <a:rPr lang="en-GB" sz="1200" kern="1200" dirty="0">
                <a:solidFill>
                  <a:schemeClr val="tx1"/>
                </a:solidFill>
                <a:effectLst/>
                <a:latin typeface="+mn-lt"/>
                <a:ea typeface="+mn-ea"/>
                <a:cs typeface="+mn-cs"/>
              </a:rPr>
              <a:t>fying people on the basis of something they have in common; this conventionally involves using occupation to group people based on what they do or produce (hence the idea of </a:t>
            </a:r>
            <a:r>
              <a:rPr lang="en-GB" sz="1200" b="1" kern="1200" dirty="0">
                <a:solidFill>
                  <a:schemeClr val="tx1"/>
                </a:solidFill>
                <a:effectLst/>
                <a:latin typeface="+mn-lt"/>
                <a:ea typeface="+mn-ea"/>
                <a:cs typeface="+mn-cs"/>
              </a:rPr>
              <a:t>production</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classes</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Structure</a:t>
            </a:r>
            <a:r>
              <a:rPr lang="en-GB" sz="1200" kern="1200" dirty="0">
                <a:solidFill>
                  <a:schemeClr val="tx1"/>
                </a:solidFill>
                <a:effectLst/>
                <a:latin typeface="+mn-lt"/>
                <a:ea typeface="+mn-ea"/>
                <a:cs typeface="+mn-cs"/>
              </a:rPr>
              <a:t> refers to how each class relates to other classes. Conventionally this has involved </a:t>
            </a:r>
            <a:r>
              <a:rPr lang="en-GB" sz="1200" b="1" kern="1200" dirty="0">
                <a:solidFill>
                  <a:schemeClr val="tx1"/>
                </a:solidFill>
                <a:effectLst/>
                <a:latin typeface="+mn-lt"/>
                <a:ea typeface="+mn-ea"/>
                <a:cs typeface="+mn-cs"/>
              </a:rPr>
              <a:t>ranking </a:t>
            </a:r>
            <a:r>
              <a:rPr lang="en-GB" sz="1200" kern="1200" dirty="0">
                <a:solidFill>
                  <a:schemeClr val="tx1"/>
                </a:solidFill>
                <a:effectLst/>
                <a:latin typeface="+mn-lt"/>
                <a:ea typeface="+mn-ea"/>
                <a:cs typeface="+mn-cs"/>
              </a:rPr>
              <a:t>classes - usually upper, middle and lower - hierarchically.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For most of the 20th century the class structure has normally been portrayed as a </a:t>
            </a:r>
            <a:r>
              <a:rPr lang="en-GB" sz="1200" b="1" kern="1200" dirty="0">
                <a:solidFill>
                  <a:schemeClr val="tx1"/>
                </a:solidFill>
                <a:effectLst/>
                <a:latin typeface="+mn-lt"/>
                <a:ea typeface="+mn-ea"/>
                <a:cs typeface="+mn-cs"/>
              </a:rPr>
              <a:t>pyramid</a:t>
            </a:r>
            <a:r>
              <a:rPr lang="en-GB" sz="1200" kern="1200" dirty="0">
                <a:solidFill>
                  <a:schemeClr val="tx1"/>
                </a:solidFill>
                <a:effectLst/>
                <a:latin typeface="+mn-lt"/>
                <a:ea typeface="+mn-ea"/>
                <a:cs typeface="+mn-cs"/>
              </a:rPr>
              <a:t>, larger at the base (the lower class) and smaller at the apex (the upper class) to reflect both the numbers in each class and that those nearest the top own and control greater social resources.</a:t>
            </a:r>
            <a:endParaRPr lang="en-US" sz="1200" kern="1200" dirty="0">
              <a:solidFill>
                <a:schemeClr val="tx1"/>
              </a:solidFill>
              <a:effectLst/>
              <a:latin typeface="+mn-lt"/>
              <a:ea typeface="+mn-ea"/>
              <a:cs typeface="+mn-cs"/>
            </a:endParaRPr>
          </a:p>
          <a:p>
            <a:pPr>
              <a:lnSpc>
                <a:spcPts val="1615"/>
              </a:lnSpc>
            </a:pPr>
            <a:r>
              <a:rPr lang="en-GB"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615"/>
              </a:lnSpc>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This </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pyramid shaped </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class structure relates to an </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industrial society</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 one where manufacturing industries, such as coal-mining, shipbuilding and car production, dominated the economic landscape.</a:t>
            </a:r>
          </a:p>
          <a:p>
            <a:pPr>
              <a:lnSpc>
                <a:spcPts val="1615"/>
              </a:lnSpc>
            </a:pPr>
            <a:endParaRPr lang="en-GB" dirty="0">
              <a:solidFill>
                <a:srgbClr val="000000"/>
              </a:solidFill>
              <a:latin typeface="Arial" panose="020B0604020202020204" pitchFamily="34" charset="0"/>
              <a:cs typeface="Times New Roman" panose="02020603050405020304" pitchFamily="18" charset="0"/>
            </a:endParaRPr>
          </a:p>
          <a:p>
            <a:pPr>
              <a:lnSpc>
                <a:spcPts val="1615"/>
              </a:lnSpc>
            </a:pPr>
            <a:r>
              <a:rPr lang="en-GB" dirty="0">
                <a:solidFill>
                  <a:srgbClr val="000000"/>
                </a:solidFill>
                <a:latin typeface="Arial" panose="020B0604020202020204" pitchFamily="34" charset="0"/>
                <a:cs typeface="Times New Roman" panose="02020603050405020304" pitchFamily="18" charset="0"/>
              </a:rPr>
              <a:t>Occupation-based but occupations</a:t>
            </a:r>
            <a:r>
              <a:rPr lang="en-GB" baseline="0" dirty="0">
                <a:solidFill>
                  <a:srgbClr val="000000"/>
                </a:solidFill>
                <a:latin typeface="Arial" panose="020B0604020202020204" pitchFamily="34" charset="0"/>
                <a:cs typeface="Times New Roman" panose="02020603050405020304" pitchFamily="18" charset="0"/>
              </a:rPr>
              <a:t> may be allocated to different class categories on basis of:</a:t>
            </a:r>
            <a:endParaRPr lang="en-GB" dirty="0">
              <a:solidFill>
                <a:srgbClr val="000000"/>
              </a:solidFill>
              <a:latin typeface="Arial" panose="020B0604020202020204" pitchFamily="34" charset="0"/>
              <a:cs typeface="Times New Roman" panose="02020603050405020304" pitchFamily="18" charset="0"/>
            </a:endParaRPr>
          </a:p>
          <a:p>
            <a:pPr>
              <a:lnSpc>
                <a:spcPts val="1615"/>
              </a:lnSpc>
            </a:pPr>
            <a:r>
              <a:rPr lang="en-GB" dirty="0">
                <a:solidFill>
                  <a:srgbClr val="000000"/>
                </a:solidFill>
                <a:latin typeface="Arial" panose="020B0604020202020204" pitchFamily="34" charset="0"/>
                <a:cs typeface="Times New Roman" panose="02020603050405020304" pitchFamily="18" charset="0"/>
              </a:rPr>
              <a:t>Manual – Non-manual distinction</a:t>
            </a:r>
          </a:p>
          <a:p>
            <a:pPr>
              <a:lnSpc>
                <a:spcPts val="1615"/>
              </a:lnSpc>
            </a:pPr>
            <a:r>
              <a:rPr lang="en-GB" dirty="0">
                <a:solidFill>
                  <a:srgbClr val="000000"/>
                </a:solidFill>
                <a:latin typeface="Arial" panose="020B0604020202020204" pitchFamily="34" charset="0"/>
                <a:cs typeface="Times New Roman" panose="02020603050405020304" pitchFamily="18" charset="0"/>
              </a:rPr>
              <a:t>Social status of different occupations</a:t>
            </a:r>
          </a:p>
          <a:p>
            <a:pPr>
              <a:lnSpc>
                <a:spcPts val="1615"/>
              </a:lnSpc>
            </a:pPr>
            <a:endParaRPr lang="en-US" dirty="0"/>
          </a:p>
        </p:txBody>
      </p:sp>
      <p:sp>
        <p:nvSpPr>
          <p:cNvPr id="4" name="Slide Number Placeholder 3"/>
          <p:cNvSpPr>
            <a:spLocks noGrp="1"/>
          </p:cNvSpPr>
          <p:nvPr>
            <p:ph type="sldNum" sz="quarter" idx="10"/>
          </p:nvPr>
        </p:nvSpPr>
        <p:spPr/>
        <p:txBody>
          <a:bodyPr/>
          <a:lstStyle/>
          <a:p>
            <a:fld id="{36921C3E-1B37-4BAB-ADBB-788958C9FDFA}" type="slidenum">
              <a:rPr lang="en-US" smtClean="0"/>
              <a:t>3</a:t>
            </a:fld>
            <a:endParaRPr lang="en-US"/>
          </a:p>
        </p:txBody>
      </p:sp>
    </p:spTree>
    <p:extLst>
      <p:ext uri="{BB962C8B-B14F-4D97-AF65-F5344CB8AC3E}">
        <p14:creationId xmlns:p14="http://schemas.microsoft.com/office/powerpoint/2010/main" val="172746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ts val="1615"/>
              </a:lnSpc>
              <a:spcBef>
                <a:spcPts val="0"/>
              </a:spcBef>
              <a:spcAft>
                <a:spcPts val="0"/>
              </a:spcAft>
              <a:buClrTx/>
              <a:buSzTx/>
              <a:buFontTx/>
              <a:buNone/>
              <a:tabLst/>
              <a:defRPr/>
            </a:pPr>
            <a:r>
              <a:rPr lang="en-GB" sz="1200" b="1" kern="1200" dirty="0">
                <a:solidFill>
                  <a:schemeClr val="tx1"/>
                </a:solidFill>
                <a:effectLst/>
                <a:latin typeface="+mn-lt"/>
                <a:ea typeface="+mn-ea"/>
                <a:cs typeface="+mn-cs"/>
              </a:rPr>
              <a:t>Socio-Economic Classification </a:t>
            </a:r>
            <a:r>
              <a:rPr lang="en-GB" sz="1200" kern="1200" dirty="0">
                <a:solidFill>
                  <a:schemeClr val="tx1"/>
                </a:solidFill>
                <a:effectLst/>
                <a:latin typeface="+mn-lt"/>
                <a:ea typeface="+mn-ea"/>
                <a:cs typeface="+mn-cs"/>
              </a:rPr>
              <a:t>(NS-SEC)</a:t>
            </a:r>
          </a:p>
          <a:p>
            <a:pPr marL="0" marR="0" lvl="0" indent="0" algn="ctr" defTabSz="914400" rtl="0" eaLnBrk="1" fontAlgn="auto" latinLnBrk="0" hangingPunct="1">
              <a:lnSpc>
                <a:spcPts val="1615"/>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ts val="1615"/>
              </a:lnSpc>
              <a:spcBef>
                <a:spcPts val="0"/>
              </a:spcBef>
              <a:spcAft>
                <a:spcPts val="0"/>
              </a:spcAft>
              <a:buClrTx/>
              <a:buSzTx/>
              <a:buFontTx/>
              <a:buNone/>
              <a:tabLst/>
              <a:defRPr/>
            </a:pPr>
            <a:r>
              <a:rPr lang="en-GB" sz="1200" kern="1200" dirty="0">
                <a:solidFill>
                  <a:schemeClr val="tx1"/>
                </a:solidFill>
                <a:effectLst/>
                <a:latin typeface="+mn-lt"/>
                <a:ea typeface="+mn-ea"/>
                <a:cs typeface="+mn-cs"/>
              </a:rPr>
              <a:t>This has three versions</a:t>
            </a:r>
            <a:r>
              <a:rPr lang="en-GB" sz="1200" kern="1200" baseline="0" dirty="0">
                <a:solidFill>
                  <a:schemeClr val="tx1"/>
                </a:solidFill>
                <a:effectLst/>
                <a:latin typeface="+mn-lt"/>
                <a:ea typeface="+mn-ea"/>
                <a:cs typeface="+mn-cs"/>
              </a:rPr>
              <a:t> – the main scale divides occupations into 8 general categories and this can be collapsed into 5 class and 3 class models for statistical continuity / comparisons.</a:t>
            </a:r>
          </a:p>
          <a:p>
            <a:pPr marL="0" marR="0" lvl="0" indent="0" algn="l" defTabSz="914400" rtl="0" eaLnBrk="1" fontAlgn="auto" latinLnBrk="0" hangingPunct="1">
              <a:lnSpc>
                <a:spcPts val="1615"/>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Official </a:t>
            </a:r>
            <a:r>
              <a:rPr lang="en-GB" sz="1200" b="1" kern="1200" dirty="0">
                <a:solidFill>
                  <a:schemeClr val="tx1"/>
                </a:solidFill>
                <a:effectLst/>
                <a:latin typeface="+mn-lt"/>
                <a:ea typeface="+mn-ea"/>
                <a:cs typeface="+mn-cs"/>
              </a:rPr>
              <a:t>UK government classification - </a:t>
            </a:r>
            <a:r>
              <a:rPr lang="en-GB" sz="1200" kern="1200" dirty="0">
                <a:solidFill>
                  <a:schemeClr val="tx1"/>
                </a:solidFill>
                <a:effectLst/>
                <a:latin typeface="+mn-lt"/>
                <a:ea typeface="+mn-ea"/>
                <a:cs typeface="+mn-cs"/>
              </a:rPr>
              <a:t>useful because official statistical data about social inequality (such as income or educational achievement) can be consistently related to these categories. </a:t>
            </a:r>
            <a:endParaRPr lang="en-US"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Rose et al. </a:t>
            </a:r>
            <a:r>
              <a:rPr lang="en-GB" sz="1200" kern="1200" dirty="0">
                <a:solidFill>
                  <a:schemeClr val="tx1"/>
                </a:solidFill>
                <a:effectLst/>
                <a:latin typeface="+mn-lt"/>
                <a:ea typeface="+mn-ea"/>
                <a:cs typeface="+mn-cs"/>
              </a:rPr>
              <a:t>(2005)</a:t>
            </a:r>
            <a:r>
              <a:rPr lang="en-GB" sz="1200" b="1" kern="1200" dirty="0">
                <a:solidFill>
                  <a:schemeClr val="tx1"/>
                </a:solidFill>
                <a:effectLst/>
                <a:latin typeface="+mn-lt"/>
                <a:ea typeface="+mn-ea"/>
                <a:cs typeface="+mn-cs"/>
              </a:rPr>
              <a:t>:</a:t>
            </a:r>
            <a:r>
              <a:rPr lang="en-GB" sz="1200" b="1" kern="1200" baseline="0" dirty="0">
                <a:solidFill>
                  <a:schemeClr val="tx1"/>
                </a:solidFill>
                <a:effectLst/>
                <a:latin typeface="+mn-lt"/>
                <a:ea typeface="+mn-ea"/>
                <a:cs typeface="+mn-cs"/>
              </a:rPr>
              <a:t> classification </a:t>
            </a:r>
            <a:r>
              <a:rPr lang="en-GB" sz="1200" kern="1200" dirty="0">
                <a:solidFill>
                  <a:schemeClr val="tx1"/>
                </a:solidFill>
                <a:effectLst/>
                <a:latin typeface="+mn-lt"/>
                <a:ea typeface="+mn-ea"/>
                <a:cs typeface="+mn-cs"/>
              </a:rPr>
              <a:t>measures ‘employment relationships’ and reflects a </a:t>
            </a:r>
            <a:r>
              <a:rPr lang="en-GB" sz="1200" b="1" kern="1200" dirty="0">
                <a:solidFill>
                  <a:schemeClr val="tx1"/>
                </a:solidFill>
                <a:effectLst/>
                <a:latin typeface="+mn-lt"/>
                <a:ea typeface="+mn-ea"/>
                <a:cs typeface="+mn-cs"/>
              </a:rPr>
              <a:t>Weberian</a:t>
            </a:r>
            <a:r>
              <a:rPr lang="en-GB" sz="1200" kern="1200" dirty="0">
                <a:solidFill>
                  <a:schemeClr val="tx1"/>
                </a:solidFill>
                <a:effectLst/>
                <a:latin typeface="+mn-lt"/>
                <a:ea typeface="+mn-ea"/>
                <a:cs typeface="+mn-cs"/>
              </a:rPr>
              <a:t> approach to classification by combining two ideas: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1. Labour market situation</a:t>
            </a:r>
            <a:r>
              <a:rPr lang="en-GB" sz="1200" kern="1200" dirty="0">
                <a:solidFill>
                  <a:schemeClr val="tx1"/>
                </a:solidFill>
                <a:effectLst/>
                <a:latin typeface="+mn-lt"/>
                <a:ea typeface="+mn-ea"/>
                <a:cs typeface="+mn-cs"/>
              </a:rPr>
              <a:t>:</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assessments for each occupational group of income levels, relative levels of work security and promotion/career development prospects.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2. Work situations:</a:t>
            </a:r>
            <a:r>
              <a:rPr lang="en-GB" sz="1200" kern="1200" dirty="0">
                <a:solidFill>
                  <a:schemeClr val="tx1"/>
                </a:solidFill>
                <a:effectLst/>
                <a:latin typeface="+mn-lt"/>
                <a:ea typeface="+mn-ea"/>
                <a:cs typeface="+mn-cs"/>
              </a:rPr>
              <a:t> ideas about different levels of power, authority and control within the workplace.</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ts val="1615"/>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lnSpc>
                <a:spcPts val="1615"/>
              </a:lnSpc>
            </a:pPr>
            <a:endParaRPr lang="en-US" dirty="0"/>
          </a:p>
        </p:txBody>
      </p:sp>
      <p:sp>
        <p:nvSpPr>
          <p:cNvPr id="4" name="Slide Number Placeholder 3"/>
          <p:cNvSpPr>
            <a:spLocks noGrp="1"/>
          </p:cNvSpPr>
          <p:nvPr>
            <p:ph type="sldNum" sz="quarter" idx="10"/>
          </p:nvPr>
        </p:nvSpPr>
        <p:spPr/>
        <p:txBody>
          <a:bodyPr/>
          <a:lstStyle/>
          <a:p>
            <a:fld id="{36921C3E-1B37-4BAB-ADBB-788958C9FDFA}" type="slidenum">
              <a:rPr lang="en-US" smtClean="0"/>
              <a:t>4</a:t>
            </a:fld>
            <a:endParaRPr lang="en-US"/>
          </a:p>
        </p:txBody>
      </p:sp>
    </p:spTree>
    <p:extLst>
      <p:ext uri="{BB962C8B-B14F-4D97-AF65-F5344CB8AC3E}">
        <p14:creationId xmlns:p14="http://schemas.microsoft.com/office/powerpoint/2010/main" val="3932898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The Pentagon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Based</a:t>
            </a:r>
            <a:r>
              <a:rPr lang="en-GB" sz="1200" b="0" kern="1200" baseline="0" dirty="0">
                <a:solidFill>
                  <a:schemeClr val="tx1"/>
                </a:solidFill>
                <a:effectLst/>
                <a:latin typeface="+mn-lt"/>
                <a:ea typeface="+mn-ea"/>
                <a:cs typeface="+mn-cs"/>
              </a:rPr>
              <a:t> on concept of </a:t>
            </a:r>
            <a:r>
              <a:rPr lang="en-GB" sz="1200" b="1" kern="1200" dirty="0">
                <a:solidFill>
                  <a:schemeClr val="tx1"/>
                </a:solidFill>
                <a:effectLst/>
                <a:latin typeface="+mn-lt"/>
                <a:ea typeface="+mn-ea"/>
                <a:cs typeface="+mn-cs"/>
              </a:rPr>
              <a:t>post-industrial society </a:t>
            </a:r>
            <a:r>
              <a:rPr lang="en-GB" sz="1200" kern="1200" dirty="0">
                <a:solidFill>
                  <a:schemeClr val="tx1"/>
                </a:solidFill>
                <a:effectLst/>
                <a:latin typeface="+mn-lt"/>
                <a:ea typeface="+mn-ea"/>
                <a:cs typeface="+mn-cs"/>
              </a:rPr>
              <a:t>characterised by the domination of (non-manual)</a:t>
            </a:r>
            <a:r>
              <a:rPr lang="en-GB" sz="1200"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service industries</a:t>
            </a:r>
            <a:r>
              <a:rPr lang="en-GB" sz="1200" kern="1200" dirty="0">
                <a:solidFill>
                  <a:schemeClr val="tx1"/>
                </a:solidFill>
                <a:effectLst/>
                <a:latin typeface="+mn-lt"/>
                <a:ea typeface="+mn-ea"/>
                <a:cs typeface="+mn-cs"/>
              </a:rPr>
              <a:t> and long-term </a:t>
            </a:r>
            <a:r>
              <a:rPr lang="en-GB" sz="1200" b="0" kern="1200" dirty="0">
                <a:solidFill>
                  <a:schemeClr val="tx1"/>
                </a:solidFill>
                <a:effectLst/>
                <a:latin typeface="+mn-lt"/>
                <a:ea typeface="+mn-ea"/>
                <a:cs typeface="+mn-cs"/>
              </a:rPr>
              <a:t>decline</a:t>
            </a:r>
            <a:r>
              <a:rPr lang="en-GB" sz="1200" kern="1200" dirty="0">
                <a:solidFill>
                  <a:schemeClr val="tx1"/>
                </a:solidFill>
                <a:effectLst/>
                <a:latin typeface="+mn-lt"/>
                <a:ea typeface="+mn-ea"/>
                <a:cs typeface="+mn-cs"/>
              </a:rPr>
              <a:t> in manual industries </a:t>
            </a:r>
            <a:endPar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From a </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Weberian</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 perspective</a:t>
            </a:r>
            <a:r>
              <a:rPr lang="en-GB" baseline="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the class structure has evolved into a </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pentagonal</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 shape; a relatively small upper class with an expanded middle class slowly tapering towards a declining lower class.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r>
              <a:rPr lang="en-GB" sz="1200" b="1" kern="1200" dirty="0">
                <a:solidFill>
                  <a:schemeClr val="tx1"/>
                </a:solidFill>
                <a:effectLst/>
                <a:latin typeface="+mn-lt"/>
                <a:ea typeface="+mn-ea"/>
                <a:cs typeface="+mn-cs"/>
              </a:rPr>
              <a:t>Upper levels</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level has seen a decline in number, mainly because of a greater diversity of ownership through wider shareholding. </a:t>
            </a:r>
          </a:p>
          <a:p>
            <a:r>
              <a:rPr lang="en-GB" sz="1200" kern="1200" dirty="0">
                <a:solidFill>
                  <a:schemeClr val="tx1"/>
                </a:solidFill>
                <a:effectLst/>
                <a:latin typeface="+mn-lt"/>
                <a:ea typeface="+mn-ea"/>
                <a:cs typeface="+mn-cs"/>
              </a:rPr>
              <a:t>Blurring of ownership and control has occurred because of the rise of the </a:t>
            </a:r>
            <a:r>
              <a:rPr lang="en-GB" sz="1200" b="1" kern="1200" dirty="0">
                <a:solidFill>
                  <a:schemeClr val="tx1"/>
                </a:solidFill>
                <a:effectLst/>
                <a:latin typeface="+mn-lt"/>
                <a:ea typeface="+mn-ea"/>
                <a:cs typeface="+mn-cs"/>
              </a:rPr>
              <a:t>joint stock company </a:t>
            </a:r>
            <a:r>
              <a:rPr lang="en-GB" sz="1200" kern="1200" dirty="0">
                <a:solidFill>
                  <a:schemeClr val="tx1"/>
                </a:solidFill>
                <a:effectLst/>
                <a:latin typeface="+mn-lt"/>
                <a:ea typeface="+mn-ea"/>
                <a:cs typeface="+mn-cs"/>
              </a:rPr>
              <a:t>–businesses owned by </a:t>
            </a:r>
            <a:r>
              <a:rPr lang="en-GB" sz="1200" i="1" kern="1200" dirty="0">
                <a:solidFill>
                  <a:schemeClr val="tx1"/>
                </a:solidFill>
                <a:effectLst/>
                <a:latin typeface="+mn-lt"/>
                <a:ea typeface="+mn-ea"/>
                <a:cs typeface="+mn-cs"/>
              </a:rPr>
              <a:t>shareholders </a:t>
            </a:r>
            <a:r>
              <a:rPr lang="en-GB" sz="1200" kern="1200" dirty="0">
                <a:solidFill>
                  <a:schemeClr val="tx1"/>
                </a:solidFill>
                <a:effectLst/>
                <a:latin typeface="+mn-lt"/>
                <a:ea typeface="+mn-ea"/>
                <a:cs typeface="+mn-cs"/>
              </a:rPr>
              <a:t>rather than single all-powerful individuals. </a:t>
            </a:r>
          </a:p>
          <a:p>
            <a:r>
              <a:rPr lang="en-GB" sz="1200" kern="1200" dirty="0">
                <a:solidFill>
                  <a:schemeClr val="tx1"/>
                </a:solidFill>
                <a:effectLst/>
                <a:latin typeface="+mn-lt"/>
                <a:ea typeface="+mn-ea"/>
                <a:cs typeface="+mn-cs"/>
              </a:rPr>
              <a:t>The spread of ownership </a:t>
            </a:r>
            <a:r>
              <a:rPr lang="en-GB" sz="1200" i="1" kern="1200" dirty="0">
                <a:solidFill>
                  <a:schemeClr val="tx1"/>
                </a:solidFill>
                <a:effectLst/>
                <a:latin typeface="+mn-lt"/>
                <a:ea typeface="+mn-ea"/>
                <a:cs typeface="+mn-cs"/>
              </a:rPr>
              <a:t>fragments </a:t>
            </a:r>
            <a:r>
              <a:rPr lang="en-GB" sz="1200" kern="1200" dirty="0">
                <a:solidFill>
                  <a:schemeClr val="tx1"/>
                </a:solidFill>
                <a:effectLst/>
                <a:latin typeface="+mn-lt"/>
                <a:ea typeface="+mn-ea"/>
                <a:cs typeface="+mn-cs"/>
              </a:rPr>
              <a:t>the upper class because ownership now extends across the class structure in two ways: </a:t>
            </a:r>
          </a:p>
          <a:p>
            <a:r>
              <a:rPr lang="en-GB" sz="1200" kern="1200" dirty="0">
                <a:solidFill>
                  <a:schemeClr val="tx1"/>
                </a:solidFill>
                <a:effectLst/>
                <a:latin typeface="+mn-lt"/>
                <a:ea typeface="+mn-ea"/>
                <a:cs typeface="+mn-cs"/>
              </a:rPr>
              <a:t>1.</a:t>
            </a:r>
            <a:r>
              <a:rPr lang="en-GB" sz="1200" kern="1200" baseline="0" dirty="0">
                <a:solidFill>
                  <a:schemeClr val="tx1"/>
                </a:solidFill>
                <a:effectLst/>
                <a:latin typeface="+mn-lt"/>
                <a:ea typeface="+mn-ea"/>
                <a:cs typeface="+mn-cs"/>
              </a:rPr>
              <a:t> M</a:t>
            </a:r>
            <a:r>
              <a:rPr lang="en-GB" sz="1200" kern="1200" dirty="0">
                <a:solidFill>
                  <a:schemeClr val="tx1"/>
                </a:solidFill>
                <a:effectLst/>
                <a:latin typeface="+mn-lt"/>
                <a:ea typeface="+mn-ea"/>
                <a:cs typeface="+mn-cs"/>
              </a:rPr>
              <a:t>assive </a:t>
            </a:r>
            <a:r>
              <a:rPr lang="en-GB" sz="1200" b="1" kern="1200" dirty="0">
                <a:solidFill>
                  <a:schemeClr val="tx1"/>
                </a:solidFill>
                <a:effectLst/>
                <a:latin typeface="+mn-lt"/>
                <a:ea typeface="+mn-ea"/>
                <a:cs typeface="+mn-cs"/>
              </a:rPr>
              <a:t>pension funds </a:t>
            </a:r>
            <a:r>
              <a:rPr lang="en-GB" sz="1200" kern="1200" dirty="0">
                <a:solidFill>
                  <a:schemeClr val="tx1"/>
                </a:solidFill>
                <a:effectLst/>
                <a:latin typeface="+mn-lt"/>
                <a:ea typeface="+mn-ea"/>
                <a:cs typeface="+mn-cs"/>
              </a:rPr>
              <a:t>that invest the pension payments of large numbers of workers</a:t>
            </a:r>
          </a:p>
          <a:p>
            <a:r>
              <a:rPr lang="en-GB" sz="1200" kern="1200" dirty="0">
                <a:solidFill>
                  <a:schemeClr val="tx1"/>
                </a:solidFill>
                <a:effectLst/>
                <a:latin typeface="+mn-lt"/>
                <a:ea typeface="+mn-ea"/>
                <a:cs typeface="+mn-cs"/>
              </a:rPr>
              <a:t>2. The expansion of </a:t>
            </a:r>
            <a:r>
              <a:rPr lang="en-GB" sz="1200" b="1" kern="1200" dirty="0">
                <a:solidFill>
                  <a:schemeClr val="tx1"/>
                </a:solidFill>
                <a:effectLst/>
                <a:latin typeface="+mn-lt"/>
                <a:ea typeface="+mn-ea"/>
                <a:cs typeface="+mn-cs"/>
              </a:rPr>
              <a:t>middle-class </a:t>
            </a:r>
            <a:r>
              <a:rPr lang="en-GB" sz="1200" kern="1200" dirty="0">
                <a:solidFill>
                  <a:schemeClr val="tx1"/>
                </a:solidFill>
                <a:effectLst/>
                <a:latin typeface="+mn-lt"/>
                <a:ea typeface="+mn-ea"/>
                <a:cs typeface="+mn-cs"/>
              </a:rPr>
              <a:t>managers and professionals who increasingly own part of the company for which they work.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a:r>
            <a:r>
              <a:rPr lang="en-GB" sz="1200" b="1" kern="1200" dirty="0">
                <a:solidFill>
                  <a:schemeClr val="tx1"/>
                </a:solidFill>
                <a:effectLst/>
                <a:latin typeface="+mn-lt"/>
                <a:ea typeface="+mn-ea"/>
                <a:cs typeface="+mn-cs"/>
              </a:rPr>
              <a:t>Managerial revolution</a:t>
            </a:r>
            <a:r>
              <a:rPr lang="en-GB" sz="1200" kern="1200" dirty="0">
                <a:solidFill>
                  <a:schemeClr val="tx1"/>
                </a:solidFill>
                <a:effectLst/>
                <a:latin typeface="+mn-lt"/>
                <a:ea typeface="+mn-ea"/>
                <a:cs typeface="+mn-cs"/>
              </a:rPr>
              <a:t>“: class structure was changing because of the expansion of the middle classes.  </a:t>
            </a:r>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Globalisation</a:t>
            </a:r>
            <a:r>
              <a:rPr lang="en-GB" sz="1200" b="0" kern="1200" dirty="0">
                <a:solidFill>
                  <a:schemeClr val="tx1"/>
                </a:solidFill>
                <a:effectLst/>
                <a:latin typeface="+mn-lt"/>
                <a:ea typeface="+mn-ea"/>
                <a:cs typeface="+mn-cs"/>
              </a:rPr>
              <a:t>:</a:t>
            </a:r>
            <a:r>
              <a:rPr lang="en-GB" sz="1200" b="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replacement of organisations based around </a:t>
            </a:r>
            <a:r>
              <a:rPr lang="en-GB" sz="1200" b="1" kern="1200" dirty="0">
                <a:solidFill>
                  <a:schemeClr val="tx1"/>
                </a:solidFill>
                <a:effectLst/>
                <a:latin typeface="+mn-lt"/>
                <a:ea typeface="+mn-ea"/>
                <a:cs typeface="+mn-cs"/>
              </a:rPr>
              <a:t>mass production</a:t>
            </a:r>
            <a:r>
              <a:rPr lang="en-GB" sz="1200" kern="1200" dirty="0">
                <a:solidFill>
                  <a:schemeClr val="tx1"/>
                </a:solidFill>
                <a:effectLst/>
                <a:latin typeface="+mn-lt"/>
                <a:ea typeface="+mn-ea"/>
                <a:cs typeface="+mn-cs"/>
              </a:rPr>
              <a:t> (pyramid class structure) with </a:t>
            </a:r>
            <a:r>
              <a:rPr lang="en-GB" sz="1200" b="1" kern="1200" dirty="0">
                <a:solidFill>
                  <a:schemeClr val="tx1"/>
                </a:solidFill>
                <a:effectLst/>
                <a:latin typeface="+mn-lt"/>
                <a:ea typeface="+mn-ea"/>
                <a:cs typeface="+mn-cs"/>
              </a:rPr>
              <a:t>network structures </a:t>
            </a:r>
            <a:r>
              <a:rPr lang="en-GB" sz="1200" kern="1200" dirty="0">
                <a:solidFill>
                  <a:schemeClr val="tx1"/>
                </a:solidFill>
                <a:effectLst/>
                <a:latin typeface="+mn-lt"/>
                <a:ea typeface="+mn-ea"/>
                <a:cs typeface="+mn-cs"/>
              </a:rPr>
              <a:t>operating across national boundaries and maintaining a fluid organisational structure that makes them responsive to new technological developments and economic opportunities. </a:t>
            </a:r>
          </a:p>
          <a:p>
            <a:r>
              <a:rPr lang="en-GB" sz="1200" kern="1200" dirty="0">
                <a:solidFill>
                  <a:schemeClr val="tx1"/>
                </a:solidFill>
                <a:effectLst/>
                <a:latin typeface="+mn-lt"/>
                <a:ea typeface="+mn-ea"/>
                <a:cs typeface="+mn-cs"/>
              </a:rPr>
              <a:t>These organisations have multiple shareholders (mainly financial institutions’, such as banks and pension funds) but rarely individual owners. </a:t>
            </a: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Middle levels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Service / knowledge economy and</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expansion of middle-ranking occupations.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Class fragmentation</a:t>
            </a:r>
            <a:r>
              <a:rPr lang="en-GB" sz="1200" b="0" i="1" kern="1200" dirty="0">
                <a:solidFill>
                  <a:schemeClr val="tx1"/>
                </a:solidFill>
                <a:effectLst/>
                <a:latin typeface="+mn-lt"/>
                <a:ea typeface="+mn-ea"/>
                <a:cs typeface="+mn-cs"/>
              </a:rPr>
              <a:t>:</a:t>
            </a:r>
            <a:r>
              <a:rPr lang="en-GB" sz="1200" b="0" i="1"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Relative growth at the expense of both the working and upper classes.</a:t>
            </a:r>
          </a:p>
          <a:p>
            <a:r>
              <a:rPr lang="en-GB" sz="1200" b="0" kern="1200" dirty="0">
                <a:solidFill>
                  <a:schemeClr val="tx1"/>
                </a:solidFill>
                <a:effectLst/>
                <a:latin typeface="+mn-lt"/>
                <a:ea typeface="+mn-ea"/>
                <a:cs typeface="+mn-cs"/>
              </a:rPr>
              <a:t>Increase in</a:t>
            </a:r>
            <a:r>
              <a:rPr lang="en-US" sz="1200" b="0" kern="1200" baseline="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higher-level (well-paid, high-status) service work associated with the ‘knowledge economy’</a:t>
            </a:r>
          </a:p>
          <a:p>
            <a:r>
              <a:rPr lang="en-GB" sz="1200" b="0" kern="1200" dirty="0">
                <a:solidFill>
                  <a:schemeClr val="tx1"/>
                </a:solidFill>
                <a:effectLst/>
                <a:latin typeface="+mn-lt"/>
                <a:ea typeface="+mn-ea"/>
                <a:cs typeface="+mn-cs"/>
              </a:rPr>
              <a:t>Expansion of routine service work (such as call centres) that is little different to the routine types of manual work it has replaced. </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At one extreme ‘super-rich elite middle class’.</a:t>
            </a:r>
          </a:p>
          <a:p>
            <a:r>
              <a:rPr lang="en-GB" sz="1200" b="0" kern="1200" dirty="0">
                <a:solidFill>
                  <a:schemeClr val="tx1"/>
                </a:solidFill>
                <a:effectLst/>
                <a:latin typeface="+mn-lt"/>
                <a:ea typeface="+mn-ea"/>
                <a:cs typeface="+mn-cs"/>
              </a:rPr>
              <a:t>At the other, a range of low-level, routine occupational positions that, although defined as middle class, are difficult to distinguish from their working-class counterparts in terms of </a:t>
            </a:r>
            <a:r>
              <a:rPr lang="en-GB" sz="1200" b="0" i="1" kern="1200" dirty="0">
                <a:solidFill>
                  <a:schemeClr val="tx1"/>
                </a:solidFill>
                <a:effectLst/>
                <a:latin typeface="+mn-lt"/>
                <a:ea typeface="+mn-ea"/>
                <a:cs typeface="+mn-cs"/>
              </a:rPr>
              <a:t>income</a:t>
            </a:r>
            <a:r>
              <a:rPr lang="en-GB" sz="1200" b="0" kern="1200" dirty="0">
                <a:solidFill>
                  <a:schemeClr val="tx1"/>
                </a:solidFill>
                <a:effectLst/>
                <a:latin typeface="+mn-lt"/>
                <a:ea typeface="+mn-ea"/>
                <a:cs typeface="+mn-cs"/>
              </a:rPr>
              <a:t>, </a:t>
            </a:r>
            <a:r>
              <a:rPr lang="en-GB" sz="1200" b="0" i="1" kern="1200" dirty="0">
                <a:solidFill>
                  <a:schemeClr val="tx1"/>
                </a:solidFill>
                <a:effectLst/>
                <a:latin typeface="+mn-lt"/>
                <a:ea typeface="+mn-ea"/>
                <a:cs typeface="+mn-cs"/>
              </a:rPr>
              <a:t>status </a:t>
            </a:r>
            <a:r>
              <a:rPr lang="en-GB" sz="1200" b="0" kern="1200" dirty="0">
                <a:solidFill>
                  <a:schemeClr val="tx1"/>
                </a:solidFill>
                <a:effectLst/>
                <a:latin typeface="+mn-lt"/>
                <a:ea typeface="+mn-ea"/>
                <a:cs typeface="+mn-cs"/>
              </a:rPr>
              <a:t>and general </a:t>
            </a:r>
            <a:r>
              <a:rPr lang="en-GB" sz="1200" b="0" i="1" kern="1200" dirty="0">
                <a:solidFill>
                  <a:schemeClr val="tx1"/>
                </a:solidFill>
                <a:effectLst/>
                <a:latin typeface="+mn-lt"/>
                <a:ea typeface="+mn-ea"/>
                <a:cs typeface="+mn-cs"/>
              </a:rPr>
              <a:t>life chances</a:t>
            </a:r>
            <a:r>
              <a:rPr lang="en-GB" sz="1200" b="0" kern="1200" dirty="0">
                <a:solidFill>
                  <a:schemeClr val="tx1"/>
                </a:solidFill>
                <a:effectLst/>
                <a:latin typeface="+mn-lt"/>
                <a:ea typeface="+mn-ea"/>
                <a:cs typeface="+mn-cs"/>
              </a:rPr>
              <a:t>. </a:t>
            </a:r>
          </a:p>
          <a:p>
            <a:endParaRPr lang="en-GB" sz="1200" b="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Lower levels</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Manufacturing decline and</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progressive decline in "traditional working class employment“.</a:t>
            </a:r>
          </a:p>
          <a:p>
            <a:r>
              <a:rPr lang="en-GB" sz="1200" kern="1200" dirty="0">
                <a:solidFill>
                  <a:schemeClr val="tx1"/>
                </a:solidFill>
                <a:effectLst/>
                <a:latin typeface="+mn-lt"/>
                <a:ea typeface="+mn-ea"/>
                <a:cs typeface="+mn-cs"/>
              </a:rPr>
              <a:t>Some movement into “proletarianised” service</a:t>
            </a:r>
            <a:r>
              <a:rPr lang="en-GB" sz="1200" kern="1200" baseline="0" dirty="0">
                <a:solidFill>
                  <a:schemeClr val="tx1"/>
                </a:solidFill>
                <a:effectLst/>
                <a:latin typeface="+mn-lt"/>
                <a:ea typeface="+mn-ea"/>
                <a:cs typeface="+mn-cs"/>
              </a:rPr>
              <a:t> work</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6921C3E-1B37-4BAB-ADBB-788958C9FDFA}" type="slidenum">
              <a:rPr lang="en-US" smtClean="0"/>
              <a:t>5</a:t>
            </a:fld>
            <a:endParaRPr lang="en-US"/>
          </a:p>
        </p:txBody>
      </p:sp>
    </p:spTree>
    <p:extLst>
      <p:ext uri="{BB962C8B-B14F-4D97-AF65-F5344CB8AC3E}">
        <p14:creationId xmlns:p14="http://schemas.microsoft.com/office/powerpoint/2010/main" val="2987646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kern="1200" dirty="0">
                <a:solidFill>
                  <a:schemeClr val="tx1"/>
                </a:solidFill>
                <a:effectLst/>
                <a:latin typeface="+mn-lt"/>
                <a:ea typeface="+mn-ea"/>
                <a:cs typeface="+mn-cs"/>
              </a:rPr>
              <a:t>Alternative</a:t>
            </a:r>
            <a:r>
              <a:rPr lang="en-GB" sz="1200" b="1" kern="1200" baseline="0" dirty="0">
                <a:solidFill>
                  <a:schemeClr val="tx1"/>
                </a:solidFill>
                <a:effectLst/>
                <a:latin typeface="+mn-lt"/>
                <a:ea typeface="+mn-ea"/>
                <a:cs typeface="+mn-cs"/>
              </a:rPr>
              <a:t> Pentagon</a:t>
            </a:r>
          </a:p>
          <a:p>
            <a:endParaRPr lang="en-GB"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Marxist</a:t>
            </a:r>
            <a:r>
              <a:rPr lang="en-GB" sz="1200" kern="1200" dirty="0">
                <a:solidFill>
                  <a:schemeClr val="tx1"/>
                </a:solidFill>
                <a:effectLst/>
                <a:latin typeface="+mn-lt"/>
                <a:ea typeface="+mn-ea"/>
                <a:cs typeface="+mn-cs"/>
              </a:rPr>
              <a:t> interpretation</a:t>
            </a:r>
            <a:r>
              <a:rPr lang="en-GB" sz="1200" kern="1200" baseline="0" dirty="0">
                <a:solidFill>
                  <a:schemeClr val="tx1"/>
                </a:solidFill>
                <a:effectLst/>
                <a:latin typeface="+mn-lt"/>
                <a:ea typeface="+mn-ea"/>
                <a:cs typeface="+mn-cs"/>
              </a:rPr>
              <a:t> where </a:t>
            </a:r>
            <a:r>
              <a:rPr lang="en-GB" sz="1200" kern="1200" dirty="0">
                <a:solidFill>
                  <a:schemeClr val="tx1"/>
                </a:solidFill>
                <a:effectLst/>
                <a:latin typeface="+mn-lt"/>
                <a:ea typeface="+mn-ea"/>
                <a:cs typeface="+mn-cs"/>
              </a:rPr>
              <a:t>broad shape of the class structure stays the same but</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distinction between manual (lower class) and non-manual (middle class) work has broken down.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Proletarianisation </a:t>
            </a:r>
            <a:r>
              <a:rPr lang="en-GB" sz="1200" b="0" kern="1200" dirty="0">
                <a:solidFill>
                  <a:schemeClr val="tx1"/>
                </a:solidFill>
                <a:effectLst/>
                <a:latin typeface="+mn-lt"/>
                <a:ea typeface="+mn-ea"/>
                <a:cs typeface="+mn-cs"/>
              </a:rPr>
              <a:t>of workforce </a:t>
            </a:r>
            <a:r>
              <a:rPr lang="en-GB" sz="1200" kern="1200" dirty="0">
                <a:solidFill>
                  <a:schemeClr val="tx1"/>
                </a:solidFill>
                <a:effectLst/>
                <a:latin typeface="+mn-lt"/>
                <a:ea typeface="+mn-ea"/>
                <a:cs typeface="+mn-cs"/>
              </a:rPr>
              <a:t>involves idea many ‘middle-class occupations’ are no longer distinguishable from ‘working class occupations’ in terms of pay and conditions. </a:t>
            </a:r>
          </a:p>
          <a:p>
            <a:r>
              <a:rPr lang="en-GB" sz="1200" kern="1200" dirty="0">
                <a:solidFill>
                  <a:schemeClr val="tx1"/>
                </a:solidFill>
                <a:effectLst/>
                <a:latin typeface="+mn-lt"/>
                <a:ea typeface="+mn-ea"/>
                <a:cs typeface="+mn-cs"/>
              </a:rPr>
              <a:t>Introduction of new</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technology into the workplace has created two distinct processes: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1. Routinisation</a:t>
            </a:r>
            <a:r>
              <a:rPr lang="en-GB" sz="1200" kern="1200" dirty="0">
                <a:solidFill>
                  <a:schemeClr val="tx1"/>
                </a:solidFill>
                <a:effectLst/>
                <a:latin typeface="+mn-lt"/>
                <a:ea typeface="+mn-ea"/>
                <a:cs typeface="+mn-cs"/>
              </a:rPr>
              <a:t>: A growth in routine service jobs that, although traditionally defined as non-manual and middle class, are little more than the low-skill, low-status, low pay work.</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2. Deskilling</a:t>
            </a:r>
            <a:r>
              <a:rPr lang="en-GB" sz="1200" kern="1200" dirty="0">
                <a:solidFill>
                  <a:schemeClr val="tx1"/>
                </a:solidFill>
                <a:effectLst/>
                <a:latin typeface="+mn-lt"/>
                <a:ea typeface="+mn-ea"/>
                <a:cs typeface="+mn-cs"/>
              </a:rPr>
              <a:t>: Many types of skilled employment - whether at the lower levels of the old middle class (book-keeping, secretarial work and so forth) or the upper levels of the lower class (such as skilled craft workers) - have been deskilled because the work to which these skills once applied can be performed more easily and cheaply by machines (</a:t>
            </a:r>
            <a:r>
              <a:rPr lang="en-GB" sz="1200" b="1" kern="1200" dirty="0">
                <a:solidFill>
                  <a:schemeClr val="tx1"/>
                </a:solidFill>
                <a:effectLst/>
                <a:latin typeface="+mn-lt"/>
                <a:ea typeface="+mn-ea"/>
                <a:cs typeface="+mn-cs"/>
              </a:rPr>
              <a:t>automation</a:t>
            </a:r>
            <a:r>
              <a:rPr lang="en-GB" sz="1200" kern="1200" dirty="0">
                <a:solidFill>
                  <a:schemeClr val="tx1"/>
                </a:solidFill>
                <a:effectLst/>
                <a:latin typeface="+mn-lt"/>
                <a:ea typeface="+mn-ea"/>
                <a:cs typeface="+mn-cs"/>
              </a:rPr>
              <a:t>) or with machinery that only requires lower-skill operators</a:t>
            </a:r>
            <a:r>
              <a:rPr lang="en-GB" sz="1200" kern="1200" baseline="0" dirty="0">
                <a:solidFill>
                  <a:schemeClr val="tx1"/>
                </a:solidFill>
                <a:effectLst/>
                <a:latin typeface="+mn-lt"/>
                <a:ea typeface="+mn-ea"/>
                <a:cs typeface="+mn-cs"/>
              </a:rPr>
              <a:t> (</a:t>
            </a:r>
            <a:r>
              <a:rPr lang="en-GB" sz="1200" b="1" i="0" kern="1200" baseline="0" dirty="0">
                <a:solidFill>
                  <a:schemeClr val="tx1"/>
                </a:solidFill>
                <a:effectLst/>
                <a:latin typeface="+mn-lt"/>
                <a:ea typeface="+mn-ea"/>
                <a:cs typeface="+mn-cs"/>
              </a:rPr>
              <a:t>mechanisation</a:t>
            </a:r>
            <a:r>
              <a:rPr lang="en-GB" sz="1200" kern="1200" baseline="0" dirty="0">
                <a:solidFill>
                  <a:schemeClr val="tx1"/>
                </a:solidFill>
                <a:effectLst/>
                <a:latin typeface="+mn-lt"/>
                <a:ea typeface="+mn-ea"/>
                <a:cs typeface="+mn-cs"/>
              </a:rPr>
              <a:t>)</a:t>
            </a:r>
          </a:p>
          <a:p>
            <a:pPr lvl="0"/>
            <a:endParaRPr lang="en-GB" sz="1200" kern="1200" baseline="0" dirty="0">
              <a:solidFill>
                <a:schemeClr val="tx1"/>
              </a:solidFill>
              <a:effectLst/>
              <a:latin typeface="+mn-lt"/>
              <a:ea typeface="+mn-ea"/>
              <a:cs typeface="+mn-cs"/>
            </a:endParaRPr>
          </a:p>
          <a:p>
            <a:pPr lvl="0"/>
            <a:r>
              <a:rPr lang="en-GB" sz="1200" kern="1200" baseline="0" dirty="0">
                <a:solidFill>
                  <a:schemeClr val="tx1"/>
                </a:solidFill>
                <a:effectLst/>
                <a:latin typeface="+mn-lt"/>
                <a:ea typeface="+mn-ea"/>
                <a:cs typeface="+mn-cs"/>
              </a:rPr>
              <a:t>More-recently while computer / information technology has started to remove traditional low-skill, low-pay, working-class employment it is now starting to move into traditional middle-class forms of higher-skill, higher-pay employment (from routine clerical work to various forms of knowledge-work – law, education, medicine etc.).</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6921C3E-1B37-4BAB-ADBB-788958C9FDFA}" type="slidenum">
              <a:rPr lang="en-US" smtClean="0"/>
              <a:t>6</a:t>
            </a:fld>
            <a:endParaRPr lang="en-US"/>
          </a:p>
        </p:txBody>
      </p:sp>
    </p:spTree>
    <p:extLst>
      <p:ext uri="{BB962C8B-B14F-4D97-AF65-F5344CB8AC3E}">
        <p14:creationId xmlns:p14="http://schemas.microsoft.com/office/powerpoint/2010/main" val="3743723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ts val="1615"/>
              </a:lnSpc>
            </a:pP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Embourgeoisement</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p>
          <a:p>
            <a:pPr>
              <a:lnSpc>
                <a:spcPts val="1615"/>
              </a:lnSpc>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Alternative interpretation of these economic transformations</a:t>
            </a:r>
          </a:p>
          <a:p>
            <a:pPr>
              <a:lnSpc>
                <a:spcPts val="1615"/>
              </a:lnSpc>
            </a:pP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Zweig </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(1961), for example, argued the class structure was becoming increasingly middle class</a:t>
            </a:r>
            <a:r>
              <a:rPr lang="en-GB" i="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as the working classes took on similar income, status and lifestyle characteristics to their middle class counterparts. </a:t>
            </a:r>
          </a:p>
          <a:p>
            <a:pPr>
              <a:lnSpc>
                <a:spcPts val="1615"/>
              </a:lnSpc>
            </a:pPr>
            <a:endParaRPr lang="en-GB" b="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nSpc>
                <a:spcPts val="1615"/>
              </a:lnSpc>
            </a:pP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Goldthorpe et al </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(1968) suggested a ‘new form of working class’ was emerging; one where affluent, home-centred (</a:t>
            </a:r>
            <a:r>
              <a:rPr lang="en-GB" i="1" dirty="0">
                <a:solidFill>
                  <a:srgbClr val="000000"/>
                </a:solidFill>
                <a:latin typeface="Arial" panose="020B0604020202020204" pitchFamily="34" charset="0"/>
                <a:ea typeface="Calibri" panose="020F0502020204030204" pitchFamily="34" charset="0"/>
                <a:cs typeface="Times New Roman" panose="02020603050405020304" pitchFamily="18" charset="0"/>
              </a:rPr>
              <a:t>privatised</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 workers displayed different lifestyles to their less affluent, working-class peers.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615"/>
              </a:lnSpc>
            </a:pPr>
            <a:r>
              <a:rPr lang="en-GB" dirty="0">
                <a:solidFill>
                  <a:srgbClr val="000000"/>
                </a:solidFill>
                <a:latin typeface="Arial" panose="020B0604020202020204" pitchFamily="34" charset="0"/>
                <a:ea typeface="MS Gothic" panose="020B0609070205080204" pitchFamily="49" charset="-128"/>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615"/>
              </a:lnSpc>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More recently embourgeoisement</a:t>
            </a:r>
            <a:r>
              <a:rPr lang="en-GB" baseline="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revived in a more sophisticated form, focused around </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reskilling</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 - the idea contemporary service and knowledge economies need workers with different skills to those required in the past. Where the children of manual workers would once have also gone into manual work they now enter the service economy at a variety of points – most at the low level of physical services (shop workers, for example), others in the higher level of knowledge services. </a:t>
            </a:r>
          </a:p>
          <a:p>
            <a:pPr>
              <a:lnSpc>
                <a:spcPts val="1615"/>
              </a:lnSpc>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Suggests a contraction of the working class and an expansion of the middle class to produce a </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diamond-shaped</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 class structure.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6921C3E-1B37-4BAB-ADBB-788958C9FDFA}" type="slidenum">
              <a:rPr lang="en-US" smtClean="0"/>
              <a:t>7</a:t>
            </a:fld>
            <a:endParaRPr lang="en-US"/>
          </a:p>
        </p:txBody>
      </p:sp>
    </p:spTree>
    <p:extLst>
      <p:ext uri="{BB962C8B-B14F-4D97-AF65-F5344CB8AC3E}">
        <p14:creationId xmlns:p14="http://schemas.microsoft.com/office/powerpoint/2010/main" val="66490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0" u="none" strike="noStrike" kern="1200" baseline="0" dirty="0">
                <a:solidFill>
                  <a:schemeClr val="tx1"/>
                </a:solidFill>
                <a:latin typeface="+mn-lt"/>
                <a:ea typeface="+mn-ea"/>
                <a:cs typeface="+mn-cs"/>
              </a:rPr>
              <a:t>Relational Structures</a:t>
            </a:r>
          </a:p>
          <a:p>
            <a:pPr algn="ctr"/>
            <a:endParaRPr lang="en-GB" sz="1200" b="1"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Most class structure representations are hierarchical – different classes ranked in various ways.</a:t>
            </a:r>
          </a:p>
          <a:p>
            <a:r>
              <a:rPr lang="en-GB" sz="1200" b="1" i="0" u="none" strike="noStrike" kern="1200" baseline="0" dirty="0">
                <a:solidFill>
                  <a:schemeClr val="tx1"/>
                </a:solidFill>
                <a:latin typeface="+mn-lt"/>
                <a:ea typeface="+mn-ea"/>
                <a:cs typeface="+mn-cs"/>
              </a:rPr>
              <a:t>Wright </a:t>
            </a:r>
            <a:r>
              <a:rPr lang="en-GB" sz="1200" b="0" i="0" u="none" strike="noStrike" kern="1200" baseline="0" dirty="0">
                <a:solidFill>
                  <a:schemeClr val="tx1"/>
                </a:solidFill>
                <a:latin typeface="+mn-lt"/>
                <a:ea typeface="+mn-ea"/>
                <a:cs typeface="+mn-cs"/>
              </a:rPr>
              <a:t>and </a:t>
            </a:r>
            <a:r>
              <a:rPr lang="en-GB" sz="1200" b="1" i="0" u="none" strike="noStrike" kern="1200" baseline="0" dirty="0" err="1">
                <a:solidFill>
                  <a:schemeClr val="tx1"/>
                </a:solidFill>
                <a:latin typeface="+mn-lt"/>
                <a:ea typeface="+mn-ea"/>
                <a:cs typeface="+mn-cs"/>
              </a:rPr>
              <a:t>Perrone</a:t>
            </a:r>
            <a:r>
              <a:rPr lang="en-GB" sz="1200" b="1"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(1977) argue for non-hierarchical, non-occupational </a:t>
            </a:r>
            <a:r>
              <a:rPr lang="en-GB" sz="1200" b="0" i="1" u="none" strike="noStrike" kern="1200" baseline="0" dirty="0">
                <a:solidFill>
                  <a:schemeClr val="tx1"/>
                </a:solidFill>
                <a:latin typeface="+mn-lt"/>
                <a:ea typeface="+mn-ea"/>
                <a:cs typeface="+mn-cs"/>
              </a:rPr>
              <a:t>four-class model</a:t>
            </a:r>
            <a:r>
              <a:rPr lang="en-GB" sz="1200" b="0" i="0" u="none" strike="noStrike" kern="1200" baseline="0" dirty="0">
                <a:solidFill>
                  <a:schemeClr val="tx1"/>
                </a:solidFill>
                <a:latin typeface="+mn-lt"/>
                <a:ea typeface="+mn-ea"/>
                <a:cs typeface="+mn-cs"/>
              </a:rPr>
              <a:t> based on </a:t>
            </a:r>
            <a:r>
              <a:rPr lang="en-US" sz="1200" b="1" i="0" u="none" strike="noStrike" kern="1200" baseline="0" dirty="0">
                <a:solidFill>
                  <a:schemeClr val="tx1"/>
                </a:solidFill>
                <a:latin typeface="+mn-lt"/>
                <a:ea typeface="+mn-ea"/>
                <a:cs typeface="+mn-cs"/>
              </a:rPr>
              <a:t>social relations to production</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Individual </a:t>
            </a:r>
            <a:r>
              <a:rPr lang="en-GB" sz="1200" b="0" i="0" u="none" strike="noStrike" kern="1200" baseline="0" dirty="0">
                <a:solidFill>
                  <a:schemeClr val="tx1"/>
                </a:solidFill>
                <a:latin typeface="+mn-lt"/>
                <a:ea typeface="+mn-ea"/>
                <a:cs typeface="+mn-cs"/>
              </a:rPr>
              <a:t>positions in the class structure are based on ownership and control of the means of production, and the most important variable is represented by the social relationships that surround the production process (the major class groupings – whether you buy, control or sell labour, for example), with actual occupation being </a:t>
            </a:r>
            <a:r>
              <a:rPr lang="en-US" sz="1200" b="0" i="0" u="none" strike="noStrike" kern="1200" baseline="0" dirty="0">
                <a:solidFill>
                  <a:schemeClr val="tx1"/>
                </a:solidFill>
                <a:latin typeface="+mn-lt"/>
                <a:ea typeface="+mn-ea"/>
                <a:cs typeface="+mn-cs"/>
              </a:rPr>
              <a:t>a relatively subsidiary category.</a:t>
            </a:r>
            <a:endParaRPr lang="en-GB" dirty="0">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ea typeface="Calibri" panose="020F0502020204030204" pitchFamily="34" charset="0"/>
                <a:cs typeface="Times New Roman" panose="02020603050405020304" pitchFamily="18" charset="0"/>
              </a:rPr>
              <a:t>Neo-Marxists argue capitalism has undergone major developments,</a:t>
            </a:r>
            <a:r>
              <a:rPr lang="en-GB" baseline="0" dirty="0">
                <a:latin typeface="Arial" panose="020B0604020202020204" pitchFamily="34" charset="0"/>
                <a:ea typeface="Calibri" panose="020F0502020204030204" pitchFamily="34" charset="0"/>
                <a:cs typeface="Times New Roman" panose="02020603050405020304" pitchFamily="18" charset="0"/>
              </a:rPr>
              <a:t> such as </a:t>
            </a:r>
            <a:r>
              <a:rPr lang="en-GB" b="1" dirty="0">
                <a:latin typeface="Arial" panose="020B0604020202020204" pitchFamily="34" charset="0"/>
                <a:ea typeface="Calibri" panose="020F0502020204030204" pitchFamily="34" charset="0"/>
                <a:cs typeface="Times New Roman" panose="02020603050405020304" pitchFamily="18" charset="0"/>
              </a:rPr>
              <a:t>globalisation</a:t>
            </a:r>
            <a:r>
              <a:rPr lang="en-GB" b="0" dirty="0">
                <a:latin typeface="Arial" panose="020B060402020202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Wright and </a:t>
            </a:r>
            <a:r>
              <a:rPr lang="en-GB"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Perrone</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 (1977) suggest the </a:t>
            </a:r>
            <a:r>
              <a:rPr lang="en-GB" i="1" dirty="0">
                <a:solidFill>
                  <a:srgbClr val="000000"/>
                </a:solidFill>
                <a:latin typeface="Arial" panose="020B0604020202020204" pitchFamily="34" charset="0"/>
                <a:ea typeface="Calibri" panose="020F0502020204030204" pitchFamily="34" charset="0"/>
                <a:cs typeface="Times New Roman" panose="02020603050405020304" pitchFamily="18" charset="0"/>
              </a:rPr>
              <a:t>growth </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of not just a "third (or middle) class" but of two distinct "middle classes" consisting of intellectuals, knowledge workers, professionals and managers at the higher levels and the self employed / small shopkeepers at the lower complicates the general class picture.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r>
              <a:rPr lang="en-GB" sz="1200" kern="1200" dirty="0">
                <a:solidFill>
                  <a:schemeClr val="tx1"/>
                </a:solidFill>
                <a:effectLst/>
                <a:latin typeface="+mn-lt"/>
                <a:ea typeface="+mn-ea"/>
                <a:cs typeface="+mn-cs"/>
              </a:rPr>
              <a:t>Now more difficult to link economic differences directly to class inequalities. </a:t>
            </a:r>
          </a:p>
          <a:p>
            <a:r>
              <a:rPr lang="en-GB" sz="1200" kern="1200" dirty="0">
                <a:solidFill>
                  <a:schemeClr val="tx1"/>
                </a:solidFill>
                <a:effectLst/>
                <a:latin typeface="+mn-lt"/>
                <a:ea typeface="+mn-ea"/>
                <a:cs typeface="+mn-cs"/>
              </a:rPr>
              <a:t>Need, therefore, to think in terms of additional forms of capital - </a:t>
            </a:r>
            <a:r>
              <a:rPr lang="en-GB" sz="1200" b="1" kern="1200" dirty="0">
                <a:solidFill>
                  <a:schemeClr val="tx1"/>
                </a:solidFill>
                <a:effectLst/>
                <a:latin typeface="+mn-lt"/>
                <a:ea typeface="+mn-ea"/>
                <a:cs typeface="+mn-cs"/>
              </a:rPr>
              <a:t>cultural and social</a:t>
            </a:r>
            <a:r>
              <a:rPr lang="en-GB" sz="1200" kern="1200" dirty="0">
                <a:solidFill>
                  <a:schemeClr val="tx1"/>
                </a:solidFill>
                <a:effectLst/>
                <a:latin typeface="+mn-lt"/>
                <a:ea typeface="+mn-ea"/>
                <a:cs typeface="+mn-cs"/>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Relational approach blurs class boundaries and makes each class less rigidly defined. </a:t>
            </a:r>
            <a:r>
              <a:rPr lang="en-GB"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Eg</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 some members of the working-class,</a:t>
            </a:r>
            <a:r>
              <a:rPr lang="en-GB" baseline="0" dirty="0">
                <a:solidFill>
                  <a:srgbClr val="000000"/>
                </a:solidFill>
                <a:latin typeface="Arial" panose="020B0604020202020204" pitchFamily="34" charset="0"/>
                <a:ea typeface="Calibri" panose="020F0502020204030204" pitchFamily="34" charset="0"/>
                <a:cs typeface="Times New Roman" panose="02020603050405020304" pitchFamily="18" charset="0"/>
              </a:rPr>
              <a:t> (such as routine supervisors) although sharing things like poor working conditions, lower pay and so forth, can be included in the Capitalist, Higher Middle or Lower Middle class because of their supervisory role. In other words, class position is not a feature of what you do (occupational class) but your relationship to others in the production process (relational class).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solidFill>
                  <a:srgbClr val="000000"/>
                </a:solidFill>
                <a:latin typeface="Arial" panose="020B0604020202020204" pitchFamily="34" charset="0"/>
                <a:ea typeface="Calibri" panose="020F0502020204030204" pitchFamily="34" charset="0"/>
                <a:cs typeface="Times New Roman" panose="02020603050405020304" pitchFamily="18" charset="0"/>
              </a:rPr>
              <a:t>Produces a broadly “flat” class structure with hierarchical elements.</a:t>
            </a:r>
            <a:endPar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6921C3E-1B37-4BAB-ADBB-788958C9FDFA}" type="slidenum">
              <a:rPr lang="en-US" smtClean="0"/>
              <a:t>8</a:t>
            </a:fld>
            <a:endParaRPr lang="en-US"/>
          </a:p>
        </p:txBody>
      </p:sp>
    </p:spTree>
    <p:extLst>
      <p:ext uri="{BB962C8B-B14F-4D97-AF65-F5344CB8AC3E}">
        <p14:creationId xmlns:p14="http://schemas.microsoft.com/office/powerpoint/2010/main" val="491053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ts val="1615"/>
              </a:lnSpc>
            </a:pPr>
            <a:r>
              <a:rPr lang="en-GB"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Flatlining</a:t>
            </a:r>
            <a:endPar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ctr">
              <a:lnSpc>
                <a:spcPts val="1615"/>
              </a:lnSpc>
            </a:pPr>
            <a:endPar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nSpc>
                <a:spcPts val="1615"/>
              </a:lnSpc>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Associated with postmodern writers like </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Waters </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(1997) </a:t>
            </a:r>
          </a:p>
          <a:p>
            <a:pPr>
              <a:lnSpc>
                <a:spcPts val="1615"/>
              </a:lnSpc>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Social class, defined in terms of economic </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production</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 has lost meaning.</a:t>
            </a:r>
          </a:p>
          <a:p>
            <a:pPr>
              <a:lnSpc>
                <a:spcPts val="1615"/>
              </a:lnSpc>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Arguments over ‘how and why’ a "class structure" has changed largely redundant</a:t>
            </a:r>
            <a:r>
              <a:rPr lang="en-GB" baseline="0" dirty="0">
                <a:solidFill>
                  <a:srgbClr val="000000"/>
                </a:solidFill>
                <a:latin typeface="Arial" panose="020B0604020202020204" pitchFamily="34" charset="0"/>
                <a:ea typeface="Calibri" panose="020F0502020204030204" pitchFamily="34" charset="0"/>
                <a:cs typeface="Times New Roman" panose="02020603050405020304" pitchFamily="18" charset="0"/>
              </a:rPr>
              <a:t> because “traditional proletariat” has disappeared.</a:t>
            </a:r>
          </a:p>
          <a:p>
            <a:r>
              <a:rPr lang="en-US" sz="1100" kern="1200" dirty="0">
                <a:solidFill>
                  <a:schemeClr val="tx1"/>
                </a:solidFill>
                <a:effectLst/>
                <a:latin typeface="Calibri" panose="020F0502020204030204" pitchFamily="34" charset="0"/>
                <a:ea typeface="+mn-ea"/>
                <a:cs typeface="Times New Roman" panose="02020603050405020304" pitchFamily="18" charset="0"/>
              </a:rPr>
              <a:t>S</a:t>
            </a:r>
            <a:r>
              <a:rPr lang="en-GB" sz="1200" kern="1200" dirty="0" err="1">
                <a:solidFill>
                  <a:schemeClr val="tx1"/>
                </a:solidFill>
                <a:effectLst/>
                <a:latin typeface="+mn-lt"/>
                <a:ea typeface="+mn-ea"/>
                <a:cs typeface="+mn-cs"/>
              </a:rPr>
              <a:t>ocial</a:t>
            </a:r>
            <a:r>
              <a:rPr lang="en-GB" sz="1200" kern="1200" dirty="0">
                <a:solidFill>
                  <a:schemeClr val="tx1"/>
                </a:solidFill>
                <a:effectLst/>
                <a:latin typeface="+mn-lt"/>
                <a:ea typeface="+mn-ea"/>
                <a:cs typeface="+mn-cs"/>
              </a:rPr>
              <a:t> divisions based around </a:t>
            </a:r>
            <a:r>
              <a:rPr lang="en-GB" sz="1200" b="1" kern="1200" dirty="0">
                <a:solidFill>
                  <a:schemeClr val="tx1"/>
                </a:solidFill>
                <a:effectLst/>
                <a:latin typeface="+mn-lt"/>
                <a:ea typeface="+mn-ea"/>
                <a:cs typeface="+mn-cs"/>
              </a:rPr>
              <a:t>consumption</a:t>
            </a:r>
            <a:r>
              <a:rPr lang="en-GB" sz="1200" kern="1200" dirty="0">
                <a:solidFill>
                  <a:schemeClr val="tx1"/>
                </a:solidFill>
                <a:effectLst/>
                <a:latin typeface="+mn-lt"/>
                <a:ea typeface="+mn-ea"/>
                <a:cs typeface="+mn-cs"/>
              </a:rPr>
              <a:t> as a source of </a:t>
            </a:r>
            <a:r>
              <a:rPr lang="en-GB" sz="1200" b="1" kern="1200" dirty="0">
                <a:solidFill>
                  <a:schemeClr val="tx1"/>
                </a:solidFill>
                <a:effectLst/>
                <a:latin typeface="+mn-lt"/>
                <a:ea typeface="+mn-ea"/>
                <a:cs typeface="+mn-cs"/>
              </a:rPr>
              <a:t>identity </a:t>
            </a:r>
            <a:r>
              <a:rPr lang="en-GB" sz="1200" kern="1200" dirty="0">
                <a:solidFill>
                  <a:schemeClr val="tx1"/>
                </a:solidFill>
                <a:effectLst/>
                <a:latin typeface="+mn-lt"/>
                <a:ea typeface="+mn-ea"/>
                <a:cs typeface="+mn-cs"/>
              </a:rPr>
              <a:t>rather</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than</a:t>
            </a:r>
            <a:r>
              <a:rPr lang="en-GB" sz="1200" b="1" kern="1200" dirty="0">
                <a:solidFill>
                  <a:schemeClr val="tx1"/>
                </a:solidFill>
                <a:effectLst/>
                <a:latin typeface="+mn-lt"/>
                <a:ea typeface="+mn-ea"/>
                <a:cs typeface="+mn-cs"/>
              </a:rPr>
              <a:t> occupation</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"Class" no-longer has a privileged position in either sociological analysis or peoples' lives. </a:t>
            </a:r>
          </a:p>
          <a:p>
            <a:r>
              <a:rPr lang="en-GB" sz="1200" b="1" kern="1200" dirty="0">
                <a:solidFill>
                  <a:schemeClr val="tx1"/>
                </a:solidFill>
                <a:effectLst/>
                <a:latin typeface="+mn-lt"/>
                <a:ea typeface="+mn-ea"/>
                <a:cs typeface="+mn-cs"/>
              </a:rPr>
              <a:t>Decentred</a:t>
            </a:r>
            <a:r>
              <a:rPr lang="en-GB" sz="1200" b="1" kern="1200" baseline="0" dirty="0">
                <a:solidFill>
                  <a:schemeClr val="tx1"/>
                </a:solidFill>
                <a:effectLst/>
                <a:latin typeface="+mn-lt"/>
                <a:ea typeface="+mn-ea"/>
                <a:cs typeface="+mn-cs"/>
              </a:rPr>
              <a:t> identities</a:t>
            </a:r>
          </a:p>
          <a:p>
            <a:r>
              <a:rPr lang="en-GB" sz="1200" kern="1200" dirty="0">
                <a:solidFill>
                  <a:schemeClr val="tx1"/>
                </a:solidFill>
                <a:effectLst/>
                <a:latin typeface="+mn-lt"/>
                <a:ea typeface="+mn-ea"/>
                <a:cs typeface="+mn-cs"/>
              </a:rPr>
              <a:t>Class structures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can’t be conceived in </a:t>
            </a:r>
            <a:r>
              <a:rPr lang="en-GB" sz="1200" i="1" kern="1200" dirty="0">
                <a:solidFill>
                  <a:schemeClr val="tx1"/>
                </a:solidFill>
                <a:effectLst/>
                <a:latin typeface="+mn-lt"/>
                <a:ea typeface="+mn-ea"/>
                <a:cs typeface="+mn-cs"/>
              </a:rPr>
              <a:t>objective </a:t>
            </a:r>
            <a:r>
              <a:rPr lang="en-GB" sz="1200" kern="1200" dirty="0">
                <a:solidFill>
                  <a:schemeClr val="tx1"/>
                </a:solidFill>
                <a:effectLst/>
                <a:latin typeface="+mn-lt"/>
                <a:ea typeface="+mn-ea"/>
                <a:cs typeface="+mn-cs"/>
              </a:rPr>
              <a:t>terms; class is an inherently </a:t>
            </a:r>
            <a:r>
              <a:rPr lang="en-GB" sz="1200" i="1" kern="1200" dirty="0">
                <a:solidFill>
                  <a:schemeClr val="tx1"/>
                </a:solidFill>
                <a:effectLst/>
                <a:latin typeface="+mn-lt"/>
                <a:ea typeface="+mn-ea"/>
                <a:cs typeface="+mn-cs"/>
              </a:rPr>
              <a:t>subjective </a:t>
            </a:r>
            <a:r>
              <a:rPr lang="en-GB" sz="1200" kern="1200" dirty="0">
                <a:solidFill>
                  <a:schemeClr val="tx1"/>
                </a:solidFill>
                <a:effectLst/>
                <a:latin typeface="+mn-lt"/>
                <a:ea typeface="+mn-ea"/>
                <a:cs typeface="+mn-cs"/>
              </a:rPr>
              <a:t>concept that means different things to different people at different times and in different situations.</a:t>
            </a:r>
          </a:p>
        </p:txBody>
      </p:sp>
      <p:sp>
        <p:nvSpPr>
          <p:cNvPr id="4" name="Slide Number Placeholder 3"/>
          <p:cNvSpPr>
            <a:spLocks noGrp="1"/>
          </p:cNvSpPr>
          <p:nvPr>
            <p:ph type="sldNum" sz="quarter" idx="10"/>
          </p:nvPr>
        </p:nvSpPr>
        <p:spPr/>
        <p:txBody>
          <a:bodyPr/>
          <a:lstStyle/>
          <a:p>
            <a:fld id="{36921C3E-1B37-4BAB-ADBB-788958C9FDFA}" type="slidenum">
              <a:rPr lang="en-US" smtClean="0"/>
              <a:t>9</a:t>
            </a:fld>
            <a:endParaRPr lang="en-US"/>
          </a:p>
        </p:txBody>
      </p:sp>
    </p:spTree>
    <p:extLst>
      <p:ext uri="{BB962C8B-B14F-4D97-AF65-F5344CB8AC3E}">
        <p14:creationId xmlns:p14="http://schemas.microsoft.com/office/powerpoint/2010/main" val="2835280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kern="1200" dirty="0">
                <a:solidFill>
                  <a:schemeClr val="tx1"/>
                </a:solidFill>
                <a:effectLst/>
                <a:latin typeface="+mn-lt"/>
                <a:ea typeface="+mn-ea"/>
                <a:cs typeface="+mn-cs"/>
              </a:rPr>
              <a:t>40:30:30</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Hutton </a:t>
            </a:r>
            <a:r>
              <a:rPr lang="en-GB" sz="1200" kern="1200" dirty="0">
                <a:solidFill>
                  <a:schemeClr val="tx1"/>
                </a:solidFill>
                <a:effectLst/>
                <a:latin typeface="+mn-lt"/>
                <a:ea typeface="+mn-ea"/>
                <a:cs typeface="+mn-cs"/>
              </a:rPr>
              <a:t>(1995) uses</a:t>
            </a:r>
            <a:r>
              <a:rPr lang="en-GB" sz="1200"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dual labour market</a:t>
            </a:r>
            <a:r>
              <a:rPr lang="en-GB" sz="1200" b="1" kern="1200" baseline="0" dirty="0">
                <a:solidFill>
                  <a:schemeClr val="tx1"/>
                </a:solidFill>
                <a:effectLst/>
                <a:latin typeface="+mn-lt"/>
                <a:ea typeface="+mn-ea"/>
                <a:cs typeface="+mn-cs"/>
              </a:rPr>
              <a:t> theory  </a:t>
            </a:r>
            <a:r>
              <a:rPr lang="en-GB" sz="1200" kern="1200" dirty="0">
                <a:solidFill>
                  <a:schemeClr val="tx1"/>
                </a:solidFill>
                <a:effectLst/>
                <a:latin typeface="+mn-lt"/>
                <a:ea typeface="+mn-ea"/>
                <a:cs typeface="+mn-cs"/>
              </a:rPr>
              <a:t>to develop occupational model based on  ‘deep, long-lasting and profound</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changes’ in the economic and class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structure.</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Primary labour markets </a:t>
            </a:r>
            <a:r>
              <a:rPr lang="en-GB" sz="1200" kern="1200" dirty="0">
                <a:solidFill>
                  <a:schemeClr val="tx1"/>
                </a:solidFill>
                <a:effectLst/>
                <a:latin typeface="+mn-lt"/>
                <a:ea typeface="+mn-ea"/>
                <a:cs typeface="+mn-cs"/>
              </a:rPr>
              <a:t>– secure, well-paid, long-term jobs</a:t>
            </a:r>
          </a:p>
          <a:p>
            <a:r>
              <a:rPr lang="en-GB" sz="1200" b="1" kern="1200" dirty="0">
                <a:solidFill>
                  <a:schemeClr val="tx1"/>
                </a:solidFill>
                <a:effectLst/>
                <a:latin typeface="+mn-lt"/>
                <a:ea typeface="+mn-ea"/>
                <a:cs typeface="+mn-cs"/>
              </a:rPr>
              <a:t>Secondary labour markets </a:t>
            </a:r>
            <a:r>
              <a:rPr lang="en-GB" sz="1200" kern="1200" dirty="0">
                <a:solidFill>
                  <a:schemeClr val="tx1"/>
                </a:solidFill>
                <a:effectLst/>
                <a:latin typeface="+mn-lt"/>
                <a:ea typeface="+mn-ea"/>
                <a:cs typeface="+mn-cs"/>
              </a:rPr>
              <a:t>– mix of </a:t>
            </a:r>
            <a:r>
              <a:rPr lang="en-GB" sz="1200" kern="1200" dirty="0" err="1">
                <a:solidFill>
                  <a:schemeClr val="tx1"/>
                </a:solidFill>
                <a:effectLst/>
                <a:latin typeface="+mn-lt"/>
                <a:ea typeface="+mn-ea"/>
                <a:cs typeface="+mn-cs"/>
              </a:rPr>
              <a:t>casualised</a:t>
            </a:r>
            <a:r>
              <a:rPr lang="en-GB" sz="1200" kern="1200" dirty="0">
                <a:solidFill>
                  <a:schemeClr val="tx1"/>
                </a:solidFill>
                <a:effectLst/>
                <a:latin typeface="+mn-lt"/>
                <a:ea typeface="+mn-ea"/>
                <a:cs typeface="+mn-cs"/>
              </a:rPr>
              <a:t> work, zero-hours</a:t>
            </a:r>
            <a:r>
              <a:rPr lang="en-GB" sz="1200" kern="1200" baseline="0" dirty="0">
                <a:solidFill>
                  <a:schemeClr val="tx1"/>
                </a:solidFill>
                <a:effectLst/>
                <a:latin typeface="+mn-lt"/>
                <a:ea typeface="+mn-ea"/>
                <a:cs typeface="+mn-cs"/>
              </a:rPr>
              <a:t> contracts</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Advantaged: Top 40%</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Full-time / self-employed - held their job for 2 years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Part-time workers - held their job for 5 years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Strong / effective Unions or Professional Associations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Range of work-related benefits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Mainly male workers</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Newly-Insecure: Intermediate 30%</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Part-time / casual workers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Declining employment protections / few benefits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Large numbers of female workers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Fixed-term contract workers</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Disadvantaged: Bottom 30%</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Unemployed (especially long-term)</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Families caught in poverty trap (e.g. lone parents)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Zero-hours contract workers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People on government employment schemes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Casual part-time workers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6921C3E-1B37-4BAB-ADBB-788958C9FDFA}" type="slidenum">
              <a:rPr lang="en-US" smtClean="0"/>
              <a:t>10</a:t>
            </a:fld>
            <a:endParaRPr lang="en-US"/>
          </a:p>
        </p:txBody>
      </p:sp>
    </p:spTree>
    <p:extLst>
      <p:ext uri="{BB962C8B-B14F-4D97-AF65-F5344CB8AC3E}">
        <p14:creationId xmlns:p14="http://schemas.microsoft.com/office/powerpoint/2010/main" val="1960584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274654D-1A2C-45F3-8260-0C222647861A}"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9A726-6584-4CF8-8AFE-26D46092AA65}" type="slidenum">
              <a:rPr lang="en-US" smtClean="0"/>
              <a:t>‹#›</a:t>
            </a:fld>
            <a:endParaRPr lang="en-US"/>
          </a:p>
        </p:txBody>
      </p:sp>
    </p:spTree>
    <p:extLst>
      <p:ext uri="{BB962C8B-B14F-4D97-AF65-F5344CB8AC3E}">
        <p14:creationId xmlns:p14="http://schemas.microsoft.com/office/powerpoint/2010/main" val="3610866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74654D-1A2C-45F3-8260-0C222647861A}"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9A726-6584-4CF8-8AFE-26D46092AA65}" type="slidenum">
              <a:rPr lang="en-US" smtClean="0"/>
              <a:t>‹#›</a:t>
            </a:fld>
            <a:endParaRPr lang="en-US"/>
          </a:p>
        </p:txBody>
      </p:sp>
    </p:spTree>
    <p:extLst>
      <p:ext uri="{BB962C8B-B14F-4D97-AF65-F5344CB8AC3E}">
        <p14:creationId xmlns:p14="http://schemas.microsoft.com/office/powerpoint/2010/main" val="182578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74654D-1A2C-45F3-8260-0C222647861A}"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9A726-6584-4CF8-8AFE-26D46092AA65}" type="slidenum">
              <a:rPr lang="en-US" smtClean="0"/>
              <a:t>‹#›</a:t>
            </a:fld>
            <a:endParaRPr lang="en-US"/>
          </a:p>
        </p:txBody>
      </p:sp>
    </p:spTree>
    <p:extLst>
      <p:ext uri="{BB962C8B-B14F-4D97-AF65-F5344CB8AC3E}">
        <p14:creationId xmlns:p14="http://schemas.microsoft.com/office/powerpoint/2010/main" val="600732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74654D-1A2C-45F3-8260-0C222647861A}"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9A726-6584-4CF8-8AFE-26D46092AA65}" type="slidenum">
              <a:rPr lang="en-US" smtClean="0"/>
              <a:t>‹#›</a:t>
            </a:fld>
            <a:endParaRPr lang="en-US"/>
          </a:p>
        </p:txBody>
      </p:sp>
    </p:spTree>
    <p:extLst>
      <p:ext uri="{BB962C8B-B14F-4D97-AF65-F5344CB8AC3E}">
        <p14:creationId xmlns:p14="http://schemas.microsoft.com/office/powerpoint/2010/main" val="75478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74654D-1A2C-45F3-8260-0C222647861A}"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9A726-6584-4CF8-8AFE-26D46092AA65}" type="slidenum">
              <a:rPr lang="en-US" smtClean="0"/>
              <a:t>‹#›</a:t>
            </a:fld>
            <a:endParaRPr lang="en-US"/>
          </a:p>
        </p:txBody>
      </p:sp>
    </p:spTree>
    <p:extLst>
      <p:ext uri="{BB962C8B-B14F-4D97-AF65-F5344CB8AC3E}">
        <p14:creationId xmlns:p14="http://schemas.microsoft.com/office/powerpoint/2010/main" val="1792141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74654D-1A2C-45F3-8260-0C222647861A}" type="datetimeFigureOut">
              <a:rPr lang="en-US" smtClean="0"/>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9A726-6584-4CF8-8AFE-26D46092AA65}" type="slidenum">
              <a:rPr lang="en-US" smtClean="0"/>
              <a:t>‹#›</a:t>
            </a:fld>
            <a:endParaRPr lang="en-US"/>
          </a:p>
        </p:txBody>
      </p:sp>
    </p:spTree>
    <p:extLst>
      <p:ext uri="{BB962C8B-B14F-4D97-AF65-F5344CB8AC3E}">
        <p14:creationId xmlns:p14="http://schemas.microsoft.com/office/powerpoint/2010/main" val="3393295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74654D-1A2C-45F3-8260-0C222647861A}" type="datetimeFigureOut">
              <a:rPr lang="en-US" smtClean="0"/>
              <a:t>8/8/2019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A9A726-6584-4CF8-8AFE-26D46092AA65}" type="slidenum">
              <a:rPr lang="en-US" smtClean="0"/>
              <a:t>‹#›</a:t>
            </a:fld>
            <a:endParaRPr lang="en-US"/>
          </a:p>
        </p:txBody>
      </p:sp>
    </p:spTree>
    <p:extLst>
      <p:ext uri="{BB962C8B-B14F-4D97-AF65-F5344CB8AC3E}">
        <p14:creationId xmlns:p14="http://schemas.microsoft.com/office/powerpoint/2010/main" val="4211391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74654D-1A2C-45F3-8260-0C222647861A}" type="datetimeFigureOut">
              <a:rPr lang="en-US" smtClean="0"/>
              <a:t>8/8/2019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A9A726-6584-4CF8-8AFE-26D46092AA65}" type="slidenum">
              <a:rPr lang="en-US" smtClean="0"/>
              <a:t>‹#›</a:t>
            </a:fld>
            <a:endParaRPr lang="en-US"/>
          </a:p>
        </p:txBody>
      </p:sp>
    </p:spTree>
    <p:extLst>
      <p:ext uri="{BB962C8B-B14F-4D97-AF65-F5344CB8AC3E}">
        <p14:creationId xmlns:p14="http://schemas.microsoft.com/office/powerpoint/2010/main" val="380528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4654D-1A2C-45F3-8260-0C222647861A}" type="datetimeFigureOut">
              <a:rPr lang="en-US" smtClean="0"/>
              <a:t>8/8/2019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A9A726-6584-4CF8-8AFE-26D46092AA65}" type="slidenum">
              <a:rPr lang="en-US" smtClean="0"/>
              <a:t>‹#›</a:t>
            </a:fld>
            <a:endParaRPr lang="en-US"/>
          </a:p>
        </p:txBody>
      </p:sp>
    </p:spTree>
    <p:extLst>
      <p:ext uri="{BB962C8B-B14F-4D97-AF65-F5344CB8AC3E}">
        <p14:creationId xmlns:p14="http://schemas.microsoft.com/office/powerpoint/2010/main" val="1650840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74654D-1A2C-45F3-8260-0C222647861A}" type="datetimeFigureOut">
              <a:rPr lang="en-US" smtClean="0"/>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9A726-6584-4CF8-8AFE-26D46092AA65}" type="slidenum">
              <a:rPr lang="en-US" smtClean="0"/>
              <a:t>‹#›</a:t>
            </a:fld>
            <a:endParaRPr lang="en-US"/>
          </a:p>
        </p:txBody>
      </p:sp>
    </p:spTree>
    <p:extLst>
      <p:ext uri="{BB962C8B-B14F-4D97-AF65-F5344CB8AC3E}">
        <p14:creationId xmlns:p14="http://schemas.microsoft.com/office/powerpoint/2010/main" val="2456020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74654D-1A2C-45F3-8260-0C222647861A}" type="datetimeFigureOut">
              <a:rPr lang="en-US" smtClean="0"/>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9A726-6584-4CF8-8AFE-26D46092AA65}" type="slidenum">
              <a:rPr lang="en-US" smtClean="0"/>
              <a:t>‹#›</a:t>
            </a:fld>
            <a:endParaRPr lang="en-US"/>
          </a:p>
        </p:txBody>
      </p:sp>
    </p:spTree>
    <p:extLst>
      <p:ext uri="{BB962C8B-B14F-4D97-AF65-F5344CB8AC3E}">
        <p14:creationId xmlns:p14="http://schemas.microsoft.com/office/powerpoint/2010/main" val="1476204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74654D-1A2C-45F3-8260-0C222647861A}" type="datetimeFigureOut">
              <a:rPr lang="en-US" smtClean="0"/>
              <a:t>8/8/2019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A9A726-6584-4CF8-8AFE-26D46092AA65}" type="slidenum">
              <a:rPr lang="en-US" smtClean="0"/>
              <a:t>‹#›</a:t>
            </a:fld>
            <a:endParaRPr lang="en-US"/>
          </a:p>
        </p:txBody>
      </p:sp>
    </p:spTree>
    <p:extLst>
      <p:ext uri="{BB962C8B-B14F-4D97-AF65-F5344CB8AC3E}">
        <p14:creationId xmlns:p14="http://schemas.microsoft.com/office/powerpoint/2010/main" val="2900204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1.xml"/><Relationship Id="rId7" Type="http://schemas.openxmlformats.org/officeDocument/2006/relationships/slide" Target="slide2.xml"/><Relationship Id="rId12" Type="http://schemas.openxmlformats.org/officeDocument/2006/relationships/image" Target="../media/image4.png"/><Relationship Id="rId2" Type="http://schemas.openxmlformats.org/officeDocument/2006/relationships/audio" Target="../media/media1.wma"/><Relationship Id="rId1" Type="http://schemas.microsoft.com/office/2007/relationships/media" Target="../media/media1.wma"/><Relationship Id="rId6" Type="http://schemas.microsoft.com/office/2007/relationships/hdphoto" Target="../media/hdphoto1.wdp"/><Relationship Id="rId11" Type="http://schemas.openxmlformats.org/officeDocument/2006/relationships/image" Target="../media/image3.png"/><Relationship Id="rId5" Type="http://schemas.openxmlformats.org/officeDocument/2006/relationships/image" Target="../media/image1.jpeg"/><Relationship Id="rId10" Type="http://schemas.openxmlformats.org/officeDocument/2006/relationships/hyperlink" Target="http://www.shortcutstv.com/" TargetMode="External"/><Relationship Id="rId4" Type="http://schemas.openxmlformats.org/officeDocument/2006/relationships/notesSlide" Target="../notesSlides/notesSlide1.xml"/><Relationship Id="rId9" Type="http://schemas.openxmlformats.org/officeDocument/2006/relationships/slide" Target="slide3.xml"/></Relationships>
</file>

<file path=ppt/slides/_rels/slide10.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image" Target="../media/image11.jpg"/><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s>
</file>

<file path=ppt/slides/_rels/slide11.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image" Target="../media/image8.jpg"/><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image" Target="../media/image12.jpg"/><Relationship Id="rId9" Type="http://schemas.openxmlformats.org/officeDocument/2006/relationships/slide" Target="slide7.xml"/><Relationship Id="rId14" Type="http://schemas.openxmlformats.org/officeDocument/2006/relationships/slide" Target="slide12.xml"/></Relationships>
</file>

<file path=ppt/slides/_rels/slide1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image" Target="../media/image13.jpg"/><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s>
</file>

<file path=ppt/slides/_rels/slide1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1.xml"/><Relationship Id="rId7" Type="http://schemas.openxmlformats.org/officeDocument/2006/relationships/slide" Target="slide2.xml"/><Relationship Id="rId12" Type="http://schemas.openxmlformats.org/officeDocument/2006/relationships/image" Target="../media/image4.png"/><Relationship Id="rId2" Type="http://schemas.openxmlformats.org/officeDocument/2006/relationships/audio" Target="../media/media1.wma"/><Relationship Id="rId1" Type="http://schemas.microsoft.com/office/2007/relationships/media" Target="../media/media1.wma"/><Relationship Id="rId6" Type="http://schemas.microsoft.com/office/2007/relationships/hdphoto" Target="../media/hdphoto1.wdp"/><Relationship Id="rId11" Type="http://schemas.openxmlformats.org/officeDocument/2006/relationships/image" Target="../media/image3.png"/><Relationship Id="rId5" Type="http://schemas.openxmlformats.org/officeDocument/2006/relationships/image" Target="../media/image1.jpeg"/><Relationship Id="rId10" Type="http://schemas.openxmlformats.org/officeDocument/2006/relationships/hyperlink" Target="http://www.shortcutstv.com/" TargetMode="External"/><Relationship Id="rId4" Type="http://schemas.openxmlformats.org/officeDocument/2006/relationships/notesSlide" Target="../notesSlides/notesSlide12.xml"/><Relationship Id="rId9" Type="http://schemas.openxmlformats.org/officeDocument/2006/relationships/slide" Target="slide3.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5.jpeg"/><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1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image" Target="../media/image6.jpg"/><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image" Target="../media/image7.jpg"/><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s>
</file>

<file path=ppt/slides/_rels/slide5.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image" Target="../media/image8.jpg"/><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s>
</file>

<file path=ppt/slides/_rels/slide6.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image" Target="../media/image8.jpg"/><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s>
</file>

<file path=ppt/slides/_rels/slide7.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image" Target="../media/image8.jpg"/><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slide" Target="slide7.xml"/><Relationship Id="rId18" Type="http://schemas.openxmlformats.org/officeDocument/2006/relationships/slide" Target="slide12.xml"/><Relationship Id="rId3" Type="http://schemas.openxmlformats.org/officeDocument/2006/relationships/image" Target="../media/image9.jpg"/><Relationship Id="rId7" Type="http://schemas.openxmlformats.org/officeDocument/2006/relationships/diagramColors" Target="../diagrams/colors1.xml"/><Relationship Id="rId12" Type="http://schemas.openxmlformats.org/officeDocument/2006/relationships/slide" Target="slide6.xml"/><Relationship Id="rId17" Type="http://schemas.openxmlformats.org/officeDocument/2006/relationships/slide" Target="slide11.xml"/><Relationship Id="rId2" Type="http://schemas.openxmlformats.org/officeDocument/2006/relationships/notesSlide" Target="../notesSlides/notesSlide7.xml"/><Relationship Id="rId16"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slide" Target="slide5.xml"/><Relationship Id="rId5" Type="http://schemas.openxmlformats.org/officeDocument/2006/relationships/diagramLayout" Target="../diagrams/layout1.xml"/><Relationship Id="rId15" Type="http://schemas.openxmlformats.org/officeDocument/2006/relationships/slide" Target="slide9.xml"/><Relationship Id="rId10" Type="http://schemas.openxmlformats.org/officeDocument/2006/relationships/slide" Target="slide4.xml"/><Relationship Id="rId19" Type="http://schemas.openxmlformats.org/officeDocument/2006/relationships/slide" Target="slide13.xml"/><Relationship Id="rId4" Type="http://schemas.openxmlformats.org/officeDocument/2006/relationships/diagramData" Target="../diagrams/data1.xml"/><Relationship Id="rId9" Type="http://schemas.openxmlformats.org/officeDocument/2006/relationships/slide" Target="slide3.xml"/><Relationship Id="rId14" Type="http://schemas.openxmlformats.org/officeDocument/2006/relationships/slide" Target="slide8.xml"/></Relationships>
</file>

<file path=ppt/slides/_rels/slide9.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audio" Target="../media/audio1.wav"/><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image" Target="../media/image10.jpg"/><Relationship Id="rId9" Type="http://schemas.openxmlformats.org/officeDocument/2006/relationships/slide" Target="slide7.xml"/><Relationship Id="rId14"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bwMode="auto">
          <a:xfrm>
            <a:off x="0" y="-91008"/>
            <a:ext cx="12192000" cy="59473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1">
            <a:hlinkClick r:id="rId7" action="ppaction://hlinksldjump" tooltip="Click to Begin..."/>
          </p:cNvPr>
          <p:cNvSpPr/>
          <p:nvPr/>
        </p:nvSpPr>
        <p:spPr>
          <a:xfrm>
            <a:off x="457200" y="1620982"/>
            <a:ext cx="3605646" cy="3231573"/>
          </a:xfrm>
          <a:custGeom>
            <a:avLst/>
            <a:gdLst>
              <a:gd name="connsiteX0" fmla="*/ 0 w 2664296"/>
              <a:gd name="connsiteY0" fmla="*/ 0 h 1440160"/>
              <a:gd name="connsiteX1" fmla="*/ 2664296 w 2664296"/>
              <a:gd name="connsiteY1" fmla="*/ 0 h 1440160"/>
              <a:gd name="connsiteX2" fmla="*/ 2664296 w 2664296"/>
              <a:gd name="connsiteY2" fmla="*/ 1440160 h 1440160"/>
              <a:gd name="connsiteX3" fmla="*/ 0 w 2664296"/>
              <a:gd name="connsiteY3" fmla="*/ 1440160 h 1440160"/>
              <a:gd name="connsiteX4" fmla="*/ 0 w 2664296"/>
              <a:gd name="connsiteY4" fmla="*/ 0 h 1440160"/>
              <a:gd name="connsiteX0" fmla="*/ 0 w 2681229"/>
              <a:gd name="connsiteY0" fmla="*/ 0 h 2075160"/>
              <a:gd name="connsiteX1" fmla="*/ 2681229 w 2681229"/>
              <a:gd name="connsiteY1" fmla="*/ 635000 h 2075160"/>
              <a:gd name="connsiteX2" fmla="*/ 2681229 w 2681229"/>
              <a:gd name="connsiteY2" fmla="*/ 2075160 h 2075160"/>
              <a:gd name="connsiteX3" fmla="*/ 16933 w 2681229"/>
              <a:gd name="connsiteY3" fmla="*/ 2075160 h 2075160"/>
              <a:gd name="connsiteX4" fmla="*/ 0 w 2681229"/>
              <a:gd name="connsiteY4" fmla="*/ 0 h 2075160"/>
              <a:gd name="connsiteX0" fmla="*/ 0 w 2681229"/>
              <a:gd name="connsiteY0" fmla="*/ 0 h 2574693"/>
              <a:gd name="connsiteX1" fmla="*/ 2681229 w 2681229"/>
              <a:gd name="connsiteY1" fmla="*/ 635000 h 2574693"/>
              <a:gd name="connsiteX2" fmla="*/ 2681229 w 2681229"/>
              <a:gd name="connsiteY2" fmla="*/ 2075160 h 2574693"/>
              <a:gd name="connsiteX3" fmla="*/ 33867 w 2681229"/>
              <a:gd name="connsiteY3" fmla="*/ 2574693 h 2574693"/>
              <a:gd name="connsiteX4" fmla="*/ 0 w 2681229"/>
              <a:gd name="connsiteY4" fmla="*/ 0 h 2574693"/>
              <a:gd name="connsiteX0" fmla="*/ 0 w 2681229"/>
              <a:gd name="connsiteY0" fmla="*/ 0 h 2574693"/>
              <a:gd name="connsiteX1" fmla="*/ 2681229 w 2681229"/>
              <a:gd name="connsiteY1" fmla="*/ 598424 h 2574693"/>
              <a:gd name="connsiteX2" fmla="*/ 2681229 w 2681229"/>
              <a:gd name="connsiteY2" fmla="*/ 2075160 h 2574693"/>
              <a:gd name="connsiteX3" fmla="*/ 33867 w 2681229"/>
              <a:gd name="connsiteY3" fmla="*/ 2574693 h 2574693"/>
              <a:gd name="connsiteX4" fmla="*/ 0 w 2681229"/>
              <a:gd name="connsiteY4" fmla="*/ 0 h 2574693"/>
              <a:gd name="connsiteX0" fmla="*/ 0 w 2678181"/>
              <a:gd name="connsiteY0" fmla="*/ 0 h 2599077"/>
              <a:gd name="connsiteX1" fmla="*/ 2678181 w 2678181"/>
              <a:gd name="connsiteY1" fmla="*/ 622808 h 2599077"/>
              <a:gd name="connsiteX2" fmla="*/ 2678181 w 2678181"/>
              <a:gd name="connsiteY2" fmla="*/ 2099544 h 2599077"/>
              <a:gd name="connsiteX3" fmla="*/ 30819 w 2678181"/>
              <a:gd name="connsiteY3" fmla="*/ 2599077 h 2599077"/>
              <a:gd name="connsiteX4" fmla="*/ 0 w 2678181"/>
              <a:gd name="connsiteY4" fmla="*/ 0 h 2599077"/>
              <a:gd name="connsiteX0" fmla="*/ 0 w 2678181"/>
              <a:gd name="connsiteY0" fmla="*/ 0 h 2599077"/>
              <a:gd name="connsiteX1" fmla="*/ 2678181 w 2678181"/>
              <a:gd name="connsiteY1" fmla="*/ 622808 h 2599077"/>
              <a:gd name="connsiteX2" fmla="*/ 2678181 w 2678181"/>
              <a:gd name="connsiteY2" fmla="*/ 2099544 h 2599077"/>
              <a:gd name="connsiteX3" fmla="*/ 11542 w 2678181"/>
              <a:gd name="connsiteY3" fmla="*/ 2567808 h 2599077"/>
              <a:gd name="connsiteX4" fmla="*/ 30819 w 2678181"/>
              <a:gd name="connsiteY4" fmla="*/ 2599077 h 2599077"/>
              <a:gd name="connsiteX5" fmla="*/ 0 w 2678181"/>
              <a:gd name="connsiteY5" fmla="*/ 0 h 2599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181" h="2599077">
                <a:moveTo>
                  <a:pt x="0" y="0"/>
                </a:moveTo>
                <a:lnTo>
                  <a:pt x="2678181" y="622808"/>
                </a:lnTo>
                <a:lnTo>
                  <a:pt x="2678181" y="2099544"/>
                </a:lnTo>
                <a:cubicBezTo>
                  <a:pt x="1799461" y="2265792"/>
                  <a:pt x="890262" y="2401560"/>
                  <a:pt x="11542" y="2567808"/>
                </a:cubicBezTo>
                <a:lnTo>
                  <a:pt x="30819" y="2599077"/>
                </a:lnTo>
                <a:lnTo>
                  <a:pt x="0" y="0"/>
                </a:lnTo>
                <a:close/>
              </a:path>
            </a:pathLst>
          </a:custGeom>
          <a:blipFill dpi="0" rotWithShape="1">
            <a:blip r:embed="rId8"/>
            <a:srcRect/>
            <a:stretch>
              <a:fillRect/>
            </a:stretch>
          </a:blipFill>
        </p:spPr>
        <p:style>
          <a:lnRef idx="0">
            <a:schemeClr val="dk1"/>
          </a:lnRef>
          <a:fillRef idx="3">
            <a:schemeClr val="dk1"/>
          </a:fillRef>
          <a:effectRef idx="3">
            <a:schemeClr val="dk1"/>
          </a:effectRef>
          <a:fontRef idx="minor">
            <a:schemeClr val="lt1"/>
          </a:fontRef>
        </p:style>
        <p:txBody>
          <a:bodyPr wrap="square" lIns="0" tIns="0" rIns="0" bIns="0" rtlCol="0" anchor="ctr"/>
          <a:lstStyle/>
          <a:p>
            <a:pPr algn="ctr"/>
            <a:endParaRPr lang="en-GB" dirty="0"/>
          </a:p>
        </p:txBody>
      </p:sp>
      <p:sp>
        <p:nvSpPr>
          <p:cNvPr id="6" name="Rectangle 5">
            <a:hlinkClick r:id="rId9" action="ppaction://hlinksldjump"/>
          </p:cNvPr>
          <p:cNvSpPr/>
          <p:nvPr/>
        </p:nvSpPr>
        <p:spPr>
          <a:xfrm>
            <a:off x="8069708" y="3301792"/>
            <a:ext cx="741217" cy="1008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1">
            <a:hlinkClick r:id="rId10" tooltip="ShortCutstv website"/>
          </p:cNvPr>
          <p:cNvSpPr/>
          <p:nvPr/>
        </p:nvSpPr>
        <p:spPr>
          <a:xfrm>
            <a:off x="5673436" y="2670464"/>
            <a:ext cx="1569027" cy="1371599"/>
          </a:xfrm>
          <a:custGeom>
            <a:avLst/>
            <a:gdLst>
              <a:gd name="connsiteX0" fmla="*/ 0 w 2664296"/>
              <a:gd name="connsiteY0" fmla="*/ 0 h 1440160"/>
              <a:gd name="connsiteX1" fmla="*/ 2664296 w 2664296"/>
              <a:gd name="connsiteY1" fmla="*/ 0 h 1440160"/>
              <a:gd name="connsiteX2" fmla="*/ 2664296 w 2664296"/>
              <a:gd name="connsiteY2" fmla="*/ 1440160 h 1440160"/>
              <a:gd name="connsiteX3" fmla="*/ 0 w 2664296"/>
              <a:gd name="connsiteY3" fmla="*/ 1440160 h 1440160"/>
              <a:gd name="connsiteX4" fmla="*/ 0 w 2664296"/>
              <a:gd name="connsiteY4" fmla="*/ 0 h 1440160"/>
              <a:gd name="connsiteX0" fmla="*/ 0 w 2681229"/>
              <a:gd name="connsiteY0" fmla="*/ 0 h 2075160"/>
              <a:gd name="connsiteX1" fmla="*/ 2681229 w 2681229"/>
              <a:gd name="connsiteY1" fmla="*/ 635000 h 2075160"/>
              <a:gd name="connsiteX2" fmla="*/ 2681229 w 2681229"/>
              <a:gd name="connsiteY2" fmla="*/ 2075160 h 2075160"/>
              <a:gd name="connsiteX3" fmla="*/ 16933 w 2681229"/>
              <a:gd name="connsiteY3" fmla="*/ 2075160 h 2075160"/>
              <a:gd name="connsiteX4" fmla="*/ 0 w 2681229"/>
              <a:gd name="connsiteY4" fmla="*/ 0 h 2075160"/>
              <a:gd name="connsiteX0" fmla="*/ 0 w 2681229"/>
              <a:gd name="connsiteY0" fmla="*/ 0 h 2574693"/>
              <a:gd name="connsiteX1" fmla="*/ 2681229 w 2681229"/>
              <a:gd name="connsiteY1" fmla="*/ 635000 h 2574693"/>
              <a:gd name="connsiteX2" fmla="*/ 2681229 w 2681229"/>
              <a:gd name="connsiteY2" fmla="*/ 2075160 h 2574693"/>
              <a:gd name="connsiteX3" fmla="*/ 33867 w 2681229"/>
              <a:gd name="connsiteY3" fmla="*/ 2574693 h 2574693"/>
              <a:gd name="connsiteX4" fmla="*/ 0 w 2681229"/>
              <a:gd name="connsiteY4" fmla="*/ 0 h 2574693"/>
              <a:gd name="connsiteX0" fmla="*/ 0 w 2681229"/>
              <a:gd name="connsiteY0" fmla="*/ 0 h 2574693"/>
              <a:gd name="connsiteX1" fmla="*/ 2602414 w 2681229"/>
              <a:gd name="connsiteY1" fmla="*/ 143934 h 2574693"/>
              <a:gd name="connsiteX2" fmla="*/ 2681229 w 2681229"/>
              <a:gd name="connsiteY2" fmla="*/ 2075160 h 2574693"/>
              <a:gd name="connsiteX3" fmla="*/ 33867 w 2681229"/>
              <a:gd name="connsiteY3" fmla="*/ 2574693 h 2574693"/>
              <a:gd name="connsiteX4" fmla="*/ 0 w 2681229"/>
              <a:gd name="connsiteY4" fmla="*/ 0 h 2574693"/>
              <a:gd name="connsiteX0" fmla="*/ 3224 w 2684453"/>
              <a:gd name="connsiteY0" fmla="*/ 0 h 2286825"/>
              <a:gd name="connsiteX1" fmla="*/ 2605638 w 2684453"/>
              <a:gd name="connsiteY1" fmla="*/ 143934 h 2286825"/>
              <a:gd name="connsiteX2" fmla="*/ 2684453 w 2684453"/>
              <a:gd name="connsiteY2" fmla="*/ 2075160 h 2286825"/>
              <a:gd name="connsiteX3" fmla="*/ 0 w 2684453"/>
              <a:gd name="connsiteY3" fmla="*/ 2286825 h 2286825"/>
              <a:gd name="connsiteX4" fmla="*/ 3224 w 2684453"/>
              <a:gd name="connsiteY4" fmla="*/ 0 h 2286825"/>
              <a:gd name="connsiteX0" fmla="*/ 77401 w 2758630"/>
              <a:gd name="connsiteY0" fmla="*/ 0 h 2075161"/>
              <a:gd name="connsiteX1" fmla="*/ 2679815 w 2758630"/>
              <a:gd name="connsiteY1" fmla="*/ 143934 h 2075161"/>
              <a:gd name="connsiteX2" fmla="*/ 2758630 w 2758630"/>
              <a:gd name="connsiteY2" fmla="*/ 2075160 h 2075161"/>
              <a:gd name="connsiteX3" fmla="*/ 0 w 2758630"/>
              <a:gd name="connsiteY3" fmla="*/ 2066691 h 2075161"/>
              <a:gd name="connsiteX4" fmla="*/ 77401 w 2758630"/>
              <a:gd name="connsiteY4" fmla="*/ 0 h 2075161"/>
              <a:gd name="connsiteX0" fmla="*/ 7 w 2681236"/>
              <a:gd name="connsiteY0" fmla="*/ 0 h 2320691"/>
              <a:gd name="connsiteX1" fmla="*/ 2602421 w 2681236"/>
              <a:gd name="connsiteY1" fmla="*/ 143934 h 2320691"/>
              <a:gd name="connsiteX2" fmla="*/ 2681236 w 2681236"/>
              <a:gd name="connsiteY2" fmla="*/ 2075160 h 2320691"/>
              <a:gd name="connsiteX3" fmla="*/ 126595 w 2681236"/>
              <a:gd name="connsiteY3" fmla="*/ 2320691 h 2320691"/>
              <a:gd name="connsiteX4" fmla="*/ 7 w 2681236"/>
              <a:gd name="connsiteY4" fmla="*/ 0 h 2320691"/>
              <a:gd name="connsiteX0" fmla="*/ 22 w 2681251"/>
              <a:gd name="connsiteY0" fmla="*/ 0 h 2320691"/>
              <a:gd name="connsiteX1" fmla="*/ 2602436 w 2681251"/>
              <a:gd name="connsiteY1" fmla="*/ 143934 h 2320691"/>
              <a:gd name="connsiteX2" fmla="*/ 2681251 w 2681251"/>
              <a:gd name="connsiteY2" fmla="*/ 2075160 h 2320691"/>
              <a:gd name="connsiteX3" fmla="*/ 33888 w 2681251"/>
              <a:gd name="connsiteY3" fmla="*/ 2320691 h 2320691"/>
              <a:gd name="connsiteX4" fmla="*/ 22 w 2681251"/>
              <a:gd name="connsiteY4" fmla="*/ 0 h 2320691"/>
              <a:gd name="connsiteX0" fmla="*/ 22 w 2681251"/>
              <a:gd name="connsiteY0" fmla="*/ 0 h 2320691"/>
              <a:gd name="connsiteX1" fmla="*/ 2602436 w 2681251"/>
              <a:gd name="connsiteY1" fmla="*/ 143934 h 2320691"/>
              <a:gd name="connsiteX2" fmla="*/ 2681251 w 2681251"/>
              <a:gd name="connsiteY2" fmla="*/ 2142895 h 2320691"/>
              <a:gd name="connsiteX3" fmla="*/ 33888 w 2681251"/>
              <a:gd name="connsiteY3" fmla="*/ 2320691 h 2320691"/>
              <a:gd name="connsiteX4" fmla="*/ 22 w 2681251"/>
              <a:gd name="connsiteY4" fmla="*/ 0 h 2320691"/>
              <a:gd name="connsiteX0" fmla="*/ 46 w 2681275"/>
              <a:gd name="connsiteY0" fmla="*/ 0 h 2371491"/>
              <a:gd name="connsiteX1" fmla="*/ 2602460 w 2681275"/>
              <a:gd name="connsiteY1" fmla="*/ 143934 h 2371491"/>
              <a:gd name="connsiteX2" fmla="*/ 2681275 w 2681275"/>
              <a:gd name="connsiteY2" fmla="*/ 2142895 h 2371491"/>
              <a:gd name="connsiteX3" fmla="*/ 15369 w 2681275"/>
              <a:gd name="connsiteY3" fmla="*/ 2371491 h 2371491"/>
              <a:gd name="connsiteX4" fmla="*/ 46 w 2681275"/>
              <a:gd name="connsiteY4" fmla="*/ 0 h 2371491"/>
              <a:gd name="connsiteX0" fmla="*/ 46 w 2681275"/>
              <a:gd name="connsiteY0" fmla="*/ 0 h 2371491"/>
              <a:gd name="connsiteX1" fmla="*/ 2602459 w 2681275"/>
              <a:gd name="connsiteY1" fmla="*/ 180510 h 2371491"/>
              <a:gd name="connsiteX2" fmla="*/ 2681275 w 2681275"/>
              <a:gd name="connsiteY2" fmla="*/ 2142895 h 2371491"/>
              <a:gd name="connsiteX3" fmla="*/ 15369 w 2681275"/>
              <a:gd name="connsiteY3" fmla="*/ 2371491 h 2371491"/>
              <a:gd name="connsiteX4" fmla="*/ 46 w 2681275"/>
              <a:gd name="connsiteY4" fmla="*/ 0 h 2371491"/>
              <a:gd name="connsiteX0" fmla="*/ 46 w 2681275"/>
              <a:gd name="connsiteY0" fmla="*/ 0 h 2371491"/>
              <a:gd name="connsiteX1" fmla="*/ 2595783 w 2681275"/>
              <a:gd name="connsiteY1" fmla="*/ 271950 h 2371491"/>
              <a:gd name="connsiteX2" fmla="*/ 2681275 w 2681275"/>
              <a:gd name="connsiteY2" fmla="*/ 2142895 h 2371491"/>
              <a:gd name="connsiteX3" fmla="*/ 15369 w 2681275"/>
              <a:gd name="connsiteY3" fmla="*/ 2371491 h 2371491"/>
              <a:gd name="connsiteX4" fmla="*/ 46 w 2681275"/>
              <a:gd name="connsiteY4" fmla="*/ 0 h 2371491"/>
              <a:gd name="connsiteX0" fmla="*/ 180 w 2681409"/>
              <a:gd name="connsiteY0" fmla="*/ 0 h 2298339"/>
              <a:gd name="connsiteX1" fmla="*/ 2595917 w 2681409"/>
              <a:gd name="connsiteY1" fmla="*/ 271950 h 2298339"/>
              <a:gd name="connsiteX2" fmla="*/ 2681409 w 2681409"/>
              <a:gd name="connsiteY2" fmla="*/ 2142895 h 2298339"/>
              <a:gd name="connsiteX3" fmla="*/ 2151 w 2681409"/>
              <a:gd name="connsiteY3" fmla="*/ 2298339 h 2298339"/>
              <a:gd name="connsiteX4" fmla="*/ 180 w 2681409"/>
              <a:gd name="connsiteY4" fmla="*/ 0 h 2298339"/>
              <a:gd name="connsiteX0" fmla="*/ 180 w 2595917"/>
              <a:gd name="connsiteY0" fmla="*/ 0 h 2298339"/>
              <a:gd name="connsiteX1" fmla="*/ 2595917 w 2595917"/>
              <a:gd name="connsiteY1" fmla="*/ 271950 h 2298339"/>
              <a:gd name="connsiteX2" fmla="*/ 2574592 w 2595917"/>
              <a:gd name="connsiteY2" fmla="*/ 2069743 h 2298339"/>
              <a:gd name="connsiteX3" fmla="*/ 2151 w 2595917"/>
              <a:gd name="connsiteY3" fmla="*/ 2298339 h 2298339"/>
              <a:gd name="connsiteX4" fmla="*/ 180 w 2595917"/>
              <a:gd name="connsiteY4" fmla="*/ 0 h 2298339"/>
              <a:gd name="connsiteX0" fmla="*/ 180 w 2595917"/>
              <a:gd name="connsiteY0" fmla="*/ 0 h 2298339"/>
              <a:gd name="connsiteX1" fmla="*/ 2595917 w 2595917"/>
              <a:gd name="connsiteY1" fmla="*/ 271950 h 2298339"/>
              <a:gd name="connsiteX2" fmla="*/ 2587944 w 2595917"/>
              <a:gd name="connsiteY2" fmla="*/ 2112415 h 2298339"/>
              <a:gd name="connsiteX3" fmla="*/ 2151 w 2595917"/>
              <a:gd name="connsiteY3" fmla="*/ 2298339 h 2298339"/>
              <a:gd name="connsiteX4" fmla="*/ 180 w 2595917"/>
              <a:gd name="connsiteY4" fmla="*/ 0 h 2298339"/>
              <a:gd name="connsiteX0" fmla="*/ 180 w 2595917"/>
              <a:gd name="connsiteY0" fmla="*/ 0 h 2298339"/>
              <a:gd name="connsiteX1" fmla="*/ 2595917 w 2595917"/>
              <a:gd name="connsiteY1" fmla="*/ 271950 h 2298339"/>
              <a:gd name="connsiteX2" fmla="*/ 2587944 w 2595917"/>
              <a:gd name="connsiteY2" fmla="*/ 2112415 h 2298339"/>
              <a:gd name="connsiteX3" fmla="*/ 2591263 w 2595917"/>
              <a:gd name="connsiteY3" fmla="*/ 2098059 h 2298339"/>
              <a:gd name="connsiteX4" fmla="*/ 2151 w 2595917"/>
              <a:gd name="connsiteY4" fmla="*/ 2298339 h 2298339"/>
              <a:gd name="connsiteX5" fmla="*/ 180 w 2595917"/>
              <a:gd name="connsiteY5" fmla="*/ 0 h 229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5917" h="2298339">
                <a:moveTo>
                  <a:pt x="180" y="0"/>
                </a:moveTo>
                <a:lnTo>
                  <a:pt x="2595917" y="271950"/>
                </a:lnTo>
                <a:cubicBezTo>
                  <a:pt x="2593259" y="885438"/>
                  <a:pt x="2590602" y="1498927"/>
                  <a:pt x="2587944" y="2112415"/>
                </a:cubicBezTo>
                <a:cubicBezTo>
                  <a:pt x="2577923" y="2115758"/>
                  <a:pt x="2601284" y="2094716"/>
                  <a:pt x="2591263" y="2098059"/>
                </a:cubicBezTo>
                <a:lnTo>
                  <a:pt x="2151" y="2298339"/>
                </a:lnTo>
                <a:cubicBezTo>
                  <a:pt x="3226" y="1536064"/>
                  <a:pt x="-895" y="762275"/>
                  <a:pt x="180" y="0"/>
                </a:cubicBezTo>
                <a:close/>
              </a:path>
            </a:pathLst>
          </a:custGeom>
          <a:blipFill dpi="0" rotWithShape="1">
            <a:blip r:embed="rId11">
              <a:extLst>
                <a:ext uri="{28A0092B-C50C-407E-A947-70E740481C1C}">
                  <a14:useLocalDpi xmlns:a14="http://schemas.microsoft.com/office/drawing/2010/main" val="0"/>
                </a:ext>
              </a:extLst>
            </a:blip>
            <a:srcRect/>
            <a:stretch>
              <a:fillRect/>
            </a:stretch>
          </a:blip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8" name="Rectangle 1"/>
          <p:cNvSpPr/>
          <p:nvPr/>
        </p:nvSpPr>
        <p:spPr>
          <a:xfrm>
            <a:off x="8333509" y="2899065"/>
            <a:ext cx="1304661" cy="937140"/>
          </a:xfrm>
          <a:custGeom>
            <a:avLst/>
            <a:gdLst>
              <a:gd name="connsiteX0" fmla="*/ 0 w 2664296"/>
              <a:gd name="connsiteY0" fmla="*/ 0 h 1440160"/>
              <a:gd name="connsiteX1" fmla="*/ 2664296 w 2664296"/>
              <a:gd name="connsiteY1" fmla="*/ 0 h 1440160"/>
              <a:gd name="connsiteX2" fmla="*/ 2664296 w 2664296"/>
              <a:gd name="connsiteY2" fmla="*/ 1440160 h 1440160"/>
              <a:gd name="connsiteX3" fmla="*/ 0 w 2664296"/>
              <a:gd name="connsiteY3" fmla="*/ 1440160 h 1440160"/>
              <a:gd name="connsiteX4" fmla="*/ 0 w 2664296"/>
              <a:gd name="connsiteY4" fmla="*/ 0 h 1440160"/>
              <a:gd name="connsiteX0" fmla="*/ 0 w 2681229"/>
              <a:gd name="connsiteY0" fmla="*/ 0 h 2075160"/>
              <a:gd name="connsiteX1" fmla="*/ 2681229 w 2681229"/>
              <a:gd name="connsiteY1" fmla="*/ 635000 h 2075160"/>
              <a:gd name="connsiteX2" fmla="*/ 2681229 w 2681229"/>
              <a:gd name="connsiteY2" fmla="*/ 2075160 h 2075160"/>
              <a:gd name="connsiteX3" fmla="*/ 16933 w 2681229"/>
              <a:gd name="connsiteY3" fmla="*/ 2075160 h 2075160"/>
              <a:gd name="connsiteX4" fmla="*/ 0 w 2681229"/>
              <a:gd name="connsiteY4" fmla="*/ 0 h 2075160"/>
              <a:gd name="connsiteX0" fmla="*/ 0 w 2681229"/>
              <a:gd name="connsiteY0" fmla="*/ 0 h 2574693"/>
              <a:gd name="connsiteX1" fmla="*/ 2681229 w 2681229"/>
              <a:gd name="connsiteY1" fmla="*/ 635000 h 2574693"/>
              <a:gd name="connsiteX2" fmla="*/ 2681229 w 2681229"/>
              <a:gd name="connsiteY2" fmla="*/ 2075160 h 2574693"/>
              <a:gd name="connsiteX3" fmla="*/ 33867 w 2681229"/>
              <a:gd name="connsiteY3" fmla="*/ 2574693 h 2574693"/>
              <a:gd name="connsiteX4" fmla="*/ 0 w 2681229"/>
              <a:gd name="connsiteY4" fmla="*/ 0 h 2574693"/>
              <a:gd name="connsiteX0" fmla="*/ 0 w 2681229"/>
              <a:gd name="connsiteY0" fmla="*/ 0 h 2574693"/>
              <a:gd name="connsiteX1" fmla="*/ 2602414 w 2681229"/>
              <a:gd name="connsiteY1" fmla="*/ 143934 h 2574693"/>
              <a:gd name="connsiteX2" fmla="*/ 2681229 w 2681229"/>
              <a:gd name="connsiteY2" fmla="*/ 2075160 h 2574693"/>
              <a:gd name="connsiteX3" fmla="*/ 33867 w 2681229"/>
              <a:gd name="connsiteY3" fmla="*/ 2574693 h 2574693"/>
              <a:gd name="connsiteX4" fmla="*/ 0 w 2681229"/>
              <a:gd name="connsiteY4" fmla="*/ 0 h 2574693"/>
              <a:gd name="connsiteX0" fmla="*/ 3224 w 2684453"/>
              <a:gd name="connsiteY0" fmla="*/ 0 h 2286825"/>
              <a:gd name="connsiteX1" fmla="*/ 2605638 w 2684453"/>
              <a:gd name="connsiteY1" fmla="*/ 143934 h 2286825"/>
              <a:gd name="connsiteX2" fmla="*/ 2684453 w 2684453"/>
              <a:gd name="connsiteY2" fmla="*/ 2075160 h 2286825"/>
              <a:gd name="connsiteX3" fmla="*/ 0 w 2684453"/>
              <a:gd name="connsiteY3" fmla="*/ 2286825 h 2286825"/>
              <a:gd name="connsiteX4" fmla="*/ 3224 w 2684453"/>
              <a:gd name="connsiteY4" fmla="*/ 0 h 2286825"/>
              <a:gd name="connsiteX0" fmla="*/ 77401 w 2758630"/>
              <a:gd name="connsiteY0" fmla="*/ 0 h 2075161"/>
              <a:gd name="connsiteX1" fmla="*/ 2679815 w 2758630"/>
              <a:gd name="connsiteY1" fmla="*/ 143934 h 2075161"/>
              <a:gd name="connsiteX2" fmla="*/ 2758630 w 2758630"/>
              <a:gd name="connsiteY2" fmla="*/ 2075160 h 2075161"/>
              <a:gd name="connsiteX3" fmla="*/ 0 w 2758630"/>
              <a:gd name="connsiteY3" fmla="*/ 2066691 h 2075161"/>
              <a:gd name="connsiteX4" fmla="*/ 77401 w 2758630"/>
              <a:gd name="connsiteY4" fmla="*/ 0 h 2075161"/>
              <a:gd name="connsiteX0" fmla="*/ 7 w 2681236"/>
              <a:gd name="connsiteY0" fmla="*/ 0 h 2320691"/>
              <a:gd name="connsiteX1" fmla="*/ 2602421 w 2681236"/>
              <a:gd name="connsiteY1" fmla="*/ 143934 h 2320691"/>
              <a:gd name="connsiteX2" fmla="*/ 2681236 w 2681236"/>
              <a:gd name="connsiteY2" fmla="*/ 2075160 h 2320691"/>
              <a:gd name="connsiteX3" fmla="*/ 126595 w 2681236"/>
              <a:gd name="connsiteY3" fmla="*/ 2320691 h 2320691"/>
              <a:gd name="connsiteX4" fmla="*/ 7 w 2681236"/>
              <a:gd name="connsiteY4" fmla="*/ 0 h 2320691"/>
              <a:gd name="connsiteX0" fmla="*/ 22 w 2681251"/>
              <a:gd name="connsiteY0" fmla="*/ 0 h 2320691"/>
              <a:gd name="connsiteX1" fmla="*/ 2602436 w 2681251"/>
              <a:gd name="connsiteY1" fmla="*/ 143934 h 2320691"/>
              <a:gd name="connsiteX2" fmla="*/ 2681251 w 2681251"/>
              <a:gd name="connsiteY2" fmla="*/ 2075160 h 2320691"/>
              <a:gd name="connsiteX3" fmla="*/ 33888 w 2681251"/>
              <a:gd name="connsiteY3" fmla="*/ 2320691 h 2320691"/>
              <a:gd name="connsiteX4" fmla="*/ 22 w 2681251"/>
              <a:gd name="connsiteY4" fmla="*/ 0 h 2320691"/>
              <a:gd name="connsiteX0" fmla="*/ 22 w 2681251"/>
              <a:gd name="connsiteY0" fmla="*/ 0 h 2320691"/>
              <a:gd name="connsiteX1" fmla="*/ 2602436 w 2681251"/>
              <a:gd name="connsiteY1" fmla="*/ 143934 h 2320691"/>
              <a:gd name="connsiteX2" fmla="*/ 2681251 w 2681251"/>
              <a:gd name="connsiteY2" fmla="*/ 2142895 h 2320691"/>
              <a:gd name="connsiteX3" fmla="*/ 33888 w 2681251"/>
              <a:gd name="connsiteY3" fmla="*/ 2320691 h 2320691"/>
              <a:gd name="connsiteX4" fmla="*/ 22 w 2681251"/>
              <a:gd name="connsiteY4" fmla="*/ 0 h 2320691"/>
              <a:gd name="connsiteX0" fmla="*/ 46 w 2681275"/>
              <a:gd name="connsiteY0" fmla="*/ 0 h 2371491"/>
              <a:gd name="connsiteX1" fmla="*/ 2602460 w 2681275"/>
              <a:gd name="connsiteY1" fmla="*/ 143934 h 2371491"/>
              <a:gd name="connsiteX2" fmla="*/ 2681275 w 2681275"/>
              <a:gd name="connsiteY2" fmla="*/ 2142895 h 2371491"/>
              <a:gd name="connsiteX3" fmla="*/ 15369 w 2681275"/>
              <a:gd name="connsiteY3" fmla="*/ 2371491 h 2371491"/>
              <a:gd name="connsiteX4" fmla="*/ 46 w 2681275"/>
              <a:gd name="connsiteY4" fmla="*/ 0 h 2371491"/>
              <a:gd name="connsiteX0" fmla="*/ 46 w 2681275"/>
              <a:gd name="connsiteY0" fmla="*/ 0 h 2371491"/>
              <a:gd name="connsiteX1" fmla="*/ 2324291 w 2681275"/>
              <a:gd name="connsiteY1" fmla="*/ 110066 h 2371491"/>
              <a:gd name="connsiteX2" fmla="*/ 2681275 w 2681275"/>
              <a:gd name="connsiteY2" fmla="*/ 2142895 h 2371491"/>
              <a:gd name="connsiteX3" fmla="*/ 15369 w 2681275"/>
              <a:gd name="connsiteY3" fmla="*/ 2371491 h 2371491"/>
              <a:gd name="connsiteX4" fmla="*/ 46 w 2681275"/>
              <a:gd name="connsiteY4" fmla="*/ 0 h 2371491"/>
              <a:gd name="connsiteX0" fmla="*/ 46 w 2681275"/>
              <a:gd name="connsiteY0" fmla="*/ 0 h 2142895"/>
              <a:gd name="connsiteX1" fmla="*/ 2324291 w 2681275"/>
              <a:gd name="connsiteY1" fmla="*/ 110066 h 2142895"/>
              <a:gd name="connsiteX2" fmla="*/ 2681275 w 2681275"/>
              <a:gd name="connsiteY2" fmla="*/ 2142895 h 2142895"/>
              <a:gd name="connsiteX3" fmla="*/ 15369 w 2681275"/>
              <a:gd name="connsiteY3" fmla="*/ 1524825 h 2142895"/>
              <a:gd name="connsiteX4" fmla="*/ 46 w 2681275"/>
              <a:gd name="connsiteY4" fmla="*/ 0 h 2142895"/>
              <a:gd name="connsiteX0" fmla="*/ 46 w 2324291"/>
              <a:gd name="connsiteY0" fmla="*/ 0 h 1524825"/>
              <a:gd name="connsiteX1" fmla="*/ 2324291 w 2324291"/>
              <a:gd name="connsiteY1" fmla="*/ 110066 h 1524825"/>
              <a:gd name="connsiteX2" fmla="*/ 2236206 w 2324291"/>
              <a:gd name="connsiteY2" fmla="*/ 1482495 h 1524825"/>
              <a:gd name="connsiteX3" fmla="*/ 15369 w 2324291"/>
              <a:gd name="connsiteY3" fmla="*/ 1524825 h 1524825"/>
              <a:gd name="connsiteX4" fmla="*/ 46 w 2324291"/>
              <a:gd name="connsiteY4" fmla="*/ 0 h 1524825"/>
              <a:gd name="connsiteX0" fmla="*/ 46 w 2324291"/>
              <a:gd name="connsiteY0" fmla="*/ 0 h 1609491"/>
              <a:gd name="connsiteX1" fmla="*/ 2324291 w 2324291"/>
              <a:gd name="connsiteY1" fmla="*/ 110066 h 1609491"/>
              <a:gd name="connsiteX2" fmla="*/ 2236206 w 2324291"/>
              <a:gd name="connsiteY2" fmla="*/ 1482495 h 1609491"/>
              <a:gd name="connsiteX3" fmla="*/ 15369 w 2324291"/>
              <a:gd name="connsiteY3" fmla="*/ 1609491 h 1609491"/>
              <a:gd name="connsiteX4" fmla="*/ 46 w 2324291"/>
              <a:gd name="connsiteY4" fmla="*/ 0 h 1609491"/>
              <a:gd name="connsiteX0" fmla="*/ 46 w 2236206"/>
              <a:gd name="connsiteY0" fmla="*/ 0 h 1609491"/>
              <a:gd name="connsiteX1" fmla="*/ 2210798 w 2236206"/>
              <a:gd name="connsiteY1" fmla="*/ 68675 h 1609491"/>
              <a:gd name="connsiteX2" fmla="*/ 2236206 w 2236206"/>
              <a:gd name="connsiteY2" fmla="*/ 1482495 h 1609491"/>
              <a:gd name="connsiteX3" fmla="*/ 15369 w 2236206"/>
              <a:gd name="connsiteY3" fmla="*/ 1609491 h 1609491"/>
              <a:gd name="connsiteX4" fmla="*/ 46 w 2236206"/>
              <a:gd name="connsiteY4" fmla="*/ 0 h 1609491"/>
              <a:gd name="connsiteX0" fmla="*/ 22 w 2236182"/>
              <a:gd name="connsiteY0" fmla="*/ 0 h 1538535"/>
              <a:gd name="connsiteX1" fmla="*/ 2210774 w 2236182"/>
              <a:gd name="connsiteY1" fmla="*/ 68675 h 1538535"/>
              <a:gd name="connsiteX2" fmla="*/ 2236182 w 2236182"/>
              <a:gd name="connsiteY2" fmla="*/ 1482495 h 1538535"/>
              <a:gd name="connsiteX3" fmla="*/ 35373 w 2236182"/>
              <a:gd name="connsiteY3" fmla="*/ 1538535 h 1538535"/>
              <a:gd name="connsiteX4" fmla="*/ 22 w 2236182"/>
              <a:gd name="connsiteY4" fmla="*/ 0 h 1538535"/>
              <a:gd name="connsiteX0" fmla="*/ 22 w 2236182"/>
              <a:gd name="connsiteY0" fmla="*/ 0 h 1538535"/>
              <a:gd name="connsiteX1" fmla="*/ 2210774 w 2236182"/>
              <a:gd name="connsiteY1" fmla="*/ 68675 h 1538535"/>
              <a:gd name="connsiteX2" fmla="*/ 2236182 w 2236182"/>
              <a:gd name="connsiteY2" fmla="*/ 1517973 h 1538535"/>
              <a:gd name="connsiteX3" fmla="*/ 35373 w 2236182"/>
              <a:gd name="connsiteY3" fmla="*/ 1538535 h 1538535"/>
              <a:gd name="connsiteX4" fmla="*/ 22 w 2236182"/>
              <a:gd name="connsiteY4" fmla="*/ 0 h 1538535"/>
              <a:gd name="connsiteX0" fmla="*/ 18 w 2236178"/>
              <a:gd name="connsiteY0" fmla="*/ 0 h 1579926"/>
              <a:gd name="connsiteX1" fmla="*/ 2210770 w 2236178"/>
              <a:gd name="connsiteY1" fmla="*/ 68675 h 1579926"/>
              <a:gd name="connsiteX2" fmla="*/ 2236178 w 2236178"/>
              <a:gd name="connsiteY2" fmla="*/ 1517973 h 1579926"/>
              <a:gd name="connsiteX3" fmla="*/ 48721 w 2236178"/>
              <a:gd name="connsiteY3" fmla="*/ 1579926 h 1579926"/>
              <a:gd name="connsiteX4" fmla="*/ 18 w 2236178"/>
              <a:gd name="connsiteY4" fmla="*/ 0 h 157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78" h="1579926">
                <a:moveTo>
                  <a:pt x="18" y="0"/>
                </a:moveTo>
                <a:lnTo>
                  <a:pt x="2210770" y="68675"/>
                </a:lnTo>
                <a:lnTo>
                  <a:pt x="2236178" y="1517973"/>
                </a:lnTo>
                <a:lnTo>
                  <a:pt x="48721" y="1579926"/>
                </a:lnTo>
                <a:cubicBezTo>
                  <a:pt x="49796" y="817651"/>
                  <a:pt x="-1057" y="762275"/>
                  <a:pt x="18" y="0"/>
                </a:cubicBezTo>
                <a:close/>
              </a:path>
            </a:pathLst>
          </a:custGeom>
        </p:spPr>
        <p:style>
          <a:lnRef idx="0">
            <a:schemeClr val="dk1"/>
          </a:lnRef>
          <a:fillRef idx="3">
            <a:schemeClr val="dk1"/>
          </a:fillRef>
          <a:effectRef idx="3">
            <a:schemeClr val="dk1"/>
          </a:effectRef>
          <a:fontRef idx="minor">
            <a:schemeClr val="lt1"/>
          </a:fontRef>
        </p:style>
        <p:txBody>
          <a:bodyPr rtlCol="0" anchor="ctr"/>
          <a:lstStyle/>
          <a:p>
            <a:pPr algn="ctr"/>
            <a:r>
              <a:rPr lang="en-GB" sz="2000" dirty="0">
                <a:ln w="10160">
                  <a:solidFill>
                    <a:schemeClr val="accent1"/>
                  </a:solidFill>
                  <a:prstDash val="solid"/>
                </a:ln>
                <a:solidFill>
                  <a:srgbClr val="FFFFFF"/>
                </a:solidFill>
                <a:effectLst>
                  <a:outerShdw blurRad="38100" dist="32000" dir="5400000" algn="tl">
                    <a:srgbClr val="000000">
                      <a:alpha val="30000"/>
                    </a:srgbClr>
                  </a:outerShdw>
                </a:effectLst>
              </a:rPr>
              <a:t>Chris </a:t>
            </a:r>
          </a:p>
          <a:p>
            <a:pPr algn="ctr"/>
            <a:r>
              <a:rPr lang="en-GB" sz="2000" dirty="0">
                <a:ln w="10160">
                  <a:solidFill>
                    <a:schemeClr val="accent1"/>
                  </a:solidFill>
                  <a:prstDash val="solid"/>
                </a:ln>
                <a:solidFill>
                  <a:srgbClr val="FFFFFF"/>
                </a:solidFill>
                <a:effectLst>
                  <a:outerShdw blurRad="38100" dist="32000" dir="5400000" algn="tl">
                    <a:srgbClr val="000000">
                      <a:alpha val="30000"/>
                    </a:srgbClr>
                  </a:outerShdw>
                </a:effectLst>
              </a:rPr>
              <a:t>Livesey</a:t>
            </a:r>
          </a:p>
        </p:txBody>
      </p:sp>
      <p:sp>
        <p:nvSpPr>
          <p:cNvPr id="9" name="TextBox 8"/>
          <p:cNvSpPr txBox="1"/>
          <p:nvPr/>
        </p:nvSpPr>
        <p:spPr>
          <a:xfrm>
            <a:off x="15652" y="5949280"/>
            <a:ext cx="12176348" cy="769441"/>
          </a:xfrm>
          <a:prstGeom prst="rect">
            <a:avLst/>
          </a:prstGeom>
          <a:noFill/>
        </p:spPr>
        <p:txBody>
          <a:bodyPr wrap="square" rtlCol="0">
            <a:spAutoFit/>
          </a:bodyPr>
          <a:lstStyle/>
          <a:p>
            <a:pPr algn="ctr"/>
            <a:r>
              <a:rPr lang="en-GB" sz="4400" dirty="0">
                <a:ln w="0"/>
                <a:effectLst>
                  <a:outerShdw blurRad="38100" dist="19050" dir="2700000" algn="tl" rotWithShape="0">
                    <a:schemeClr val="dk1">
                      <a:alpha val="40000"/>
                    </a:schemeClr>
                  </a:outerShdw>
                </a:effectLst>
              </a:rPr>
              <a:t>Visualising Class Structures</a:t>
            </a:r>
          </a:p>
        </p:txBody>
      </p:sp>
      <p:pic>
        <p:nvPicPr>
          <p:cNvPr id="10" name="30023_Mellow.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4680045" y="1216746"/>
            <a:ext cx="487363" cy="487363"/>
          </a:xfrm>
          <a:prstGeom prst="rect">
            <a:avLst/>
          </a:prstGeom>
        </p:spPr>
      </p:pic>
      <p:sp>
        <p:nvSpPr>
          <p:cNvPr id="12" name="TextBox 11">
            <a:hlinkClick r:id="" action="ppaction://hlinkshowjump?jump=endshow"/>
          </p:cNvPr>
          <p:cNvSpPr txBox="1"/>
          <p:nvPr/>
        </p:nvSpPr>
        <p:spPr>
          <a:xfrm>
            <a:off x="10661073" y="2389908"/>
            <a:ext cx="1132609" cy="1754326"/>
          </a:xfrm>
          <a:prstGeom prst="rect">
            <a:avLst/>
          </a:prstGeom>
          <a:noFill/>
        </p:spPr>
        <p:txBody>
          <a:bodyPr wrap="square" rtlCol="0">
            <a:spAutoFit/>
          </a:bodyPr>
          <a:lstStyle/>
          <a:p>
            <a:pPr algn="ctr"/>
            <a:r>
              <a:rPr lang="en-GB" dirty="0"/>
              <a:t>Exit</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7958259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944" fill="hold"/>
                                        <p:tgtEl>
                                          <p:spTgt spid="10"/>
                                        </p:tgtEl>
                                      </p:cBhvr>
                                    </p:cmd>
                                  </p:childTnLst>
                                </p:cTn>
                              </p:par>
                              <p:par>
                                <p:cTn id="7" presetID="22" presetClass="entr" presetSubtype="8" fill="hold" grpId="0" nodeType="withEffect">
                                  <p:stCondLst>
                                    <p:cond delay="1000"/>
                                  </p:stCondLst>
                                  <p:iterate type="lt">
                                    <p:tmPct val="10000"/>
                                  </p:iterate>
                                  <p:childTnLst>
                                    <p:set>
                                      <p:cBhvr>
                                        <p:cTn id="8" dur="1" fill="hold">
                                          <p:stCondLst>
                                            <p:cond delay="0"/>
                                          </p:stCondLst>
                                        </p:cTn>
                                        <p:tgtEl>
                                          <p:spTgt spid="9"/>
                                        </p:tgtEl>
                                        <p:attrNameLst>
                                          <p:attrName>style.visibility</p:attrName>
                                        </p:attrNameLst>
                                      </p:cBhvr>
                                      <p:to>
                                        <p:strVal val="visible"/>
                                      </p:to>
                                    </p:set>
                                    <p:animEffect transition="in" filter="wipe(left)">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repeatCount="indefinite" fill="hold" display="0">
                  <p:stCondLst>
                    <p:cond delay="indefinite"/>
                  </p:stCondLst>
                  <p:endCondLst>
                    <p:cond evt="onStopAudio" delay="0">
                      <p:tgtEl>
                        <p:sldTgt/>
                      </p:tgtEl>
                    </p:cond>
                  </p:endCondLst>
                </p:cTn>
                <p:tgtEl>
                  <p:spTgt spid="10"/>
                </p:tgtEl>
              </p:cMediaNode>
            </p:audio>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11714"/>
            <a:ext cx="12192000" cy="12071331"/>
          </a:xfrm>
          <a:prstGeom prst="rect">
            <a:avLst/>
          </a:prstGeom>
        </p:spPr>
      </p:pic>
      <p:grpSp>
        <p:nvGrpSpPr>
          <p:cNvPr id="3" name="Group 2"/>
          <p:cNvGrpSpPr/>
          <p:nvPr/>
        </p:nvGrpSpPr>
        <p:grpSpPr>
          <a:xfrm rot="21540000">
            <a:off x="6685721" y="1228476"/>
            <a:ext cx="4464496" cy="4906633"/>
            <a:chOff x="641648" y="1169278"/>
            <a:chExt cx="4464496" cy="4906633"/>
          </a:xfrm>
        </p:grpSpPr>
        <p:sp>
          <p:nvSpPr>
            <p:cNvPr id="5" name="Flowchart: Manual Operation 4"/>
            <p:cNvSpPr/>
            <p:nvPr/>
          </p:nvSpPr>
          <p:spPr>
            <a:xfrm>
              <a:off x="641648" y="1169278"/>
              <a:ext cx="4464496" cy="1656184"/>
            </a:xfrm>
            <a:prstGeom prst="flowChartManualOperation">
              <a:avLst/>
            </a:prstGeom>
            <a:solidFill>
              <a:schemeClr val="accent2">
                <a:lumMod val="20000"/>
                <a:lumOff val="80000"/>
              </a:schemeClr>
            </a:solidFill>
            <a:ln>
              <a:noFill/>
            </a:ln>
            <a:scene3d>
              <a:camera prst="isometricOffAxis2Lef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527458" y="2763543"/>
              <a:ext cx="2714589" cy="1656184"/>
            </a:xfrm>
            <a:prstGeom prst="rect">
              <a:avLst/>
            </a:prstGeom>
            <a:solidFill>
              <a:schemeClr val="accent2">
                <a:lumMod val="60000"/>
                <a:lumOff val="40000"/>
              </a:schemeClr>
            </a:solidFill>
            <a:ln>
              <a:noFill/>
            </a:ln>
            <a:scene3d>
              <a:camera prst="isometricOffAxis2Lef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524599" y="4419727"/>
              <a:ext cx="2714589" cy="1656184"/>
            </a:xfrm>
            <a:prstGeom prst="rect">
              <a:avLst/>
            </a:prstGeom>
            <a:solidFill>
              <a:schemeClr val="accent2">
                <a:lumMod val="50000"/>
              </a:schemeClr>
            </a:solidFill>
            <a:ln>
              <a:noFill/>
            </a:ln>
            <a:scene3d>
              <a:camera prst="isometricOffAxis2Lef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217712" y="1673334"/>
              <a:ext cx="3312368" cy="461665"/>
            </a:xfrm>
            <a:prstGeom prst="rect">
              <a:avLst/>
            </a:prstGeom>
            <a:noFill/>
            <a:scene3d>
              <a:camera prst="isometricOffAxis2Left"/>
              <a:lightRig rig="threePt" dir="t"/>
            </a:scene3d>
            <a:sp3d>
              <a:bevelT w="165100" prst="coolSlant"/>
            </a:sp3d>
          </p:spPr>
          <p:txBody>
            <a:bodyPr wrap="square" rtlCol="0">
              <a:spAutoFit/>
            </a:bodyPr>
            <a:lstStyle/>
            <a:p>
              <a:pPr algn="ctr"/>
              <a:r>
                <a:rPr lang="en-GB" sz="2400" b="1" dirty="0">
                  <a:latin typeface="Arial" pitchFamily="34" charset="0"/>
                  <a:cs typeface="Arial" pitchFamily="34" charset="0"/>
                </a:rPr>
                <a:t>The Advantaged</a:t>
              </a:r>
            </a:p>
          </p:txBody>
        </p:sp>
        <p:sp>
          <p:nvSpPr>
            <p:cNvPr id="9" name="TextBox 8"/>
            <p:cNvSpPr txBox="1"/>
            <p:nvPr/>
          </p:nvSpPr>
          <p:spPr>
            <a:xfrm>
              <a:off x="1514494" y="3345487"/>
              <a:ext cx="2714589" cy="400110"/>
            </a:xfrm>
            <a:prstGeom prst="rect">
              <a:avLst/>
            </a:prstGeom>
            <a:noFill/>
            <a:scene3d>
              <a:camera prst="isometricOffAxis2Left"/>
              <a:lightRig rig="threePt" dir="t"/>
            </a:scene3d>
            <a:sp3d>
              <a:bevelT w="165100" prst="coolSlant"/>
            </a:sp3d>
          </p:spPr>
          <p:txBody>
            <a:bodyPr wrap="square" rtlCol="0">
              <a:spAutoFit/>
            </a:bodyPr>
            <a:lstStyle/>
            <a:p>
              <a:pPr algn="ctr"/>
              <a:r>
                <a:rPr lang="en-GB" sz="2000" b="1" dirty="0">
                  <a:latin typeface="Arial" pitchFamily="34" charset="0"/>
                  <a:cs typeface="Arial" pitchFamily="34" charset="0"/>
                </a:rPr>
                <a:t>The Newly-Insecure</a:t>
              </a:r>
            </a:p>
          </p:txBody>
        </p:sp>
        <p:sp>
          <p:nvSpPr>
            <p:cNvPr id="10" name="TextBox 9"/>
            <p:cNvSpPr txBox="1"/>
            <p:nvPr/>
          </p:nvSpPr>
          <p:spPr>
            <a:xfrm>
              <a:off x="1533641" y="4986209"/>
              <a:ext cx="2708406" cy="400110"/>
            </a:xfrm>
            <a:prstGeom prst="rect">
              <a:avLst/>
            </a:prstGeom>
            <a:noFill/>
            <a:scene3d>
              <a:camera prst="isometricOffAxis2Left"/>
              <a:lightRig rig="threePt" dir="t"/>
            </a:scene3d>
            <a:sp3d>
              <a:bevelT w="165100" prst="coolSlant"/>
            </a:sp3d>
          </p:spPr>
          <p:txBody>
            <a:bodyPr wrap="square" rtlCol="0">
              <a:spAutoFit/>
            </a:bodyPr>
            <a:lstStyle/>
            <a:p>
              <a:pPr algn="ctr"/>
              <a:r>
                <a:rPr lang="en-GB" sz="2000" b="1" dirty="0">
                  <a:solidFill>
                    <a:schemeClr val="bg1"/>
                  </a:solidFill>
                  <a:latin typeface="Arial" pitchFamily="34" charset="0"/>
                  <a:cs typeface="Arial" pitchFamily="34" charset="0"/>
                </a:rPr>
                <a:t>The Disadvantaged</a:t>
              </a:r>
            </a:p>
          </p:txBody>
        </p:sp>
      </p:grpSp>
      <p:sp>
        <p:nvSpPr>
          <p:cNvPr id="11" name="TextBox 10"/>
          <p:cNvSpPr txBox="1"/>
          <p:nvPr/>
        </p:nvSpPr>
        <p:spPr>
          <a:xfrm rot="-60000">
            <a:off x="3469004" y="1733650"/>
            <a:ext cx="2626996" cy="369332"/>
          </a:xfrm>
          <a:prstGeom prst="rect">
            <a:avLst/>
          </a:prstGeom>
          <a:noFill/>
        </p:spPr>
        <p:txBody>
          <a:bodyPr wrap="square" rtlCol="0">
            <a:spAutoFit/>
          </a:bodyPr>
          <a:lstStyle/>
          <a:p>
            <a:r>
              <a:rPr lang="en-GB" b="1" dirty="0"/>
              <a:t>Dual labour markets</a:t>
            </a:r>
            <a:endParaRPr lang="en-US" dirty="0"/>
          </a:p>
        </p:txBody>
      </p:sp>
      <p:sp>
        <p:nvSpPr>
          <p:cNvPr id="12" name="Rectangle 11"/>
          <p:cNvSpPr/>
          <p:nvPr/>
        </p:nvSpPr>
        <p:spPr>
          <a:xfrm rot="-60000">
            <a:off x="3469000" y="2343248"/>
            <a:ext cx="2682529" cy="369332"/>
          </a:xfrm>
          <a:prstGeom prst="rect">
            <a:avLst/>
          </a:prstGeom>
        </p:spPr>
        <p:txBody>
          <a:bodyPr wrap="none">
            <a:spAutoFit/>
          </a:bodyPr>
          <a:lstStyle/>
          <a:p>
            <a:r>
              <a:rPr lang="en-GB" b="1" dirty="0"/>
              <a:t>Primary (The Advantaged)</a:t>
            </a:r>
            <a:endParaRPr lang="en-US" b="1" dirty="0"/>
          </a:p>
        </p:txBody>
      </p:sp>
      <p:sp>
        <p:nvSpPr>
          <p:cNvPr id="13" name="Rectangle 12"/>
          <p:cNvSpPr/>
          <p:nvPr/>
        </p:nvSpPr>
        <p:spPr>
          <a:xfrm rot="60000">
            <a:off x="3471403" y="2952846"/>
            <a:ext cx="2871299" cy="646331"/>
          </a:xfrm>
          <a:prstGeom prst="rect">
            <a:avLst/>
          </a:prstGeom>
        </p:spPr>
        <p:txBody>
          <a:bodyPr wrap="none">
            <a:spAutoFit/>
          </a:bodyPr>
          <a:lstStyle/>
          <a:p>
            <a:r>
              <a:rPr lang="en-GB" b="1" dirty="0"/>
              <a:t>Secondary </a:t>
            </a:r>
          </a:p>
          <a:p>
            <a:r>
              <a:rPr lang="en-GB" b="1" dirty="0"/>
              <a:t>(Insecure / Disadvantaged)</a:t>
            </a:r>
            <a:r>
              <a:rPr lang="en-GB" dirty="0"/>
              <a:t>)</a:t>
            </a:r>
            <a:r>
              <a:rPr lang="en-GB" b="1" dirty="0"/>
              <a:t> </a:t>
            </a:r>
            <a:endParaRPr lang="en-US" dirty="0"/>
          </a:p>
        </p:txBody>
      </p:sp>
      <p:sp>
        <p:nvSpPr>
          <p:cNvPr id="14" name="TextBox 13"/>
          <p:cNvSpPr txBox="1"/>
          <p:nvPr/>
        </p:nvSpPr>
        <p:spPr>
          <a:xfrm rot="120000">
            <a:off x="3465981" y="3839442"/>
            <a:ext cx="2190974" cy="646331"/>
          </a:xfrm>
          <a:prstGeom prst="rect">
            <a:avLst/>
          </a:prstGeom>
          <a:noFill/>
        </p:spPr>
        <p:txBody>
          <a:bodyPr wrap="square" rtlCol="0">
            <a:spAutoFit/>
          </a:bodyPr>
          <a:lstStyle/>
          <a:p>
            <a:r>
              <a:rPr lang="en-GB" b="1" dirty="0"/>
              <a:t>Long-term labour market changes</a:t>
            </a:r>
            <a:endParaRPr lang="en-US" b="1" dirty="0"/>
          </a:p>
        </p:txBody>
      </p:sp>
      <p:sp>
        <p:nvSpPr>
          <p:cNvPr id="15" name="TextBox 14">
            <a:extLst>
              <a:ext uri="{FF2B5EF4-FFF2-40B4-BE49-F238E27FC236}">
                <a16:creationId xmlns:a16="http://schemas.microsoft.com/office/drawing/2014/main" id="{A49EE077-05AF-4971-91D4-E4BBD2497EB2}"/>
              </a:ext>
            </a:extLst>
          </p:cNvPr>
          <p:cNvSpPr txBox="1"/>
          <p:nvPr/>
        </p:nvSpPr>
        <p:spPr>
          <a:xfrm>
            <a:off x="1493990" y="1419225"/>
            <a:ext cx="1367682" cy="3416320"/>
          </a:xfrm>
          <a:prstGeom prst="rect">
            <a:avLst/>
          </a:prstGeom>
          <a:noFill/>
        </p:spPr>
        <p:txBody>
          <a:bodyPr wrap="none" rtlCol="0">
            <a:spAutoFit/>
          </a:bodyPr>
          <a:lstStyle/>
          <a:p>
            <a:r>
              <a:rPr lang="en-GB" sz="7200" b="1" dirty="0">
                <a:latin typeface="Cut Me Out 2" panose="020B0603050302020204"/>
              </a:rPr>
              <a:t>40:</a:t>
            </a:r>
          </a:p>
          <a:p>
            <a:r>
              <a:rPr lang="en-GB" sz="7200" b="1" dirty="0">
                <a:latin typeface="Cut Me Out 2" panose="020B0603050302020204"/>
              </a:rPr>
              <a:t>30:</a:t>
            </a:r>
          </a:p>
          <a:p>
            <a:r>
              <a:rPr lang="en-GB" sz="7200" b="1" dirty="0">
                <a:latin typeface="Cut Me Out 2" panose="020B0603050302020204"/>
              </a:rPr>
              <a:t>30</a:t>
            </a:r>
          </a:p>
        </p:txBody>
      </p:sp>
      <p:sp>
        <p:nvSpPr>
          <p:cNvPr id="30" name="Sun 29">
            <a:extLst>
              <a:ext uri="{FF2B5EF4-FFF2-40B4-BE49-F238E27FC236}">
                <a16:creationId xmlns:a16="http://schemas.microsoft.com/office/drawing/2014/main" id="{E085A88E-CA93-4903-80FC-15AFB92E9506}"/>
              </a:ext>
            </a:extLst>
          </p:cNvPr>
          <p:cNvSpPr/>
          <p:nvPr/>
        </p:nvSpPr>
        <p:spPr>
          <a:xfrm>
            <a:off x="284801" y="221474"/>
            <a:ext cx="448408" cy="465993"/>
          </a:xfrm>
          <a:prstGeom prst="sun">
            <a:avLst/>
          </a:prstGeom>
          <a:solidFill>
            <a:schemeClr val="tx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1D351342-9FD2-4319-AD3D-8FEEDCCF9743}"/>
              </a:ext>
            </a:extLst>
          </p:cNvPr>
          <p:cNvGrpSpPr/>
          <p:nvPr/>
        </p:nvGrpSpPr>
        <p:grpSpPr>
          <a:xfrm>
            <a:off x="83841" y="970731"/>
            <a:ext cx="3193073" cy="5262979"/>
            <a:chOff x="83841" y="970731"/>
            <a:chExt cx="3193073" cy="5262979"/>
          </a:xfrm>
        </p:grpSpPr>
        <p:sp>
          <p:nvSpPr>
            <p:cNvPr id="32" name="TextBox 31">
              <a:extLst>
                <a:ext uri="{FF2B5EF4-FFF2-40B4-BE49-F238E27FC236}">
                  <a16:creationId xmlns:a16="http://schemas.microsoft.com/office/drawing/2014/main" id="{F9E6DF06-776F-4189-AF06-B7D22783517A}"/>
                </a:ext>
              </a:extLst>
            </p:cNvPr>
            <p:cNvSpPr txBox="1"/>
            <p:nvPr/>
          </p:nvSpPr>
          <p:spPr>
            <a:xfrm>
              <a:off x="83841" y="970731"/>
              <a:ext cx="3193073" cy="5262979"/>
            </a:xfrm>
            <a:prstGeom prst="rect">
              <a:avLst/>
            </a:prstGeom>
            <a:solidFill>
              <a:schemeClr val="accent1">
                <a:lumMod val="60000"/>
                <a:lumOff val="40000"/>
                <a:alpha val="49804"/>
              </a:schemeClr>
            </a:solidFill>
            <a:effectLst>
              <a:outerShdw blurRad="50800" dist="88900" sx="102000" sy="102000" algn="t" rotWithShape="0">
                <a:prstClr val="black">
                  <a:alpha val="40000"/>
                </a:prstClr>
              </a:outerShdw>
            </a:effectLst>
          </p:spPr>
          <p:txBody>
            <a:bodyPr wrap="square" rtlCol="0">
              <a:spAutoFit/>
            </a:bodyPr>
            <a:lstStyle/>
            <a:p>
              <a:pPr marL="342900" indent="-342900">
                <a:buAutoNum type="arabicPeriod"/>
              </a:pPr>
              <a:r>
                <a:rPr lang="en-GB" sz="1600" dirty="0">
                  <a:latin typeface="Arial" panose="020B0604020202020204" pitchFamily="34" charset="0"/>
                  <a:cs typeface="Arial" panose="020B0604020202020204" pitchFamily="34" charset="0"/>
                </a:rPr>
                <a:t>The Pyramid</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NS-SEC</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The Pentagon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Alternative Pentagon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Embourgeoisement</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Relational</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Flatlining</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40:30:30</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The Precariat</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Polarised Convergence</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End</a:t>
              </a:r>
            </a:p>
          </p:txBody>
        </p:sp>
        <p:sp>
          <p:nvSpPr>
            <p:cNvPr id="33" name="Rectangle 32">
              <a:hlinkClick r:id="rId4" action="ppaction://hlinksldjump"/>
              <a:extLst>
                <a:ext uri="{FF2B5EF4-FFF2-40B4-BE49-F238E27FC236}">
                  <a16:creationId xmlns:a16="http://schemas.microsoft.com/office/drawing/2014/main" id="{8E12D7B3-EA1B-42E4-9B34-7D0330C22FFB}"/>
                </a:ext>
              </a:extLst>
            </p:cNvPr>
            <p:cNvSpPr/>
            <p:nvPr/>
          </p:nvSpPr>
          <p:spPr>
            <a:xfrm>
              <a:off x="83841" y="970731"/>
              <a:ext cx="1706859" cy="326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hlinkClick r:id="rId5" action="ppaction://hlinksldjump"/>
              <a:extLst>
                <a:ext uri="{FF2B5EF4-FFF2-40B4-BE49-F238E27FC236}">
                  <a16:creationId xmlns:a16="http://schemas.microsoft.com/office/drawing/2014/main" id="{4D24B399-BBF4-4336-A33D-CD33F0E6A481}"/>
                </a:ext>
              </a:extLst>
            </p:cNvPr>
            <p:cNvSpPr/>
            <p:nvPr/>
          </p:nvSpPr>
          <p:spPr>
            <a:xfrm>
              <a:off x="113674" y="1455346"/>
              <a:ext cx="134365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hlinkClick r:id="rId6" action="ppaction://hlinksldjump"/>
              <a:extLst>
                <a:ext uri="{FF2B5EF4-FFF2-40B4-BE49-F238E27FC236}">
                  <a16:creationId xmlns:a16="http://schemas.microsoft.com/office/drawing/2014/main" id="{A6FE083F-819E-4D52-A0DB-08AD63B1E205}"/>
                </a:ext>
              </a:extLst>
            </p:cNvPr>
            <p:cNvSpPr/>
            <p:nvPr/>
          </p:nvSpPr>
          <p:spPr>
            <a:xfrm>
              <a:off x="113673" y="1966175"/>
              <a:ext cx="181990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hlinkClick r:id="rId7" action="ppaction://hlinksldjump"/>
              <a:extLst>
                <a:ext uri="{FF2B5EF4-FFF2-40B4-BE49-F238E27FC236}">
                  <a16:creationId xmlns:a16="http://schemas.microsoft.com/office/drawing/2014/main" id="{B765ACF5-7B80-4F0C-84EF-344BE8C8122B}"/>
                </a:ext>
              </a:extLst>
            </p:cNvPr>
            <p:cNvSpPr/>
            <p:nvPr/>
          </p:nvSpPr>
          <p:spPr>
            <a:xfrm>
              <a:off x="113673" y="2449464"/>
              <a:ext cx="2495550"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hlinkClick r:id="rId8" action="ppaction://hlinksldjump"/>
              <a:extLst>
                <a:ext uri="{FF2B5EF4-FFF2-40B4-BE49-F238E27FC236}">
                  <a16:creationId xmlns:a16="http://schemas.microsoft.com/office/drawing/2014/main" id="{EE271548-22F9-4701-B485-09E52F117D73}"/>
                </a:ext>
              </a:extLst>
            </p:cNvPr>
            <p:cNvSpPr/>
            <p:nvPr/>
          </p:nvSpPr>
          <p:spPr>
            <a:xfrm>
              <a:off x="113673" y="2932753"/>
              <a:ext cx="2315202"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hlinkClick r:id="rId9" action="ppaction://hlinksldjump"/>
              <a:extLst>
                <a:ext uri="{FF2B5EF4-FFF2-40B4-BE49-F238E27FC236}">
                  <a16:creationId xmlns:a16="http://schemas.microsoft.com/office/drawing/2014/main" id="{F8A762F6-0F97-447C-A408-51AE34831B0F}"/>
                </a:ext>
              </a:extLst>
            </p:cNvPr>
            <p:cNvSpPr/>
            <p:nvPr/>
          </p:nvSpPr>
          <p:spPr>
            <a:xfrm>
              <a:off x="83842" y="3416042"/>
              <a:ext cx="1525884"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hlinkClick r:id="rId10" action="ppaction://hlinksldjump"/>
              <a:extLst>
                <a:ext uri="{FF2B5EF4-FFF2-40B4-BE49-F238E27FC236}">
                  <a16:creationId xmlns:a16="http://schemas.microsoft.com/office/drawing/2014/main" id="{17981556-E1E4-41BB-9215-43B6ABE05626}"/>
                </a:ext>
              </a:extLst>
            </p:cNvPr>
            <p:cNvSpPr/>
            <p:nvPr/>
          </p:nvSpPr>
          <p:spPr>
            <a:xfrm>
              <a:off x="83842" y="3888771"/>
              <a:ext cx="1373484"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hlinkClick r:id="rId11" action="ppaction://hlinksldjump"/>
              <a:extLst>
                <a:ext uri="{FF2B5EF4-FFF2-40B4-BE49-F238E27FC236}">
                  <a16:creationId xmlns:a16="http://schemas.microsoft.com/office/drawing/2014/main" id="{C6B23F8B-884D-4C27-86BE-9151163DD80F}"/>
                </a:ext>
              </a:extLst>
            </p:cNvPr>
            <p:cNvSpPr/>
            <p:nvPr/>
          </p:nvSpPr>
          <p:spPr>
            <a:xfrm>
              <a:off x="113673" y="4382620"/>
              <a:ext cx="1343652"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hlinkClick r:id="rId12" action="ppaction://hlinksldjump"/>
              <a:extLst>
                <a:ext uri="{FF2B5EF4-FFF2-40B4-BE49-F238E27FC236}">
                  <a16:creationId xmlns:a16="http://schemas.microsoft.com/office/drawing/2014/main" id="{25F39C7A-D057-44D0-838B-6B88E97460C5}"/>
                </a:ext>
              </a:extLst>
            </p:cNvPr>
            <p:cNvSpPr/>
            <p:nvPr/>
          </p:nvSpPr>
          <p:spPr>
            <a:xfrm>
              <a:off x="113672" y="4852486"/>
              <a:ext cx="1677027"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hlinkClick r:id="rId13" action="ppaction://hlinksldjump"/>
              <a:extLst>
                <a:ext uri="{FF2B5EF4-FFF2-40B4-BE49-F238E27FC236}">
                  <a16:creationId xmlns:a16="http://schemas.microsoft.com/office/drawing/2014/main" id="{D3AC1F87-5D99-4F9B-BD24-AA17EB384188}"/>
                </a:ext>
              </a:extLst>
            </p:cNvPr>
            <p:cNvSpPr/>
            <p:nvPr/>
          </p:nvSpPr>
          <p:spPr>
            <a:xfrm>
              <a:off x="106869" y="5376738"/>
              <a:ext cx="2607756"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hlinkClick r:id="rId14" action="ppaction://hlinksldjump"/>
              <a:extLst>
                <a:ext uri="{FF2B5EF4-FFF2-40B4-BE49-F238E27FC236}">
                  <a16:creationId xmlns:a16="http://schemas.microsoft.com/office/drawing/2014/main" id="{980C81BA-7706-4541-816B-DC6DE5054820}"/>
                </a:ext>
              </a:extLst>
            </p:cNvPr>
            <p:cNvSpPr/>
            <p:nvPr/>
          </p:nvSpPr>
          <p:spPr>
            <a:xfrm>
              <a:off x="106869" y="5846604"/>
              <a:ext cx="893256"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41933512"/>
      </p:ext>
    </p:extLst>
  </p:cSld>
  <p:clrMapOvr>
    <a:masterClrMapping/>
  </p:clrMapOvr>
  <mc:AlternateContent xmlns:mc="http://schemas.openxmlformats.org/markup-compatibility/2006">
    <mc:Choice xmlns:p14="http://schemas.microsoft.com/office/powerpoint/2010/main" Requires="p14">
      <p:transition spd="slow" p14:dur="3400" advClick="0">
        <p14:revea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0"/>
                    </p:tgtEl>
                  </p:cond>
                </p:stCondLst>
                <p:endSync evt="end" delay="0">
                  <p:rtn val="all"/>
                </p:endSync>
                <p:childTnLst>
                  <p:par>
                    <p:cTn id="8" fill="hold">
                      <p:stCondLst>
                        <p:cond delay="0"/>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30"/>
                  </p:tgtEl>
                </p:cond>
              </p:nextCondLst>
            </p:seq>
            <p:seq concurrent="1" nextAc="seek">
              <p:cTn id="14" restart="whenNotActive" fill="hold" evtFilter="cancelBubble" nodeType="interactiveSeq">
                <p:stCondLst>
                  <p:cond evt="onClick" delay="0">
                    <p:tgtEl>
                      <p:spTgt spid="31"/>
                    </p:tgtEl>
                  </p:cond>
                </p:stCondLst>
                <p:endSync evt="end" delay="0">
                  <p:rtn val="all"/>
                </p:endSync>
                <p:childTnLst>
                  <p:par>
                    <p:cTn id="15" fill="hold">
                      <p:stCondLst>
                        <p:cond delay="0"/>
                      </p:stCondLst>
                      <p:childTnLst>
                        <p:par>
                          <p:cTn id="16" fill="hold">
                            <p:stCondLst>
                              <p:cond delay="0"/>
                            </p:stCondLst>
                            <p:childTnLst>
                              <p:par>
                                <p:cTn id="17" presetID="2" presetClass="exit" presetSubtype="8" fill="hold" nodeType="clickEffect">
                                  <p:stCondLst>
                                    <p:cond delay="0"/>
                                  </p:stCondLst>
                                  <p:childTnLst>
                                    <p:anim calcmode="lin" valueType="num">
                                      <p:cBhvr additive="base">
                                        <p:cTn id="18" dur="500"/>
                                        <p:tgtEl>
                                          <p:spTgt spid="31"/>
                                        </p:tgtEl>
                                        <p:attrNameLst>
                                          <p:attrName>ppt_x</p:attrName>
                                        </p:attrNameLst>
                                      </p:cBhvr>
                                      <p:tavLst>
                                        <p:tav tm="0">
                                          <p:val>
                                            <p:strVal val="ppt_x"/>
                                          </p:val>
                                        </p:tav>
                                        <p:tav tm="100000">
                                          <p:val>
                                            <p:strVal val="0-ppt_w/2"/>
                                          </p:val>
                                        </p:tav>
                                      </p:tavLst>
                                    </p:anim>
                                    <p:anim calcmode="lin" valueType="num">
                                      <p:cBhvr additive="base">
                                        <p:cTn id="19" dur="500"/>
                                        <p:tgtEl>
                                          <p:spTgt spid="31"/>
                                        </p:tgtEl>
                                        <p:attrNameLst>
                                          <p:attrName>ppt_y</p:attrName>
                                        </p:attrNameLst>
                                      </p:cBhvr>
                                      <p:tavLst>
                                        <p:tav tm="0">
                                          <p:val>
                                            <p:strVal val="ppt_y"/>
                                          </p:val>
                                        </p:tav>
                                        <p:tav tm="100000">
                                          <p:val>
                                            <p:strVal val="ppt_y"/>
                                          </p:val>
                                        </p:tav>
                                      </p:tavLst>
                                    </p:anim>
                                    <p:set>
                                      <p:cBhvr>
                                        <p:cTn id="20"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b="16349"/>
          <a:stretch/>
        </p:blipFill>
        <p:spPr>
          <a:xfrm>
            <a:off x="0" y="-1"/>
            <a:ext cx="12192000" cy="7553325"/>
          </a:xfrm>
          <a:prstGeom prst="rect">
            <a:avLst/>
          </a:prstGeom>
        </p:spPr>
      </p:pic>
      <p:sp useBgFill="1">
        <p:nvSpPr>
          <p:cNvPr id="15" name="Rectangle 14"/>
          <p:cNvSpPr/>
          <p:nvPr/>
        </p:nvSpPr>
        <p:spPr>
          <a:xfrm>
            <a:off x="1613044" y="1086274"/>
            <a:ext cx="8950965" cy="39913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13043" y="-34650"/>
            <a:ext cx="8965913" cy="707886"/>
          </a:xfrm>
          <a:prstGeom prst="rect">
            <a:avLst/>
          </a:prstGeom>
          <a:noFill/>
        </p:spPr>
        <p:txBody>
          <a:bodyPr wrap="square" rtlCol="0">
            <a:spAutoFit/>
          </a:bodyPr>
          <a:lstStyle/>
          <a:p>
            <a:pPr algn="ctr"/>
            <a:r>
              <a:rPr lang="en-GB" sz="4000" b="1" dirty="0">
                <a:solidFill>
                  <a:srgbClr val="000000"/>
                </a:solidFill>
                <a:latin typeface="Alien Encounters" panose="00000400000000000000" pitchFamily="2" charset="0"/>
                <a:ea typeface="Calibri" panose="020F0502020204030204" pitchFamily="34" charset="0"/>
                <a:cs typeface="Times New Roman" panose="02020603050405020304" pitchFamily="18" charset="0"/>
              </a:rPr>
              <a:t>The Precariat</a:t>
            </a:r>
          </a:p>
        </p:txBody>
      </p:sp>
      <p:pic>
        <p:nvPicPr>
          <p:cNvPr id="14" name="Picture 13">
            <a:extLst>
              <a:ext uri="{FF2B5EF4-FFF2-40B4-BE49-F238E27FC236}">
                <a16:creationId xmlns:a16="http://schemas.microsoft.com/office/drawing/2014/main" id="{63F1AA59-F4C8-49E0-8FD7-1434512345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3045" y="1086274"/>
            <a:ext cx="8965912" cy="4685452"/>
          </a:xfrm>
          <a:prstGeom prst="rect">
            <a:avLst/>
          </a:prstGeom>
        </p:spPr>
      </p:pic>
      <p:sp>
        <p:nvSpPr>
          <p:cNvPr id="23" name="Sun 22">
            <a:extLst>
              <a:ext uri="{FF2B5EF4-FFF2-40B4-BE49-F238E27FC236}">
                <a16:creationId xmlns:a16="http://schemas.microsoft.com/office/drawing/2014/main" id="{DEA1B0D2-2969-4012-8267-BFC8AB0CBF35}"/>
              </a:ext>
            </a:extLst>
          </p:cNvPr>
          <p:cNvSpPr/>
          <p:nvPr/>
        </p:nvSpPr>
        <p:spPr>
          <a:xfrm>
            <a:off x="284801" y="221474"/>
            <a:ext cx="448408" cy="465993"/>
          </a:xfrm>
          <a:prstGeom prst="sun">
            <a:avLst/>
          </a:prstGeom>
          <a:solidFill>
            <a:schemeClr val="tx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id="{860C1E9B-FA67-4821-A1BF-C684E8DFFBE5}"/>
              </a:ext>
            </a:extLst>
          </p:cNvPr>
          <p:cNvGrpSpPr/>
          <p:nvPr/>
        </p:nvGrpSpPr>
        <p:grpSpPr>
          <a:xfrm>
            <a:off x="83841" y="970731"/>
            <a:ext cx="3193073" cy="5262979"/>
            <a:chOff x="83841" y="970731"/>
            <a:chExt cx="3193073" cy="5262979"/>
          </a:xfrm>
        </p:grpSpPr>
        <p:sp>
          <p:nvSpPr>
            <p:cNvPr id="25" name="TextBox 24">
              <a:extLst>
                <a:ext uri="{FF2B5EF4-FFF2-40B4-BE49-F238E27FC236}">
                  <a16:creationId xmlns:a16="http://schemas.microsoft.com/office/drawing/2014/main" id="{4CFD7034-ECF8-4C80-93CB-69E5A7E13C73}"/>
                </a:ext>
              </a:extLst>
            </p:cNvPr>
            <p:cNvSpPr txBox="1"/>
            <p:nvPr/>
          </p:nvSpPr>
          <p:spPr>
            <a:xfrm>
              <a:off x="83841" y="970731"/>
              <a:ext cx="3193073" cy="5262979"/>
            </a:xfrm>
            <a:prstGeom prst="rect">
              <a:avLst/>
            </a:prstGeom>
            <a:solidFill>
              <a:schemeClr val="accent1">
                <a:lumMod val="60000"/>
                <a:lumOff val="40000"/>
                <a:alpha val="49804"/>
              </a:schemeClr>
            </a:solidFill>
            <a:effectLst>
              <a:outerShdw blurRad="50800" dist="88900" sx="102000" sy="102000" algn="t" rotWithShape="0">
                <a:prstClr val="black">
                  <a:alpha val="40000"/>
                </a:prstClr>
              </a:outerShdw>
            </a:effectLst>
          </p:spPr>
          <p:txBody>
            <a:bodyPr wrap="square" rtlCol="0">
              <a:spAutoFit/>
            </a:bodyPr>
            <a:lstStyle/>
            <a:p>
              <a:pPr marL="342900" indent="-342900">
                <a:buAutoNum type="arabicPeriod"/>
              </a:pPr>
              <a:r>
                <a:rPr lang="en-GB" sz="1600" dirty="0">
                  <a:latin typeface="Arial" panose="020B0604020202020204" pitchFamily="34" charset="0"/>
                  <a:cs typeface="Arial" panose="020B0604020202020204" pitchFamily="34" charset="0"/>
                </a:rPr>
                <a:t>The Pyramid</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NS-SEC</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The Pentagon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Alternative Pentagon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Embourgeoisement</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Relational</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Flatlining</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40:30:30</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The Precariat</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Polarised Convergence</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End</a:t>
              </a:r>
            </a:p>
          </p:txBody>
        </p:sp>
        <p:sp>
          <p:nvSpPr>
            <p:cNvPr id="26" name="Rectangle 25">
              <a:hlinkClick r:id="rId5" action="ppaction://hlinksldjump"/>
              <a:extLst>
                <a:ext uri="{FF2B5EF4-FFF2-40B4-BE49-F238E27FC236}">
                  <a16:creationId xmlns:a16="http://schemas.microsoft.com/office/drawing/2014/main" id="{CEC6CE1C-4568-40BD-9B7F-5E86E72ED6FF}"/>
                </a:ext>
              </a:extLst>
            </p:cNvPr>
            <p:cNvSpPr/>
            <p:nvPr/>
          </p:nvSpPr>
          <p:spPr>
            <a:xfrm>
              <a:off x="83841" y="970731"/>
              <a:ext cx="1706859" cy="326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hlinkClick r:id="rId6" action="ppaction://hlinksldjump"/>
              <a:extLst>
                <a:ext uri="{FF2B5EF4-FFF2-40B4-BE49-F238E27FC236}">
                  <a16:creationId xmlns:a16="http://schemas.microsoft.com/office/drawing/2014/main" id="{C2DB47FB-0064-41D0-9DCE-B3A53EFA2C13}"/>
                </a:ext>
              </a:extLst>
            </p:cNvPr>
            <p:cNvSpPr/>
            <p:nvPr/>
          </p:nvSpPr>
          <p:spPr>
            <a:xfrm>
              <a:off x="113674" y="1455346"/>
              <a:ext cx="134365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hlinkClick r:id="rId7" action="ppaction://hlinksldjump"/>
              <a:extLst>
                <a:ext uri="{FF2B5EF4-FFF2-40B4-BE49-F238E27FC236}">
                  <a16:creationId xmlns:a16="http://schemas.microsoft.com/office/drawing/2014/main" id="{F85800EE-CC41-4C0B-9F74-CFB66302BDA2}"/>
                </a:ext>
              </a:extLst>
            </p:cNvPr>
            <p:cNvSpPr/>
            <p:nvPr/>
          </p:nvSpPr>
          <p:spPr>
            <a:xfrm>
              <a:off x="113673" y="1966175"/>
              <a:ext cx="181990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hlinkClick r:id="rId8" action="ppaction://hlinksldjump"/>
              <a:extLst>
                <a:ext uri="{FF2B5EF4-FFF2-40B4-BE49-F238E27FC236}">
                  <a16:creationId xmlns:a16="http://schemas.microsoft.com/office/drawing/2014/main" id="{1D8287D0-AE32-4403-AD4D-D0D74D9F7901}"/>
                </a:ext>
              </a:extLst>
            </p:cNvPr>
            <p:cNvSpPr/>
            <p:nvPr/>
          </p:nvSpPr>
          <p:spPr>
            <a:xfrm>
              <a:off x="113673" y="2449464"/>
              <a:ext cx="2495550"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hlinkClick r:id="rId9" action="ppaction://hlinksldjump"/>
              <a:extLst>
                <a:ext uri="{FF2B5EF4-FFF2-40B4-BE49-F238E27FC236}">
                  <a16:creationId xmlns:a16="http://schemas.microsoft.com/office/drawing/2014/main" id="{00F39359-C4D4-4BC6-A48E-BC5A1B982FF6}"/>
                </a:ext>
              </a:extLst>
            </p:cNvPr>
            <p:cNvSpPr/>
            <p:nvPr/>
          </p:nvSpPr>
          <p:spPr>
            <a:xfrm>
              <a:off x="113673" y="2932753"/>
              <a:ext cx="2315202"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hlinkClick r:id="rId10" action="ppaction://hlinksldjump"/>
              <a:extLst>
                <a:ext uri="{FF2B5EF4-FFF2-40B4-BE49-F238E27FC236}">
                  <a16:creationId xmlns:a16="http://schemas.microsoft.com/office/drawing/2014/main" id="{04A012A6-F7E0-485F-ADD2-7104090E5040}"/>
                </a:ext>
              </a:extLst>
            </p:cNvPr>
            <p:cNvSpPr/>
            <p:nvPr/>
          </p:nvSpPr>
          <p:spPr>
            <a:xfrm>
              <a:off x="83842" y="3416042"/>
              <a:ext cx="1525884"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hlinkClick r:id="rId11" action="ppaction://hlinksldjump"/>
              <a:extLst>
                <a:ext uri="{FF2B5EF4-FFF2-40B4-BE49-F238E27FC236}">
                  <a16:creationId xmlns:a16="http://schemas.microsoft.com/office/drawing/2014/main" id="{076C48F0-F869-4842-B5BA-AA7986D89541}"/>
                </a:ext>
              </a:extLst>
            </p:cNvPr>
            <p:cNvSpPr/>
            <p:nvPr/>
          </p:nvSpPr>
          <p:spPr>
            <a:xfrm>
              <a:off x="83842" y="3888771"/>
              <a:ext cx="1373484"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hlinkClick r:id="rId12" action="ppaction://hlinksldjump"/>
              <a:extLst>
                <a:ext uri="{FF2B5EF4-FFF2-40B4-BE49-F238E27FC236}">
                  <a16:creationId xmlns:a16="http://schemas.microsoft.com/office/drawing/2014/main" id="{B16792CE-FFB6-4CFF-92E7-9E1572EE92AC}"/>
                </a:ext>
              </a:extLst>
            </p:cNvPr>
            <p:cNvSpPr/>
            <p:nvPr/>
          </p:nvSpPr>
          <p:spPr>
            <a:xfrm>
              <a:off x="113673" y="4382620"/>
              <a:ext cx="1343652"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hlinkClick r:id="rId13" action="ppaction://hlinksldjump"/>
              <a:extLst>
                <a:ext uri="{FF2B5EF4-FFF2-40B4-BE49-F238E27FC236}">
                  <a16:creationId xmlns:a16="http://schemas.microsoft.com/office/drawing/2014/main" id="{C07A3049-813A-40B3-9F75-3E96BF054EEA}"/>
                </a:ext>
              </a:extLst>
            </p:cNvPr>
            <p:cNvSpPr/>
            <p:nvPr/>
          </p:nvSpPr>
          <p:spPr>
            <a:xfrm>
              <a:off x="113672" y="4852486"/>
              <a:ext cx="1677027"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hlinkClick r:id="rId14" action="ppaction://hlinksldjump"/>
              <a:extLst>
                <a:ext uri="{FF2B5EF4-FFF2-40B4-BE49-F238E27FC236}">
                  <a16:creationId xmlns:a16="http://schemas.microsoft.com/office/drawing/2014/main" id="{2140682B-9A0E-4882-8CF5-CE87DA3BE786}"/>
                </a:ext>
              </a:extLst>
            </p:cNvPr>
            <p:cNvSpPr/>
            <p:nvPr/>
          </p:nvSpPr>
          <p:spPr>
            <a:xfrm>
              <a:off x="106869" y="5376738"/>
              <a:ext cx="2607756"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hlinkClick r:id="rId15" action="ppaction://hlinksldjump"/>
              <a:extLst>
                <a:ext uri="{FF2B5EF4-FFF2-40B4-BE49-F238E27FC236}">
                  <a16:creationId xmlns:a16="http://schemas.microsoft.com/office/drawing/2014/main" id="{36D50EEA-1EBD-48D2-9010-00488F7B4309}"/>
                </a:ext>
              </a:extLst>
            </p:cNvPr>
            <p:cNvSpPr/>
            <p:nvPr/>
          </p:nvSpPr>
          <p:spPr>
            <a:xfrm>
              <a:off x="106869" y="5846604"/>
              <a:ext cx="893256"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142570742"/>
      </p:ext>
    </p:extLst>
  </p:cSld>
  <p:clrMapOvr>
    <a:masterClrMapping/>
  </p:clrMapOvr>
  <p:transition spd="slow" advClick="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3"/>
                    </p:tgtEl>
                  </p:cond>
                </p:stCondLst>
                <p:endSync evt="end" delay="0">
                  <p:rtn val="all"/>
                </p:endSync>
                <p:childTnLst>
                  <p:par>
                    <p:cTn id="8" fill="hold">
                      <p:stCondLst>
                        <p:cond delay="0"/>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0-#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4"/>
                    </p:tgtEl>
                  </p:cond>
                </p:stCondLst>
                <p:endSync evt="end" delay="0">
                  <p:rtn val="all"/>
                </p:endSync>
                <p:childTnLst>
                  <p:par>
                    <p:cTn id="15" fill="hold">
                      <p:stCondLst>
                        <p:cond delay="0"/>
                      </p:stCondLst>
                      <p:childTnLst>
                        <p:par>
                          <p:cTn id="16" fill="hold">
                            <p:stCondLst>
                              <p:cond delay="0"/>
                            </p:stCondLst>
                            <p:childTnLst>
                              <p:par>
                                <p:cTn id="17" presetID="2" presetClass="exit" presetSubtype="8" fill="hold" nodeType="clickEffect">
                                  <p:stCondLst>
                                    <p:cond delay="0"/>
                                  </p:stCondLst>
                                  <p:childTnLst>
                                    <p:anim calcmode="lin" valueType="num">
                                      <p:cBhvr additive="base">
                                        <p:cTn id="18" dur="500"/>
                                        <p:tgtEl>
                                          <p:spTgt spid="24"/>
                                        </p:tgtEl>
                                        <p:attrNameLst>
                                          <p:attrName>ppt_x</p:attrName>
                                        </p:attrNameLst>
                                      </p:cBhvr>
                                      <p:tavLst>
                                        <p:tav tm="0">
                                          <p:val>
                                            <p:strVal val="ppt_x"/>
                                          </p:val>
                                        </p:tav>
                                        <p:tav tm="100000">
                                          <p:val>
                                            <p:strVal val="0-ppt_w/2"/>
                                          </p:val>
                                        </p:tav>
                                      </p:tavLst>
                                    </p:anim>
                                    <p:anim calcmode="lin" valueType="num">
                                      <p:cBhvr additive="base">
                                        <p:cTn id="19" dur="500"/>
                                        <p:tgtEl>
                                          <p:spTgt spid="24"/>
                                        </p:tgtEl>
                                        <p:attrNameLst>
                                          <p:attrName>ppt_y</p:attrName>
                                        </p:attrNameLst>
                                      </p:cBhvr>
                                      <p:tavLst>
                                        <p:tav tm="0">
                                          <p:val>
                                            <p:strVal val="ppt_y"/>
                                          </p:val>
                                        </p:tav>
                                        <p:tav tm="100000">
                                          <p:val>
                                            <p:strVal val="ppt_y"/>
                                          </p:val>
                                        </p:tav>
                                      </p:tavLst>
                                    </p:anim>
                                    <p:set>
                                      <p:cBhvr>
                                        <p:cTn id="20"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4-Point Star 3"/>
          <p:cNvSpPr/>
          <p:nvPr/>
        </p:nvSpPr>
        <p:spPr>
          <a:xfrm rot="240000">
            <a:off x="6614693" y="670466"/>
            <a:ext cx="4888193" cy="5094230"/>
          </a:xfrm>
          <a:custGeom>
            <a:avLst/>
            <a:gdLst>
              <a:gd name="connsiteX0" fmla="*/ 0 w 4104456"/>
              <a:gd name="connsiteY0" fmla="*/ 2304256 h 4608512"/>
              <a:gd name="connsiteX1" fmla="*/ 1689442 w 4104456"/>
              <a:gd name="connsiteY1" fmla="*/ 1896917 h 4608512"/>
              <a:gd name="connsiteX2" fmla="*/ 2052228 w 4104456"/>
              <a:gd name="connsiteY2" fmla="*/ 0 h 4608512"/>
              <a:gd name="connsiteX3" fmla="*/ 2415014 w 4104456"/>
              <a:gd name="connsiteY3" fmla="*/ 1896917 h 4608512"/>
              <a:gd name="connsiteX4" fmla="*/ 4104456 w 4104456"/>
              <a:gd name="connsiteY4" fmla="*/ 2304256 h 4608512"/>
              <a:gd name="connsiteX5" fmla="*/ 2415014 w 4104456"/>
              <a:gd name="connsiteY5" fmla="*/ 2711595 h 4608512"/>
              <a:gd name="connsiteX6" fmla="*/ 2052228 w 4104456"/>
              <a:gd name="connsiteY6" fmla="*/ 4608512 h 4608512"/>
              <a:gd name="connsiteX7" fmla="*/ 1689442 w 4104456"/>
              <a:gd name="connsiteY7" fmla="*/ 2711595 h 4608512"/>
              <a:gd name="connsiteX8" fmla="*/ 0 w 4104456"/>
              <a:gd name="connsiteY8" fmla="*/ 2304256 h 4608512"/>
              <a:gd name="connsiteX0" fmla="*/ 0 w 4104456"/>
              <a:gd name="connsiteY0" fmla="*/ 2304256 h 3783759"/>
              <a:gd name="connsiteX1" fmla="*/ 1689442 w 4104456"/>
              <a:gd name="connsiteY1" fmla="*/ 1896917 h 3783759"/>
              <a:gd name="connsiteX2" fmla="*/ 2052228 w 4104456"/>
              <a:gd name="connsiteY2" fmla="*/ 0 h 3783759"/>
              <a:gd name="connsiteX3" fmla="*/ 2415014 w 4104456"/>
              <a:gd name="connsiteY3" fmla="*/ 1896917 h 3783759"/>
              <a:gd name="connsiteX4" fmla="*/ 4104456 w 4104456"/>
              <a:gd name="connsiteY4" fmla="*/ 2304256 h 3783759"/>
              <a:gd name="connsiteX5" fmla="*/ 2415014 w 4104456"/>
              <a:gd name="connsiteY5" fmla="*/ 2711595 h 3783759"/>
              <a:gd name="connsiteX6" fmla="*/ 2043264 w 4104456"/>
              <a:gd name="connsiteY6" fmla="*/ 3783759 h 3783759"/>
              <a:gd name="connsiteX7" fmla="*/ 1689442 w 4104456"/>
              <a:gd name="connsiteY7" fmla="*/ 2711595 h 3783759"/>
              <a:gd name="connsiteX8" fmla="*/ 0 w 4104456"/>
              <a:gd name="connsiteY8" fmla="*/ 2304256 h 3783759"/>
              <a:gd name="connsiteX0" fmla="*/ 0 w 4104456"/>
              <a:gd name="connsiteY0" fmla="*/ 3030398 h 4509901"/>
              <a:gd name="connsiteX1" fmla="*/ 1689442 w 4104456"/>
              <a:gd name="connsiteY1" fmla="*/ 2623059 h 4509901"/>
              <a:gd name="connsiteX2" fmla="*/ 2034299 w 4104456"/>
              <a:gd name="connsiteY2" fmla="*/ 0 h 4509901"/>
              <a:gd name="connsiteX3" fmla="*/ 2415014 w 4104456"/>
              <a:gd name="connsiteY3" fmla="*/ 2623059 h 4509901"/>
              <a:gd name="connsiteX4" fmla="*/ 4104456 w 4104456"/>
              <a:gd name="connsiteY4" fmla="*/ 3030398 h 4509901"/>
              <a:gd name="connsiteX5" fmla="*/ 2415014 w 4104456"/>
              <a:gd name="connsiteY5" fmla="*/ 3437737 h 4509901"/>
              <a:gd name="connsiteX6" fmla="*/ 2043264 w 4104456"/>
              <a:gd name="connsiteY6" fmla="*/ 4509901 h 4509901"/>
              <a:gd name="connsiteX7" fmla="*/ 1689442 w 4104456"/>
              <a:gd name="connsiteY7" fmla="*/ 3437737 h 4509901"/>
              <a:gd name="connsiteX8" fmla="*/ 0 w 4104456"/>
              <a:gd name="connsiteY8" fmla="*/ 3030398 h 4509901"/>
              <a:gd name="connsiteX0" fmla="*/ 0 w 4104456"/>
              <a:gd name="connsiteY0" fmla="*/ 3030398 h 4509901"/>
              <a:gd name="connsiteX1" fmla="*/ 1689442 w 4104456"/>
              <a:gd name="connsiteY1" fmla="*/ 2623059 h 4509901"/>
              <a:gd name="connsiteX2" fmla="*/ 2034299 w 4104456"/>
              <a:gd name="connsiteY2" fmla="*/ 0 h 4509901"/>
              <a:gd name="connsiteX3" fmla="*/ 2415014 w 4104456"/>
              <a:gd name="connsiteY3" fmla="*/ 2623059 h 4509901"/>
              <a:gd name="connsiteX4" fmla="*/ 4104456 w 4104456"/>
              <a:gd name="connsiteY4" fmla="*/ 3030398 h 4509901"/>
              <a:gd name="connsiteX5" fmla="*/ 2415014 w 4104456"/>
              <a:gd name="connsiteY5" fmla="*/ 3437737 h 4509901"/>
              <a:gd name="connsiteX6" fmla="*/ 2043264 w 4104456"/>
              <a:gd name="connsiteY6" fmla="*/ 4509901 h 4509901"/>
              <a:gd name="connsiteX7" fmla="*/ 1528078 w 4104456"/>
              <a:gd name="connsiteY7" fmla="*/ 3706678 h 4509901"/>
              <a:gd name="connsiteX8" fmla="*/ 0 w 4104456"/>
              <a:gd name="connsiteY8" fmla="*/ 3030398 h 4509901"/>
              <a:gd name="connsiteX0" fmla="*/ 0 w 4104456"/>
              <a:gd name="connsiteY0" fmla="*/ 3030398 h 4509901"/>
              <a:gd name="connsiteX1" fmla="*/ 1689442 w 4104456"/>
              <a:gd name="connsiteY1" fmla="*/ 2623059 h 4509901"/>
              <a:gd name="connsiteX2" fmla="*/ 2034299 w 4104456"/>
              <a:gd name="connsiteY2" fmla="*/ 0 h 4509901"/>
              <a:gd name="connsiteX3" fmla="*/ 2415014 w 4104456"/>
              <a:gd name="connsiteY3" fmla="*/ 2623059 h 4509901"/>
              <a:gd name="connsiteX4" fmla="*/ 4104456 w 4104456"/>
              <a:gd name="connsiteY4" fmla="*/ 3030398 h 4509901"/>
              <a:gd name="connsiteX5" fmla="*/ 2531556 w 4104456"/>
              <a:gd name="connsiteY5" fmla="*/ 3724607 h 4509901"/>
              <a:gd name="connsiteX6" fmla="*/ 2043264 w 4104456"/>
              <a:gd name="connsiteY6" fmla="*/ 4509901 h 4509901"/>
              <a:gd name="connsiteX7" fmla="*/ 1528078 w 4104456"/>
              <a:gd name="connsiteY7" fmla="*/ 3706678 h 4509901"/>
              <a:gd name="connsiteX8" fmla="*/ 0 w 4104456"/>
              <a:gd name="connsiteY8" fmla="*/ 3030398 h 4509901"/>
              <a:gd name="connsiteX0" fmla="*/ 0 w 4104456"/>
              <a:gd name="connsiteY0" fmla="*/ 3030398 h 4509901"/>
              <a:gd name="connsiteX1" fmla="*/ 1734265 w 4104456"/>
              <a:gd name="connsiteY1" fmla="*/ 2067247 h 4509901"/>
              <a:gd name="connsiteX2" fmla="*/ 2034299 w 4104456"/>
              <a:gd name="connsiteY2" fmla="*/ 0 h 4509901"/>
              <a:gd name="connsiteX3" fmla="*/ 2415014 w 4104456"/>
              <a:gd name="connsiteY3" fmla="*/ 2623059 h 4509901"/>
              <a:gd name="connsiteX4" fmla="*/ 4104456 w 4104456"/>
              <a:gd name="connsiteY4" fmla="*/ 3030398 h 4509901"/>
              <a:gd name="connsiteX5" fmla="*/ 2531556 w 4104456"/>
              <a:gd name="connsiteY5" fmla="*/ 3724607 h 4509901"/>
              <a:gd name="connsiteX6" fmla="*/ 2043264 w 4104456"/>
              <a:gd name="connsiteY6" fmla="*/ 4509901 h 4509901"/>
              <a:gd name="connsiteX7" fmla="*/ 1528078 w 4104456"/>
              <a:gd name="connsiteY7" fmla="*/ 3706678 h 4509901"/>
              <a:gd name="connsiteX8" fmla="*/ 0 w 4104456"/>
              <a:gd name="connsiteY8" fmla="*/ 3030398 h 4509901"/>
              <a:gd name="connsiteX0" fmla="*/ 0 w 4104456"/>
              <a:gd name="connsiteY0" fmla="*/ 3030398 h 4509901"/>
              <a:gd name="connsiteX1" fmla="*/ 1734265 w 4104456"/>
              <a:gd name="connsiteY1" fmla="*/ 2067247 h 4509901"/>
              <a:gd name="connsiteX2" fmla="*/ 2034299 w 4104456"/>
              <a:gd name="connsiteY2" fmla="*/ 0 h 4509901"/>
              <a:gd name="connsiteX3" fmla="*/ 2325367 w 4104456"/>
              <a:gd name="connsiteY3" fmla="*/ 2040353 h 4509901"/>
              <a:gd name="connsiteX4" fmla="*/ 4104456 w 4104456"/>
              <a:gd name="connsiteY4" fmla="*/ 3030398 h 4509901"/>
              <a:gd name="connsiteX5" fmla="*/ 2531556 w 4104456"/>
              <a:gd name="connsiteY5" fmla="*/ 3724607 h 4509901"/>
              <a:gd name="connsiteX6" fmla="*/ 2043264 w 4104456"/>
              <a:gd name="connsiteY6" fmla="*/ 4509901 h 4509901"/>
              <a:gd name="connsiteX7" fmla="*/ 1528078 w 4104456"/>
              <a:gd name="connsiteY7" fmla="*/ 3706678 h 4509901"/>
              <a:gd name="connsiteX8" fmla="*/ 0 w 4104456"/>
              <a:gd name="connsiteY8" fmla="*/ 3030398 h 450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4456" h="4509901">
                <a:moveTo>
                  <a:pt x="0" y="3030398"/>
                </a:moveTo>
                <a:lnTo>
                  <a:pt x="1734265" y="2067247"/>
                </a:lnTo>
                <a:lnTo>
                  <a:pt x="2034299" y="0"/>
                </a:lnTo>
                <a:lnTo>
                  <a:pt x="2325367" y="2040353"/>
                </a:lnTo>
                <a:lnTo>
                  <a:pt x="4104456" y="3030398"/>
                </a:lnTo>
                <a:lnTo>
                  <a:pt x="2531556" y="3724607"/>
                </a:lnTo>
                <a:lnTo>
                  <a:pt x="2043264" y="4509901"/>
                </a:lnTo>
                <a:lnTo>
                  <a:pt x="1528078" y="3706678"/>
                </a:lnTo>
                <a:lnTo>
                  <a:pt x="0" y="3030398"/>
                </a:lnTo>
                <a:close/>
              </a:path>
            </a:pathLst>
          </a:cu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6" name="TextBox 5"/>
          <p:cNvSpPr txBox="1"/>
          <p:nvPr/>
        </p:nvSpPr>
        <p:spPr>
          <a:xfrm rot="120000">
            <a:off x="8394159" y="791339"/>
            <a:ext cx="2058187" cy="591011"/>
          </a:xfrm>
          <a:prstGeom prst="rect">
            <a:avLst/>
          </a:prstGeom>
          <a:noFill/>
        </p:spPr>
        <p:txBody>
          <a:bodyPr wrap="square" rtlCol="0">
            <a:spAutoFit/>
          </a:bodyPr>
          <a:lstStyle/>
          <a:p>
            <a:r>
              <a:rPr lang="en-GB" sz="2800" b="1" dirty="0"/>
              <a:t>Super-rich</a:t>
            </a:r>
          </a:p>
        </p:txBody>
      </p:sp>
      <p:sp>
        <p:nvSpPr>
          <p:cNvPr id="7" name="TextBox 6"/>
          <p:cNvSpPr txBox="1"/>
          <p:nvPr/>
        </p:nvSpPr>
        <p:spPr>
          <a:xfrm rot="300000">
            <a:off x="8061447" y="5230342"/>
            <a:ext cx="1909331" cy="523220"/>
          </a:xfrm>
          <a:prstGeom prst="rect">
            <a:avLst/>
          </a:prstGeom>
          <a:noFill/>
        </p:spPr>
        <p:txBody>
          <a:bodyPr wrap="square" rtlCol="0">
            <a:spAutoFit/>
          </a:bodyPr>
          <a:lstStyle/>
          <a:p>
            <a:r>
              <a:rPr lang="en-GB" sz="2800" b="1" dirty="0"/>
              <a:t>Underclass</a:t>
            </a:r>
          </a:p>
        </p:txBody>
      </p:sp>
      <p:sp>
        <p:nvSpPr>
          <p:cNvPr id="8" name="TextBox 7"/>
          <p:cNvSpPr txBox="1"/>
          <p:nvPr/>
        </p:nvSpPr>
        <p:spPr>
          <a:xfrm rot="240000">
            <a:off x="6597890" y="3703883"/>
            <a:ext cx="4837000" cy="707886"/>
          </a:xfrm>
          <a:prstGeom prst="rect">
            <a:avLst/>
          </a:prstGeom>
          <a:noFill/>
        </p:spPr>
        <p:txBody>
          <a:bodyPr wrap="square" rtlCol="0">
            <a:spAutoFit/>
          </a:bodyPr>
          <a:lstStyle/>
          <a:p>
            <a:pPr algn="ctr"/>
            <a:r>
              <a:rPr lang="en-GB" sz="4000" b="1" dirty="0"/>
              <a:t>Service class</a:t>
            </a:r>
          </a:p>
        </p:txBody>
      </p:sp>
      <p:sp>
        <p:nvSpPr>
          <p:cNvPr id="2" name="Rectangle 1"/>
          <p:cNvSpPr/>
          <p:nvPr/>
        </p:nvSpPr>
        <p:spPr>
          <a:xfrm rot="240000">
            <a:off x="4144389" y="2840697"/>
            <a:ext cx="2714974" cy="461665"/>
          </a:xfrm>
          <a:prstGeom prst="rect">
            <a:avLst/>
          </a:prstGeom>
        </p:spPr>
        <p:txBody>
          <a:bodyPr wrap="none">
            <a:spAutoFit/>
          </a:bodyPr>
          <a:lstStyle/>
          <a:p>
            <a:r>
              <a:rPr lang="en-GB" sz="2400" dirty="0">
                <a:latin typeface="Brush StrokeFast" pitchFamily="50" charset="0"/>
              </a:rPr>
              <a:t>Class realignment</a:t>
            </a:r>
          </a:p>
        </p:txBody>
      </p:sp>
      <p:sp>
        <p:nvSpPr>
          <p:cNvPr id="4" name="Rectangle 3"/>
          <p:cNvSpPr/>
          <p:nvPr/>
        </p:nvSpPr>
        <p:spPr>
          <a:xfrm rot="153255">
            <a:off x="3915077" y="960803"/>
            <a:ext cx="3417026" cy="1569660"/>
          </a:xfrm>
          <a:prstGeom prst="rect">
            <a:avLst/>
          </a:prstGeom>
        </p:spPr>
        <p:txBody>
          <a:bodyPr wrap="none">
            <a:spAutoFit/>
          </a:bodyPr>
          <a:lstStyle/>
          <a:p>
            <a:r>
              <a:rPr lang="en-US" sz="4800" dirty="0" err="1">
                <a:latin typeface="Brush StrokeFast" pitchFamily="50" charset="0"/>
              </a:rPr>
              <a:t>Polarised</a:t>
            </a:r>
            <a:r>
              <a:rPr lang="en-US" sz="4800" dirty="0">
                <a:latin typeface="Brush StrokeFast" pitchFamily="50" charset="0"/>
              </a:rPr>
              <a:t> </a:t>
            </a:r>
          </a:p>
          <a:p>
            <a:r>
              <a:rPr lang="en-US" sz="4800" dirty="0">
                <a:latin typeface="Brush StrokeFast" pitchFamily="50" charset="0"/>
              </a:rPr>
              <a:t>Convergence</a:t>
            </a:r>
          </a:p>
        </p:txBody>
      </p:sp>
      <p:sp>
        <p:nvSpPr>
          <p:cNvPr id="9" name="Rectangle 8"/>
          <p:cNvSpPr/>
          <p:nvPr/>
        </p:nvSpPr>
        <p:spPr>
          <a:xfrm rot="300000">
            <a:off x="4553155" y="3495900"/>
            <a:ext cx="1897443" cy="461665"/>
          </a:xfrm>
          <a:prstGeom prst="rect">
            <a:avLst/>
          </a:prstGeom>
        </p:spPr>
        <p:txBody>
          <a:bodyPr wrap="none">
            <a:spAutoFit/>
          </a:bodyPr>
          <a:lstStyle/>
          <a:p>
            <a:r>
              <a:rPr lang="en-GB" sz="2400" dirty="0">
                <a:latin typeface="Brush StrokeFast" pitchFamily="50" charset="0"/>
              </a:rPr>
              <a:t>Polarisation</a:t>
            </a:r>
          </a:p>
        </p:txBody>
      </p:sp>
      <p:sp>
        <p:nvSpPr>
          <p:cNvPr id="10" name="Rectangle 9"/>
          <p:cNvSpPr/>
          <p:nvPr/>
        </p:nvSpPr>
        <p:spPr>
          <a:xfrm rot="360000">
            <a:off x="4563158" y="4151103"/>
            <a:ext cx="1877437" cy="461665"/>
          </a:xfrm>
          <a:prstGeom prst="rect">
            <a:avLst/>
          </a:prstGeom>
        </p:spPr>
        <p:txBody>
          <a:bodyPr wrap="none">
            <a:spAutoFit/>
          </a:bodyPr>
          <a:lstStyle/>
          <a:p>
            <a:r>
              <a:rPr lang="en-GB" sz="2400" dirty="0">
                <a:latin typeface="Brush StrokeFast" pitchFamily="50" charset="0"/>
              </a:rPr>
              <a:t>Convergence</a:t>
            </a:r>
          </a:p>
        </p:txBody>
      </p:sp>
      <p:sp>
        <p:nvSpPr>
          <p:cNvPr id="25" name="Sun 24">
            <a:extLst>
              <a:ext uri="{FF2B5EF4-FFF2-40B4-BE49-F238E27FC236}">
                <a16:creationId xmlns:a16="http://schemas.microsoft.com/office/drawing/2014/main" id="{9FB5AC97-7F17-4A2A-9D9D-2D1B8948644C}"/>
              </a:ext>
            </a:extLst>
          </p:cNvPr>
          <p:cNvSpPr/>
          <p:nvPr/>
        </p:nvSpPr>
        <p:spPr>
          <a:xfrm>
            <a:off x="284801" y="221474"/>
            <a:ext cx="448408" cy="465993"/>
          </a:xfrm>
          <a:prstGeom prst="sun">
            <a:avLst/>
          </a:prstGeom>
          <a:solidFill>
            <a:schemeClr val="tx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6" name="Group 25">
            <a:extLst>
              <a:ext uri="{FF2B5EF4-FFF2-40B4-BE49-F238E27FC236}">
                <a16:creationId xmlns:a16="http://schemas.microsoft.com/office/drawing/2014/main" id="{DCA314B7-45A1-481F-8607-B1CAA0650681}"/>
              </a:ext>
            </a:extLst>
          </p:cNvPr>
          <p:cNvGrpSpPr/>
          <p:nvPr/>
        </p:nvGrpSpPr>
        <p:grpSpPr>
          <a:xfrm>
            <a:off x="83841" y="970731"/>
            <a:ext cx="3193073" cy="5262979"/>
            <a:chOff x="83841" y="970731"/>
            <a:chExt cx="3193073" cy="5262979"/>
          </a:xfrm>
        </p:grpSpPr>
        <p:sp>
          <p:nvSpPr>
            <p:cNvPr id="27" name="TextBox 26">
              <a:extLst>
                <a:ext uri="{FF2B5EF4-FFF2-40B4-BE49-F238E27FC236}">
                  <a16:creationId xmlns:a16="http://schemas.microsoft.com/office/drawing/2014/main" id="{E2EC3296-3D01-4D0E-9074-0CA8F8D3683D}"/>
                </a:ext>
              </a:extLst>
            </p:cNvPr>
            <p:cNvSpPr txBox="1"/>
            <p:nvPr/>
          </p:nvSpPr>
          <p:spPr>
            <a:xfrm>
              <a:off x="83841" y="970731"/>
              <a:ext cx="3193073" cy="5262979"/>
            </a:xfrm>
            <a:prstGeom prst="rect">
              <a:avLst/>
            </a:prstGeom>
            <a:solidFill>
              <a:schemeClr val="accent1">
                <a:lumMod val="60000"/>
                <a:lumOff val="40000"/>
                <a:alpha val="49804"/>
              </a:schemeClr>
            </a:solidFill>
            <a:effectLst>
              <a:outerShdw blurRad="50800" dist="88900" sx="102000" sy="102000" algn="t" rotWithShape="0">
                <a:prstClr val="black">
                  <a:alpha val="40000"/>
                </a:prstClr>
              </a:outerShdw>
            </a:effectLst>
          </p:spPr>
          <p:txBody>
            <a:bodyPr wrap="square" rtlCol="0">
              <a:spAutoFit/>
            </a:bodyPr>
            <a:lstStyle/>
            <a:p>
              <a:pPr marL="342900" indent="-342900">
                <a:buAutoNum type="arabicPeriod"/>
              </a:pPr>
              <a:r>
                <a:rPr lang="en-GB" sz="1600" dirty="0">
                  <a:latin typeface="Arial" panose="020B0604020202020204" pitchFamily="34" charset="0"/>
                  <a:cs typeface="Arial" panose="020B0604020202020204" pitchFamily="34" charset="0"/>
                </a:rPr>
                <a:t>The Pyramid</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NS-SEC</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The Pentagon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Alternative Pentagon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Embourgeoisement</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Relational</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Flatlining</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40:30:30</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The Precariat</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Polarised Convergence</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End</a:t>
              </a:r>
            </a:p>
          </p:txBody>
        </p:sp>
        <p:sp>
          <p:nvSpPr>
            <p:cNvPr id="28" name="Rectangle 27">
              <a:hlinkClick r:id="rId4" action="ppaction://hlinksldjump"/>
              <a:extLst>
                <a:ext uri="{FF2B5EF4-FFF2-40B4-BE49-F238E27FC236}">
                  <a16:creationId xmlns:a16="http://schemas.microsoft.com/office/drawing/2014/main" id="{224EAD92-9469-433A-9CEE-D6523E0E3A26}"/>
                </a:ext>
              </a:extLst>
            </p:cNvPr>
            <p:cNvSpPr/>
            <p:nvPr/>
          </p:nvSpPr>
          <p:spPr>
            <a:xfrm>
              <a:off x="83841" y="970731"/>
              <a:ext cx="1706859" cy="326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hlinkClick r:id="rId5" action="ppaction://hlinksldjump"/>
              <a:extLst>
                <a:ext uri="{FF2B5EF4-FFF2-40B4-BE49-F238E27FC236}">
                  <a16:creationId xmlns:a16="http://schemas.microsoft.com/office/drawing/2014/main" id="{63F836BD-8A33-4DCF-BCCE-8957BCC02153}"/>
                </a:ext>
              </a:extLst>
            </p:cNvPr>
            <p:cNvSpPr/>
            <p:nvPr/>
          </p:nvSpPr>
          <p:spPr>
            <a:xfrm>
              <a:off x="113674" y="1455346"/>
              <a:ext cx="134365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hlinkClick r:id="rId6" action="ppaction://hlinksldjump"/>
              <a:extLst>
                <a:ext uri="{FF2B5EF4-FFF2-40B4-BE49-F238E27FC236}">
                  <a16:creationId xmlns:a16="http://schemas.microsoft.com/office/drawing/2014/main" id="{CC14D6AB-3F7A-4182-BE17-18A170782D4D}"/>
                </a:ext>
              </a:extLst>
            </p:cNvPr>
            <p:cNvSpPr/>
            <p:nvPr/>
          </p:nvSpPr>
          <p:spPr>
            <a:xfrm>
              <a:off x="113673" y="1966175"/>
              <a:ext cx="181990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hlinkClick r:id="rId7" action="ppaction://hlinksldjump"/>
              <a:extLst>
                <a:ext uri="{FF2B5EF4-FFF2-40B4-BE49-F238E27FC236}">
                  <a16:creationId xmlns:a16="http://schemas.microsoft.com/office/drawing/2014/main" id="{0B1F19FD-CF18-4127-B909-6B41EC91716E}"/>
                </a:ext>
              </a:extLst>
            </p:cNvPr>
            <p:cNvSpPr/>
            <p:nvPr/>
          </p:nvSpPr>
          <p:spPr>
            <a:xfrm>
              <a:off x="113673" y="2449464"/>
              <a:ext cx="2495550"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hlinkClick r:id="rId8" action="ppaction://hlinksldjump"/>
              <a:extLst>
                <a:ext uri="{FF2B5EF4-FFF2-40B4-BE49-F238E27FC236}">
                  <a16:creationId xmlns:a16="http://schemas.microsoft.com/office/drawing/2014/main" id="{76AB3369-18C3-44F4-B877-4DE21C601964}"/>
                </a:ext>
              </a:extLst>
            </p:cNvPr>
            <p:cNvSpPr/>
            <p:nvPr/>
          </p:nvSpPr>
          <p:spPr>
            <a:xfrm>
              <a:off x="113673" y="2932753"/>
              <a:ext cx="2315202"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hlinkClick r:id="rId9" action="ppaction://hlinksldjump"/>
              <a:extLst>
                <a:ext uri="{FF2B5EF4-FFF2-40B4-BE49-F238E27FC236}">
                  <a16:creationId xmlns:a16="http://schemas.microsoft.com/office/drawing/2014/main" id="{7D5E9044-B5DE-462B-B8C6-63C526D5C526}"/>
                </a:ext>
              </a:extLst>
            </p:cNvPr>
            <p:cNvSpPr/>
            <p:nvPr/>
          </p:nvSpPr>
          <p:spPr>
            <a:xfrm>
              <a:off x="83842" y="3416042"/>
              <a:ext cx="1525884"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hlinkClick r:id="rId10" action="ppaction://hlinksldjump"/>
              <a:extLst>
                <a:ext uri="{FF2B5EF4-FFF2-40B4-BE49-F238E27FC236}">
                  <a16:creationId xmlns:a16="http://schemas.microsoft.com/office/drawing/2014/main" id="{FCA55E29-8D80-46E5-AE9D-0EAB154A8A5A}"/>
                </a:ext>
              </a:extLst>
            </p:cNvPr>
            <p:cNvSpPr/>
            <p:nvPr/>
          </p:nvSpPr>
          <p:spPr>
            <a:xfrm>
              <a:off x="83842" y="3888771"/>
              <a:ext cx="1373484"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hlinkClick r:id="rId11" action="ppaction://hlinksldjump"/>
              <a:extLst>
                <a:ext uri="{FF2B5EF4-FFF2-40B4-BE49-F238E27FC236}">
                  <a16:creationId xmlns:a16="http://schemas.microsoft.com/office/drawing/2014/main" id="{333735C8-A127-4ED9-8F3C-C9521C62627E}"/>
                </a:ext>
              </a:extLst>
            </p:cNvPr>
            <p:cNvSpPr/>
            <p:nvPr/>
          </p:nvSpPr>
          <p:spPr>
            <a:xfrm>
              <a:off x="113673" y="4382620"/>
              <a:ext cx="1343652"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hlinkClick r:id="rId12" action="ppaction://hlinksldjump"/>
              <a:extLst>
                <a:ext uri="{FF2B5EF4-FFF2-40B4-BE49-F238E27FC236}">
                  <a16:creationId xmlns:a16="http://schemas.microsoft.com/office/drawing/2014/main" id="{3EA1C2EA-C867-4C5E-A0B8-E5FCEC7526D9}"/>
                </a:ext>
              </a:extLst>
            </p:cNvPr>
            <p:cNvSpPr/>
            <p:nvPr/>
          </p:nvSpPr>
          <p:spPr>
            <a:xfrm>
              <a:off x="113672" y="4852486"/>
              <a:ext cx="1677027"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hlinkClick r:id="rId13" action="ppaction://hlinksldjump"/>
              <a:extLst>
                <a:ext uri="{FF2B5EF4-FFF2-40B4-BE49-F238E27FC236}">
                  <a16:creationId xmlns:a16="http://schemas.microsoft.com/office/drawing/2014/main" id="{3CA22122-490A-4A5F-8978-22A6ADA533A9}"/>
                </a:ext>
              </a:extLst>
            </p:cNvPr>
            <p:cNvSpPr/>
            <p:nvPr/>
          </p:nvSpPr>
          <p:spPr>
            <a:xfrm>
              <a:off x="106869" y="5376738"/>
              <a:ext cx="2607756"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hlinkClick r:id="rId14" action="ppaction://hlinksldjump"/>
              <a:extLst>
                <a:ext uri="{FF2B5EF4-FFF2-40B4-BE49-F238E27FC236}">
                  <a16:creationId xmlns:a16="http://schemas.microsoft.com/office/drawing/2014/main" id="{2263EA36-24F4-49CE-9054-821C8C9A764B}"/>
                </a:ext>
              </a:extLst>
            </p:cNvPr>
            <p:cNvSpPr/>
            <p:nvPr/>
          </p:nvSpPr>
          <p:spPr>
            <a:xfrm>
              <a:off x="106869" y="5846604"/>
              <a:ext cx="893256"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70151610"/>
      </p:ext>
    </p:extLst>
  </p:cSld>
  <p:clrMapOvr>
    <a:masterClrMapping/>
  </p:clrMapOvr>
  <mc:AlternateContent xmlns:mc="http://schemas.openxmlformats.org/markup-compatibility/2006">
    <mc:Choice xmlns:p14="http://schemas.microsoft.com/office/powerpoint/2010/main" Requires="p14">
      <p:transition spd="slow" p14:dur="3400" advClick="0">
        <p14:revea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5"/>
                    </p:tgtEl>
                  </p:cond>
                </p:stCondLst>
                <p:endSync evt="end" delay="0">
                  <p:rtn val="all"/>
                </p:endSync>
                <p:childTnLst>
                  <p:par>
                    <p:cTn id="8" fill="hold">
                      <p:stCondLst>
                        <p:cond delay="0"/>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0-#ppt_w/2"/>
                                          </p:val>
                                        </p:tav>
                                        <p:tav tm="100000">
                                          <p:val>
                                            <p:strVal val="#ppt_x"/>
                                          </p:val>
                                        </p:tav>
                                      </p:tavLst>
                                    </p:anim>
                                    <p:anim calcmode="lin" valueType="num">
                                      <p:cBhvr additive="base">
                                        <p:cTn id="13"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5"/>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2" presetClass="exit" presetSubtype="8" fill="hold" nodeType="clickEffect">
                                  <p:stCondLst>
                                    <p:cond delay="0"/>
                                  </p:stCondLst>
                                  <p:childTnLst>
                                    <p:anim calcmode="lin" valueType="num">
                                      <p:cBhvr additive="base">
                                        <p:cTn id="18" dur="500"/>
                                        <p:tgtEl>
                                          <p:spTgt spid="26"/>
                                        </p:tgtEl>
                                        <p:attrNameLst>
                                          <p:attrName>ppt_x</p:attrName>
                                        </p:attrNameLst>
                                      </p:cBhvr>
                                      <p:tavLst>
                                        <p:tav tm="0">
                                          <p:val>
                                            <p:strVal val="ppt_x"/>
                                          </p:val>
                                        </p:tav>
                                        <p:tav tm="100000">
                                          <p:val>
                                            <p:strVal val="0-ppt_w/2"/>
                                          </p:val>
                                        </p:tav>
                                      </p:tavLst>
                                    </p:anim>
                                    <p:anim calcmode="lin" valueType="num">
                                      <p:cBhvr additive="base">
                                        <p:cTn id="19" dur="500"/>
                                        <p:tgtEl>
                                          <p:spTgt spid="26"/>
                                        </p:tgtEl>
                                        <p:attrNameLst>
                                          <p:attrName>ppt_y</p:attrName>
                                        </p:attrNameLst>
                                      </p:cBhvr>
                                      <p:tavLst>
                                        <p:tav tm="0">
                                          <p:val>
                                            <p:strVal val="ppt_y"/>
                                          </p:val>
                                        </p:tav>
                                        <p:tav tm="100000">
                                          <p:val>
                                            <p:strVal val="ppt_y"/>
                                          </p:val>
                                        </p:tav>
                                      </p:tavLst>
                                    </p:anim>
                                    <p:set>
                                      <p:cBhvr>
                                        <p:cTn id="20"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bwMode="auto">
          <a:xfrm>
            <a:off x="0" y="-91008"/>
            <a:ext cx="12192000" cy="59473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1">
            <a:hlinkClick r:id="rId7" action="ppaction://hlinksldjump" tooltip="Click to Begin"/>
          </p:cNvPr>
          <p:cNvSpPr/>
          <p:nvPr/>
        </p:nvSpPr>
        <p:spPr>
          <a:xfrm>
            <a:off x="457200" y="1620982"/>
            <a:ext cx="3605646" cy="3231573"/>
          </a:xfrm>
          <a:custGeom>
            <a:avLst/>
            <a:gdLst>
              <a:gd name="connsiteX0" fmla="*/ 0 w 2664296"/>
              <a:gd name="connsiteY0" fmla="*/ 0 h 1440160"/>
              <a:gd name="connsiteX1" fmla="*/ 2664296 w 2664296"/>
              <a:gd name="connsiteY1" fmla="*/ 0 h 1440160"/>
              <a:gd name="connsiteX2" fmla="*/ 2664296 w 2664296"/>
              <a:gd name="connsiteY2" fmla="*/ 1440160 h 1440160"/>
              <a:gd name="connsiteX3" fmla="*/ 0 w 2664296"/>
              <a:gd name="connsiteY3" fmla="*/ 1440160 h 1440160"/>
              <a:gd name="connsiteX4" fmla="*/ 0 w 2664296"/>
              <a:gd name="connsiteY4" fmla="*/ 0 h 1440160"/>
              <a:gd name="connsiteX0" fmla="*/ 0 w 2681229"/>
              <a:gd name="connsiteY0" fmla="*/ 0 h 2075160"/>
              <a:gd name="connsiteX1" fmla="*/ 2681229 w 2681229"/>
              <a:gd name="connsiteY1" fmla="*/ 635000 h 2075160"/>
              <a:gd name="connsiteX2" fmla="*/ 2681229 w 2681229"/>
              <a:gd name="connsiteY2" fmla="*/ 2075160 h 2075160"/>
              <a:gd name="connsiteX3" fmla="*/ 16933 w 2681229"/>
              <a:gd name="connsiteY3" fmla="*/ 2075160 h 2075160"/>
              <a:gd name="connsiteX4" fmla="*/ 0 w 2681229"/>
              <a:gd name="connsiteY4" fmla="*/ 0 h 2075160"/>
              <a:gd name="connsiteX0" fmla="*/ 0 w 2681229"/>
              <a:gd name="connsiteY0" fmla="*/ 0 h 2574693"/>
              <a:gd name="connsiteX1" fmla="*/ 2681229 w 2681229"/>
              <a:gd name="connsiteY1" fmla="*/ 635000 h 2574693"/>
              <a:gd name="connsiteX2" fmla="*/ 2681229 w 2681229"/>
              <a:gd name="connsiteY2" fmla="*/ 2075160 h 2574693"/>
              <a:gd name="connsiteX3" fmla="*/ 33867 w 2681229"/>
              <a:gd name="connsiteY3" fmla="*/ 2574693 h 2574693"/>
              <a:gd name="connsiteX4" fmla="*/ 0 w 2681229"/>
              <a:gd name="connsiteY4" fmla="*/ 0 h 2574693"/>
              <a:gd name="connsiteX0" fmla="*/ 0 w 2681229"/>
              <a:gd name="connsiteY0" fmla="*/ 0 h 2574693"/>
              <a:gd name="connsiteX1" fmla="*/ 2681229 w 2681229"/>
              <a:gd name="connsiteY1" fmla="*/ 598424 h 2574693"/>
              <a:gd name="connsiteX2" fmla="*/ 2681229 w 2681229"/>
              <a:gd name="connsiteY2" fmla="*/ 2075160 h 2574693"/>
              <a:gd name="connsiteX3" fmla="*/ 33867 w 2681229"/>
              <a:gd name="connsiteY3" fmla="*/ 2574693 h 2574693"/>
              <a:gd name="connsiteX4" fmla="*/ 0 w 2681229"/>
              <a:gd name="connsiteY4" fmla="*/ 0 h 2574693"/>
              <a:gd name="connsiteX0" fmla="*/ 0 w 2678181"/>
              <a:gd name="connsiteY0" fmla="*/ 0 h 2599077"/>
              <a:gd name="connsiteX1" fmla="*/ 2678181 w 2678181"/>
              <a:gd name="connsiteY1" fmla="*/ 622808 h 2599077"/>
              <a:gd name="connsiteX2" fmla="*/ 2678181 w 2678181"/>
              <a:gd name="connsiteY2" fmla="*/ 2099544 h 2599077"/>
              <a:gd name="connsiteX3" fmla="*/ 30819 w 2678181"/>
              <a:gd name="connsiteY3" fmla="*/ 2599077 h 2599077"/>
              <a:gd name="connsiteX4" fmla="*/ 0 w 2678181"/>
              <a:gd name="connsiteY4" fmla="*/ 0 h 2599077"/>
              <a:gd name="connsiteX0" fmla="*/ 0 w 2678181"/>
              <a:gd name="connsiteY0" fmla="*/ 0 h 2599077"/>
              <a:gd name="connsiteX1" fmla="*/ 2678181 w 2678181"/>
              <a:gd name="connsiteY1" fmla="*/ 622808 h 2599077"/>
              <a:gd name="connsiteX2" fmla="*/ 2678181 w 2678181"/>
              <a:gd name="connsiteY2" fmla="*/ 2099544 h 2599077"/>
              <a:gd name="connsiteX3" fmla="*/ 11542 w 2678181"/>
              <a:gd name="connsiteY3" fmla="*/ 2567808 h 2599077"/>
              <a:gd name="connsiteX4" fmla="*/ 30819 w 2678181"/>
              <a:gd name="connsiteY4" fmla="*/ 2599077 h 2599077"/>
              <a:gd name="connsiteX5" fmla="*/ 0 w 2678181"/>
              <a:gd name="connsiteY5" fmla="*/ 0 h 2599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181" h="2599077">
                <a:moveTo>
                  <a:pt x="0" y="0"/>
                </a:moveTo>
                <a:lnTo>
                  <a:pt x="2678181" y="622808"/>
                </a:lnTo>
                <a:lnTo>
                  <a:pt x="2678181" y="2099544"/>
                </a:lnTo>
                <a:cubicBezTo>
                  <a:pt x="1799461" y="2265792"/>
                  <a:pt x="890262" y="2401560"/>
                  <a:pt x="11542" y="2567808"/>
                </a:cubicBezTo>
                <a:lnTo>
                  <a:pt x="30819" y="2599077"/>
                </a:lnTo>
                <a:lnTo>
                  <a:pt x="0" y="0"/>
                </a:lnTo>
                <a:close/>
              </a:path>
            </a:pathLst>
          </a:custGeom>
          <a:blipFill dpi="0" rotWithShape="1">
            <a:blip r:embed="rId8"/>
            <a:srcRect/>
            <a:stretch>
              <a:fillRect/>
            </a:stretch>
          </a:blipFill>
        </p:spPr>
        <p:style>
          <a:lnRef idx="0">
            <a:schemeClr val="dk1"/>
          </a:lnRef>
          <a:fillRef idx="3">
            <a:schemeClr val="dk1"/>
          </a:fillRef>
          <a:effectRef idx="3">
            <a:schemeClr val="dk1"/>
          </a:effectRef>
          <a:fontRef idx="minor">
            <a:schemeClr val="lt1"/>
          </a:fontRef>
        </p:style>
        <p:txBody>
          <a:bodyPr wrap="square" lIns="0" tIns="0" rIns="0" bIns="0" rtlCol="0" anchor="ctr"/>
          <a:lstStyle/>
          <a:p>
            <a:pPr algn="ctr"/>
            <a:endParaRPr lang="en-GB" dirty="0"/>
          </a:p>
        </p:txBody>
      </p:sp>
      <p:sp>
        <p:nvSpPr>
          <p:cNvPr id="6" name="Rectangle 5">
            <a:hlinkClick r:id="rId9" action="ppaction://hlinksldjump"/>
          </p:cNvPr>
          <p:cNvSpPr/>
          <p:nvPr/>
        </p:nvSpPr>
        <p:spPr>
          <a:xfrm>
            <a:off x="8069708" y="3301792"/>
            <a:ext cx="741217" cy="1008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1">
            <a:hlinkClick r:id="rId10" tooltip="ShortCutstv website"/>
          </p:cNvPr>
          <p:cNvSpPr/>
          <p:nvPr/>
        </p:nvSpPr>
        <p:spPr>
          <a:xfrm>
            <a:off x="5673436" y="2670464"/>
            <a:ext cx="1569027" cy="1371599"/>
          </a:xfrm>
          <a:custGeom>
            <a:avLst/>
            <a:gdLst>
              <a:gd name="connsiteX0" fmla="*/ 0 w 2664296"/>
              <a:gd name="connsiteY0" fmla="*/ 0 h 1440160"/>
              <a:gd name="connsiteX1" fmla="*/ 2664296 w 2664296"/>
              <a:gd name="connsiteY1" fmla="*/ 0 h 1440160"/>
              <a:gd name="connsiteX2" fmla="*/ 2664296 w 2664296"/>
              <a:gd name="connsiteY2" fmla="*/ 1440160 h 1440160"/>
              <a:gd name="connsiteX3" fmla="*/ 0 w 2664296"/>
              <a:gd name="connsiteY3" fmla="*/ 1440160 h 1440160"/>
              <a:gd name="connsiteX4" fmla="*/ 0 w 2664296"/>
              <a:gd name="connsiteY4" fmla="*/ 0 h 1440160"/>
              <a:gd name="connsiteX0" fmla="*/ 0 w 2681229"/>
              <a:gd name="connsiteY0" fmla="*/ 0 h 2075160"/>
              <a:gd name="connsiteX1" fmla="*/ 2681229 w 2681229"/>
              <a:gd name="connsiteY1" fmla="*/ 635000 h 2075160"/>
              <a:gd name="connsiteX2" fmla="*/ 2681229 w 2681229"/>
              <a:gd name="connsiteY2" fmla="*/ 2075160 h 2075160"/>
              <a:gd name="connsiteX3" fmla="*/ 16933 w 2681229"/>
              <a:gd name="connsiteY3" fmla="*/ 2075160 h 2075160"/>
              <a:gd name="connsiteX4" fmla="*/ 0 w 2681229"/>
              <a:gd name="connsiteY4" fmla="*/ 0 h 2075160"/>
              <a:gd name="connsiteX0" fmla="*/ 0 w 2681229"/>
              <a:gd name="connsiteY0" fmla="*/ 0 h 2574693"/>
              <a:gd name="connsiteX1" fmla="*/ 2681229 w 2681229"/>
              <a:gd name="connsiteY1" fmla="*/ 635000 h 2574693"/>
              <a:gd name="connsiteX2" fmla="*/ 2681229 w 2681229"/>
              <a:gd name="connsiteY2" fmla="*/ 2075160 h 2574693"/>
              <a:gd name="connsiteX3" fmla="*/ 33867 w 2681229"/>
              <a:gd name="connsiteY3" fmla="*/ 2574693 h 2574693"/>
              <a:gd name="connsiteX4" fmla="*/ 0 w 2681229"/>
              <a:gd name="connsiteY4" fmla="*/ 0 h 2574693"/>
              <a:gd name="connsiteX0" fmla="*/ 0 w 2681229"/>
              <a:gd name="connsiteY0" fmla="*/ 0 h 2574693"/>
              <a:gd name="connsiteX1" fmla="*/ 2602414 w 2681229"/>
              <a:gd name="connsiteY1" fmla="*/ 143934 h 2574693"/>
              <a:gd name="connsiteX2" fmla="*/ 2681229 w 2681229"/>
              <a:gd name="connsiteY2" fmla="*/ 2075160 h 2574693"/>
              <a:gd name="connsiteX3" fmla="*/ 33867 w 2681229"/>
              <a:gd name="connsiteY3" fmla="*/ 2574693 h 2574693"/>
              <a:gd name="connsiteX4" fmla="*/ 0 w 2681229"/>
              <a:gd name="connsiteY4" fmla="*/ 0 h 2574693"/>
              <a:gd name="connsiteX0" fmla="*/ 3224 w 2684453"/>
              <a:gd name="connsiteY0" fmla="*/ 0 h 2286825"/>
              <a:gd name="connsiteX1" fmla="*/ 2605638 w 2684453"/>
              <a:gd name="connsiteY1" fmla="*/ 143934 h 2286825"/>
              <a:gd name="connsiteX2" fmla="*/ 2684453 w 2684453"/>
              <a:gd name="connsiteY2" fmla="*/ 2075160 h 2286825"/>
              <a:gd name="connsiteX3" fmla="*/ 0 w 2684453"/>
              <a:gd name="connsiteY3" fmla="*/ 2286825 h 2286825"/>
              <a:gd name="connsiteX4" fmla="*/ 3224 w 2684453"/>
              <a:gd name="connsiteY4" fmla="*/ 0 h 2286825"/>
              <a:gd name="connsiteX0" fmla="*/ 77401 w 2758630"/>
              <a:gd name="connsiteY0" fmla="*/ 0 h 2075161"/>
              <a:gd name="connsiteX1" fmla="*/ 2679815 w 2758630"/>
              <a:gd name="connsiteY1" fmla="*/ 143934 h 2075161"/>
              <a:gd name="connsiteX2" fmla="*/ 2758630 w 2758630"/>
              <a:gd name="connsiteY2" fmla="*/ 2075160 h 2075161"/>
              <a:gd name="connsiteX3" fmla="*/ 0 w 2758630"/>
              <a:gd name="connsiteY3" fmla="*/ 2066691 h 2075161"/>
              <a:gd name="connsiteX4" fmla="*/ 77401 w 2758630"/>
              <a:gd name="connsiteY4" fmla="*/ 0 h 2075161"/>
              <a:gd name="connsiteX0" fmla="*/ 7 w 2681236"/>
              <a:gd name="connsiteY0" fmla="*/ 0 h 2320691"/>
              <a:gd name="connsiteX1" fmla="*/ 2602421 w 2681236"/>
              <a:gd name="connsiteY1" fmla="*/ 143934 h 2320691"/>
              <a:gd name="connsiteX2" fmla="*/ 2681236 w 2681236"/>
              <a:gd name="connsiteY2" fmla="*/ 2075160 h 2320691"/>
              <a:gd name="connsiteX3" fmla="*/ 126595 w 2681236"/>
              <a:gd name="connsiteY3" fmla="*/ 2320691 h 2320691"/>
              <a:gd name="connsiteX4" fmla="*/ 7 w 2681236"/>
              <a:gd name="connsiteY4" fmla="*/ 0 h 2320691"/>
              <a:gd name="connsiteX0" fmla="*/ 22 w 2681251"/>
              <a:gd name="connsiteY0" fmla="*/ 0 h 2320691"/>
              <a:gd name="connsiteX1" fmla="*/ 2602436 w 2681251"/>
              <a:gd name="connsiteY1" fmla="*/ 143934 h 2320691"/>
              <a:gd name="connsiteX2" fmla="*/ 2681251 w 2681251"/>
              <a:gd name="connsiteY2" fmla="*/ 2075160 h 2320691"/>
              <a:gd name="connsiteX3" fmla="*/ 33888 w 2681251"/>
              <a:gd name="connsiteY3" fmla="*/ 2320691 h 2320691"/>
              <a:gd name="connsiteX4" fmla="*/ 22 w 2681251"/>
              <a:gd name="connsiteY4" fmla="*/ 0 h 2320691"/>
              <a:gd name="connsiteX0" fmla="*/ 22 w 2681251"/>
              <a:gd name="connsiteY0" fmla="*/ 0 h 2320691"/>
              <a:gd name="connsiteX1" fmla="*/ 2602436 w 2681251"/>
              <a:gd name="connsiteY1" fmla="*/ 143934 h 2320691"/>
              <a:gd name="connsiteX2" fmla="*/ 2681251 w 2681251"/>
              <a:gd name="connsiteY2" fmla="*/ 2142895 h 2320691"/>
              <a:gd name="connsiteX3" fmla="*/ 33888 w 2681251"/>
              <a:gd name="connsiteY3" fmla="*/ 2320691 h 2320691"/>
              <a:gd name="connsiteX4" fmla="*/ 22 w 2681251"/>
              <a:gd name="connsiteY4" fmla="*/ 0 h 2320691"/>
              <a:gd name="connsiteX0" fmla="*/ 46 w 2681275"/>
              <a:gd name="connsiteY0" fmla="*/ 0 h 2371491"/>
              <a:gd name="connsiteX1" fmla="*/ 2602460 w 2681275"/>
              <a:gd name="connsiteY1" fmla="*/ 143934 h 2371491"/>
              <a:gd name="connsiteX2" fmla="*/ 2681275 w 2681275"/>
              <a:gd name="connsiteY2" fmla="*/ 2142895 h 2371491"/>
              <a:gd name="connsiteX3" fmla="*/ 15369 w 2681275"/>
              <a:gd name="connsiteY3" fmla="*/ 2371491 h 2371491"/>
              <a:gd name="connsiteX4" fmla="*/ 46 w 2681275"/>
              <a:gd name="connsiteY4" fmla="*/ 0 h 2371491"/>
              <a:gd name="connsiteX0" fmla="*/ 46 w 2681275"/>
              <a:gd name="connsiteY0" fmla="*/ 0 h 2371491"/>
              <a:gd name="connsiteX1" fmla="*/ 2602459 w 2681275"/>
              <a:gd name="connsiteY1" fmla="*/ 180510 h 2371491"/>
              <a:gd name="connsiteX2" fmla="*/ 2681275 w 2681275"/>
              <a:gd name="connsiteY2" fmla="*/ 2142895 h 2371491"/>
              <a:gd name="connsiteX3" fmla="*/ 15369 w 2681275"/>
              <a:gd name="connsiteY3" fmla="*/ 2371491 h 2371491"/>
              <a:gd name="connsiteX4" fmla="*/ 46 w 2681275"/>
              <a:gd name="connsiteY4" fmla="*/ 0 h 2371491"/>
              <a:gd name="connsiteX0" fmla="*/ 46 w 2681275"/>
              <a:gd name="connsiteY0" fmla="*/ 0 h 2371491"/>
              <a:gd name="connsiteX1" fmla="*/ 2595783 w 2681275"/>
              <a:gd name="connsiteY1" fmla="*/ 271950 h 2371491"/>
              <a:gd name="connsiteX2" fmla="*/ 2681275 w 2681275"/>
              <a:gd name="connsiteY2" fmla="*/ 2142895 h 2371491"/>
              <a:gd name="connsiteX3" fmla="*/ 15369 w 2681275"/>
              <a:gd name="connsiteY3" fmla="*/ 2371491 h 2371491"/>
              <a:gd name="connsiteX4" fmla="*/ 46 w 2681275"/>
              <a:gd name="connsiteY4" fmla="*/ 0 h 2371491"/>
              <a:gd name="connsiteX0" fmla="*/ 180 w 2681409"/>
              <a:gd name="connsiteY0" fmla="*/ 0 h 2298339"/>
              <a:gd name="connsiteX1" fmla="*/ 2595917 w 2681409"/>
              <a:gd name="connsiteY1" fmla="*/ 271950 h 2298339"/>
              <a:gd name="connsiteX2" fmla="*/ 2681409 w 2681409"/>
              <a:gd name="connsiteY2" fmla="*/ 2142895 h 2298339"/>
              <a:gd name="connsiteX3" fmla="*/ 2151 w 2681409"/>
              <a:gd name="connsiteY3" fmla="*/ 2298339 h 2298339"/>
              <a:gd name="connsiteX4" fmla="*/ 180 w 2681409"/>
              <a:gd name="connsiteY4" fmla="*/ 0 h 2298339"/>
              <a:gd name="connsiteX0" fmla="*/ 180 w 2595917"/>
              <a:gd name="connsiteY0" fmla="*/ 0 h 2298339"/>
              <a:gd name="connsiteX1" fmla="*/ 2595917 w 2595917"/>
              <a:gd name="connsiteY1" fmla="*/ 271950 h 2298339"/>
              <a:gd name="connsiteX2" fmla="*/ 2574592 w 2595917"/>
              <a:gd name="connsiteY2" fmla="*/ 2069743 h 2298339"/>
              <a:gd name="connsiteX3" fmla="*/ 2151 w 2595917"/>
              <a:gd name="connsiteY3" fmla="*/ 2298339 h 2298339"/>
              <a:gd name="connsiteX4" fmla="*/ 180 w 2595917"/>
              <a:gd name="connsiteY4" fmla="*/ 0 h 2298339"/>
              <a:gd name="connsiteX0" fmla="*/ 180 w 2595917"/>
              <a:gd name="connsiteY0" fmla="*/ 0 h 2298339"/>
              <a:gd name="connsiteX1" fmla="*/ 2595917 w 2595917"/>
              <a:gd name="connsiteY1" fmla="*/ 271950 h 2298339"/>
              <a:gd name="connsiteX2" fmla="*/ 2587944 w 2595917"/>
              <a:gd name="connsiteY2" fmla="*/ 2112415 h 2298339"/>
              <a:gd name="connsiteX3" fmla="*/ 2151 w 2595917"/>
              <a:gd name="connsiteY3" fmla="*/ 2298339 h 2298339"/>
              <a:gd name="connsiteX4" fmla="*/ 180 w 2595917"/>
              <a:gd name="connsiteY4" fmla="*/ 0 h 2298339"/>
              <a:gd name="connsiteX0" fmla="*/ 180 w 2595917"/>
              <a:gd name="connsiteY0" fmla="*/ 0 h 2298339"/>
              <a:gd name="connsiteX1" fmla="*/ 2595917 w 2595917"/>
              <a:gd name="connsiteY1" fmla="*/ 271950 h 2298339"/>
              <a:gd name="connsiteX2" fmla="*/ 2587944 w 2595917"/>
              <a:gd name="connsiteY2" fmla="*/ 2112415 h 2298339"/>
              <a:gd name="connsiteX3" fmla="*/ 2591263 w 2595917"/>
              <a:gd name="connsiteY3" fmla="*/ 2098059 h 2298339"/>
              <a:gd name="connsiteX4" fmla="*/ 2151 w 2595917"/>
              <a:gd name="connsiteY4" fmla="*/ 2298339 h 2298339"/>
              <a:gd name="connsiteX5" fmla="*/ 180 w 2595917"/>
              <a:gd name="connsiteY5" fmla="*/ 0 h 229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5917" h="2298339">
                <a:moveTo>
                  <a:pt x="180" y="0"/>
                </a:moveTo>
                <a:lnTo>
                  <a:pt x="2595917" y="271950"/>
                </a:lnTo>
                <a:cubicBezTo>
                  <a:pt x="2593259" y="885438"/>
                  <a:pt x="2590602" y="1498927"/>
                  <a:pt x="2587944" y="2112415"/>
                </a:cubicBezTo>
                <a:cubicBezTo>
                  <a:pt x="2577923" y="2115758"/>
                  <a:pt x="2601284" y="2094716"/>
                  <a:pt x="2591263" y="2098059"/>
                </a:cubicBezTo>
                <a:lnTo>
                  <a:pt x="2151" y="2298339"/>
                </a:lnTo>
                <a:cubicBezTo>
                  <a:pt x="3226" y="1536064"/>
                  <a:pt x="-895" y="762275"/>
                  <a:pt x="180" y="0"/>
                </a:cubicBezTo>
                <a:close/>
              </a:path>
            </a:pathLst>
          </a:custGeom>
          <a:blipFill dpi="0" rotWithShape="1">
            <a:blip r:embed="rId11">
              <a:extLst>
                <a:ext uri="{28A0092B-C50C-407E-A947-70E740481C1C}">
                  <a14:useLocalDpi xmlns:a14="http://schemas.microsoft.com/office/drawing/2010/main" val="0"/>
                </a:ext>
              </a:extLst>
            </a:blip>
            <a:srcRect/>
            <a:stretch>
              <a:fillRect/>
            </a:stretch>
          </a:blip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8" name="Rectangle 1"/>
          <p:cNvSpPr/>
          <p:nvPr/>
        </p:nvSpPr>
        <p:spPr>
          <a:xfrm>
            <a:off x="8333509" y="2899065"/>
            <a:ext cx="1304661" cy="937140"/>
          </a:xfrm>
          <a:custGeom>
            <a:avLst/>
            <a:gdLst>
              <a:gd name="connsiteX0" fmla="*/ 0 w 2664296"/>
              <a:gd name="connsiteY0" fmla="*/ 0 h 1440160"/>
              <a:gd name="connsiteX1" fmla="*/ 2664296 w 2664296"/>
              <a:gd name="connsiteY1" fmla="*/ 0 h 1440160"/>
              <a:gd name="connsiteX2" fmla="*/ 2664296 w 2664296"/>
              <a:gd name="connsiteY2" fmla="*/ 1440160 h 1440160"/>
              <a:gd name="connsiteX3" fmla="*/ 0 w 2664296"/>
              <a:gd name="connsiteY3" fmla="*/ 1440160 h 1440160"/>
              <a:gd name="connsiteX4" fmla="*/ 0 w 2664296"/>
              <a:gd name="connsiteY4" fmla="*/ 0 h 1440160"/>
              <a:gd name="connsiteX0" fmla="*/ 0 w 2681229"/>
              <a:gd name="connsiteY0" fmla="*/ 0 h 2075160"/>
              <a:gd name="connsiteX1" fmla="*/ 2681229 w 2681229"/>
              <a:gd name="connsiteY1" fmla="*/ 635000 h 2075160"/>
              <a:gd name="connsiteX2" fmla="*/ 2681229 w 2681229"/>
              <a:gd name="connsiteY2" fmla="*/ 2075160 h 2075160"/>
              <a:gd name="connsiteX3" fmla="*/ 16933 w 2681229"/>
              <a:gd name="connsiteY3" fmla="*/ 2075160 h 2075160"/>
              <a:gd name="connsiteX4" fmla="*/ 0 w 2681229"/>
              <a:gd name="connsiteY4" fmla="*/ 0 h 2075160"/>
              <a:gd name="connsiteX0" fmla="*/ 0 w 2681229"/>
              <a:gd name="connsiteY0" fmla="*/ 0 h 2574693"/>
              <a:gd name="connsiteX1" fmla="*/ 2681229 w 2681229"/>
              <a:gd name="connsiteY1" fmla="*/ 635000 h 2574693"/>
              <a:gd name="connsiteX2" fmla="*/ 2681229 w 2681229"/>
              <a:gd name="connsiteY2" fmla="*/ 2075160 h 2574693"/>
              <a:gd name="connsiteX3" fmla="*/ 33867 w 2681229"/>
              <a:gd name="connsiteY3" fmla="*/ 2574693 h 2574693"/>
              <a:gd name="connsiteX4" fmla="*/ 0 w 2681229"/>
              <a:gd name="connsiteY4" fmla="*/ 0 h 2574693"/>
              <a:gd name="connsiteX0" fmla="*/ 0 w 2681229"/>
              <a:gd name="connsiteY0" fmla="*/ 0 h 2574693"/>
              <a:gd name="connsiteX1" fmla="*/ 2602414 w 2681229"/>
              <a:gd name="connsiteY1" fmla="*/ 143934 h 2574693"/>
              <a:gd name="connsiteX2" fmla="*/ 2681229 w 2681229"/>
              <a:gd name="connsiteY2" fmla="*/ 2075160 h 2574693"/>
              <a:gd name="connsiteX3" fmla="*/ 33867 w 2681229"/>
              <a:gd name="connsiteY3" fmla="*/ 2574693 h 2574693"/>
              <a:gd name="connsiteX4" fmla="*/ 0 w 2681229"/>
              <a:gd name="connsiteY4" fmla="*/ 0 h 2574693"/>
              <a:gd name="connsiteX0" fmla="*/ 3224 w 2684453"/>
              <a:gd name="connsiteY0" fmla="*/ 0 h 2286825"/>
              <a:gd name="connsiteX1" fmla="*/ 2605638 w 2684453"/>
              <a:gd name="connsiteY1" fmla="*/ 143934 h 2286825"/>
              <a:gd name="connsiteX2" fmla="*/ 2684453 w 2684453"/>
              <a:gd name="connsiteY2" fmla="*/ 2075160 h 2286825"/>
              <a:gd name="connsiteX3" fmla="*/ 0 w 2684453"/>
              <a:gd name="connsiteY3" fmla="*/ 2286825 h 2286825"/>
              <a:gd name="connsiteX4" fmla="*/ 3224 w 2684453"/>
              <a:gd name="connsiteY4" fmla="*/ 0 h 2286825"/>
              <a:gd name="connsiteX0" fmla="*/ 77401 w 2758630"/>
              <a:gd name="connsiteY0" fmla="*/ 0 h 2075161"/>
              <a:gd name="connsiteX1" fmla="*/ 2679815 w 2758630"/>
              <a:gd name="connsiteY1" fmla="*/ 143934 h 2075161"/>
              <a:gd name="connsiteX2" fmla="*/ 2758630 w 2758630"/>
              <a:gd name="connsiteY2" fmla="*/ 2075160 h 2075161"/>
              <a:gd name="connsiteX3" fmla="*/ 0 w 2758630"/>
              <a:gd name="connsiteY3" fmla="*/ 2066691 h 2075161"/>
              <a:gd name="connsiteX4" fmla="*/ 77401 w 2758630"/>
              <a:gd name="connsiteY4" fmla="*/ 0 h 2075161"/>
              <a:gd name="connsiteX0" fmla="*/ 7 w 2681236"/>
              <a:gd name="connsiteY0" fmla="*/ 0 h 2320691"/>
              <a:gd name="connsiteX1" fmla="*/ 2602421 w 2681236"/>
              <a:gd name="connsiteY1" fmla="*/ 143934 h 2320691"/>
              <a:gd name="connsiteX2" fmla="*/ 2681236 w 2681236"/>
              <a:gd name="connsiteY2" fmla="*/ 2075160 h 2320691"/>
              <a:gd name="connsiteX3" fmla="*/ 126595 w 2681236"/>
              <a:gd name="connsiteY3" fmla="*/ 2320691 h 2320691"/>
              <a:gd name="connsiteX4" fmla="*/ 7 w 2681236"/>
              <a:gd name="connsiteY4" fmla="*/ 0 h 2320691"/>
              <a:gd name="connsiteX0" fmla="*/ 22 w 2681251"/>
              <a:gd name="connsiteY0" fmla="*/ 0 h 2320691"/>
              <a:gd name="connsiteX1" fmla="*/ 2602436 w 2681251"/>
              <a:gd name="connsiteY1" fmla="*/ 143934 h 2320691"/>
              <a:gd name="connsiteX2" fmla="*/ 2681251 w 2681251"/>
              <a:gd name="connsiteY2" fmla="*/ 2075160 h 2320691"/>
              <a:gd name="connsiteX3" fmla="*/ 33888 w 2681251"/>
              <a:gd name="connsiteY3" fmla="*/ 2320691 h 2320691"/>
              <a:gd name="connsiteX4" fmla="*/ 22 w 2681251"/>
              <a:gd name="connsiteY4" fmla="*/ 0 h 2320691"/>
              <a:gd name="connsiteX0" fmla="*/ 22 w 2681251"/>
              <a:gd name="connsiteY0" fmla="*/ 0 h 2320691"/>
              <a:gd name="connsiteX1" fmla="*/ 2602436 w 2681251"/>
              <a:gd name="connsiteY1" fmla="*/ 143934 h 2320691"/>
              <a:gd name="connsiteX2" fmla="*/ 2681251 w 2681251"/>
              <a:gd name="connsiteY2" fmla="*/ 2142895 h 2320691"/>
              <a:gd name="connsiteX3" fmla="*/ 33888 w 2681251"/>
              <a:gd name="connsiteY3" fmla="*/ 2320691 h 2320691"/>
              <a:gd name="connsiteX4" fmla="*/ 22 w 2681251"/>
              <a:gd name="connsiteY4" fmla="*/ 0 h 2320691"/>
              <a:gd name="connsiteX0" fmla="*/ 46 w 2681275"/>
              <a:gd name="connsiteY0" fmla="*/ 0 h 2371491"/>
              <a:gd name="connsiteX1" fmla="*/ 2602460 w 2681275"/>
              <a:gd name="connsiteY1" fmla="*/ 143934 h 2371491"/>
              <a:gd name="connsiteX2" fmla="*/ 2681275 w 2681275"/>
              <a:gd name="connsiteY2" fmla="*/ 2142895 h 2371491"/>
              <a:gd name="connsiteX3" fmla="*/ 15369 w 2681275"/>
              <a:gd name="connsiteY3" fmla="*/ 2371491 h 2371491"/>
              <a:gd name="connsiteX4" fmla="*/ 46 w 2681275"/>
              <a:gd name="connsiteY4" fmla="*/ 0 h 2371491"/>
              <a:gd name="connsiteX0" fmla="*/ 46 w 2681275"/>
              <a:gd name="connsiteY0" fmla="*/ 0 h 2371491"/>
              <a:gd name="connsiteX1" fmla="*/ 2324291 w 2681275"/>
              <a:gd name="connsiteY1" fmla="*/ 110066 h 2371491"/>
              <a:gd name="connsiteX2" fmla="*/ 2681275 w 2681275"/>
              <a:gd name="connsiteY2" fmla="*/ 2142895 h 2371491"/>
              <a:gd name="connsiteX3" fmla="*/ 15369 w 2681275"/>
              <a:gd name="connsiteY3" fmla="*/ 2371491 h 2371491"/>
              <a:gd name="connsiteX4" fmla="*/ 46 w 2681275"/>
              <a:gd name="connsiteY4" fmla="*/ 0 h 2371491"/>
              <a:gd name="connsiteX0" fmla="*/ 46 w 2681275"/>
              <a:gd name="connsiteY0" fmla="*/ 0 h 2142895"/>
              <a:gd name="connsiteX1" fmla="*/ 2324291 w 2681275"/>
              <a:gd name="connsiteY1" fmla="*/ 110066 h 2142895"/>
              <a:gd name="connsiteX2" fmla="*/ 2681275 w 2681275"/>
              <a:gd name="connsiteY2" fmla="*/ 2142895 h 2142895"/>
              <a:gd name="connsiteX3" fmla="*/ 15369 w 2681275"/>
              <a:gd name="connsiteY3" fmla="*/ 1524825 h 2142895"/>
              <a:gd name="connsiteX4" fmla="*/ 46 w 2681275"/>
              <a:gd name="connsiteY4" fmla="*/ 0 h 2142895"/>
              <a:gd name="connsiteX0" fmla="*/ 46 w 2324291"/>
              <a:gd name="connsiteY0" fmla="*/ 0 h 1524825"/>
              <a:gd name="connsiteX1" fmla="*/ 2324291 w 2324291"/>
              <a:gd name="connsiteY1" fmla="*/ 110066 h 1524825"/>
              <a:gd name="connsiteX2" fmla="*/ 2236206 w 2324291"/>
              <a:gd name="connsiteY2" fmla="*/ 1482495 h 1524825"/>
              <a:gd name="connsiteX3" fmla="*/ 15369 w 2324291"/>
              <a:gd name="connsiteY3" fmla="*/ 1524825 h 1524825"/>
              <a:gd name="connsiteX4" fmla="*/ 46 w 2324291"/>
              <a:gd name="connsiteY4" fmla="*/ 0 h 1524825"/>
              <a:gd name="connsiteX0" fmla="*/ 46 w 2324291"/>
              <a:gd name="connsiteY0" fmla="*/ 0 h 1609491"/>
              <a:gd name="connsiteX1" fmla="*/ 2324291 w 2324291"/>
              <a:gd name="connsiteY1" fmla="*/ 110066 h 1609491"/>
              <a:gd name="connsiteX2" fmla="*/ 2236206 w 2324291"/>
              <a:gd name="connsiteY2" fmla="*/ 1482495 h 1609491"/>
              <a:gd name="connsiteX3" fmla="*/ 15369 w 2324291"/>
              <a:gd name="connsiteY3" fmla="*/ 1609491 h 1609491"/>
              <a:gd name="connsiteX4" fmla="*/ 46 w 2324291"/>
              <a:gd name="connsiteY4" fmla="*/ 0 h 1609491"/>
              <a:gd name="connsiteX0" fmla="*/ 46 w 2236206"/>
              <a:gd name="connsiteY0" fmla="*/ 0 h 1609491"/>
              <a:gd name="connsiteX1" fmla="*/ 2210798 w 2236206"/>
              <a:gd name="connsiteY1" fmla="*/ 68675 h 1609491"/>
              <a:gd name="connsiteX2" fmla="*/ 2236206 w 2236206"/>
              <a:gd name="connsiteY2" fmla="*/ 1482495 h 1609491"/>
              <a:gd name="connsiteX3" fmla="*/ 15369 w 2236206"/>
              <a:gd name="connsiteY3" fmla="*/ 1609491 h 1609491"/>
              <a:gd name="connsiteX4" fmla="*/ 46 w 2236206"/>
              <a:gd name="connsiteY4" fmla="*/ 0 h 1609491"/>
              <a:gd name="connsiteX0" fmla="*/ 22 w 2236182"/>
              <a:gd name="connsiteY0" fmla="*/ 0 h 1538535"/>
              <a:gd name="connsiteX1" fmla="*/ 2210774 w 2236182"/>
              <a:gd name="connsiteY1" fmla="*/ 68675 h 1538535"/>
              <a:gd name="connsiteX2" fmla="*/ 2236182 w 2236182"/>
              <a:gd name="connsiteY2" fmla="*/ 1482495 h 1538535"/>
              <a:gd name="connsiteX3" fmla="*/ 35373 w 2236182"/>
              <a:gd name="connsiteY3" fmla="*/ 1538535 h 1538535"/>
              <a:gd name="connsiteX4" fmla="*/ 22 w 2236182"/>
              <a:gd name="connsiteY4" fmla="*/ 0 h 1538535"/>
              <a:gd name="connsiteX0" fmla="*/ 22 w 2236182"/>
              <a:gd name="connsiteY0" fmla="*/ 0 h 1538535"/>
              <a:gd name="connsiteX1" fmla="*/ 2210774 w 2236182"/>
              <a:gd name="connsiteY1" fmla="*/ 68675 h 1538535"/>
              <a:gd name="connsiteX2" fmla="*/ 2236182 w 2236182"/>
              <a:gd name="connsiteY2" fmla="*/ 1517973 h 1538535"/>
              <a:gd name="connsiteX3" fmla="*/ 35373 w 2236182"/>
              <a:gd name="connsiteY3" fmla="*/ 1538535 h 1538535"/>
              <a:gd name="connsiteX4" fmla="*/ 22 w 2236182"/>
              <a:gd name="connsiteY4" fmla="*/ 0 h 1538535"/>
              <a:gd name="connsiteX0" fmla="*/ 18 w 2236178"/>
              <a:gd name="connsiteY0" fmla="*/ 0 h 1579926"/>
              <a:gd name="connsiteX1" fmla="*/ 2210770 w 2236178"/>
              <a:gd name="connsiteY1" fmla="*/ 68675 h 1579926"/>
              <a:gd name="connsiteX2" fmla="*/ 2236178 w 2236178"/>
              <a:gd name="connsiteY2" fmla="*/ 1517973 h 1579926"/>
              <a:gd name="connsiteX3" fmla="*/ 48721 w 2236178"/>
              <a:gd name="connsiteY3" fmla="*/ 1579926 h 1579926"/>
              <a:gd name="connsiteX4" fmla="*/ 18 w 2236178"/>
              <a:gd name="connsiteY4" fmla="*/ 0 h 157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78" h="1579926">
                <a:moveTo>
                  <a:pt x="18" y="0"/>
                </a:moveTo>
                <a:lnTo>
                  <a:pt x="2210770" y="68675"/>
                </a:lnTo>
                <a:lnTo>
                  <a:pt x="2236178" y="1517973"/>
                </a:lnTo>
                <a:lnTo>
                  <a:pt x="48721" y="1579926"/>
                </a:lnTo>
                <a:cubicBezTo>
                  <a:pt x="49796" y="817651"/>
                  <a:pt x="-1057" y="762275"/>
                  <a:pt x="18" y="0"/>
                </a:cubicBezTo>
                <a:close/>
              </a:path>
            </a:pathLst>
          </a:custGeom>
        </p:spPr>
        <p:style>
          <a:lnRef idx="0">
            <a:schemeClr val="dk1"/>
          </a:lnRef>
          <a:fillRef idx="3">
            <a:schemeClr val="dk1"/>
          </a:fillRef>
          <a:effectRef idx="3">
            <a:schemeClr val="dk1"/>
          </a:effectRef>
          <a:fontRef idx="minor">
            <a:schemeClr val="lt1"/>
          </a:fontRef>
        </p:style>
        <p:txBody>
          <a:bodyPr rtlCol="0" anchor="ctr"/>
          <a:lstStyle/>
          <a:p>
            <a:pPr algn="ctr"/>
            <a:r>
              <a:rPr lang="en-GB" sz="2000" dirty="0">
                <a:ln w="10160">
                  <a:solidFill>
                    <a:schemeClr val="accent1"/>
                  </a:solidFill>
                  <a:prstDash val="solid"/>
                </a:ln>
                <a:solidFill>
                  <a:srgbClr val="FFFFFF"/>
                </a:solidFill>
                <a:effectLst>
                  <a:outerShdw blurRad="38100" dist="32000" dir="5400000" algn="tl">
                    <a:srgbClr val="000000">
                      <a:alpha val="30000"/>
                    </a:srgbClr>
                  </a:outerShdw>
                </a:effectLst>
              </a:rPr>
              <a:t>Chris </a:t>
            </a:r>
          </a:p>
          <a:p>
            <a:pPr algn="ctr"/>
            <a:r>
              <a:rPr lang="en-GB" sz="2000" dirty="0">
                <a:ln w="10160">
                  <a:solidFill>
                    <a:schemeClr val="accent1"/>
                  </a:solidFill>
                  <a:prstDash val="solid"/>
                </a:ln>
                <a:solidFill>
                  <a:srgbClr val="FFFFFF"/>
                </a:solidFill>
                <a:effectLst>
                  <a:outerShdw blurRad="38100" dist="32000" dir="5400000" algn="tl">
                    <a:srgbClr val="000000">
                      <a:alpha val="30000"/>
                    </a:srgbClr>
                  </a:outerShdw>
                </a:effectLst>
              </a:rPr>
              <a:t>Livesey</a:t>
            </a:r>
          </a:p>
        </p:txBody>
      </p:sp>
      <p:sp>
        <p:nvSpPr>
          <p:cNvPr id="9" name="TextBox 8"/>
          <p:cNvSpPr txBox="1"/>
          <p:nvPr/>
        </p:nvSpPr>
        <p:spPr>
          <a:xfrm>
            <a:off x="15652" y="5949280"/>
            <a:ext cx="12176348" cy="769441"/>
          </a:xfrm>
          <a:prstGeom prst="rect">
            <a:avLst/>
          </a:prstGeom>
          <a:noFill/>
        </p:spPr>
        <p:txBody>
          <a:bodyPr wrap="square" rtlCol="0">
            <a:spAutoFit/>
          </a:bodyPr>
          <a:lstStyle/>
          <a:p>
            <a:pPr algn="ctr"/>
            <a:r>
              <a:rPr lang="en-GB" sz="4400" dirty="0">
                <a:ln w="0"/>
                <a:effectLst>
                  <a:outerShdw blurRad="38100" dist="19050" dir="2700000" algn="tl" rotWithShape="0">
                    <a:schemeClr val="dk1">
                      <a:alpha val="40000"/>
                    </a:schemeClr>
                  </a:outerShdw>
                </a:effectLst>
              </a:rPr>
              <a:t>Visualising Class Structures</a:t>
            </a:r>
          </a:p>
        </p:txBody>
      </p:sp>
      <p:pic>
        <p:nvPicPr>
          <p:cNvPr id="10" name="30023_Mellow.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4680045" y="1216746"/>
            <a:ext cx="487363" cy="487363"/>
          </a:xfrm>
          <a:prstGeom prst="rect">
            <a:avLst/>
          </a:prstGeom>
        </p:spPr>
      </p:pic>
      <p:sp>
        <p:nvSpPr>
          <p:cNvPr id="12" name="TextBox 11">
            <a:hlinkClick r:id="" action="ppaction://hlinkshowjump?jump=endshow"/>
          </p:cNvPr>
          <p:cNvSpPr txBox="1"/>
          <p:nvPr/>
        </p:nvSpPr>
        <p:spPr>
          <a:xfrm>
            <a:off x="10661073" y="2389908"/>
            <a:ext cx="1132609" cy="1754326"/>
          </a:xfrm>
          <a:prstGeom prst="rect">
            <a:avLst/>
          </a:prstGeom>
          <a:noFill/>
        </p:spPr>
        <p:txBody>
          <a:bodyPr wrap="square" rtlCol="0">
            <a:spAutoFit/>
          </a:bodyPr>
          <a:lstStyle/>
          <a:p>
            <a:pPr algn="ctr"/>
            <a:r>
              <a:rPr lang="en-GB" dirty="0"/>
              <a:t>Exit</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825872685"/>
      </p:ext>
    </p:extLst>
  </p:cSld>
  <p:clrMapOvr>
    <a:masterClrMapping/>
  </p:clrMapOvr>
  <p:transition spd="slow" advClick="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944"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89000"/>
          </a:schemeClr>
        </a:solidFill>
        <a:effectLst/>
      </p:bgPr>
    </p:bg>
    <p:spTree>
      <p:nvGrpSpPr>
        <p:cNvPr id="1" name=""/>
        <p:cNvGrpSpPr/>
        <p:nvPr/>
      </p:nvGrpSpPr>
      <p:grpSpPr>
        <a:xfrm>
          <a:off x="0" y="0"/>
          <a:ext cx="0" cy="0"/>
          <a:chOff x="0" y="0"/>
          <a:chExt cx="0" cy="0"/>
        </a:xfrm>
      </p:grpSpPr>
      <p:sp>
        <p:nvSpPr>
          <p:cNvPr id="16" name="Sun 15">
            <a:extLst>
              <a:ext uri="{FF2B5EF4-FFF2-40B4-BE49-F238E27FC236}">
                <a16:creationId xmlns:a16="http://schemas.microsoft.com/office/drawing/2014/main" id="{7663D53F-B2A2-4596-844B-FC481B4ED8A6}"/>
              </a:ext>
            </a:extLst>
          </p:cNvPr>
          <p:cNvSpPr/>
          <p:nvPr/>
        </p:nvSpPr>
        <p:spPr>
          <a:xfrm>
            <a:off x="284801" y="221474"/>
            <a:ext cx="448408" cy="465993"/>
          </a:xfrm>
          <a:prstGeom prst="sun">
            <a:avLst/>
          </a:prstGeom>
          <a:solidFill>
            <a:schemeClr val="tx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673DF4D4-B85F-4611-AEBD-FD6E97D571CE}"/>
              </a:ext>
            </a:extLst>
          </p:cNvPr>
          <p:cNvGrpSpPr/>
          <p:nvPr/>
        </p:nvGrpSpPr>
        <p:grpSpPr>
          <a:xfrm>
            <a:off x="83841" y="970731"/>
            <a:ext cx="3193073" cy="5262979"/>
            <a:chOff x="83841" y="970731"/>
            <a:chExt cx="3193073" cy="5262979"/>
          </a:xfrm>
        </p:grpSpPr>
        <p:sp>
          <p:nvSpPr>
            <p:cNvPr id="5" name="TextBox 4">
              <a:extLst>
                <a:ext uri="{FF2B5EF4-FFF2-40B4-BE49-F238E27FC236}">
                  <a16:creationId xmlns:a16="http://schemas.microsoft.com/office/drawing/2014/main" id="{F9387635-C630-405F-95E0-B03E1DACFBF3}"/>
                </a:ext>
              </a:extLst>
            </p:cNvPr>
            <p:cNvSpPr txBox="1"/>
            <p:nvPr/>
          </p:nvSpPr>
          <p:spPr>
            <a:xfrm>
              <a:off x="83841" y="970731"/>
              <a:ext cx="3193073" cy="5262979"/>
            </a:xfrm>
            <a:prstGeom prst="rect">
              <a:avLst/>
            </a:prstGeom>
            <a:solidFill>
              <a:schemeClr val="accent1">
                <a:lumMod val="60000"/>
                <a:lumOff val="40000"/>
                <a:alpha val="49804"/>
              </a:schemeClr>
            </a:solidFill>
            <a:effectLst>
              <a:outerShdw blurRad="50800" dist="88900" sx="102000" sy="102000" algn="t" rotWithShape="0">
                <a:prstClr val="black">
                  <a:alpha val="40000"/>
                </a:prstClr>
              </a:outerShdw>
            </a:effectLst>
          </p:spPr>
          <p:txBody>
            <a:bodyPr wrap="square" rtlCol="0">
              <a:spAutoFit/>
            </a:bodyPr>
            <a:lstStyle/>
            <a:p>
              <a:pPr marL="342900" indent="-342900">
                <a:buAutoNum type="arabicPeriod"/>
              </a:pPr>
              <a:r>
                <a:rPr lang="en-GB" sz="1600" dirty="0">
                  <a:latin typeface="Arial" panose="020B0604020202020204" pitchFamily="34" charset="0"/>
                  <a:cs typeface="Arial" panose="020B0604020202020204" pitchFamily="34" charset="0"/>
                </a:rPr>
                <a:t>The Pyramid</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NS-SEC</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The Pentagon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Alternative Pentagon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Embourgeoisement</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Relational</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Flatlining</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40:30:30</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The Precariat</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Polarised Convergence</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End</a:t>
              </a:r>
            </a:p>
          </p:txBody>
        </p:sp>
        <p:sp>
          <p:nvSpPr>
            <p:cNvPr id="6" name="Rectangle 5">
              <a:hlinkClick r:id="rId2" action="ppaction://hlinksldjump"/>
              <a:extLst>
                <a:ext uri="{FF2B5EF4-FFF2-40B4-BE49-F238E27FC236}">
                  <a16:creationId xmlns:a16="http://schemas.microsoft.com/office/drawing/2014/main" id="{6BE5929D-3C65-4A4E-AEEE-F2B71B858616}"/>
                </a:ext>
              </a:extLst>
            </p:cNvPr>
            <p:cNvSpPr/>
            <p:nvPr/>
          </p:nvSpPr>
          <p:spPr>
            <a:xfrm>
              <a:off x="83841" y="970731"/>
              <a:ext cx="1706859" cy="326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hlinkClick r:id="rId3" action="ppaction://hlinksldjump"/>
              <a:extLst>
                <a:ext uri="{FF2B5EF4-FFF2-40B4-BE49-F238E27FC236}">
                  <a16:creationId xmlns:a16="http://schemas.microsoft.com/office/drawing/2014/main" id="{1A3510DA-BAAC-4C2C-B2A1-067923DAD853}"/>
                </a:ext>
              </a:extLst>
            </p:cNvPr>
            <p:cNvSpPr/>
            <p:nvPr/>
          </p:nvSpPr>
          <p:spPr>
            <a:xfrm>
              <a:off x="113674" y="1455346"/>
              <a:ext cx="134365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rId4" action="ppaction://hlinksldjump"/>
              <a:extLst>
                <a:ext uri="{FF2B5EF4-FFF2-40B4-BE49-F238E27FC236}">
                  <a16:creationId xmlns:a16="http://schemas.microsoft.com/office/drawing/2014/main" id="{3CD201D0-E046-4510-B205-21F8B5B10E2B}"/>
                </a:ext>
              </a:extLst>
            </p:cNvPr>
            <p:cNvSpPr/>
            <p:nvPr/>
          </p:nvSpPr>
          <p:spPr>
            <a:xfrm>
              <a:off x="113673" y="1966175"/>
              <a:ext cx="181990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rId5" action="ppaction://hlinksldjump"/>
              <a:extLst>
                <a:ext uri="{FF2B5EF4-FFF2-40B4-BE49-F238E27FC236}">
                  <a16:creationId xmlns:a16="http://schemas.microsoft.com/office/drawing/2014/main" id="{2D144AA6-8C81-4FA0-86D1-E7FAE73537F3}"/>
                </a:ext>
              </a:extLst>
            </p:cNvPr>
            <p:cNvSpPr/>
            <p:nvPr/>
          </p:nvSpPr>
          <p:spPr>
            <a:xfrm>
              <a:off x="113673" y="2449464"/>
              <a:ext cx="2495550"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hlinkClick r:id="rId6" action="ppaction://hlinksldjump"/>
              <a:extLst>
                <a:ext uri="{FF2B5EF4-FFF2-40B4-BE49-F238E27FC236}">
                  <a16:creationId xmlns:a16="http://schemas.microsoft.com/office/drawing/2014/main" id="{E8F2A864-6EC2-4AD5-A8B5-9ED0FFE50718}"/>
                </a:ext>
              </a:extLst>
            </p:cNvPr>
            <p:cNvSpPr/>
            <p:nvPr/>
          </p:nvSpPr>
          <p:spPr>
            <a:xfrm>
              <a:off x="113673" y="2932753"/>
              <a:ext cx="2315202"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hlinkClick r:id="rId7" action="ppaction://hlinksldjump"/>
              <a:extLst>
                <a:ext uri="{FF2B5EF4-FFF2-40B4-BE49-F238E27FC236}">
                  <a16:creationId xmlns:a16="http://schemas.microsoft.com/office/drawing/2014/main" id="{BF7039B7-0A17-4321-BA7C-13C91BCB2644}"/>
                </a:ext>
              </a:extLst>
            </p:cNvPr>
            <p:cNvSpPr/>
            <p:nvPr/>
          </p:nvSpPr>
          <p:spPr>
            <a:xfrm>
              <a:off x="83842" y="3416042"/>
              <a:ext cx="1525884"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hlinkClick r:id="rId8" action="ppaction://hlinksldjump"/>
              <a:extLst>
                <a:ext uri="{FF2B5EF4-FFF2-40B4-BE49-F238E27FC236}">
                  <a16:creationId xmlns:a16="http://schemas.microsoft.com/office/drawing/2014/main" id="{75120606-E3CB-484F-ABD0-309A3919E617}"/>
                </a:ext>
              </a:extLst>
            </p:cNvPr>
            <p:cNvSpPr/>
            <p:nvPr/>
          </p:nvSpPr>
          <p:spPr>
            <a:xfrm>
              <a:off x="83842" y="3888771"/>
              <a:ext cx="1373484"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hlinkClick r:id="rId9" action="ppaction://hlinksldjump"/>
              <a:extLst>
                <a:ext uri="{FF2B5EF4-FFF2-40B4-BE49-F238E27FC236}">
                  <a16:creationId xmlns:a16="http://schemas.microsoft.com/office/drawing/2014/main" id="{2ECC9F36-4226-4B03-86EA-1C9300165C99}"/>
                </a:ext>
              </a:extLst>
            </p:cNvPr>
            <p:cNvSpPr/>
            <p:nvPr/>
          </p:nvSpPr>
          <p:spPr>
            <a:xfrm>
              <a:off x="113673" y="4382620"/>
              <a:ext cx="1343652"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hlinkClick r:id="rId10" action="ppaction://hlinksldjump"/>
              <a:extLst>
                <a:ext uri="{FF2B5EF4-FFF2-40B4-BE49-F238E27FC236}">
                  <a16:creationId xmlns:a16="http://schemas.microsoft.com/office/drawing/2014/main" id="{607ED434-C3D6-4816-ADC9-F379BDE2FE55}"/>
                </a:ext>
              </a:extLst>
            </p:cNvPr>
            <p:cNvSpPr/>
            <p:nvPr/>
          </p:nvSpPr>
          <p:spPr>
            <a:xfrm>
              <a:off x="113672" y="4852486"/>
              <a:ext cx="1677027"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hlinkClick r:id="rId11" action="ppaction://hlinksldjump"/>
              <a:extLst>
                <a:ext uri="{FF2B5EF4-FFF2-40B4-BE49-F238E27FC236}">
                  <a16:creationId xmlns:a16="http://schemas.microsoft.com/office/drawing/2014/main" id="{F4A31293-1163-472B-9417-2430751101F5}"/>
                </a:ext>
              </a:extLst>
            </p:cNvPr>
            <p:cNvSpPr/>
            <p:nvPr/>
          </p:nvSpPr>
          <p:spPr>
            <a:xfrm>
              <a:off x="106869" y="5376738"/>
              <a:ext cx="2607756"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hlinkClick r:id="rId12" action="ppaction://hlinksldjump"/>
              <a:extLst>
                <a:ext uri="{FF2B5EF4-FFF2-40B4-BE49-F238E27FC236}">
                  <a16:creationId xmlns:a16="http://schemas.microsoft.com/office/drawing/2014/main" id="{E67BB8ED-F6EA-4D68-A6F7-743849F6A5E9}"/>
                </a:ext>
              </a:extLst>
            </p:cNvPr>
            <p:cNvSpPr/>
            <p:nvPr/>
          </p:nvSpPr>
          <p:spPr>
            <a:xfrm>
              <a:off x="106869" y="5846604"/>
              <a:ext cx="893256"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2" name="Picture 21">
            <a:extLst>
              <a:ext uri="{FF2B5EF4-FFF2-40B4-BE49-F238E27FC236}">
                <a16:creationId xmlns:a16="http://schemas.microsoft.com/office/drawing/2014/main" id="{7D6931FE-C981-41AA-AB00-9A43A1508F9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83401" y="1445763"/>
            <a:ext cx="8080671" cy="4438982"/>
          </a:xfrm>
          <a:prstGeom prst="rect">
            <a:avLst/>
          </a:prstGeom>
        </p:spPr>
      </p:pic>
    </p:spTree>
    <p:extLst>
      <p:ext uri="{BB962C8B-B14F-4D97-AF65-F5344CB8AC3E}">
        <p14:creationId xmlns:p14="http://schemas.microsoft.com/office/powerpoint/2010/main" val="389750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eelOff"/>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6" presetClass="entr" presetSubtype="32" fill="hold" nodeType="withEffect">
                                  <p:stCondLst>
                                    <p:cond delay="0"/>
                                  </p:stCondLst>
                                  <p:childTnLst>
                                    <p:set>
                                      <p:cBhvr>
                                        <p:cTn id="8" dur="1" fill="hold">
                                          <p:stCondLst>
                                            <p:cond delay="0"/>
                                          </p:stCondLst>
                                        </p:cTn>
                                        <p:tgtEl>
                                          <p:spTgt spid="22"/>
                                        </p:tgtEl>
                                        <p:attrNameLst>
                                          <p:attrName>style.visibility</p:attrName>
                                        </p:attrNameLst>
                                      </p:cBhvr>
                                      <p:to>
                                        <p:strVal val="visible"/>
                                      </p:to>
                                    </p:set>
                                    <p:animEffect transition="in" filter="circle(out)">
                                      <p:cBhvr>
                                        <p:cTn id="9"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6"/>
                    </p:tgtEl>
                  </p:cond>
                </p:stCondLst>
                <p:endSync evt="end" delay="0">
                  <p:rtn val="all"/>
                </p:endSync>
                <p:childTnLst>
                  <p:par>
                    <p:cTn id="11" fill="hold">
                      <p:stCondLst>
                        <p:cond delay="0"/>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6"/>
                  </p:tgtEl>
                </p:cond>
              </p:nextCondLst>
            </p:seq>
            <p:seq concurrent="1" nextAc="seek">
              <p:cTn id="17" restart="whenNotActive" fill="hold" evtFilter="cancelBubble" nodeType="interactiveSeq">
                <p:stCondLst>
                  <p:cond evt="onClick" delay="0">
                    <p:tgtEl>
                      <p:spTgt spid="20"/>
                    </p:tgtEl>
                  </p:cond>
                </p:stCondLst>
                <p:endSync evt="end" delay="0">
                  <p:rtn val="all"/>
                </p:endSync>
                <p:childTnLst>
                  <p:par>
                    <p:cTn id="18" fill="hold">
                      <p:stCondLst>
                        <p:cond delay="0"/>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500"/>
                                        <p:tgtEl>
                                          <p:spTgt spid="20"/>
                                        </p:tgtEl>
                                        <p:attrNameLst>
                                          <p:attrName>ppt_x</p:attrName>
                                        </p:attrNameLst>
                                      </p:cBhvr>
                                      <p:tavLst>
                                        <p:tav tm="0">
                                          <p:val>
                                            <p:strVal val="ppt_x"/>
                                          </p:val>
                                        </p:tav>
                                        <p:tav tm="100000">
                                          <p:val>
                                            <p:strVal val="0-ppt_w/2"/>
                                          </p:val>
                                        </p:tav>
                                      </p:tavLst>
                                    </p:anim>
                                    <p:anim calcmode="lin" valueType="num">
                                      <p:cBhvr additive="base">
                                        <p:cTn id="22" dur="500"/>
                                        <p:tgtEl>
                                          <p:spTgt spid="20"/>
                                        </p:tgtEl>
                                        <p:attrNameLst>
                                          <p:attrName>ppt_y</p:attrName>
                                        </p:attrNameLst>
                                      </p:cBhvr>
                                      <p:tavLst>
                                        <p:tav tm="0">
                                          <p:val>
                                            <p:strVal val="ppt_y"/>
                                          </p:val>
                                        </p:tav>
                                        <p:tav tm="100000">
                                          <p:val>
                                            <p:strVal val="ppt_y"/>
                                          </p:val>
                                        </p:tav>
                                      </p:tavLst>
                                    </p:anim>
                                    <p:set>
                                      <p:cBhvr>
                                        <p:cTn id="2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40248" cy="6858000"/>
          </a:xfrm>
          <a:prstGeom prst="rect">
            <a:avLst/>
          </a:prstGeom>
        </p:spPr>
      </p:pic>
      <p:sp>
        <p:nvSpPr>
          <p:cNvPr id="7" name="TextBox 6"/>
          <p:cNvSpPr txBox="1"/>
          <p:nvPr/>
        </p:nvSpPr>
        <p:spPr>
          <a:xfrm>
            <a:off x="0" y="4662155"/>
            <a:ext cx="12192000" cy="830997"/>
          </a:xfrm>
          <a:prstGeom prst="rect">
            <a:avLst/>
          </a:prstGeom>
          <a:noFill/>
        </p:spPr>
        <p:txBody>
          <a:bodyPr wrap="square" rtlCol="0">
            <a:spAutoFit/>
          </a:bodyPr>
          <a:lstStyle/>
          <a:p>
            <a:pPr algn="ctr"/>
            <a:r>
              <a:rPr lang="en-GB" sz="4800" dirty="0">
                <a:latin typeface="Brush StrokeFast" pitchFamily="50" charset="0"/>
              </a:rPr>
              <a:t>The Pyramid</a:t>
            </a:r>
            <a:endParaRPr lang="en-US" sz="4800" dirty="0">
              <a:latin typeface="Brush StrokeFast" pitchFamily="50" charset="0"/>
            </a:endParaRPr>
          </a:p>
        </p:txBody>
      </p:sp>
      <p:grpSp>
        <p:nvGrpSpPr>
          <p:cNvPr id="3" name="Group 2"/>
          <p:cNvGrpSpPr/>
          <p:nvPr/>
        </p:nvGrpSpPr>
        <p:grpSpPr>
          <a:xfrm>
            <a:off x="4011459" y="1490906"/>
            <a:ext cx="4717915" cy="3015575"/>
            <a:chOff x="4270443" y="1468877"/>
            <a:chExt cx="4717915" cy="3015575"/>
          </a:xfrm>
          <a:scene3d>
            <a:camera prst="isometricOffAxis2Left" zoom="95000"/>
            <a:lightRig rig="flat" dir="t"/>
          </a:scene3d>
        </p:grpSpPr>
        <p:sp>
          <p:nvSpPr>
            <p:cNvPr id="5" name="Rectangle 4"/>
            <p:cNvSpPr/>
            <p:nvPr/>
          </p:nvSpPr>
          <p:spPr>
            <a:xfrm>
              <a:off x="4270443" y="1468877"/>
              <a:ext cx="4717915" cy="3015575"/>
            </a:xfrm>
            <a:prstGeom prst="rect">
              <a:avLst/>
            </a:prstGeom>
            <a:noFill/>
            <a:ln>
              <a:noFill/>
            </a:ln>
          </p:spPr>
        </p:sp>
        <p:sp>
          <p:nvSpPr>
            <p:cNvPr id="9" name="Isosceles Triangle 8"/>
            <p:cNvSpPr/>
            <p:nvPr/>
          </p:nvSpPr>
          <p:spPr>
            <a:xfrm>
              <a:off x="4379027" y="1468877"/>
              <a:ext cx="3015575" cy="3015575"/>
            </a:xfrm>
            <a:prstGeom prst="triangle">
              <a:avLst/>
            </a:prstGeom>
            <a:ln>
              <a:noFill/>
            </a:ln>
            <a:sp3d extrusionH="381000" contourW="38100" prstMaterial="matte">
              <a:bevelT/>
              <a:contourClr>
                <a:schemeClr val="lt1"/>
              </a:contourClr>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Shape 9"/>
            <p:cNvSpPr/>
            <p:nvPr/>
          </p:nvSpPr>
          <p:spPr>
            <a:xfrm>
              <a:off x="6403232" y="1772054"/>
              <a:ext cx="1960123" cy="713843"/>
            </a:xfrm>
            <a:custGeom>
              <a:avLst/>
              <a:gdLst>
                <a:gd name="connsiteX0" fmla="*/ 0 w 1960123"/>
                <a:gd name="connsiteY0" fmla="*/ 118976 h 713843"/>
                <a:gd name="connsiteX1" fmla="*/ 118976 w 1960123"/>
                <a:gd name="connsiteY1" fmla="*/ 0 h 713843"/>
                <a:gd name="connsiteX2" fmla="*/ 1841147 w 1960123"/>
                <a:gd name="connsiteY2" fmla="*/ 0 h 713843"/>
                <a:gd name="connsiteX3" fmla="*/ 1960123 w 1960123"/>
                <a:gd name="connsiteY3" fmla="*/ 118976 h 713843"/>
                <a:gd name="connsiteX4" fmla="*/ 1960123 w 1960123"/>
                <a:gd name="connsiteY4" fmla="*/ 594867 h 713843"/>
                <a:gd name="connsiteX5" fmla="*/ 1841147 w 1960123"/>
                <a:gd name="connsiteY5" fmla="*/ 713843 h 713843"/>
                <a:gd name="connsiteX6" fmla="*/ 118976 w 1960123"/>
                <a:gd name="connsiteY6" fmla="*/ 713843 h 713843"/>
                <a:gd name="connsiteX7" fmla="*/ 0 w 1960123"/>
                <a:gd name="connsiteY7" fmla="*/ 594867 h 713843"/>
                <a:gd name="connsiteX8" fmla="*/ 0 w 1960123"/>
                <a:gd name="connsiteY8" fmla="*/ 118976 h 7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123" h="713843">
                  <a:moveTo>
                    <a:pt x="0" y="118976"/>
                  </a:moveTo>
                  <a:cubicBezTo>
                    <a:pt x="0" y="53267"/>
                    <a:pt x="53267" y="0"/>
                    <a:pt x="118976" y="0"/>
                  </a:cubicBezTo>
                  <a:lnTo>
                    <a:pt x="1841147" y="0"/>
                  </a:lnTo>
                  <a:cubicBezTo>
                    <a:pt x="1906856" y="0"/>
                    <a:pt x="1960123" y="53267"/>
                    <a:pt x="1960123" y="118976"/>
                  </a:cubicBezTo>
                  <a:lnTo>
                    <a:pt x="1960123" y="594867"/>
                  </a:lnTo>
                  <a:cubicBezTo>
                    <a:pt x="1960123" y="660576"/>
                    <a:pt x="1906856" y="713843"/>
                    <a:pt x="1841147" y="713843"/>
                  </a:cubicBezTo>
                  <a:lnTo>
                    <a:pt x="118976" y="713843"/>
                  </a:lnTo>
                  <a:cubicBezTo>
                    <a:pt x="53267" y="713843"/>
                    <a:pt x="0" y="660576"/>
                    <a:pt x="0" y="594867"/>
                  </a:cubicBezTo>
                  <a:lnTo>
                    <a:pt x="0" y="118976"/>
                  </a:lnTo>
                  <a:close/>
                </a:path>
              </a:pathLst>
            </a:custGeom>
            <a:ln>
              <a:noFill/>
            </a:ln>
          </p:spPr>
          <p:style>
            <a:lnRef idx="0">
              <a:schemeClr val="accent5"/>
            </a:lnRef>
            <a:fillRef idx="3">
              <a:schemeClr val="accent5"/>
            </a:fillRef>
            <a:effectRef idx="3">
              <a:schemeClr val="accent5"/>
            </a:effectRef>
            <a:fontRef idx="minor">
              <a:schemeClr val="lt1"/>
            </a:fontRef>
          </p:style>
          <p:txBody>
            <a:bodyPr spcFirstLastPara="0" vert="horz" wrap="square" lIns="145337" tIns="145337" rIns="145337" bIns="145337" numCol="1" spcCol="1270" anchor="ctr" anchorCtr="0">
              <a:noAutofit/>
            </a:bodyPr>
            <a:lstStyle/>
            <a:p>
              <a:pPr marL="0" lvl="0" indent="0" algn="ctr" defTabSz="1289050">
                <a:lnSpc>
                  <a:spcPct val="90000"/>
                </a:lnSpc>
                <a:spcBef>
                  <a:spcPct val="0"/>
                </a:spcBef>
                <a:spcAft>
                  <a:spcPct val="35000"/>
                </a:spcAft>
                <a:buNone/>
              </a:pPr>
              <a:r>
                <a:rPr lang="en-GB" sz="2900" kern="1200" dirty="0"/>
                <a:t>Upper</a:t>
              </a:r>
              <a:endParaRPr lang="en-US" sz="2900" kern="1200" dirty="0"/>
            </a:p>
          </p:txBody>
        </p:sp>
        <p:sp>
          <p:nvSpPr>
            <p:cNvPr id="11" name="Freeform: Shape 10"/>
            <p:cNvSpPr/>
            <p:nvPr/>
          </p:nvSpPr>
          <p:spPr>
            <a:xfrm>
              <a:off x="6403232" y="2575127"/>
              <a:ext cx="1960123" cy="713843"/>
            </a:xfrm>
            <a:custGeom>
              <a:avLst/>
              <a:gdLst>
                <a:gd name="connsiteX0" fmla="*/ 0 w 1960123"/>
                <a:gd name="connsiteY0" fmla="*/ 118976 h 713843"/>
                <a:gd name="connsiteX1" fmla="*/ 118976 w 1960123"/>
                <a:gd name="connsiteY1" fmla="*/ 0 h 713843"/>
                <a:gd name="connsiteX2" fmla="*/ 1841147 w 1960123"/>
                <a:gd name="connsiteY2" fmla="*/ 0 h 713843"/>
                <a:gd name="connsiteX3" fmla="*/ 1960123 w 1960123"/>
                <a:gd name="connsiteY3" fmla="*/ 118976 h 713843"/>
                <a:gd name="connsiteX4" fmla="*/ 1960123 w 1960123"/>
                <a:gd name="connsiteY4" fmla="*/ 594867 h 713843"/>
                <a:gd name="connsiteX5" fmla="*/ 1841147 w 1960123"/>
                <a:gd name="connsiteY5" fmla="*/ 713843 h 713843"/>
                <a:gd name="connsiteX6" fmla="*/ 118976 w 1960123"/>
                <a:gd name="connsiteY6" fmla="*/ 713843 h 713843"/>
                <a:gd name="connsiteX7" fmla="*/ 0 w 1960123"/>
                <a:gd name="connsiteY7" fmla="*/ 594867 h 713843"/>
                <a:gd name="connsiteX8" fmla="*/ 0 w 1960123"/>
                <a:gd name="connsiteY8" fmla="*/ 118976 h 7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123" h="713843">
                  <a:moveTo>
                    <a:pt x="0" y="118976"/>
                  </a:moveTo>
                  <a:cubicBezTo>
                    <a:pt x="0" y="53267"/>
                    <a:pt x="53267" y="0"/>
                    <a:pt x="118976" y="0"/>
                  </a:cubicBezTo>
                  <a:lnTo>
                    <a:pt x="1841147" y="0"/>
                  </a:lnTo>
                  <a:cubicBezTo>
                    <a:pt x="1906856" y="0"/>
                    <a:pt x="1960123" y="53267"/>
                    <a:pt x="1960123" y="118976"/>
                  </a:cubicBezTo>
                  <a:lnTo>
                    <a:pt x="1960123" y="594867"/>
                  </a:lnTo>
                  <a:cubicBezTo>
                    <a:pt x="1960123" y="660576"/>
                    <a:pt x="1906856" y="713843"/>
                    <a:pt x="1841147" y="713843"/>
                  </a:cubicBezTo>
                  <a:lnTo>
                    <a:pt x="118976" y="713843"/>
                  </a:lnTo>
                  <a:cubicBezTo>
                    <a:pt x="53267" y="713843"/>
                    <a:pt x="0" y="660576"/>
                    <a:pt x="0" y="594867"/>
                  </a:cubicBezTo>
                  <a:lnTo>
                    <a:pt x="0" y="118976"/>
                  </a:lnTo>
                  <a:close/>
                </a:path>
              </a:pathLst>
            </a:custGeom>
            <a:ln>
              <a:noFill/>
            </a:ln>
          </p:spPr>
          <p:style>
            <a:lnRef idx="0">
              <a:schemeClr val="accent6"/>
            </a:lnRef>
            <a:fillRef idx="3">
              <a:schemeClr val="accent6"/>
            </a:fillRef>
            <a:effectRef idx="3">
              <a:schemeClr val="accent6"/>
            </a:effectRef>
            <a:fontRef idx="minor">
              <a:schemeClr val="lt1"/>
            </a:fontRef>
          </p:style>
          <p:txBody>
            <a:bodyPr spcFirstLastPara="0" vert="horz" wrap="square" lIns="145337" tIns="145337" rIns="145337" bIns="145337" numCol="1" spcCol="1270" anchor="ctr" anchorCtr="0">
              <a:noAutofit/>
            </a:bodyPr>
            <a:lstStyle/>
            <a:p>
              <a:pPr marL="0" lvl="0" indent="0" algn="ctr" defTabSz="1289050">
                <a:lnSpc>
                  <a:spcPct val="90000"/>
                </a:lnSpc>
                <a:spcBef>
                  <a:spcPct val="0"/>
                </a:spcBef>
                <a:spcAft>
                  <a:spcPct val="35000"/>
                </a:spcAft>
                <a:buNone/>
              </a:pPr>
              <a:r>
                <a:rPr lang="en-GB" sz="2900" kern="1200" dirty="0"/>
                <a:t>Middle</a:t>
              </a:r>
              <a:endParaRPr lang="en-US" sz="2900" kern="1200" dirty="0"/>
            </a:p>
          </p:txBody>
        </p:sp>
        <p:sp>
          <p:nvSpPr>
            <p:cNvPr id="12" name="Freeform: Shape 11"/>
            <p:cNvSpPr/>
            <p:nvPr/>
          </p:nvSpPr>
          <p:spPr>
            <a:xfrm>
              <a:off x="6403232" y="3378201"/>
              <a:ext cx="1960123" cy="713843"/>
            </a:xfrm>
            <a:custGeom>
              <a:avLst/>
              <a:gdLst>
                <a:gd name="connsiteX0" fmla="*/ 0 w 1960123"/>
                <a:gd name="connsiteY0" fmla="*/ 118976 h 713843"/>
                <a:gd name="connsiteX1" fmla="*/ 118976 w 1960123"/>
                <a:gd name="connsiteY1" fmla="*/ 0 h 713843"/>
                <a:gd name="connsiteX2" fmla="*/ 1841147 w 1960123"/>
                <a:gd name="connsiteY2" fmla="*/ 0 h 713843"/>
                <a:gd name="connsiteX3" fmla="*/ 1960123 w 1960123"/>
                <a:gd name="connsiteY3" fmla="*/ 118976 h 713843"/>
                <a:gd name="connsiteX4" fmla="*/ 1960123 w 1960123"/>
                <a:gd name="connsiteY4" fmla="*/ 594867 h 713843"/>
                <a:gd name="connsiteX5" fmla="*/ 1841147 w 1960123"/>
                <a:gd name="connsiteY5" fmla="*/ 713843 h 713843"/>
                <a:gd name="connsiteX6" fmla="*/ 118976 w 1960123"/>
                <a:gd name="connsiteY6" fmla="*/ 713843 h 713843"/>
                <a:gd name="connsiteX7" fmla="*/ 0 w 1960123"/>
                <a:gd name="connsiteY7" fmla="*/ 594867 h 713843"/>
                <a:gd name="connsiteX8" fmla="*/ 0 w 1960123"/>
                <a:gd name="connsiteY8" fmla="*/ 118976 h 7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123" h="713843">
                  <a:moveTo>
                    <a:pt x="0" y="118976"/>
                  </a:moveTo>
                  <a:cubicBezTo>
                    <a:pt x="0" y="53267"/>
                    <a:pt x="53267" y="0"/>
                    <a:pt x="118976" y="0"/>
                  </a:cubicBezTo>
                  <a:lnTo>
                    <a:pt x="1841147" y="0"/>
                  </a:lnTo>
                  <a:cubicBezTo>
                    <a:pt x="1906856" y="0"/>
                    <a:pt x="1960123" y="53267"/>
                    <a:pt x="1960123" y="118976"/>
                  </a:cubicBezTo>
                  <a:lnTo>
                    <a:pt x="1960123" y="594867"/>
                  </a:lnTo>
                  <a:cubicBezTo>
                    <a:pt x="1960123" y="660576"/>
                    <a:pt x="1906856" y="713843"/>
                    <a:pt x="1841147" y="713843"/>
                  </a:cubicBezTo>
                  <a:lnTo>
                    <a:pt x="118976" y="713843"/>
                  </a:lnTo>
                  <a:cubicBezTo>
                    <a:pt x="53267" y="713843"/>
                    <a:pt x="0" y="660576"/>
                    <a:pt x="0" y="594867"/>
                  </a:cubicBezTo>
                  <a:lnTo>
                    <a:pt x="0" y="118976"/>
                  </a:lnTo>
                  <a:close/>
                </a:path>
              </a:pathLst>
            </a:custGeom>
            <a:ln>
              <a:noFill/>
            </a:ln>
          </p:spPr>
          <p:style>
            <a:lnRef idx="0">
              <a:schemeClr val="accent2"/>
            </a:lnRef>
            <a:fillRef idx="3">
              <a:schemeClr val="accent2"/>
            </a:fillRef>
            <a:effectRef idx="3">
              <a:schemeClr val="accent2"/>
            </a:effectRef>
            <a:fontRef idx="minor">
              <a:schemeClr val="lt1"/>
            </a:fontRef>
          </p:style>
          <p:txBody>
            <a:bodyPr spcFirstLastPara="0" vert="horz" wrap="square" lIns="145337" tIns="145337" rIns="145337" bIns="145337" numCol="1" spcCol="1270" anchor="ctr" anchorCtr="0">
              <a:noAutofit/>
            </a:bodyPr>
            <a:lstStyle/>
            <a:p>
              <a:pPr marL="0" lvl="0" indent="0" algn="ctr" defTabSz="1289050">
                <a:lnSpc>
                  <a:spcPct val="90000"/>
                </a:lnSpc>
                <a:spcBef>
                  <a:spcPct val="0"/>
                </a:spcBef>
                <a:spcAft>
                  <a:spcPct val="35000"/>
                </a:spcAft>
                <a:buNone/>
              </a:pPr>
              <a:r>
                <a:rPr lang="en-GB" sz="2900" kern="1200" dirty="0"/>
                <a:t>Lower</a:t>
              </a:r>
              <a:endParaRPr lang="en-US" sz="2900" kern="1200" dirty="0"/>
            </a:p>
          </p:txBody>
        </p:sp>
      </p:grpSp>
      <p:sp>
        <p:nvSpPr>
          <p:cNvPr id="36" name="Sun 35">
            <a:extLst>
              <a:ext uri="{FF2B5EF4-FFF2-40B4-BE49-F238E27FC236}">
                <a16:creationId xmlns:a16="http://schemas.microsoft.com/office/drawing/2014/main" id="{36877769-EAD8-486F-BBD1-126CF6F5A267}"/>
              </a:ext>
            </a:extLst>
          </p:cNvPr>
          <p:cNvSpPr/>
          <p:nvPr/>
        </p:nvSpPr>
        <p:spPr>
          <a:xfrm>
            <a:off x="284801" y="221474"/>
            <a:ext cx="448408" cy="465993"/>
          </a:xfrm>
          <a:prstGeom prst="sun">
            <a:avLst/>
          </a:prstGeom>
          <a:solidFill>
            <a:schemeClr val="tx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7" name="Group 36">
            <a:extLst>
              <a:ext uri="{FF2B5EF4-FFF2-40B4-BE49-F238E27FC236}">
                <a16:creationId xmlns:a16="http://schemas.microsoft.com/office/drawing/2014/main" id="{09DB2DA5-BDAA-4A2F-B39C-ED7AC71B4089}"/>
              </a:ext>
            </a:extLst>
          </p:cNvPr>
          <p:cNvGrpSpPr/>
          <p:nvPr/>
        </p:nvGrpSpPr>
        <p:grpSpPr>
          <a:xfrm>
            <a:off x="83841" y="970731"/>
            <a:ext cx="3193073" cy="5262979"/>
            <a:chOff x="83841" y="970731"/>
            <a:chExt cx="3193073" cy="5262979"/>
          </a:xfrm>
        </p:grpSpPr>
        <p:sp>
          <p:nvSpPr>
            <p:cNvPr id="38" name="TextBox 37">
              <a:extLst>
                <a:ext uri="{FF2B5EF4-FFF2-40B4-BE49-F238E27FC236}">
                  <a16:creationId xmlns:a16="http://schemas.microsoft.com/office/drawing/2014/main" id="{8A211D86-776F-4E97-B2A3-36AD2DB27E9C}"/>
                </a:ext>
              </a:extLst>
            </p:cNvPr>
            <p:cNvSpPr txBox="1"/>
            <p:nvPr/>
          </p:nvSpPr>
          <p:spPr>
            <a:xfrm>
              <a:off x="83841" y="970731"/>
              <a:ext cx="3193073" cy="5262979"/>
            </a:xfrm>
            <a:prstGeom prst="rect">
              <a:avLst/>
            </a:prstGeom>
            <a:solidFill>
              <a:schemeClr val="accent1">
                <a:lumMod val="60000"/>
                <a:lumOff val="40000"/>
                <a:alpha val="49804"/>
              </a:schemeClr>
            </a:solidFill>
            <a:effectLst>
              <a:outerShdw blurRad="50800" dist="88900" sx="102000" sy="102000" algn="t" rotWithShape="0">
                <a:prstClr val="black">
                  <a:alpha val="40000"/>
                </a:prstClr>
              </a:outerShdw>
            </a:effectLst>
          </p:spPr>
          <p:txBody>
            <a:bodyPr wrap="square" rtlCol="0">
              <a:spAutoFit/>
            </a:bodyPr>
            <a:lstStyle/>
            <a:p>
              <a:pPr marL="342900" indent="-342900">
                <a:buAutoNum type="arabicPeriod"/>
              </a:pPr>
              <a:r>
                <a:rPr lang="en-GB" sz="1600" dirty="0">
                  <a:latin typeface="Arial" panose="020B0604020202020204" pitchFamily="34" charset="0"/>
                  <a:cs typeface="Arial" panose="020B0604020202020204" pitchFamily="34" charset="0"/>
                </a:rPr>
                <a:t>The Pyramid</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NS-SEC</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The Pentagon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Alternative Pentagon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Embourgeoisement</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Relational</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Flatlining</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40:30:30</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The Precariat</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Polarised Convergence</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End</a:t>
              </a:r>
            </a:p>
          </p:txBody>
        </p:sp>
        <p:sp>
          <p:nvSpPr>
            <p:cNvPr id="39" name="Rectangle 38">
              <a:hlinkClick r:id="rId4" action="ppaction://hlinksldjump"/>
              <a:extLst>
                <a:ext uri="{FF2B5EF4-FFF2-40B4-BE49-F238E27FC236}">
                  <a16:creationId xmlns:a16="http://schemas.microsoft.com/office/drawing/2014/main" id="{CD92CB91-FEF7-40FF-B285-4846BCEB82AE}"/>
                </a:ext>
              </a:extLst>
            </p:cNvPr>
            <p:cNvSpPr/>
            <p:nvPr/>
          </p:nvSpPr>
          <p:spPr>
            <a:xfrm>
              <a:off x="83841" y="970731"/>
              <a:ext cx="1706859" cy="326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hlinkClick r:id="rId5" action="ppaction://hlinksldjump"/>
              <a:extLst>
                <a:ext uri="{FF2B5EF4-FFF2-40B4-BE49-F238E27FC236}">
                  <a16:creationId xmlns:a16="http://schemas.microsoft.com/office/drawing/2014/main" id="{2BF7644C-DE4F-4751-A467-1F0971634F77}"/>
                </a:ext>
              </a:extLst>
            </p:cNvPr>
            <p:cNvSpPr/>
            <p:nvPr/>
          </p:nvSpPr>
          <p:spPr>
            <a:xfrm>
              <a:off x="113674" y="1455346"/>
              <a:ext cx="134365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hlinkClick r:id="rId6" action="ppaction://hlinksldjump"/>
              <a:extLst>
                <a:ext uri="{FF2B5EF4-FFF2-40B4-BE49-F238E27FC236}">
                  <a16:creationId xmlns:a16="http://schemas.microsoft.com/office/drawing/2014/main" id="{5184F5A2-9A58-4C82-887D-616339EF3538}"/>
                </a:ext>
              </a:extLst>
            </p:cNvPr>
            <p:cNvSpPr/>
            <p:nvPr/>
          </p:nvSpPr>
          <p:spPr>
            <a:xfrm>
              <a:off x="113673" y="1966175"/>
              <a:ext cx="181990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hlinkClick r:id="rId7" action="ppaction://hlinksldjump"/>
              <a:extLst>
                <a:ext uri="{FF2B5EF4-FFF2-40B4-BE49-F238E27FC236}">
                  <a16:creationId xmlns:a16="http://schemas.microsoft.com/office/drawing/2014/main" id="{55D994D6-3A5E-46FC-B778-99D3E14DFAA3}"/>
                </a:ext>
              </a:extLst>
            </p:cNvPr>
            <p:cNvSpPr/>
            <p:nvPr/>
          </p:nvSpPr>
          <p:spPr>
            <a:xfrm>
              <a:off x="113673" y="2449464"/>
              <a:ext cx="2495550"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hlinkClick r:id="rId8" action="ppaction://hlinksldjump"/>
              <a:extLst>
                <a:ext uri="{FF2B5EF4-FFF2-40B4-BE49-F238E27FC236}">
                  <a16:creationId xmlns:a16="http://schemas.microsoft.com/office/drawing/2014/main" id="{B8B6986D-6118-4825-AE1A-488456F98F36}"/>
                </a:ext>
              </a:extLst>
            </p:cNvPr>
            <p:cNvSpPr/>
            <p:nvPr/>
          </p:nvSpPr>
          <p:spPr>
            <a:xfrm>
              <a:off x="113673" y="2932753"/>
              <a:ext cx="2315202"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hlinkClick r:id="rId9" action="ppaction://hlinksldjump"/>
              <a:extLst>
                <a:ext uri="{FF2B5EF4-FFF2-40B4-BE49-F238E27FC236}">
                  <a16:creationId xmlns:a16="http://schemas.microsoft.com/office/drawing/2014/main" id="{0044AF81-5BC4-41AA-9919-7759C8B890A9}"/>
                </a:ext>
              </a:extLst>
            </p:cNvPr>
            <p:cNvSpPr/>
            <p:nvPr/>
          </p:nvSpPr>
          <p:spPr>
            <a:xfrm>
              <a:off x="83842" y="3416042"/>
              <a:ext cx="1525884"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hlinkClick r:id="rId10" action="ppaction://hlinksldjump"/>
              <a:extLst>
                <a:ext uri="{FF2B5EF4-FFF2-40B4-BE49-F238E27FC236}">
                  <a16:creationId xmlns:a16="http://schemas.microsoft.com/office/drawing/2014/main" id="{F28819CE-4AA6-4F48-B9C7-1A684902ADD5}"/>
                </a:ext>
              </a:extLst>
            </p:cNvPr>
            <p:cNvSpPr/>
            <p:nvPr/>
          </p:nvSpPr>
          <p:spPr>
            <a:xfrm>
              <a:off x="83842" y="3888771"/>
              <a:ext cx="1373484"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hlinkClick r:id="rId11" action="ppaction://hlinksldjump"/>
              <a:extLst>
                <a:ext uri="{FF2B5EF4-FFF2-40B4-BE49-F238E27FC236}">
                  <a16:creationId xmlns:a16="http://schemas.microsoft.com/office/drawing/2014/main" id="{E517E134-8232-4667-95DB-6C931D8B8098}"/>
                </a:ext>
              </a:extLst>
            </p:cNvPr>
            <p:cNvSpPr/>
            <p:nvPr/>
          </p:nvSpPr>
          <p:spPr>
            <a:xfrm>
              <a:off x="113673" y="4382620"/>
              <a:ext cx="1343652"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hlinkClick r:id="rId12" action="ppaction://hlinksldjump"/>
              <a:extLst>
                <a:ext uri="{FF2B5EF4-FFF2-40B4-BE49-F238E27FC236}">
                  <a16:creationId xmlns:a16="http://schemas.microsoft.com/office/drawing/2014/main" id="{04DFF842-24E4-4779-BD90-90A14F02C335}"/>
                </a:ext>
              </a:extLst>
            </p:cNvPr>
            <p:cNvSpPr/>
            <p:nvPr/>
          </p:nvSpPr>
          <p:spPr>
            <a:xfrm>
              <a:off x="113672" y="4852486"/>
              <a:ext cx="1677027"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hlinkClick r:id="rId13" action="ppaction://hlinksldjump"/>
              <a:extLst>
                <a:ext uri="{FF2B5EF4-FFF2-40B4-BE49-F238E27FC236}">
                  <a16:creationId xmlns:a16="http://schemas.microsoft.com/office/drawing/2014/main" id="{17677705-4F02-48E6-AFE4-9BE3FAF0A625}"/>
                </a:ext>
              </a:extLst>
            </p:cNvPr>
            <p:cNvSpPr/>
            <p:nvPr/>
          </p:nvSpPr>
          <p:spPr>
            <a:xfrm>
              <a:off x="106869" y="5376738"/>
              <a:ext cx="2607756"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hlinkClick r:id="rId14" action="ppaction://hlinksldjump"/>
              <a:extLst>
                <a:ext uri="{FF2B5EF4-FFF2-40B4-BE49-F238E27FC236}">
                  <a16:creationId xmlns:a16="http://schemas.microsoft.com/office/drawing/2014/main" id="{AC20796F-9A47-4875-8D64-FC2751467EBF}"/>
                </a:ext>
              </a:extLst>
            </p:cNvPr>
            <p:cNvSpPr/>
            <p:nvPr/>
          </p:nvSpPr>
          <p:spPr>
            <a:xfrm>
              <a:off x="106869" y="5846604"/>
              <a:ext cx="893256"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22791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p15:prstTrans prst="curtains"/>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6"/>
                    </p:tgtEl>
                  </p:cond>
                </p:stCondLst>
                <p:endSync evt="end" delay="0">
                  <p:rtn val="all"/>
                </p:endSync>
                <p:childTnLst>
                  <p:par>
                    <p:cTn id="8" fill="hold">
                      <p:stCondLst>
                        <p:cond delay="0"/>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0-#ppt_w/2"/>
                                          </p:val>
                                        </p:tav>
                                        <p:tav tm="100000">
                                          <p:val>
                                            <p:strVal val="#ppt_x"/>
                                          </p:val>
                                        </p:tav>
                                      </p:tavLst>
                                    </p:anim>
                                    <p:anim calcmode="lin" valueType="num">
                                      <p:cBhvr additive="base">
                                        <p:cTn id="13"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36"/>
                  </p:tgtEl>
                </p:cond>
              </p:nextCondLst>
            </p:seq>
            <p:seq concurrent="1" nextAc="seek">
              <p:cTn id="14" restart="whenNotActive" fill="hold" evtFilter="cancelBubble" nodeType="interactiveSeq">
                <p:stCondLst>
                  <p:cond evt="onClick" delay="0">
                    <p:tgtEl>
                      <p:spTgt spid="37"/>
                    </p:tgtEl>
                  </p:cond>
                </p:stCondLst>
                <p:endSync evt="end" delay="0">
                  <p:rtn val="all"/>
                </p:endSync>
                <p:childTnLst>
                  <p:par>
                    <p:cTn id="15" fill="hold">
                      <p:stCondLst>
                        <p:cond delay="0"/>
                      </p:stCondLst>
                      <p:childTnLst>
                        <p:par>
                          <p:cTn id="16" fill="hold">
                            <p:stCondLst>
                              <p:cond delay="0"/>
                            </p:stCondLst>
                            <p:childTnLst>
                              <p:par>
                                <p:cTn id="17" presetID="2" presetClass="exit" presetSubtype="8" fill="hold" nodeType="clickEffect">
                                  <p:stCondLst>
                                    <p:cond delay="0"/>
                                  </p:stCondLst>
                                  <p:childTnLst>
                                    <p:anim calcmode="lin" valueType="num">
                                      <p:cBhvr additive="base">
                                        <p:cTn id="18" dur="500"/>
                                        <p:tgtEl>
                                          <p:spTgt spid="37"/>
                                        </p:tgtEl>
                                        <p:attrNameLst>
                                          <p:attrName>ppt_x</p:attrName>
                                        </p:attrNameLst>
                                      </p:cBhvr>
                                      <p:tavLst>
                                        <p:tav tm="0">
                                          <p:val>
                                            <p:strVal val="ppt_x"/>
                                          </p:val>
                                        </p:tav>
                                        <p:tav tm="100000">
                                          <p:val>
                                            <p:strVal val="0-ppt_w/2"/>
                                          </p:val>
                                        </p:tav>
                                      </p:tavLst>
                                    </p:anim>
                                    <p:anim calcmode="lin" valueType="num">
                                      <p:cBhvr additive="base">
                                        <p:cTn id="19" dur="500"/>
                                        <p:tgtEl>
                                          <p:spTgt spid="37"/>
                                        </p:tgtEl>
                                        <p:attrNameLst>
                                          <p:attrName>ppt_y</p:attrName>
                                        </p:attrNameLst>
                                      </p:cBhvr>
                                      <p:tavLst>
                                        <p:tav tm="0">
                                          <p:val>
                                            <p:strVal val="ppt_y"/>
                                          </p:val>
                                        </p:tav>
                                        <p:tav tm="100000">
                                          <p:val>
                                            <p:strVal val="ppt_y"/>
                                          </p:val>
                                        </p:tav>
                                      </p:tavLst>
                                    </p:anim>
                                    <p:set>
                                      <p:cBhvr>
                                        <p:cTn id="20"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629" y="-2503714"/>
            <a:ext cx="13345886" cy="10885714"/>
          </a:xfrm>
          <a:prstGeom prst="rect">
            <a:avLst/>
          </a:prstGeom>
        </p:spPr>
      </p:pic>
      <p:sp>
        <p:nvSpPr>
          <p:cNvPr id="7" name="TextBox 6"/>
          <p:cNvSpPr txBox="1"/>
          <p:nvPr/>
        </p:nvSpPr>
        <p:spPr>
          <a:xfrm>
            <a:off x="5044569" y="5030888"/>
            <a:ext cx="2387683" cy="769441"/>
          </a:xfrm>
          <a:prstGeom prst="rect">
            <a:avLst/>
          </a:prstGeom>
          <a:noFill/>
        </p:spPr>
        <p:txBody>
          <a:bodyPr wrap="square" rtlCol="0">
            <a:spAutoFit/>
          </a:bodyPr>
          <a:lstStyle/>
          <a:p>
            <a:pPr algn="ctr"/>
            <a:r>
              <a:rPr lang="en-GB" sz="4400" dirty="0">
                <a:latin typeface="Brush StrokeFast" pitchFamily="50" charset="0"/>
              </a:rPr>
              <a:t>NS-SEC</a:t>
            </a:r>
            <a:endParaRPr lang="en-US" sz="4400" dirty="0">
              <a:latin typeface="Brush StrokeFast" pitchFamily="50" charset="0"/>
            </a:endParaRPr>
          </a:p>
        </p:txBody>
      </p:sp>
      <p:sp>
        <p:nvSpPr>
          <p:cNvPr id="15" name="Rectangle 14"/>
          <p:cNvSpPr/>
          <p:nvPr/>
        </p:nvSpPr>
        <p:spPr>
          <a:xfrm>
            <a:off x="-71717" y="1835142"/>
            <a:ext cx="6096000" cy="297517"/>
          </a:xfrm>
          <a:prstGeom prst="rect">
            <a:avLst/>
          </a:prstGeom>
        </p:spPr>
        <p:txBody>
          <a:bodyPr>
            <a:spAutoFit/>
          </a:bodyPr>
          <a:lstStyle/>
          <a:p>
            <a:pPr>
              <a:lnSpc>
                <a:spcPts val="1615"/>
              </a:lnSpc>
              <a:tabLst>
                <a:tab pos="457200" algn="l"/>
              </a:tabLst>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607144" y="832008"/>
            <a:ext cx="3108406" cy="3580467"/>
          </a:xfrm>
          <a:prstGeom prst="rect">
            <a:avLst/>
          </a:prstGeom>
        </p:spPr>
        <p:txBody>
          <a:bodyPr wrap="square">
            <a:spAutoFit/>
          </a:bodyPr>
          <a:lstStyle/>
          <a:p>
            <a:pPr algn="ctr">
              <a:lnSpc>
                <a:spcPts val="1615"/>
              </a:lnSpc>
            </a:pP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1. Managerial and professional</a:t>
            </a:r>
            <a:endParaRPr lang="en-US" dirty="0">
              <a:latin typeface="Arial" panose="020B0604020202020204" pitchFamily="34" charset="0"/>
              <a:ea typeface="Calibri" panose="020F0502020204030204" pitchFamily="34" charset="0"/>
              <a:cs typeface="Arial" panose="020B0604020202020204" pitchFamily="34" charset="0"/>
            </a:endParaRPr>
          </a:p>
          <a:p>
            <a:pPr algn="ctr">
              <a:lnSpc>
                <a:spcPts val="1615"/>
              </a:lnSpc>
            </a:pP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dirty="0">
              <a:latin typeface="Arial" panose="020B0604020202020204" pitchFamily="34" charset="0"/>
              <a:ea typeface="Calibri" panose="020F0502020204030204" pitchFamily="34" charset="0"/>
              <a:cs typeface="Arial" panose="020B0604020202020204" pitchFamily="34" charset="0"/>
            </a:endParaRPr>
          </a:p>
          <a:p>
            <a:pPr algn="ctr">
              <a:lnSpc>
                <a:spcPts val="1615"/>
              </a:lnSpc>
            </a:pPr>
            <a:endParaRPr lang="en-GB"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lnSpc>
                <a:spcPts val="1615"/>
              </a:lnSpc>
            </a:pPr>
            <a:endParaRPr lang="en-GB"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lnSpc>
                <a:spcPts val="1615"/>
              </a:lnSpc>
            </a:pP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2. Intermediate</a:t>
            </a:r>
            <a:endParaRPr lang="en-US" dirty="0">
              <a:latin typeface="Arial" panose="020B0604020202020204" pitchFamily="34" charset="0"/>
              <a:ea typeface="Calibri" panose="020F0502020204030204" pitchFamily="34" charset="0"/>
              <a:cs typeface="Arial" panose="020B0604020202020204" pitchFamily="34" charset="0"/>
            </a:endParaRPr>
          </a:p>
          <a:p>
            <a:pPr algn="ctr">
              <a:lnSpc>
                <a:spcPts val="1615"/>
              </a:lnSpc>
            </a:pP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dirty="0">
              <a:latin typeface="Arial" panose="020B0604020202020204" pitchFamily="34" charset="0"/>
              <a:ea typeface="Calibri" panose="020F0502020204030204" pitchFamily="34" charset="0"/>
              <a:cs typeface="Arial" panose="020B0604020202020204" pitchFamily="34" charset="0"/>
            </a:endParaRPr>
          </a:p>
          <a:p>
            <a:pPr algn="ctr">
              <a:lnSpc>
                <a:spcPts val="1615"/>
              </a:lnSpc>
            </a:pP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algn="ctr">
              <a:lnSpc>
                <a:spcPts val="1615"/>
              </a:lnSpc>
            </a:pP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3. . Small employers /  </a:t>
            </a:r>
          </a:p>
          <a:p>
            <a:pPr algn="ctr">
              <a:lnSpc>
                <a:spcPts val="1615"/>
              </a:lnSpc>
            </a:pP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self-employed</a:t>
            </a:r>
            <a:endParaRPr lang="en-US" dirty="0">
              <a:latin typeface="Arial" panose="020B0604020202020204" pitchFamily="34" charset="0"/>
              <a:ea typeface="Calibri" panose="020F0502020204030204" pitchFamily="34" charset="0"/>
              <a:cs typeface="Arial" panose="020B0604020202020204" pitchFamily="34" charset="0"/>
            </a:endParaRPr>
          </a:p>
          <a:p>
            <a:pPr algn="ctr">
              <a:lnSpc>
                <a:spcPts val="1615"/>
              </a:lnSpc>
            </a:pP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dirty="0">
              <a:latin typeface="Arial" panose="020B0604020202020204" pitchFamily="34" charset="0"/>
              <a:ea typeface="Calibri" panose="020F0502020204030204" pitchFamily="34" charset="0"/>
              <a:cs typeface="Arial" panose="020B0604020202020204" pitchFamily="34" charset="0"/>
            </a:endParaRPr>
          </a:p>
          <a:p>
            <a:pPr algn="ctr">
              <a:lnSpc>
                <a:spcPts val="1615"/>
              </a:lnSpc>
              <a:tabLst>
                <a:tab pos="457200" algn="l"/>
              </a:tabLst>
            </a:pPr>
            <a:endParaRPr lang="en-GB"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lnSpc>
                <a:spcPts val="1615"/>
              </a:lnSpc>
              <a:tabLst>
                <a:tab pos="457200" algn="l"/>
              </a:tabLst>
            </a:pP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4. Lower supervisory and technical </a:t>
            </a:r>
            <a:endParaRPr lang="en-US" dirty="0">
              <a:latin typeface="Arial" panose="020B0604020202020204" pitchFamily="34" charset="0"/>
              <a:ea typeface="Calibri" panose="020F0502020204030204" pitchFamily="34" charset="0"/>
              <a:cs typeface="Arial" panose="020B0604020202020204" pitchFamily="34" charset="0"/>
            </a:endParaRPr>
          </a:p>
          <a:p>
            <a:pPr algn="ctr">
              <a:lnSpc>
                <a:spcPts val="1615"/>
              </a:lnSpc>
              <a:tabLst>
                <a:tab pos="457200" algn="l"/>
              </a:tabLst>
            </a:pP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dirty="0">
              <a:latin typeface="Arial" panose="020B0604020202020204" pitchFamily="34" charset="0"/>
              <a:ea typeface="Calibri" panose="020F0502020204030204" pitchFamily="34" charset="0"/>
              <a:cs typeface="Arial" panose="020B0604020202020204" pitchFamily="34" charset="0"/>
            </a:endParaRPr>
          </a:p>
          <a:p>
            <a:pPr algn="ctr">
              <a:lnSpc>
                <a:spcPts val="1615"/>
              </a:lnSpc>
            </a:pP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dirty="0">
              <a:latin typeface="Arial" panose="020B0604020202020204" pitchFamily="34" charset="0"/>
              <a:ea typeface="Calibri" panose="020F0502020204030204" pitchFamily="34" charset="0"/>
              <a:cs typeface="Arial" panose="020B0604020202020204" pitchFamily="34" charset="0"/>
            </a:endParaRPr>
          </a:p>
          <a:p>
            <a:pPr algn="ctr">
              <a:lnSpc>
                <a:spcPts val="1615"/>
              </a:lnSpc>
            </a:pP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5. Semi-routine and routine</a:t>
            </a:r>
            <a:endParaRPr lang="en-US" dirty="0">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607145" y="272143"/>
            <a:ext cx="3191970" cy="297517"/>
          </a:xfrm>
          <a:prstGeom prst="rect">
            <a:avLst/>
          </a:prstGeom>
        </p:spPr>
        <p:txBody>
          <a:bodyPr wrap="square">
            <a:spAutoFit/>
          </a:bodyPr>
          <a:lstStyle/>
          <a:p>
            <a:pPr algn="ctr">
              <a:lnSpc>
                <a:spcPts val="1615"/>
              </a:lnSpc>
            </a:pPr>
            <a:r>
              <a:rPr lang="en-GB" b="1" dirty="0">
                <a:solidFill>
                  <a:srgbClr val="000000"/>
                </a:solidFill>
                <a:latin typeface="Arial" panose="020B0604020202020204" pitchFamily="34" charset="0"/>
                <a:ea typeface="Calibri" panose="020F0502020204030204" pitchFamily="34" charset="0"/>
                <a:cs typeface="Arial" panose="020B0604020202020204" pitchFamily="34" charset="0"/>
              </a:rPr>
              <a:t>5 classes</a:t>
            </a:r>
            <a:endParaRPr lang="en-US" dirty="0">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4474028" y="272143"/>
            <a:ext cx="3211285" cy="297517"/>
          </a:xfrm>
          <a:prstGeom prst="rect">
            <a:avLst/>
          </a:prstGeom>
        </p:spPr>
        <p:txBody>
          <a:bodyPr wrap="square">
            <a:spAutoFit/>
          </a:bodyPr>
          <a:lstStyle/>
          <a:p>
            <a:pPr lvl="0" algn="ctr">
              <a:lnSpc>
                <a:spcPts val="1615"/>
              </a:lnSpc>
              <a:defRPr/>
            </a:pPr>
            <a:r>
              <a:rPr lang="en-GB" b="1" dirty="0">
                <a:solidFill>
                  <a:srgbClr val="000000"/>
                </a:solidFill>
                <a:latin typeface="Arial" panose="020B0604020202020204" pitchFamily="34" charset="0"/>
                <a:ea typeface="Calibri" panose="020F0502020204030204" pitchFamily="34" charset="0"/>
                <a:cs typeface="Arial" panose="020B0604020202020204" pitchFamily="34" charset="0"/>
              </a:rPr>
              <a:t>8 classes</a:t>
            </a:r>
            <a:endParaRPr lang="en-US" dirty="0">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4474027" y="794301"/>
            <a:ext cx="3211285" cy="3580467"/>
          </a:xfrm>
          <a:prstGeom prst="rect">
            <a:avLst/>
          </a:prstGeom>
        </p:spPr>
        <p:txBody>
          <a:bodyPr wrap="square">
            <a:spAutoFit/>
          </a:bodyPr>
          <a:lstStyle/>
          <a:p>
            <a:pPr algn="ctr">
              <a:lnSpc>
                <a:spcPts val="1615"/>
              </a:lnSpc>
            </a:pPr>
            <a:r>
              <a:rPr lang="en-GB" sz="1400" dirty="0">
                <a:solidFill>
                  <a:srgbClr val="000000"/>
                </a:solidFill>
                <a:latin typeface="Arial" panose="020B0604020202020204" pitchFamily="34" charset="0"/>
                <a:ea typeface="Calibri" panose="020F0502020204030204" pitchFamily="34" charset="0"/>
                <a:cs typeface="Arial" panose="020B0604020202020204" pitchFamily="34" charset="0"/>
              </a:rPr>
              <a:t>1. Large employers, managers, professionals</a:t>
            </a:r>
            <a:endParaRPr lang="en-US" sz="1400" dirty="0">
              <a:latin typeface="Arial" panose="020B0604020202020204" pitchFamily="34" charset="0"/>
              <a:ea typeface="Calibri" panose="020F0502020204030204" pitchFamily="34" charset="0"/>
              <a:cs typeface="Arial" panose="020B0604020202020204" pitchFamily="34" charset="0"/>
            </a:endParaRPr>
          </a:p>
          <a:p>
            <a:pPr marL="228600" marR="0" algn="ctr">
              <a:lnSpc>
                <a:spcPts val="1615"/>
              </a:lnSpc>
              <a:spcBef>
                <a:spcPts val="0"/>
              </a:spcBef>
              <a:spcAft>
                <a:spcPts val="0"/>
              </a:spcAft>
            </a:pPr>
            <a:r>
              <a:rPr lang="en-GB" sz="14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1400" dirty="0">
              <a:latin typeface="Arial" panose="020B0604020202020204" pitchFamily="34" charset="0"/>
              <a:ea typeface="Calibri" panose="020F0502020204030204" pitchFamily="34" charset="0"/>
              <a:cs typeface="Arial" panose="020B0604020202020204" pitchFamily="34" charset="0"/>
            </a:endParaRPr>
          </a:p>
          <a:p>
            <a:pPr algn="ctr">
              <a:lnSpc>
                <a:spcPts val="1615"/>
              </a:lnSpc>
              <a:tabLst>
                <a:tab pos="457200" algn="l"/>
              </a:tabLst>
            </a:pPr>
            <a:r>
              <a:rPr lang="en-GB" sz="1400" dirty="0">
                <a:solidFill>
                  <a:srgbClr val="000000"/>
                </a:solidFill>
                <a:latin typeface="Arial" panose="020B0604020202020204" pitchFamily="34" charset="0"/>
                <a:ea typeface="Calibri" panose="020F0502020204030204" pitchFamily="34" charset="0"/>
                <a:cs typeface="Arial" panose="020B0604020202020204" pitchFamily="34" charset="0"/>
              </a:rPr>
              <a:t>2. Lower managers, professionals</a:t>
            </a:r>
          </a:p>
          <a:p>
            <a:pPr marL="228600" marR="0" algn="ctr">
              <a:lnSpc>
                <a:spcPts val="1615"/>
              </a:lnSpc>
              <a:spcBef>
                <a:spcPts val="0"/>
              </a:spcBef>
              <a:spcAft>
                <a:spcPts val="0"/>
              </a:spcAft>
            </a:pPr>
            <a:endParaRPr lang="en-GB"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28600" marR="0" algn="ctr">
              <a:lnSpc>
                <a:spcPts val="1615"/>
              </a:lnSpc>
              <a:spcBef>
                <a:spcPts val="0"/>
              </a:spcBef>
              <a:spcAft>
                <a:spcPts val="0"/>
              </a:spcAft>
            </a:pPr>
            <a:r>
              <a:rPr lang="en-GB" sz="1400" dirty="0">
                <a:solidFill>
                  <a:srgbClr val="000000"/>
                </a:solidFill>
                <a:latin typeface="Arial" panose="020B0604020202020204" pitchFamily="34" charset="0"/>
                <a:ea typeface="Calibri" panose="020F0502020204030204" pitchFamily="34" charset="0"/>
                <a:cs typeface="Arial" panose="020B0604020202020204" pitchFamily="34" charset="0"/>
              </a:rPr>
              <a:t>3. Intermediate (service)</a:t>
            </a:r>
          </a:p>
          <a:p>
            <a:pPr algn="ctr">
              <a:lnSpc>
                <a:spcPts val="1615"/>
              </a:lnSpc>
              <a:tabLst>
                <a:tab pos="457200" algn="l"/>
              </a:tabLst>
            </a:pPr>
            <a:endParaRPr lang="en-GB"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lnSpc>
                <a:spcPts val="1615"/>
              </a:lnSpc>
              <a:tabLst>
                <a:tab pos="457200" algn="l"/>
              </a:tabLst>
            </a:pPr>
            <a:r>
              <a:rPr lang="en-GB" sz="1400" dirty="0">
                <a:solidFill>
                  <a:srgbClr val="000000"/>
                </a:solidFill>
                <a:latin typeface="Arial" panose="020B0604020202020204" pitchFamily="34" charset="0"/>
                <a:ea typeface="Calibri" panose="020F0502020204030204" pitchFamily="34" charset="0"/>
                <a:cs typeface="Arial" panose="020B0604020202020204" pitchFamily="34" charset="0"/>
              </a:rPr>
              <a:t>4. Small employers, self-employed</a:t>
            </a:r>
            <a:endParaRPr lang="en-US" sz="1400" dirty="0">
              <a:latin typeface="Arial" panose="020B0604020202020204" pitchFamily="34" charset="0"/>
              <a:ea typeface="Calibri" panose="020F0502020204030204" pitchFamily="34" charset="0"/>
              <a:cs typeface="Arial" panose="020B0604020202020204" pitchFamily="34" charset="0"/>
            </a:endParaRPr>
          </a:p>
          <a:p>
            <a:pPr algn="ctr">
              <a:lnSpc>
                <a:spcPts val="1615"/>
              </a:lnSpc>
              <a:tabLst>
                <a:tab pos="457200" algn="l"/>
              </a:tabLst>
            </a:pPr>
            <a:endParaRPr lang="en-GB"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lnSpc>
                <a:spcPts val="1615"/>
              </a:lnSpc>
              <a:tabLst>
                <a:tab pos="457200" algn="l"/>
              </a:tabLst>
            </a:pPr>
            <a:r>
              <a:rPr lang="en-GB" sz="1400" dirty="0">
                <a:solidFill>
                  <a:srgbClr val="000000"/>
                </a:solidFill>
                <a:latin typeface="Arial" panose="020B0604020202020204" pitchFamily="34" charset="0"/>
                <a:ea typeface="Calibri" panose="020F0502020204030204" pitchFamily="34" charset="0"/>
                <a:cs typeface="Arial" panose="020B0604020202020204" pitchFamily="34" charset="0"/>
              </a:rPr>
              <a:t>5. Lower supervisory and technical </a:t>
            </a:r>
            <a:endParaRPr lang="en-US" sz="1400" dirty="0">
              <a:latin typeface="Arial" panose="020B0604020202020204" pitchFamily="34" charset="0"/>
              <a:ea typeface="Calibri" panose="020F0502020204030204" pitchFamily="34" charset="0"/>
              <a:cs typeface="Arial" panose="020B0604020202020204" pitchFamily="34" charset="0"/>
            </a:endParaRPr>
          </a:p>
          <a:p>
            <a:pPr algn="ctr">
              <a:lnSpc>
                <a:spcPts val="1615"/>
              </a:lnSpc>
              <a:tabLst>
                <a:tab pos="457200" algn="l"/>
              </a:tabLst>
            </a:pPr>
            <a:endParaRPr lang="en-GB"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lnSpc>
                <a:spcPts val="1615"/>
              </a:lnSpc>
            </a:pPr>
            <a:r>
              <a:rPr lang="en-GB" sz="1400" dirty="0">
                <a:solidFill>
                  <a:srgbClr val="000000"/>
                </a:solidFill>
                <a:latin typeface="Arial" panose="020B0604020202020204" pitchFamily="34" charset="0"/>
                <a:ea typeface="Calibri" panose="020F0502020204030204" pitchFamily="34" charset="0"/>
                <a:cs typeface="Arial" panose="020B0604020202020204" pitchFamily="34" charset="0"/>
              </a:rPr>
              <a:t>6. Semi-routine  </a:t>
            </a:r>
            <a:endParaRPr lang="en-US" sz="1400" dirty="0">
              <a:latin typeface="Arial" panose="020B0604020202020204" pitchFamily="34" charset="0"/>
              <a:ea typeface="Calibri" panose="020F0502020204030204" pitchFamily="34" charset="0"/>
              <a:cs typeface="Arial" panose="020B0604020202020204" pitchFamily="34" charset="0"/>
            </a:endParaRPr>
          </a:p>
          <a:p>
            <a:pPr algn="ctr">
              <a:lnSpc>
                <a:spcPts val="1615"/>
              </a:lnSpc>
            </a:pPr>
            <a:endParaRPr lang="en-GB"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lnSpc>
                <a:spcPts val="1615"/>
              </a:lnSpc>
            </a:pPr>
            <a:r>
              <a:rPr lang="en-GB" sz="1400" dirty="0">
                <a:solidFill>
                  <a:srgbClr val="000000"/>
                </a:solidFill>
                <a:latin typeface="Arial" panose="020B0604020202020204" pitchFamily="34" charset="0"/>
                <a:ea typeface="Calibri" panose="020F0502020204030204" pitchFamily="34" charset="0"/>
                <a:cs typeface="Arial" panose="020B0604020202020204" pitchFamily="34" charset="0"/>
              </a:rPr>
              <a:t>7. Routine occupations</a:t>
            </a:r>
            <a:endParaRPr lang="en-US" sz="1400" dirty="0">
              <a:latin typeface="Arial" panose="020B0604020202020204" pitchFamily="34" charset="0"/>
              <a:ea typeface="Calibri" panose="020F0502020204030204" pitchFamily="34" charset="0"/>
              <a:cs typeface="Arial" panose="020B0604020202020204" pitchFamily="34" charset="0"/>
            </a:endParaRPr>
          </a:p>
          <a:p>
            <a:pPr algn="ctr">
              <a:lnSpc>
                <a:spcPts val="1615"/>
              </a:lnSpc>
            </a:pPr>
            <a:r>
              <a:rPr lang="en-GB" sz="14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1400" dirty="0">
              <a:latin typeface="Arial" panose="020B0604020202020204" pitchFamily="34" charset="0"/>
              <a:ea typeface="Calibri" panose="020F0502020204030204" pitchFamily="34" charset="0"/>
              <a:cs typeface="Arial" panose="020B0604020202020204" pitchFamily="34" charset="0"/>
            </a:endParaRPr>
          </a:p>
          <a:p>
            <a:pPr algn="ctr">
              <a:lnSpc>
                <a:spcPts val="1615"/>
              </a:lnSpc>
            </a:pPr>
            <a:r>
              <a:rPr lang="en-GB" sz="1400" dirty="0">
                <a:solidFill>
                  <a:srgbClr val="000000"/>
                </a:solidFill>
                <a:latin typeface="Arial" panose="020B0604020202020204" pitchFamily="34" charset="0"/>
                <a:ea typeface="Calibri" panose="020F0502020204030204" pitchFamily="34" charset="0"/>
                <a:cs typeface="Arial" panose="020B0604020202020204" pitchFamily="34" charset="0"/>
              </a:rPr>
              <a:t>8. Never worked / </a:t>
            </a:r>
          </a:p>
          <a:p>
            <a:pPr algn="ctr">
              <a:lnSpc>
                <a:spcPts val="1615"/>
              </a:lnSpc>
            </a:pPr>
            <a:r>
              <a:rPr lang="en-GB" sz="1400" dirty="0">
                <a:solidFill>
                  <a:srgbClr val="000000"/>
                </a:solidFill>
                <a:latin typeface="Arial" panose="020B0604020202020204" pitchFamily="34" charset="0"/>
                <a:ea typeface="Calibri" panose="020F0502020204030204" pitchFamily="34" charset="0"/>
                <a:cs typeface="Arial" panose="020B0604020202020204" pitchFamily="34" charset="0"/>
              </a:rPr>
              <a:t>long-term unemployed</a:t>
            </a:r>
            <a:endParaRPr lang="en-US" sz="1400" dirty="0">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8360226" y="272143"/>
            <a:ext cx="3254831" cy="297517"/>
          </a:xfrm>
          <a:prstGeom prst="rect">
            <a:avLst/>
          </a:prstGeom>
        </p:spPr>
        <p:txBody>
          <a:bodyPr wrap="square">
            <a:spAutoFit/>
          </a:bodyPr>
          <a:lstStyle/>
          <a:p>
            <a:pPr algn="ctr">
              <a:lnSpc>
                <a:spcPts val="1615"/>
              </a:lnSpc>
            </a:pPr>
            <a:r>
              <a:rPr lang="en-GB" b="1" dirty="0">
                <a:solidFill>
                  <a:srgbClr val="000000"/>
                </a:solidFill>
                <a:latin typeface="Arial" panose="020B0604020202020204" pitchFamily="34" charset="0"/>
                <a:ea typeface="Calibri" panose="020F0502020204030204" pitchFamily="34" charset="0"/>
                <a:cs typeface="Arial" panose="020B0604020202020204" pitchFamily="34" charset="0"/>
              </a:rPr>
              <a:t>3 classes</a:t>
            </a:r>
            <a:endParaRPr lang="en-US" dirty="0">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8469086" y="901515"/>
            <a:ext cx="3048000" cy="3170099"/>
          </a:xfrm>
          <a:prstGeom prst="rect">
            <a:avLst/>
          </a:prstGeom>
        </p:spPr>
        <p:txBody>
          <a:bodyPr wrap="square">
            <a:spAutoFit/>
          </a:bodyPr>
          <a:lstStyle/>
          <a:p>
            <a:pPr algn="ctr">
              <a:lnSpc>
                <a:spcPts val="1615"/>
              </a:lnSpc>
            </a:pP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1. Managerial and professional</a:t>
            </a:r>
            <a:endParaRPr lang="en-US" dirty="0">
              <a:latin typeface="Arial" panose="020B0604020202020204" pitchFamily="34" charset="0"/>
              <a:ea typeface="Calibri" panose="020F0502020204030204" pitchFamily="34" charset="0"/>
              <a:cs typeface="Arial" panose="020B0604020202020204" pitchFamily="34" charset="0"/>
            </a:endParaRPr>
          </a:p>
          <a:p>
            <a:pPr algn="ctr">
              <a:lnSpc>
                <a:spcPts val="1615"/>
              </a:lnSpc>
            </a:pP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dirty="0">
              <a:latin typeface="Arial" panose="020B0604020202020204" pitchFamily="34" charset="0"/>
              <a:ea typeface="Calibri" panose="020F0502020204030204" pitchFamily="34" charset="0"/>
              <a:cs typeface="Arial" panose="020B0604020202020204" pitchFamily="34" charset="0"/>
            </a:endParaRPr>
          </a:p>
          <a:p>
            <a:pPr algn="ctr">
              <a:lnSpc>
                <a:spcPts val="1615"/>
              </a:lnSpc>
            </a:pP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dirty="0">
              <a:latin typeface="Arial" panose="020B0604020202020204" pitchFamily="34" charset="0"/>
              <a:ea typeface="Calibri" panose="020F0502020204030204" pitchFamily="34" charset="0"/>
              <a:cs typeface="Arial" panose="020B0604020202020204" pitchFamily="34" charset="0"/>
            </a:endParaRPr>
          </a:p>
          <a:p>
            <a:pPr algn="ctr">
              <a:lnSpc>
                <a:spcPts val="1615"/>
              </a:lnSpc>
            </a:pP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dirty="0">
              <a:latin typeface="Arial" panose="020B0604020202020204" pitchFamily="34" charset="0"/>
              <a:ea typeface="Calibri" panose="020F0502020204030204" pitchFamily="34" charset="0"/>
              <a:cs typeface="Arial" panose="020B0604020202020204" pitchFamily="34" charset="0"/>
            </a:endParaRPr>
          </a:p>
          <a:p>
            <a:pPr algn="ctr">
              <a:lnSpc>
                <a:spcPts val="1615"/>
              </a:lnSpc>
            </a:pP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dirty="0">
              <a:latin typeface="Arial" panose="020B0604020202020204" pitchFamily="34" charset="0"/>
              <a:ea typeface="Calibri" panose="020F0502020204030204" pitchFamily="34" charset="0"/>
              <a:cs typeface="Arial" panose="020B0604020202020204" pitchFamily="34" charset="0"/>
            </a:endParaRPr>
          </a:p>
          <a:p>
            <a:pPr algn="ctr">
              <a:lnSpc>
                <a:spcPts val="1615"/>
              </a:lnSpc>
            </a:pPr>
            <a:endParaRPr lang="en-GB"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lnSpc>
                <a:spcPts val="1615"/>
              </a:lnSpc>
            </a:pP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2. Intermediate</a:t>
            </a:r>
            <a:endParaRPr lang="en-US" dirty="0">
              <a:latin typeface="Arial" panose="020B0604020202020204" pitchFamily="34" charset="0"/>
              <a:ea typeface="Calibri" panose="020F0502020204030204" pitchFamily="34" charset="0"/>
              <a:cs typeface="Arial" panose="020B0604020202020204" pitchFamily="34" charset="0"/>
            </a:endParaRPr>
          </a:p>
          <a:p>
            <a:pPr algn="ctr">
              <a:lnSpc>
                <a:spcPts val="1615"/>
              </a:lnSpc>
            </a:pP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dirty="0">
              <a:latin typeface="Arial" panose="020B0604020202020204" pitchFamily="34" charset="0"/>
              <a:ea typeface="Calibri" panose="020F0502020204030204" pitchFamily="34" charset="0"/>
              <a:cs typeface="Arial" panose="020B0604020202020204" pitchFamily="34" charset="0"/>
            </a:endParaRPr>
          </a:p>
          <a:p>
            <a:pPr algn="ctr">
              <a:lnSpc>
                <a:spcPts val="1615"/>
              </a:lnSpc>
            </a:pP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dirty="0">
              <a:latin typeface="Arial" panose="020B0604020202020204" pitchFamily="34" charset="0"/>
              <a:ea typeface="Calibri" panose="020F0502020204030204" pitchFamily="34" charset="0"/>
              <a:cs typeface="Arial" panose="020B0604020202020204" pitchFamily="34" charset="0"/>
            </a:endParaRPr>
          </a:p>
          <a:p>
            <a:pPr algn="ctr">
              <a:lnSpc>
                <a:spcPts val="1615"/>
              </a:lnSpc>
            </a:pP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dirty="0">
              <a:latin typeface="Arial" panose="020B0604020202020204" pitchFamily="34" charset="0"/>
              <a:ea typeface="Calibri" panose="020F0502020204030204" pitchFamily="34" charset="0"/>
              <a:cs typeface="Arial" panose="020B0604020202020204" pitchFamily="34" charset="0"/>
            </a:endParaRPr>
          </a:p>
          <a:p>
            <a:pPr algn="ctr">
              <a:lnSpc>
                <a:spcPts val="1615"/>
              </a:lnSpc>
            </a:pP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dirty="0">
              <a:latin typeface="Arial" panose="020B0604020202020204" pitchFamily="34" charset="0"/>
              <a:ea typeface="Calibri" panose="020F0502020204030204" pitchFamily="34" charset="0"/>
              <a:cs typeface="Arial" panose="020B0604020202020204" pitchFamily="34" charset="0"/>
            </a:endParaRPr>
          </a:p>
          <a:p>
            <a:pPr algn="ctr">
              <a:lnSpc>
                <a:spcPts val="1615"/>
              </a:lnSpc>
            </a:pPr>
            <a:endParaRPr lang="en-GB"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lnSpc>
                <a:spcPts val="1615"/>
              </a:lnSpc>
            </a:pP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3. Routine and manual</a:t>
            </a:r>
            <a:endParaRPr lang="en-US" dirty="0">
              <a:latin typeface="Arial" panose="020B0604020202020204" pitchFamily="34" charset="0"/>
              <a:ea typeface="Calibri" panose="020F0502020204030204" pitchFamily="34" charset="0"/>
              <a:cs typeface="Arial" panose="020B0604020202020204" pitchFamily="34" charset="0"/>
            </a:endParaRPr>
          </a:p>
          <a:p>
            <a:pPr algn="ctr">
              <a:lnSpc>
                <a:spcPts val="1615"/>
              </a:lnSpc>
            </a:pP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dirty="0">
              <a:latin typeface="Arial" panose="020B060402020202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4474027" y="4429929"/>
            <a:ext cx="3211285" cy="461665"/>
          </a:xfrm>
          <a:prstGeom prst="rect">
            <a:avLst/>
          </a:prstGeom>
          <a:noFill/>
        </p:spPr>
        <p:txBody>
          <a:bodyPr wrap="square" rtlCol="0">
            <a:spAutoFit/>
          </a:bodyPr>
          <a:lstStyle/>
          <a:p>
            <a:pPr algn="ctr"/>
            <a:r>
              <a:rPr lang="en-GB" sz="2400" dirty="0">
                <a:solidFill>
                  <a:schemeClr val="bg1"/>
                </a:solidFill>
              </a:rPr>
              <a:t>Weberian</a:t>
            </a:r>
            <a:endParaRPr lang="en-US" sz="2400" dirty="0">
              <a:solidFill>
                <a:schemeClr val="bg1"/>
              </a:solidFill>
            </a:endParaRPr>
          </a:p>
        </p:txBody>
      </p:sp>
      <p:sp>
        <p:nvSpPr>
          <p:cNvPr id="12" name="Rectangle 11"/>
          <p:cNvSpPr/>
          <p:nvPr/>
        </p:nvSpPr>
        <p:spPr>
          <a:xfrm>
            <a:off x="607144" y="4429929"/>
            <a:ext cx="3283537" cy="461665"/>
          </a:xfrm>
          <a:prstGeom prst="rect">
            <a:avLst/>
          </a:prstGeom>
        </p:spPr>
        <p:txBody>
          <a:bodyPr wrap="square">
            <a:spAutoFit/>
          </a:bodyPr>
          <a:lstStyle/>
          <a:p>
            <a:pPr algn="ctr"/>
            <a:r>
              <a:rPr lang="en-GB" sz="2400" dirty="0">
                <a:solidFill>
                  <a:schemeClr val="bg1"/>
                </a:solidFill>
              </a:rPr>
              <a:t>Labour</a:t>
            </a:r>
            <a:r>
              <a:rPr lang="en-GB" sz="2400" b="1" dirty="0">
                <a:solidFill>
                  <a:schemeClr val="bg1"/>
                </a:solidFill>
              </a:rPr>
              <a:t> </a:t>
            </a:r>
            <a:r>
              <a:rPr lang="en-GB" sz="2400" dirty="0">
                <a:solidFill>
                  <a:schemeClr val="bg1"/>
                </a:solidFill>
              </a:rPr>
              <a:t>market</a:t>
            </a:r>
            <a:r>
              <a:rPr lang="en-GB" sz="2400" b="1" dirty="0">
                <a:solidFill>
                  <a:schemeClr val="bg1"/>
                </a:solidFill>
              </a:rPr>
              <a:t> </a:t>
            </a:r>
            <a:r>
              <a:rPr lang="en-GB" sz="2400" dirty="0">
                <a:solidFill>
                  <a:schemeClr val="bg1"/>
                </a:solidFill>
              </a:rPr>
              <a:t>situation</a:t>
            </a:r>
            <a:endParaRPr lang="en-US" sz="2400" dirty="0">
              <a:solidFill>
                <a:schemeClr val="bg1"/>
              </a:solidFill>
            </a:endParaRPr>
          </a:p>
        </p:txBody>
      </p:sp>
      <p:sp>
        <p:nvSpPr>
          <p:cNvPr id="14" name="TextBox 13"/>
          <p:cNvSpPr txBox="1"/>
          <p:nvPr/>
        </p:nvSpPr>
        <p:spPr>
          <a:xfrm>
            <a:off x="8360226" y="4429929"/>
            <a:ext cx="3254831" cy="461665"/>
          </a:xfrm>
          <a:prstGeom prst="rect">
            <a:avLst/>
          </a:prstGeom>
          <a:noFill/>
        </p:spPr>
        <p:txBody>
          <a:bodyPr wrap="square" rtlCol="0">
            <a:spAutoFit/>
          </a:bodyPr>
          <a:lstStyle/>
          <a:p>
            <a:pPr algn="ctr"/>
            <a:r>
              <a:rPr lang="en-GB" sz="2400" dirty="0">
                <a:solidFill>
                  <a:schemeClr val="bg1"/>
                </a:solidFill>
              </a:rPr>
              <a:t>Work situation</a:t>
            </a:r>
            <a:endParaRPr lang="en-US" sz="2400" dirty="0">
              <a:solidFill>
                <a:schemeClr val="bg1"/>
              </a:solidFill>
            </a:endParaRPr>
          </a:p>
        </p:txBody>
      </p:sp>
      <p:sp>
        <p:nvSpPr>
          <p:cNvPr id="30" name="Sun 29">
            <a:extLst>
              <a:ext uri="{FF2B5EF4-FFF2-40B4-BE49-F238E27FC236}">
                <a16:creationId xmlns:a16="http://schemas.microsoft.com/office/drawing/2014/main" id="{AA19F0A2-1C64-43D0-85FC-8A59F99E48F6}"/>
              </a:ext>
            </a:extLst>
          </p:cNvPr>
          <p:cNvSpPr/>
          <p:nvPr/>
        </p:nvSpPr>
        <p:spPr>
          <a:xfrm>
            <a:off x="284801" y="221474"/>
            <a:ext cx="448408" cy="465993"/>
          </a:xfrm>
          <a:prstGeom prst="sun">
            <a:avLst/>
          </a:prstGeom>
          <a:solidFill>
            <a:schemeClr val="tx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54CA5642-A88F-4A3D-8DF9-43DDA62A0FFB}"/>
              </a:ext>
            </a:extLst>
          </p:cNvPr>
          <p:cNvGrpSpPr/>
          <p:nvPr/>
        </p:nvGrpSpPr>
        <p:grpSpPr>
          <a:xfrm>
            <a:off x="83841" y="970731"/>
            <a:ext cx="3193073" cy="5262979"/>
            <a:chOff x="83841" y="970731"/>
            <a:chExt cx="3193073" cy="5262979"/>
          </a:xfrm>
        </p:grpSpPr>
        <p:sp>
          <p:nvSpPr>
            <p:cNvPr id="32" name="TextBox 31">
              <a:extLst>
                <a:ext uri="{FF2B5EF4-FFF2-40B4-BE49-F238E27FC236}">
                  <a16:creationId xmlns:a16="http://schemas.microsoft.com/office/drawing/2014/main" id="{6DBE5306-2DDE-486D-9426-DD4B1460DF37}"/>
                </a:ext>
              </a:extLst>
            </p:cNvPr>
            <p:cNvSpPr txBox="1"/>
            <p:nvPr/>
          </p:nvSpPr>
          <p:spPr>
            <a:xfrm>
              <a:off x="83841" y="970731"/>
              <a:ext cx="3193073" cy="5262979"/>
            </a:xfrm>
            <a:prstGeom prst="rect">
              <a:avLst/>
            </a:prstGeom>
            <a:solidFill>
              <a:schemeClr val="accent1">
                <a:lumMod val="60000"/>
                <a:lumOff val="40000"/>
                <a:alpha val="49804"/>
              </a:schemeClr>
            </a:solidFill>
            <a:effectLst>
              <a:outerShdw blurRad="50800" dist="88900" sx="102000" sy="102000" algn="t" rotWithShape="0">
                <a:prstClr val="black">
                  <a:alpha val="40000"/>
                </a:prstClr>
              </a:outerShdw>
            </a:effectLst>
          </p:spPr>
          <p:txBody>
            <a:bodyPr wrap="square" rtlCol="0">
              <a:spAutoFit/>
            </a:bodyPr>
            <a:lstStyle/>
            <a:p>
              <a:pPr marL="342900" indent="-342900">
                <a:buAutoNum type="arabicPeriod"/>
              </a:pPr>
              <a:r>
                <a:rPr lang="en-GB" sz="1600" dirty="0">
                  <a:latin typeface="Arial" panose="020B0604020202020204" pitchFamily="34" charset="0"/>
                  <a:cs typeface="Arial" panose="020B0604020202020204" pitchFamily="34" charset="0"/>
                </a:rPr>
                <a:t>The Pyramid</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NS-SEC</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The Pentagon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Alternative Pentagon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Embourgeoisement</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Relational</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Flatlining</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40:30:30</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The Precariat</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Polarised Convergence</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End</a:t>
              </a:r>
            </a:p>
          </p:txBody>
        </p:sp>
        <p:sp>
          <p:nvSpPr>
            <p:cNvPr id="33" name="Rectangle 32">
              <a:hlinkClick r:id="rId4" action="ppaction://hlinksldjump"/>
              <a:extLst>
                <a:ext uri="{FF2B5EF4-FFF2-40B4-BE49-F238E27FC236}">
                  <a16:creationId xmlns:a16="http://schemas.microsoft.com/office/drawing/2014/main" id="{EA7A1CE2-D305-43F9-9DBC-33A3A2F19D30}"/>
                </a:ext>
              </a:extLst>
            </p:cNvPr>
            <p:cNvSpPr/>
            <p:nvPr/>
          </p:nvSpPr>
          <p:spPr>
            <a:xfrm>
              <a:off x="83841" y="970731"/>
              <a:ext cx="1706859" cy="326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hlinkClick r:id="rId5" action="ppaction://hlinksldjump"/>
              <a:extLst>
                <a:ext uri="{FF2B5EF4-FFF2-40B4-BE49-F238E27FC236}">
                  <a16:creationId xmlns:a16="http://schemas.microsoft.com/office/drawing/2014/main" id="{8C72C8AA-94AF-4D5A-8E45-44ED83DB03ED}"/>
                </a:ext>
              </a:extLst>
            </p:cNvPr>
            <p:cNvSpPr/>
            <p:nvPr/>
          </p:nvSpPr>
          <p:spPr>
            <a:xfrm>
              <a:off x="113674" y="1455346"/>
              <a:ext cx="134365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hlinkClick r:id="rId6" action="ppaction://hlinksldjump"/>
              <a:extLst>
                <a:ext uri="{FF2B5EF4-FFF2-40B4-BE49-F238E27FC236}">
                  <a16:creationId xmlns:a16="http://schemas.microsoft.com/office/drawing/2014/main" id="{3C283F12-3874-4FC6-9410-C9FCDBCD5900}"/>
                </a:ext>
              </a:extLst>
            </p:cNvPr>
            <p:cNvSpPr/>
            <p:nvPr/>
          </p:nvSpPr>
          <p:spPr>
            <a:xfrm>
              <a:off x="113673" y="1966175"/>
              <a:ext cx="181990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hlinkClick r:id="rId7" action="ppaction://hlinksldjump"/>
              <a:extLst>
                <a:ext uri="{FF2B5EF4-FFF2-40B4-BE49-F238E27FC236}">
                  <a16:creationId xmlns:a16="http://schemas.microsoft.com/office/drawing/2014/main" id="{50F60C14-A2ED-4445-B1BA-9F1BFE74F935}"/>
                </a:ext>
              </a:extLst>
            </p:cNvPr>
            <p:cNvSpPr/>
            <p:nvPr/>
          </p:nvSpPr>
          <p:spPr>
            <a:xfrm>
              <a:off x="113673" y="2449464"/>
              <a:ext cx="2495550"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hlinkClick r:id="rId8" action="ppaction://hlinksldjump"/>
              <a:extLst>
                <a:ext uri="{FF2B5EF4-FFF2-40B4-BE49-F238E27FC236}">
                  <a16:creationId xmlns:a16="http://schemas.microsoft.com/office/drawing/2014/main" id="{75E26236-4BD5-487B-A310-2DC2716E2FD7}"/>
                </a:ext>
              </a:extLst>
            </p:cNvPr>
            <p:cNvSpPr/>
            <p:nvPr/>
          </p:nvSpPr>
          <p:spPr>
            <a:xfrm>
              <a:off x="113673" y="2932753"/>
              <a:ext cx="2315202"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hlinkClick r:id="rId9" action="ppaction://hlinksldjump"/>
              <a:extLst>
                <a:ext uri="{FF2B5EF4-FFF2-40B4-BE49-F238E27FC236}">
                  <a16:creationId xmlns:a16="http://schemas.microsoft.com/office/drawing/2014/main" id="{581A57BF-ECBF-46D2-B378-9F310E9F9587}"/>
                </a:ext>
              </a:extLst>
            </p:cNvPr>
            <p:cNvSpPr/>
            <p:nvPr/>
          </p:nvSpPr>
          <p:spPr>
            <a:xfrm>
              <a:off x="83842" y="3416042"/>
              <a:ext cx="1525884"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hlinkClick r:id="rId10" action="ppaction://hlinksldjump"/>
              <a:extLst>
                <a:ext uri="{FF2B5EF4-FFF2-40B4-BE49-F238E27FC236}">
                  <a16:creationId xmlns:a16="http://schemas.microsoft.com/office/drawing/2014/main" id="{D2ED6B2A-60B2-43C4-9C8D-B57C3E87D0C9}"/>
                </a:ext>
              </a:extLst>
            </p:cNvPr>
            <p:cNvSpPr/>
            <p:nvPr/>
          </p:nvSpPr>
          <p:spPr>
            <a:xfrm>
              <a:off x="83842" y="3888771"/>
              <a:ext cx="1373484"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hlinkClick r:id="rId11" action="ppaction://hlinksldjump"/>
              <a:extLst>
                <a:ext uri="{FF2B5EF4-FFF2-40B4-BE49-F238E27FC236}">
                  <a16:creationId xmlns:a16="http://schemas.microsoft.com/office/drawing/2014/main" id="{8C9E91DD-BC88-467F-91C4-3BD187B7311C}"/>
                </a:ext>
              </a:extLst>
            </p:cNvPr>
            <p:cNvSpPr/>
            <p:nvPr/>
          </p:nvSpPr>
          <p:spPr>
            <a:xfrm>
              <a:off x="113673" y="4382620"/>
              <a:ext cx="1343652"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hlinkClick r:id="rId12" action="ppaction://hlinksldjump"/>
              <a:extLst>
                <a:ext uri="{FF2B5EF4-FFF2-40B4-BE49-F238E27FC236}">
                  <a16:creationId xmlns:a16="http://schemas.microsoft.com/office/drawing/2014/main" id="{B179E4A8-069B-455A-ADDA-BB938A85DB79}"/>
                </a:ext>
              </a:extLst>
            </p:cNvPr>
            <p:cNvSpPr/>
            <p:nvPr/>
          </p:nvSpPr>
          <p:spPr>
            <a:xfrm>
              <a:off x="113672" y="4852486"/>
              <a:ext cx="1677027"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hlinkClick r:id="rId13" action="ppaction://hlinksldjump"/>
              <a:extLst>
                <a:ext uri="{FF2B5EF4-FFF2-40B4-BE49-F238E27FC236}">
                  <a16:creationId xmlns:a16="http://schemas.microsoft.com/office/drawing/2014/main" id="{268ED686-8C98-40A3-BB72-561998F3E9B5}"/>
                </a:ext>
              </a:extLst>
            </p:cNvPr>
            <p:cNvSpPr/>
            <p:nvPr/>
          </p:nvSpPr>
          <p:spPr>
            <a:xfrm>
              <a:off x="106869" y="5376738"/>
              <a:ext cx="2607756"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hlinkClick r:id="rId14" action="ppaction://hlinksldjump"/>
              <a:extLst>
                <a:ext uri="{FF2B5EF4-FFF2-40B4-BE49-F238E27FC236}">
                  <a16:creationId xmlns:a16="http://schemas.microsoft.com/office/drawing/2014/main" id="{DB3BB830-E4E0-4B72-97B8-909829058A51}"/>
                </a:ext>
              </a:extLst>
            </p:cNvPr>
            <p:cNvSpPr/>
            <p:nvPr/>
          </p:nvSpPr>
          <p:spPr>
            <a:xfrm>
              <a:off x="106869" y="5846604"/>
              <a:ext cx="893256"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92767037"/>
      </p:ext>
    </p:extLst>
  </p:cSld>
  <p:clrMapOvr>
    <a:masterClrMapping/>
  </p:clrMapOvr>
  <p:transition spd="slow" advClick="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0"/>
                    </p:tgtEl>
                  </p:cond>
                </p:stCondLst>
                <p:endSync evt="end" delay="0">
                  <p:rtn val="all"/>
                </p:endSync>
                <p:childTnLst>
                  <p:par>
                    <p:cTn id="8" fill="hold">
                      <p:stCondLst>
                        <p:cond delay="0"/>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30"/>
                  </p:tgtEl>
                </p:cond>
              </p:nextCondLst>
            </p:seq>
            <p:seq concurrent="1" nextAc="seek">
              <p:cTn id="14" restart="whenNotActive" fill="hold" evtFilter="cancelBubble" nodeType="interactiveSeq">
                <p:stCondLst>
                  <p:cond evt="onClick" delay="0">
                    <p:tgtEl>
                      <p:spTgt spid="31"/>
                    </p:tgtEl>
                  </p:cond>
                </p:stCondLst>
                <p:endSync evt="end" delay="0">
                  <p:rtn val="all"/>
                </p:endSync>
                <p:childTnLst>
                  <p:par>
                    <p:cTn id="15" fill="hold">
                      <p:stCondLst>
                        <p:cond delay="0"/>
                      </p:stCondLst>
                      <p:childTnLst>
                        <p:par>
                          <p:cTn id="16" fill="hold">
                            <p:stCondLst>
                              <p:cond delay="0"/>
                            </p:stCondLst>
                            <p:childTnLst>
                              <p:par>
                                <p:cTn id="17" presetID="2" presetClass="exit" presetSubtype="8" fill="hold" nodeType="clickEffect">
                                  <p:stCondLst>
                                    <p:cond delay="0"/>
                                  </p:stCondLst>
                                  <p:childTnLst>
                                    <p:anim calcmode="lin" valueType="num">
                                      <p:cBhvr additive="base">
                                        <p:cTn id="18" dur="500"/>
                                        <p:tgtEl>
                                          <p:spTgt spid="31"/>
                                        </p:tgtEl>
                                        <p:attrNameLst>
                                          <p:attrName>ppt_x</p:attrName>
                                        </p:attrNameLst>
                                      </p:cBhvr>
                                      <p:tavLst>
                                        <p:tav tm="0">
                                          <p:val>
                                            <p:strVal val="ppt_x"/>
                                          </p:val>
                                        </p:tav>
                                        <p:tav tm="100000">
                                          <p:val>
                                            <p:strVal val="0-ppt_w/2"/>
                                          </p:val>
                                        </p:tav>
                                      </p:tavLst>
                                    </p:anim>
                                    <p:anim calcmode="lin" valueType="num">
                                      <p:cBhvr additive="base">
                                        <p:cTn id="19" dur="500"/>
                                        <p:tgtEl>
                                          <p:spTgt spid="31"/>
                                        </p:tgtEl>
                                        <p:attrNameLst>
                                          <p:attrName>ppt_y</p:attrName>
                                        </p:attrNameLst>
                                      </p:cBhvr>
                                      <p:tavLst>
                                        <p:tav tm="0">
                                          <p:val>
                                            <p:strVal val="ppt_y"/>
                                          </p:val>
                                        </p:tav>
                                        <p:tav tm="100000">
                                          <p:val>
                                            <p:strVal val="ppt_y"/>
                                          </p:val>
                                        </p:tav>
                                      </p:tavLst>
                                    </p:anim>
                                    <p:set>
                                      <p:cBhvr>
                                        <p:cTn id="20"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b="16349"/>
          <a:stretch/>
        </p:blipFill>
        <p:spPr>
          <a:xfrm>
            <a:off x="0" y="0"/>
            <a:ext cx="12192000" cy="6858000"/>
          </a:xfrm>
          <a:prstGeom prst="rect">
            <a:avLst/>
          </a:prstGeom>
        </p:spPr>
      </p:pic>
      <p:sp useBgFill="1">
        <p:nvSpPr>
          <p:cNvPr id="16" name="Rectangle 15"/>
          <p:cNvSpPr/>
          <p:nvPr/>
        </p:nvSpPr>
        <p:spPr>
          <a:xfrm>
            <a:off x="1688891" y="1086274"/>
            <a:ext cx="8950965" cy="39913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VAGRounded BT" panose="020F0702020204020204" pitchFamily="34" charset="0"/>
            </a:endParaRPr>
          </a:p>
        </p:txBody>
      </p:sp>
      <p:grpSp>
        <p:nvGrpSpPr>
          <p:cNvPr id="15" name="Group 14"/>
          <p:cNvGrpSpPr/>
          <p:nvPr/>
        </p:nvGrpSpPr>
        <p:grpSpPr>
          <a:xfrm>
            <a:off x="1484670" y="1197869"/>
            <a:ext cx="4715949" cy="3719097"/>
            <a:chOff x="526522" y="1484784"/>
            <a:chExt cx="4680520" cy="3888432"/>
          </a:xfrm>
        </p:grpSpPr>
        <p:sp>
          <p:nvSpPr>
            <p:cNvPr id="5" name="Regular Pentagon 5"/>
            <p:cNvSpPr/>
            <p:nvPr/>
          </p:nvSpPr>
          <p:spPr>
            <a:xfrm>
              <a:off x="526522" y="1484784"/>
              <a:ext cx="4680520" cy="3888432"/>
            </a:xfrm>
            <a:prstGeom prst="pentagon">
              <a:avLst/>
            </a:prstGeom>
            <a:scene3d>
              <a:camera prst="perspectiveLeft"/>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cxnSp>
          <p:nvCxnSpPr>
            <p:cNvPr id="6" name="Straight Connector 5"/>
            <p:cNvCxnSpPr/>
            <p:nvPr/>
          </p:nvCxnSpPr>
          <p:spPr>
            <a:xfrm>
              <a:off x="1858561" y="2253299"/>
              <a:ext cx="2160240" cy="0"/>
            </a:xfrm>
            <a:prstGeom prst="line">
              <a:avLst/>
            </a:prstGeom>
            <a:ln w="25400">
              <a:solidFill>
                <a:schemeClr val="tx1"/>
              </a:solidFill>
              <a:prstDash val="dash"/>
            </a:ln>
            <a:scene3d>
              <a:camera prst="perspectiveLeft"/>
              <a:lightRig rig="threePt" dir="t"/>
            </a:scene3d>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35287" y="4485547"/>
              <a:ext cx="3531586" cy="0"/>
            </a:xfrm>
            <a:prstGeom prst="line">
              <a:avLst/>
            </a:prstGeom>
            <a:ln w="25400">
              <a:solidFill>
                <a:schemeClr val="tx1"/>
              </a:solidFill>
              <a:prstDash val="dash"/>
            </a:ln>
            <a:scene3d>
              <a:camera prst="perspectiveLeft"/>
              <a:lightRig rig="threePt" dir="t"/>
            </a:scene3d>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344687" y="1739500"/>
              <a:ext cx="1314074" cy="547043"/>
            </a:xfrm>
            <a:prstGeom prst="rect">
              <a:avLst/>
            </a:prstGeom>
            <a:noFill/>
            <a:scene3d>
              <a:camera prst="perspectiveLeft"/>
              <a:lightRig rig="threePt" dir="t"/>
            </a:scene3d>
          </p:spPr>
          <p:txBody>
            <a:bodyPr wrap="square" rtlCol="0">
              <a:spAutoFit/>
            </a:bodyPr>
            <a:lstStyle/>
            <a:p>
              <a:r>
                <a:rPr lang="en-GB" sz="2800" b="1" dirty="0">
                  <a:solidFill>
                    <a:schemeClr val="bg1"/>
                  </a:solidFill>
                </a:rPr>
                <a:t>Upper</a:t>
              </a:r>
            </a:p>
          </p:txBody>
        </p:sp>
        <p:sp>
          <p:nvSpPr>
            <p:cNvPr id="9" name="TextBox 8"/>
            <p:cNvSpPr txBox="1"/>
            <p:nvPr/>
          </p:nvSpPr>
          <p:spPr>
            <a:xfrm>
              <a:off x="1030632" y="2469323"/>
              <a:ext cx="3672299" cy="611401"/>
            </a:xfrm>
            <a:prstGeom prst="rect">
              <a:avLst/>
            </a:prstGeom>
            <a:noFill/>
            <a:scene3d>
              <a:camera prst="perspectiveLeft"/>
              <a:lightRig rig="threePt" dir="t"/>
            </a:scene3d>
          </p:spPr>
          <p:txBody>
            <a:bodyPr wrap="square" rtlCol="0">
              <a:spAutoFit/>
            </a:bodyPr>
            <a:lstStyle/>
            <a:p>
              <a:pPr algn="ctr"/>
              <a:r>
                <a:rPr lang="en-GB" sz="3200" b="1" dirty="0">
                  <a:solidFill>
                    <a:schemeClr val="bg1"/>
                  </a:solidFill>
                </a:rPr>
                <a:t>Upper Middle</a:t>
              </a:r>
            </a:p>
          </p:txBody>
        </p:sp>
        <p:cxnSp>
          <p:nvCxnSpPr>
            <p:cNvPr id="10" name="Straight Connector 9"/>
            <p:cNvCxnSpPr/>
            <p:nvPr/>
          </p:nvCxnSpPr>
          <p:spPr>
            <a:xfrm>
              <a:off x="706433" y="3189403"/>
              <a:ext cx="4392488" cy="0"/>
            </a:xfrm>
            <a:prstGeom prst="line">
              <a:avLst/>
            </a:prstGeom>
            <a:ln w="25400">
              <a:solidFill>
                <a:schemeClr val="tx1"/>
              </a:solidFill>
              <a:prstDash val="dash"/>
            </a:ln>
            <a:scene3d>
              <a:camera prst="perspectiveLeft"/>
              <a:lightRig rig="threePt" dir="t"/>
            </a:scene3d>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50449" y="3489629"/>
              <a:ext cx="4032448" cy="740117"/>
            </a:xfrm>
            <a:prstGeom prst="rect">
              <a:avLst/>
            </a:prstGeom>
            <a:noFill/>
            <a:scene3d>
              <a:camera prst="perspectiveLeft"/>
              <a:lightRig rig="threePt" dir="t"/>
            </a:scene3d>
          </p:spPr>
          <p:txBody>
            <a:bodyPr wrap="square" rtlCol="0">
              <a:spAutoFit/>
            </a:bodyPr>
            <a:lstStyle/>
            <a:p>
              <a:pPr algn="ctr"/>
              <a:r>
                <a:rPr lang="en-GB" sz="4000" b="1" dirty="0">
                  <a:solidFill>
                    <a:schemeClr val="bg1"/>
                  </a:solidFill>
                </a:rPr>
                <a:t>Lower Middle</a:t>
              </a:r>
            </a:p>
          </p:txBody>
        </p:sp>
        <p:sp>
          <p:nvSpPr>
            <p:cNvPr id="12" name="TextBox 11"/>
            <p:cNvSpPr txBox="1"/>
            <p:nvPr/>
          </p:nvSpPr>
          <p:spPr>
            <a:xfrm>
              <a:off x="1102531" y="4629563"/>
              <a:ext cx="3672299" cy="611401"/>
            </a:xfrm>
            <a:prstGeom prst="rect">
              <a:avLst/>
            </a:prstGeom>
            <a:noFill/>
            <a:scene3d>
              <a:camera prst="perspectiveLeft"/>
              <a:lightRig rig="threePt" dir="t"/>
            </a:scene3d>
          </p:spPr>
          <p:txBody>
            <a:bodyPr wrap="square" rtlCol="0">
              <a:spAutoFit/>
            </a:bodyPr>
            <a:lstStyle/>
            <a:p>
              <a:pPr algn="ctr"/>
              <a:r>
                <a:rPr lang="en-GB" sz="3200" b="1" dirty="0">
                  <a:solidFill>
                    <a:schemeClr val="bg1"/>
                  </a:solidFill>
                </a:rPr>
                <a:t>Lower</a:t>
              </a:r>
            </a:p>
          </p:txBody>
        </p:sp>
      </p:grpSp>
      <p:sp>
        <p:nvSpPr>
          <p:cNvPr id="17" name="Rectangle 16"/>
          <p:cNvSpPr/>
          <p:nvPr/>
        </p:nvSpPr>
        <p:spPr>
          <a:xfrm>
            <a:off x="-1" y="396909"/>
            <a:ext cx="12192001" cy="502702"/>
          </a:xfrm>
          <a:prstGeom prst="rect">
            <a:avLst/>
          </a:prstGeom>
        </p:spPr>
        <p:txBody>
          <a:bodyPr wrap="square">
            <a:spAutoFit/>
          </a:bodyPr>
          <a:lstStyle/>
          <a:p>
            <a:pPr algn="ctr">
              <a:lnSpc>
                <a:spcPts val="1615"/>
              </a:lnSpc>
            </a:pPr>
            <a:r>
              <a:rPr lang="en-GB" sz="4400" b="1" dirty="0">
                <a:solidFill>
                  <a:srgbClr val="000000"/>
                </a:solidFill>
                <a:latin typeface="Alien Encounters" panose="00000400000000000000" pitchFamily="2" charset="0"/>
                <a:ea typeface="Calibri" panose="020F0502020204030204" pitchFamily="34" charset="0"/>
                <a:cs typeface="Times New Roman" panose="02020603050405020304" pitchFamily="18" charset="0"/>
              </a:rPr>
              <a:t>The Pentagon</a:t>
            </a:r>
            <a:endParaRPr lang="en-US" sz="4400" dirty="0">
              <a:effectLst/>
              <a:latin typeface="Alien Encounters" panose="00000400000000000000" pitchFamily="2" charset="0"/>
              <a:ea typeface="Calibri" panose="020F0502020204030204" pitchFamily="34" charset="0"/>
              <a:cs typeface="Times New Roman" panose="02020603050405020304" pitchFamily="18" charset="0"/>
            </a:endParaRPr>
          </a:p>
          <a:p>
            <a:pPr algn="ctr">
              <a:lnSpc>
                <a:spcPts val="1615"/>
              </a:lnSpc>
            </a:pPr>
            <a:r>
              <a:rPr lang="en-GB" sz="4400" b="1" dirty="0">
                <a:solidFill>
                  <a:srgbClr val="000000"/>
                </a:solidFill>
                <a:latin typeface="Alien Encounters" panose="00000400000000000000" pitchFamily="2" charset="0"/>
                <a:ea typeface="Calibri" panose="020F0502020204030204" pitchFamily="34" charset="0"/>
                <a:cs typeface="Times New Roman" panose="02020603050405020304" pitchFamily="18" charset="0"/>
              </a:rPr>
              <a:t> </a:t>
            </a:r>
            <a:endParaRPr lang="en-US" sz="4400" dirty="0">
              <a:effectLst/>
              <a:latin typeface="Alien Encounters" panose="00000400000000000000" pitchFamily="2" charset="0"/>
              <a:ea typeface="Calibri" panose="020F0502020204030204" pitchFamily="34" charset="0"/>
              <a:cs typeface="Times New Roman" panose="02020603050405020304" pitchFamily="18" charset="0"/>
            </a:endParaRPr>
          </a:p>
        </p:txBody>
      </p:sp>
      <p:sp>
        <p:nvSpPr>
          <p:cNvPr id="2" name="Rectangle 1"/>
          <p:cNvSpPr/>
          <p:nvPr/>
        </p:nvSpPr>
        <p:spPr>
          <a:xfrm>
            <a:off x="6948774" y="1780047"/>
            <a:ext cx="3422732" cy="461665"/>
          </a:xfrm>
          <a:prstGeom prst="rect">
            <a:avLst/>
          </a:prstGeom>
        </p:spPr>
        <p:txBody>
          <a:bodyPr wrap="none">
            <a:spAutoFit/>
          </a:bodyPr>
          <a:lstStyle/>
          <a:p>
            <a:r>
              <a:rPr lang="en-GB" sz="2400" dirty="0">
                <a:latin typeface="VAGRounded BT" panose="020F0702020204020204" pitchFamily="34" charset="0"/>
              </a:rPr>
              <a:t>Post-industrial</a:t>
            </a:r>
            <a:r>
              <a:rPr lang="en-GB" sz="2400" b="1" dirty="0">
                <a:latin typeface="VAGRounded BT" panose="020F0702020204020204" pitchFamily="34" charset="0"/>
              </a:rPr>
              <a:t> society </a:t>
            </a:r>
            <a:endParaRPr lang="en-US" sz="2400" dirty="0">
              <a:latin typeface="VAGRounded BT" panose="020F0702020204020204" pitchFamily="34" charset="0"/>
            </a:endParaRPr>
          </a:p>
        </p:txBody>
      </p:sp>
      <p:sp>
        <p:nvSpPr>
          <p:cNvPr id="3" name="Rectangle 2"/>
          <p:cNvSpPr/>
          <p:nvPr/>
        </p:nvSpPr>
        <p:spPr>
          <a:xfrm>
            <a:off x="6983239" y="2580668"/>
            <a:ext cx="3353803" cy="461665"/>
          </a:xfrm>
          <a:prstGeom prst="rect">
            <a:avLst/>
          </a:prstGeom>
        </p:spPr>
        <p:txBody>
          <a:bodyPr wrap="none">
            <a:spAutoFit/>
          </a:bodyPr>
          <a:lstStyle/>
          <a:p>
            <a:r>
              <a:rPr lang="en-GB" sz="2400" dirty="0">
                <a:latin typeface="VAGRounded BT" panose="020F0702020204020204" pitchFamily="34" charset="0"/>
              </a:rPr>
              <a:t>Managerial revolution</a:t>
            </a:r>
            <a:endParaRPr lang="en-US" sz="2400" dirty="0">
              <a:latin typeface="VAGRounded BT" panose="020F0702020204020204" pitchFamily="34" charset="0"/>
            </a:endParaRPr>
          </a:p>
        </p:txBody>
      </p:sp>
      <p:sp>
        <p:nvSpPr>
          <p:cNvPr id="4" name="Rectangle 3"/>
          <p:cNvSpPr/>
          <p:nvPr/>
        </p:nvSpPr>
        <p:spPr>
          <a:xfrm>
            <a:off x="7881594" y="3381289"/>
            <a:ext cx="1557093" cy="461665"/>
          </a:xfrm>
          <a:prstGeom prst="rect">
            <a:avLst/>
          </a:prstGeom>
        </p:spPr>
        <p:txBody>
          <a:bodyPr wrap="none">
            <a:spAutoFit/>
          </a:bodyPr>
          <a:lstStyle/>
          <a:p>
            <a:r>
              <a:rPr lang="en-GB" sz="2400" dirty="0">
                <a:solidFill>
                  <a:srgbClr val="000000"/>
                </a:solidFill>
                <a:latin typeface="VAGRounded BT" panose="020F0702020204020204" pitchFamily="34" charset="0"/>
                <a:ea typeface="Calibri" panose="020F0502020204030204" pitchFamily="34" charset="0"/>
                <a:cs typeface="Times New Roman" panose="02020603050405020304" pitchFamily="18" charset="0"/>
              </a:rPr>
              <a:t>Weberian</a:t>
            </a:r>
            <a:endParaRPr lang="en-US" sz="2400" dirty="0">
              <a:latin typeface="VAGRounded BT" panose="020F0702020204020204" pitchFamily="34" charset="0"/>
            </a:endParaRPr>
          </a:p>
        </p:txBody>
      </p:sp>
      <p:sp>
        <p:nvSpPr>
          <p:cNvPr id="13" name="Rectangle 12"/>
          <p:cNvSpPr/>
          <p:nvPr/>
        </p:nvSpPr>
        <p:spPr>
          <a:xfrm>
            <a:off x="7620433" y="4181909"/>
            <a:ext cx="2079415" cy="461665"/>
          </a:xfrm>
          <a:prstGeom prst="rect">
            <a:avLst/>
          </a:prstGeom>
        </p:spPr>
        <p:txBody>
          <a:bodyPr wrap="none">
            <a:spAutoFit/>
          </a:bodyPr>
          <a:lstStyle/>
          <a:p>
            <a:r>
              <a:rPr lang="en-GB" sz="2400" dirty="0">
                <a:latin typeface="VAGRounded BT" panose="020F0702020204020204" pitchFamily="34" charset="0"/>
              </a:rPr>
              <a:t>Globalisation</a:t>
            </a:r>
            <a:endParaRPr lang="en-US" sz="2400" dirty="0">
              <a:latin typeface="VAGRounded BT" panose="020F0702020204020204" pitchFamily="34" charset="0"/>
            </a:endParaRPr>
          </a:p>
        </p:txBody>
      </p:sp>
      <p:sp>
        <p:nvSpPr>
          <p:cNvPr id="32" name="Sun 31">
            <a:extLst>
              <a:ext uri="{FF2B5EF4-FFF2-40B4-BE49-F238E27FC236}">
                <a16:creationId xmlns:a16="http://schemas.microsoft.com/office/drawing/2014/main" id="{1B4F8205-83D3-4901-BDA2-260303722606}"/>
              </a:ext>
            </a:extLst>
          </p:cNvPr>
          <p:cNvSpPr/>
          <p:nvPr/>
        </p:nvSpPr>
        <p:spPr>
          <a:xfrm>
            <a:off x="284801" y="221474"/>
            <a:ext cx="448408" cy="465993"/>
          </a:xfrm>
          <a:prstGeom prst="sun">
            <a:avLst/>
          </a:prstGeom>
          <a:solidFill>
            <a:schemeClr val="tx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3" name="Group 32">
            <a:extLst>
              <a:ext uri="{FF2B5EF4-FFF2-40B4-BE49-F238E27FC236}">
                <a16:creationId xmlns:a16="http://schemas.microsoft.com/office/drawing/2014/main" id="{1291CE81-142E-4656-A066-A48BDDE6817C}"/>
              </a:ext>
            </a:extLst>
          </p:cNvPr>
          <p:cNvGrpSpPr/>
          <p:nvPr/>
        </p:nvGrpSpPr>
        <p:grpSpPr>
          <a:xfrm>
            <a:off x="83841" y="970731"/>
            <a:ext cx="3193073" cy="5262979"/>
            <a:chOff x="83841" y="970731"/>
            <a:chExt cx="3193073" cy="5262979"/>
          </a:xfrm>
        </p:grpSpPr>
        <p:sp>
          <p:nvSpPr>
            <p:cNvPr id="34" name="TextBox 33">
              <a:extLst>
                <a:ext uri="{FF2B5EF4-FFF2-40B4-BE49-F238E27FC236}">
                  <a16:creationId xmlns:a16="http://schemas.microsoft.com/office/drawing/2014/main" id="{F0E38D95-5DD9-4FEB-AAA5-35AB68D2244F}"/>
                </a:ext>
              </a:extLst>
            </p:cNvPr>
            <p:cNvSpPr txBox="1"/>
            <p:nvPr/>
          </p:nvSpPr>
          <p:spPr>
            <a:xfrm>
              <a:off x="83841" y="970731"/>
              <a:ext cx="3193073" cy="5262979"/>
            </a:xfrm>
            <a:prstGeom prst="rect">
              <a:avLst/>
            </a:prstGeom>
            <a:solidFill>
              <a:schemeClr val="accent1">
                <a:lumMod val="60000"/>
                <a:lumOff val="40000"/>
                <a:alpha val="49804"/>
              </a:schemeClr>
            </a:solidFill>
            <a:effectLst>
              <a:outerShdw blurRad="50800" dist="88900" sx="102000" sy="102000" algn="t" rotWithShape="0">
                <a:prstClr val="black">
                  <a:alpha val="40000"/>
                </a:prstClr>
              </a:outerShdw>
            </a:effectLst>
          </p:spPr>
          <p:txBody>
            <a:bodyPr wrap="square" rtlCol="0">
              <a:spAutoFit/>
            </a:bodyPr>
            <a:lstStyle/>
            <a:p>
              <a:pPr marL="342900" indent="-342900">
                <a:buAutoNum type="arabicPeriod"/>
              </a:pPr>
              <a:r>
                <a:rPr lang="en-GB" sz="1600" dirty="0">
                  <a:latin typeface="Arial" panose="020B0604020202020204" pitchFamily="34" charset="0"/>
                  <a:cs typeface="Arial" panose="020B0604020202020204" pitchFamily="34" charset="0"/>
                </a:rPr>
                <a:t>The Pyramid</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NS-SEC</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The Pentagon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Alternative Pentagon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Embourgeoisement</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Relational</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Flatlining</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40:30:30</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The Precariat</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Polarised Convergence</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End</a:t>
              </a:r>
            </a:p>
          </p:txBody>
        </p:sp>
        <p:sp>
          <p:nvSpPr>
            <p:cNvPr id="35" name="Rectangle 34">
              <a:hlinkClick r:id="rId4" action="ppaction://hlinksldjump"/>
              <a:extLst>
                <a:ext uri="{FF2B5EF4-FFF2-40B4-BE49-F238E27FC236}">
                  <a16:creationId xmlns:a16="http://schemas.microsoft.com/office/drawing/2014/main" id="{1DD94CBE-3F0F-49F5-B1E5-80D330E835B4}"/>
                </a:ext>
              </a:extLst>
            </p:cNvPr>
            <p:cNvSpPr/>
            <p:nvPr/>
          </p:nvSpPr>
          <p:spPr>
            <a:xfrm>
              <a:off x="83841" y="970731"/>
              <a:ext cx="1706859" cy="326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hlinkClick r:id="rId5" action="ppaction://hlinksldjump"/>
              <a:extLst>
                <a:ext uri="{FF2B5EF4-FFF2-40B4-BE49-F238E27FC236}">
                  <a16:creationId xmlns:a16="http://schemas.microsoft.com/office/drawing/2014/main" id="{57552DDA-DA79-4632-A7A3-1659350ACF36}"/>
                </a:ext>
              </a:extLst>
            </p:cNvPr>
            <p:cNvSpPr/>
            <p:nvPr/>
          </p:nvSpPr>
          <p:spPr>
            <a:xfrm>
              <a:off x="113674" y="1455346"/>
              <a:ext cx="134365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hlinkClick r:id="rId6" action="ppaction://hlinksldjump"/>
              <a:extLst>
                <a:ext uri="{FF2B5EF4-FFF2-40B4-BE49-F238E27FC236}">
                  <a16:creationId xmlns:a16="http://schemas.microsoft.com/office/drawing/2014/main" id="{92530A52-903F-4BEA-9466-F3DD7F771A2A}"/>
                </a:ext>
              </a:extLst>
            </p:cNvPr>
            <p:cNvSpPr/>
            <p:nvPr/>
          </p:nvSpPr>
          <p:spPr>
            <a:xfrm>
              <a:off x="113673" y="1966175"/>
              <a:ext cx="181990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hlinkClick r:id="rId7" action="ppaction://hlinksldjump"/>
              <a:extLst>
                <a:ext uri="{FF2B5EF4-FFF2-40B4-BE49-F238E27FC236}">
                  <a16:creationId xmlns:a16="http://schemas.microsoft.com/office/drawing/2014/main" id="{7E76C0FB-37AD-4023-A1B6-78A850D2F15F}"/>
                </a:ext>
              </a:extLst>
            </p:cNvPr>
            <p:cNvSpPr/>
            <p:nvPr/>
          </p:nvSpPr>
          <p:spPr>
            <a:xfrm>
              <a:off x="113673" y="2449464"/>
              <a:ext cx="2495550"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hlinkClick r:id="rId8" action="ppaction://hlinksldjump"/>
              <a:extLst>
                <a:ext uri="{FF2B5EF4-FFF2-40B4-BE49-F238E27FC236}">
                  <a16:creationId xmlns:a16="http://schemas.microsoft.com/office/drawing/2014/main" id="{021FB8D8-275D-404B-A6ED-DD6A5BFAD92B}"/>
                </a:ext>
              </a:extLst>
            </p:cNvPr>
            <p:cNvSpPr/>
            <p:nvPr/>
          </p:nvSpPr>
          <p:spPr>
            <a:xfrm>
              <a:off x="113673" y="2932753"/>
              <a:ext cx="2315202"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hlinkClick r:id="rId9" action="ppaction://hlinksldjump"/>
              <a:extLst>
                <a:ext uri="{FF2B5EF4-FFF2-40B4-BE49-F238E27FC236}">
                  <a16:creationId xmlns:a16="http://schemas.microsoft.com/office/drawing/2014/main" id="{ADF4BF78-7402-4378-A1BA-18FFF25FF2C2}"/>
                </a:ext>
              </a:extLst>
            </p:cNvPr>
            <p:cNvSpPr/>
            <p:nvPr/>
          </p:nvSpPr>
          <p:spPr>
            <a:xfrm>
              <a:off x="83842" y="3416042"/>
              <a:ext cx="1525884"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hlinkClick r:id="rId10" action="ppaction://hlinksldjump"/>
              <a:extLst>
                <a:ext uri="{FF2B5EF4-FFF2-40B4-BE49-F238E27FC236}">
                  <a16:creationId xmlns:a16="http://schemas.microsoft.com/office/drawing/2014/main" id="{CFB67322-2C82-4DC6-9244-37A96AEA1514}"/>
                </a:ext>
              </a:extLst>
            </p:cNvPr>
            <p:cNvSpPr/>
            <p:nvPr/>
          </p:nvSpPr>
          <p:spPr>
            <a:xfrm>
              <a:off x="83842" y="3888771"/>
              <a:ext cx="1373484"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hlinkClick r:id="rId11" action="ppaction://hlinksldjump"/>
              <a:extLst>
                <a:ext uri="{FF2B5EF4-FFF2-40B4-BE49-F238E27FC236}">
                  <a16:creationId xmlns:a16="http://schemas.microsoft.com/office/drawing/2014/main" id="{31E1A79B-519F-44EE-BAE7-DC6FAE70D8D9}"/>
                </a:ext>
              </a:extLst>
            </p:cNvPr>
            <p:cNvSpPr/>
            <p:nvPr/>
          </p:nvSpPr>
          <p:spPr>
            <a:xfrm>
              <a:off x="113673" y="4382620"/>
              <a:ext cx="1343652"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hlinkClick r:id="rId12" action="ppaction://hlinksldjump"/>
              <a:extLst>
                <a:ext uri="{FF2B5EF4-FFF2-40B4-BE49-F238E27FC236}">
                  <a16:creationId xmlns:a16="http://schemas.microsoft.com/office/drawing/2014/main" id="{69E6CCD3-4F3C-4CBD-AE35-4EC629947936}"/>
                </a:ext>
              </a:extLst>
            </p:cNvPr>
            <p:cNvSpPr/>
            <p:nvPr/>
          </p:nvSpPr>
          <p:spPr>
            <a:xfrm>
              <a:off x="113672" y="4852486"/>
              <a:ext cx="1677027"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hlinkClick r:id="rId13" action="ppaction://hlinksldjump"/>
              <a:extLst>
                <a:ext uri="{FF2B5EF4-FFF2-40B4-BE49-F238E27FC236}">
                  <a16:creationId xmlns:a16="http://schemas.microsoft.com/office/drawing/2014/main" id="{6D4DCD68-5900-4181-8BC2-90AB9FB18F36}"/>
                </a:ext>
              </a:extLst>
            </p:cNvPr>
            <p:cNvSpPr/>
            <p:nvPr/>
          </p:nvSpPr>
          <p:spPr>
            <a:xfrm>
              <a:off x="106869" y="5376738"/>
              <a:ext cx="2607756"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hlinkClick r:id="rId14" action="ppaction://hlinksldjump"/>
              <a:extLst>
                <a:ext uri="{FF2B5EF4-FFF2-40B4-BE49-F238E27FC236}">
                  <a16:creationId xmlns:a16="http://schemas.microsoft.com/office/drawing/2014/main" id="{391CE105-5D8B-4750-8AA4-15D8490BF02E}"/>
                </a:ext>
              </a:extLst>
            </p:cNvPr>
            <p:cNvSpPr/>
            <p:nvPr/>
          </p:nvSpPr>
          <p:spPr>
            <a:xfrm>
              <a:off x="106869" y="5846604"/>
              <a:ext cx="893256"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20056221"/>
      </p:ext>
    </p:extLst>
  </p:cSld>
  <p:clrMapOvr>
    <a:masterClrMapping/>
  </p:clrMapOvr>
  <p:transition spd="slow" advClick="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2"/>
                    </p:tgtEl>
                  </p:cond>
                </p:stCondLst>
                <p:endSync evt="end" delay="0">
                  <p:rtn val="all"/>
                </p:endSync>
                <p:childTnLst>
                  <p:par>
                    <p:cTn id="8" fill="hold">
                      <p:stCondLst>
                        <p:cond delay="0"/>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0-#ppt_w/2"/>
                                          </p:val>
                                        </p:tav>
                                        <p:tav tm="100000">
                                          <p:val>
                                            <p:strVal val="#ppt_x"/>
                                          </p:val>
                                        </p:tav>
                                      </p:tavLst>
                                    </p:anim>
                                    <p:anim calcmode="lin" valueType="num">
                                      <p:cBhvr additive="base">
                                        <p:cTn id="13"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32"/>
                  </p:tgtEl>
                </p:cond>
              </p:nextCondLst>
            </p:seq>
            <p:seq concurrent="1" nextAc="seek">
              <p:cTn id="14" restart="whenNotActive" fill="hold" evtFilter="cancelBubble" nodeType="interactiveSeq">
                <p:stCondLst>
                  <p:cond evt="onClick" delay="0">
                    <p:tgtEl>
                      <p:spTgt spid="33"/>
                    </p:tgtEl>
                  </p:cond>
                </p:stCondLst>
                <p:endSync evt="end" delay="0">
                  <p:rtn val="all"/>
                </p:endSync>
                <p:childTnLst>
                  <p:par>
                    <p:cTn id="15" fill="hold">
                      <p:stCondLst>
                        <p:cond delay="0"/>
                      </p:stCondLst>
                      <p:childTnLst>
                        <p:par>
                          <p:cTn id="16" fill="hold">
                            <p:stCondLst>
                              <p:cond delay="0"/>
                            </p:stCondLst>
                            <p:childTnLst>
                              <p:par>
                                <p:cTn id="17" presetID="2" presetClass="exit" presetSubtype="8" fill="hold" nodeType="clickEffect">
                                  <p:stCondLst>
                                    <p:cond delay="0"/>
                                  </p:stCondLst>
                                  <p:childTnLst>
                                    <p:anim calcmode="lin" valueType="num">
                                      <p:cBhvr additive="base">
                                        <p:cTn id="18" dur="500"/>
                                        <p:tgtEl>
                                          <p:spTgt spid="33"/>
                                        </p:tgtEl>
                                        <p:attrNameLst>
                                          <p:attrName>ppt_x</p:attrName>
                                        </p:attrNameLst>
                                      </p:cBhvr>
                                      <p:tavLst>
                                        <p:tav tm="0">
                                          <p:val>
                                            <p:strVal val="ppt_x"/>
                                          </p:val>
                                        </p:tav>
                                        <p:tav tm="100000">
                                          <p:val>
                                            <p:strVal val="0-ppt_w/2"/>
                                          </p:val>
                                        </p:tav>
                                      </p:tavLst>
                                    </p:anim>
                                    <p:anim calcmode="lin" valueType="num">
                                      <p:cBhvr additive="base">
                                        <p:cTn id="19" dur="500"/>
                                        <p:tgtEl>
                                          <p:spTgt spid="33"/>
                                        </p:tgtEl>
                                        <p:attrNameLst>
                                          <p:attrName>ppt_y</p:attrName>
                                        </p:attrNameLst>
                                      </p:cBhvr>
                                      <p:tavLst>
                                        <p:tav tm="0">
                                          <p:val>
                                            <p:strVal val="ppt_y"/>
                                          </p:val>
                                        </p:tav>
                                        <p:tav tm="100000">
                                          <p:val>
                                            <p:strVal val="ppt_y"/>
                                          </p:val>
                                        </p:tav>
                                      </p:tavLst>
                                    </p:anim>
                                    <p:set>
                                      <p:cBhvr>
                                        <p:cTn id="20"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b="16349"/>
          <a:stretch/>
        </p:blipFill>
        <p:spPr>
          <a:xfrm>
            <a:off x="0" y="0"/>
            <a:ext cx="12192000" cy="6858000"/>
          </a:xfrm>
          <a:prstGeom prst="rect">
            <a:avLst/>
          </a:prstGeom>
        </p:spPr>
      </p:pic>
      <p:sp useBgFill="1">
        <p:nvSpPr>
          <p:cNvPr id="16" name="Rectangle 15"/>
          <p:cNvSpPr/>
          <p:nvPr/>
        </p:nvSpPr>
        <p:spPr>
          <a:xfrm>
            <a:off x="1613044" y="1086274"/>
            <a:ext cx="8950965" cy="39913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821748" y="3696731"/>
            <a:ext cx="2935107" cy="461665"/>
          </a:xfrm>
          <a:prstGeom prst="rect">
            <a:avLst/>
          </a:prstGeom>
          <a:noFill/>
        </p:spPr>
        <p:txBody>
          <a:bodyPr wrap="square" rtlCol="0">
            <a:spAutoFit/>
          </a:bodyPr>
          <a:lstStyle/>
          <a:p>
            <a:r>
              <a:rPr lang="en-GB" sz="2400" dirty="0">
                <a:latin typeface="VAGRounded BT" panose="020F0702020204020204" pitchFamily="34" charset="0"/>
              </a:rPr>
              <a:t>Proletarianisation</a:t>
            </a:r>
          </a:p>
        </p:txBody>
      </p:sp>
      <p:grpSp>
        <p:nvGrpSpPr>
          <p:cNvPr id="2" name="Group 1"/>
          <p:cNvGrpSpPr/>
          <p:nvPr/>
        </p:nvGrpSpPr>
        <p:grpSpPr>
          <a:xfrm>
            <a:off x="2043677" y="1070911"/>
            <a:ext cx="3934691" cy="3846055"/>
            <a:chOff x="553416" y="1666528"/>
            <a:chExt cx="4680520" cy="3888432"/>
          </a:xfrm>
        </p:grpSpPr>
        <p:sp>
          <p:nvSpPr>
            <p:cNvPr id="17" name="Regular Pentagon 5"/>
            <p:cNvSpPr/>
            <p:nvPr/>
          </p:nvSpPr>
          <p:spPr>
            <a:xfrm>
              <a:off x="553416" y="1666528"/>
              <a:ext cx="4680520" cy="3888432"/>
            </a:xfrm>
            <a:prstGeom prst="pentagon">
              <a:avLst/>
            </a:prstGeom>
            <a:solidFill>
              <a:schemeClr val="accent1">
                <a:lumMod val="60000"/>
                <a:lumOff val="40000"/>
              </a:schemeClr>
            </a:solidFill>
            <a:scene3d>
              <a:camera prst="isometricOffAxis1Right"/>
              <a:lightRig rig="threePt" dir="t">
                <a:rot lat="0" lon="0" rev="1200000"/>
              </a:lightRig>
            </a:scene3d>
            <a:sp3d>
              <a:bevelT w="63500" h="25400"/>
              <a:bevelB w="101600" prst="riblet"/>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cxnSp>
          <p:nvCxnSpPr>
            <p:cNvPr id="18" name="Straight Connector 17"/>
            <p:cNvCxnSpPr/>
            <p:nvPr/>
          </p:nvCxnSpPr>
          <p:spPr>
            <a:xfrm>
              <a:off x="1840630" y="2435043"/>
              <a:ext cx="2160240" cy="0"/>
            </a:xfrm>
            <a:prstGeom prst="line">
              <a:avLst/>
            </a:prstGeom>
            <a:ln w="25400">
              <a:solidFill>
                <a:schemeClr val="tx1"/>
              </a:solidFill>
              <a:prstDash val="dash"/>
            </a:ln>
            <a:scene3d>
              <a:camera prst="isometricOffAxis1Right"/>
              <a:lightRig rig="threePt" dir="t"/>
            </a:scene3d>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301407" y="1970947"/>
              <a:ext cx="1314074" cy="466752"/>
            </a:xfrm>
            <a:prstGeom prst="rect">
              <a:avLst/>
            </a:prstGeom>
            <a:noFill/>
            <a:scene3d>
              <a:camera prst="isometricOffAxis1Right"/>
              <a:lightRig rig="threePt" dir="t"/>
            </a:scene3d>
          </p:spPr>
          <p:txBody>
            <a:bodyPr wrap="square" rtlCol="0">
              <a:spAutoFit/>
            </a:bodyPr>
            <a:lstStyle/>
            <a:p>
              <a:r>
                <a:rPr lang="en-GB" sz="2400" b="1" dirty="0"/>
                <a:t>Upper</a:t>
              </a:r>
            </a:p>
          </p:txBody>
        </p:sp>
        <p:sp>
          <p:nvSpPr>
            <p:cNvPr id="20" name="TextBox 19"/>
            <p:cNvSpPr txBox="1"/>
            <p:nvPr/>
          </p:nvSpPr>
          <p:spPr>
            <a:xfrm>
              <a:off x="1057526" y="2651067"/>
              <a:ext cx="3672299" cy="584775"/>
            </a:xfrm>
            <a:prstGeom prst="rect">
              <a:avLst/>
            </a:prstGeom>
            <a:noFill/>
            <a:scene3d>
              <a:camera prst="isometricOffAxis1Right"/>
              <a:lightRig rig="threePt" dir="t"/>
            </a:scene3d>
          </p:spPr>
          <p:txBody>
            <a:bodyPr wrap="square" rtlCol="0">
              <a:spAutoFit/>
            </a:bodyPr>
            <a:lstStyle/>
            <a:p>
              <a:pPr algn="ctr"/>
              <a:r>
                <a:rPr lang="en-GB" sz="3200" b="1" dirty="0"/>
                <a:t>Middle</a:t>
              </a:r>
            </a:p>
          </p:txBody>
        </p:sp>
        <p:cxnSp>
          <p:nvCxnSpPr>
            <p:cNvPr id="21" name="Straight Connector 20"/>
            <p:cNvCxnSpPr/>
            <p:nvPr/>
          </p:nvCxnSpPr>
          <p:spPr>
            <a:xfrm>
              <a:off x="733327" y="3227131"/>
              <a:ext cx="4392488" cy="0"/>
            </a:xfrm>
            <a:prstGeom prst="line">
              <a:avLst/>
            </a:prstGeom>
            <a:ln w="25400">
              <a:solidFill>
                <a:schemeClr val="tx1"/>
              </a:solidFill>
              <a:prstDash val="dash"/>
            </a:ln>
            <a:scene3d>
              <a:camera prst="isometricOffAxis1Right"/>
              <a:lightRig rig="threePt" dir="t"/>
            </a:scene3d>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77343" y="3671373"/>
              <a:ext cx="4032448" cy="707886"/>
            </a:xfrm>
            <a:prstGeom prst="rect">
              <a:avLst/>
            </a:prstGeom>
            <a:noFill/>
            <a:scene3d>
              <a:camera prst="isometricOffAxis1Right"/>
              <a:lightRig rig="threePt" dir="t"/>
            </a:scene3d>
          </p:spPr>
          <p:txBody>
            <a:bodyPr wrap="square" rtlCol="0">
              <a:spAutoFit/>
            </a:bodyPr>
            <a:lstStyle/>
            <a:p>
              <a:pPr algn="ctr"/>
              <a:r>
                <a:rPr lang="en-GB" sz="4000" b="1" dirty="0"/>
                <a:t>Lower</a:t>
              </a:r>
            </a:p>
          </p:txBody>
        </p:sp>
      </p:grpSp>
      <p:sp>
        <p:nvSpPr>
          <p:cNvPr id="15" name="Rectangle 14"/>
          <p:cNvSpPr/>
          <p:nvPr/>
        </p:nvSpPr>
        <p:spPr>
          <a:xfrm>
            <a:off x="-1" y="396909"/>
            <a:ext cx="12192001" cy="502702"/>
          </a:xfrm>
          <a:prstGeom prst="rect">
            <a:avLst/>
          </a:prstGeom>
        </p:spPr>
        <p:txBody>
          <a:bodyPr wrap="square">
            <a:spAutoFit/>
          </a:bodyPr>
          <a:lstStyle/>
          <a:p>
            <a:pPr algn="ctr">
              <a:lnSpc>
                <a:spcPts val="1615"/>
              </a:lnSpc>
            </a:pPr>
            <a:r>
              <a:rPr lang="en-GB" sz="2400" b="1" dirty="0">
                <a:solidFill>
                  <a:srgbClr val="000000"/>
                </a:solidFill>
                <a:latin typeface="Alien Encounters" panose="00000400000000000000" pitchFamily="2" charset="0"/>
                <a:ea typeface="Calibri" panose="020F0502020204030204" pitchFamily="34" charset="0"/>
                <a:cs typeface="Times New Roman" panose="02020603050405020304" pitchFamily="18" charset="0"/>
              </a:rPr>
              <a:t>Alternative</a:t>
            </a:r>
            <a:r>
              <a:rPr lang="en-GB" sz="4400" b="1" dirty="0">
                <a:solidFill>
                  <a:srgbClr val="000000"/>
                </a:solidFill>
                <a:latin typeface="Alien Encounters" panose="00000400000000000000" pitchFamily="2" charset="0"/>
                <a:ea typeface="Calibri" panose="020F0502020204030204" pitchFamily="34" charset="0"/>
                <a:cs typeface="Times New Roman" panose="02020603050405020304" pitchFamily="18" charset="0"/>
              </a:rPr>
              <a:t> Pentagon</a:t>
            </a:r>
            <a:endParaRPr lang="en-US" sz="4400" dirty="0">
              <a:effectLst/>
              <a:latin typeface="Alien Encounters" panose="00000400000000000000" pitchFamily="2" charset="0"/>
              <a:ea typeface="Calibri" panose="020F0502020204030204" pitchFamily="34" charset="0"/>
              <a:cs typeface="Times New Roman" panose="02020603050405020304" pitchFamily="18" charset="0"/>
            </a:endParaRPr>
          </a:p>
          <a:p>
            <a:pPr algn="ctr">
              <a:lnSpc>
                <a:spcPts val="1615"/>
              </a:lnSpc>
            </a:pPr>
            <a:r>
              <a:rPr lang="en-GB" sz="4400" b="1" dirty="0">
                <a:solidFill>
                  <a:srgbClr val="000000"/>
                </a:solidFill>
                <a:latin typeface="Alien Encounters" panose="00000400000000000000" pitchFamily="2" charset="0"/>
                <a:ea typeface="Calibri" panose="020F0502020204030204" pitchFamily="34" charset="0"/>
                <a:cs typeface="Times New Roman" panose="02020603050405020304" pitchFamily="18" charset="0"/>
              </a:rPr>
              <a:t> </a:t>
            </a:r>
            <a:endParaRPr lang="en-US" sz="4400" dirty="0">
              <a:effectLst/>
              <a:latin typeface="Alien Encounters" panose="00000400000000000000" pitchFamily="2" charset="0"/>
              <a:ea typeface="Calibri" panose="020F0502020204030204" pitchFamily="34" charset="0"/>
              <a:cs typeface="Times New Roman" panose="02020603050405020304" pitchFamily="18" charset="0"/>
            </a:endParaRPr>
          </a:p>
        </p:txBody>
      </p:sp>
      <p:sp>
        <p:nvSpPr>
          <p:cNvPr id="3" name="Rectangle 2"/>
          <p:cNvSpPr/>
          <p:nvPr/>
        </p:nvSpPr>
        <p:spPr>
          <a:xfrm>
            <a:off x="7675191" y="1707960"/>
            <a:ext cx="1228221" cy="461665"/>
          </a:xfrm>
          <a:prstGeom prst="rect">
            <a:avLst/>
          </a:prstGeom>
        </p:spPr>
        <p:txBody>
          <a:bodyPr wrap="none">
            <a:spAutoFit/>
          </a:bodyPr>
          <a:lstStyle/>
          <a:p>
            <a:r>
              <a:rPr lang="en-GB" sz="2400" dirty="0">
                <a:latin typeface="VAGRounded BT" panose="020F0702020204020204" pitchFamily="34" charset="0"/>
              </a:rPr>
              <a:t>Marxist</a:t>
            </a:r>
          </a:p>
        </p:txBody>
      </p:sp>
      <p:sp>
        <p:nvSpPr>
          <p:cNvPr id="4" name="Rectangle 3"/>
          <p:cNvSpPr/>
          <p:nvPr/>
        </p:nvSpPr>
        <p:spPr>
          <a:xfrm>
            <a:off x="7050821" y="2370884"/>
            <a:ext cx="2476960" cy="461665"/>
          </a:xfrm>
          <a:prstGeom prst="rect">
            <a:avLst/>
          </a:prstGeom>
        </p:spPr>
        <p:txBody>
          <a:bodyPr wrap="none">
            <a:spAutoFit/>
          </a:bodyPr>
          <a:lstStyle/>
          <a:p>
            <a:r>
              <a:rPr lang="en-GB" sz="2400" dirty="0">
                <a:latin typeface="VAGRounded BT" panose="020F0702020204020204" pitchFamily="34" charset="0"/>
              </a:rPr>
              <a:t>New technology</a:t>
            </a:r>
          </a:p>
        </p:txBody>
      </p:sp>
      <p:sp>
        <p:nvSpPr>
          <p:cNvPr id="5" name="Rectangle 4"/>
          <p:cNvSpPr/>
          <p:nvPr/>
        </p:nvSpPr>
        <p:spPr>
          <a:xfrm>
            <a:off x="7503669" y="3033808"/>
            <a:ext cx="1571264" cy="461665"/>
          </a:xfrm>
          <a:prstGeom prst="rect">
            <a:avLst/>
          </a:prstGeom>
        </p:spPr>
        <p:txBody>
          <a:bodyPr wrap="none">
            <a:spAutoFit/>
          </a:bodyPr>
          <a:lstStyle/>
          <a:p>
            <a:r>
              <a:rPr lang="en-GB" sz="2400" dirty="0">
                <a:latin typeface="VAGRounded BT" panose="020F0702020204020204" pitchFamily="34" charset="0"/>
              </a:rPr>
              <a:t>Deskilling</a:t>
            </a:r>
          </a:p>
        </p:txBody>
      </p:sp>
      <p:sp>
        <p:nvSpPr>
          <p:cNvPr id="37" name="Sun 36">
            <a:extLst>
              <a:ext uri="{FF2B5EF4-FFF2-40B4-BE49-F238E27FC236}">
                <a16:creationId xmlns:a16="http://schemas.microsoft.com/office/drawing/2014/main" id="{0B254A97-84DC-4D8F-8AC8-45F4D313A482}"/>
              </a:ext>
            </a:extLst>
          </p:cNvPr>
          <p:cNvSpPr/>
          <p:nvPr/>
        </p:nvSpPr>
        <p:spPr>
          <a:xfrm>
            <a:off x="284801" y="221474"/>
            <a:ext cx="448408" cy="465993"/>
          </a:xfrm>
          <a:prstGeom prst="sun">
            <a:avLst/>
          </a:prstGeom>
          <a:solidFill>
            <a:schemeClr val="tx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4BBBA15A-078E-431B-BC3D-50237F7221EC}"/>
              </a:ext>
            </a:extLst>
          </p:cNvPr>
          <p:cNvGrpSpPr/>
          <p:nvPr/>
        </p:nvGrpSpPr>
        <p:grpSpPr>
          <a:xfrm>
            <a:off x="83841" y="970731"/>
            <a:ext cx="3193073" cy="5262979"/>
            <a:chOff x="83841" y="970731"/>
            <a:chExt cx="3193073" cy="5262979"/>
          </a:xfrm>
        </p:grpSpPr>
        <p:sp>
          <p:nvSpPr>
            <p:cNvPr id="39" name="TextBox 38">
              <a:extLst>
                <a:ext uri="{FF2B5EF4-FFF2-40B4-BE49-F238E27FC236}">
                  <a16:creationId xmlns:a16="http://schemas.microsoft.com/office/drawing/2014/main" id="{CEC70024-62F2-4AE5-9829-A53309303D72}"/>
                </a:ext>
              </a:extLst>
            </p:cNvPr>
            <p:cNvSpPr txBox="1"/>
            <p:nvPr/>
          </p:nvSpPr>
          <p:spPr>
            <a:xfrm>
              <a:off x="83841" y="970731"/>
              <a:ext cx="3193073" cy="5262979"/>
            </a:xfrm>
            <a:prstGeom prst="rect">
              <a:avLst/>
            </a:prstGeom>
            <a:solidFill>
              <a:schemeClr val="accent1">
                <a:lumMod val="60000"/>
                <a:lumOff val="40000"/>
                <a:alpha val="49804"/>
              </a:schemeClr>
            </a:solidFill>
            <a:effectLst>
              <a:outerShdw blurRad="50800" dist="88900" sx="102000" sy="102000" algn="t" rotWithShape="0">
                <a:prstClr val="black">
                  <a:alpha val="40000"/>
                </a:prstClr>
              </a:outerShdw>
            </a:effectLst>
          </p:spPr>
          <p:txBody>
            <a:bodyPr wrap="square" rtlCol="0">
              <a:spAutoFit/>
            </a:bodyPr>
            <a:lstStyle/>
            <a:p>
              <a:pPr marL="342900" indent="-342900">
                <a:buAutoNum type="arabicPeriod"/>
              </a:pPr>
              <a:r>
                <a:rPr lang="en-GB" sz="1600" dirty="0">
                  <a:latin typeface="Arial" panose="020B0604020202020204" pitchFamily="34" charset="0"/>
                  <a:cs typeface="Arial" panose="020B0604020202020204" pitchFamily="34" charset="0"/>
                </a:rPr>
                <a:t>The Pyramid</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NS-SEC</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The Pentagon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Alternative Pentagon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Embourgeoisement</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Relational</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Flatlining</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40:30:30</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The Precariat</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Polarised Convergence</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End</a:t>
              </a:r>
            </a:p>
          </p:txBody>
        </p:sp>
        <p:sp>
          <p:nvSpPr>
            <p:cNvPr id="40" name="Rectangle 39">
              <a:hlinkClick r:id="rId4" action="ppaction://hlinksldjump"/>
              <a:extLst>
                <a:ext uri="{FF2B5EF4-FFF2-40B4-BE49-F238E27FC236}">
                  <a16:creationId xmlns:a16="http://schemas.microsoft.com/office/drawing/2014/main" id="{430AABE0-F973-4E6D-84F6-D5886B112ABA}"/>
                </a:ext>
              </a:extLst>
            </p:cNvPr>
            <p:cNvSpPr/>
            <p:nvPr/>
          </p:nvSpPr>
          <p:spPr>
            <a:xfrm>
              <a:off x="83841" y="970731"/>
              <a:ext cx="1706859" cy="326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hlinkClick r:id="rId5" action="ppaction://hlinksldjump"/>
              <a:extLst>
                <a:ext uri="{FF2B5EF4-FFF2-40B4-BE49-F238E27FC236}">
                  <a16:creationId xmlns:a16="http://schemas.microsoft.com/office/drawing/2014/main" id="{13ACA689-936D-47DB-B810-C255B6379574}"/>
                </a:ext>
              </a:extLst>
            </p:cNvPr>
            <p:cNvSpPr/>
            <p:nvPr/>
          </p:nvSpPr>
          <p:spPr>
            <a:xfrm>
              <a:off x="113674" y="1455346"/>
              <a:ext cx="134365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hlinkClick r:id="rId6" action="ppaction://hlinksldjump"/>
              <a:extLst>
                <a:ext uri="{FF2B5EF4-FFF2-40B4-BE49-F238E27FC236}">
                  <a16:creationId xmlns:a16="http://schemas.microsoft.com/office/drawing/2014/main" id="{DCA5F13C-C64A-49BC-9F20-40C3B4AD75FC}"/>
                </a:ext>
              </a:extLst>
            </p:cNvPr>
            <p:cNvSpPr/>
            <p:nvPr/>
          </p:nvSpPr>
          <p:spPr>
            <a:xfrm>
              <a:off x="113673" y="1966175"/>
              <a:ext cx="181990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hlinkClick r:id="rId7" action="ppaction://hlinksldjump"/>
              <a:extLst>
                <a:ext uri="{FF2B5EF4-FFF2-40B4-BE49-F238E27FC236}">
                  <a16:creationId xmlns:a16="http://schemas.microsoft.com/office/drawing/2014/main" id="{C0F1C745-EB23-4F62-820A-1E16CF4EC17F}"/>
                </a:ext>
              </a:extLst>
            </p:cNvPr>
            <p:cNvSpPr/>
            <p:nvPr/>
          </p:nvSpPr>
          <p:spPr>
            <a:xfrm>
              <a:off x="113673" y="2449464"/>
              <a:ext cx="2495550"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hlinkClick r:id="rId8" action="ppaction://hlinksldjump"/>
              <a:extLst>
                <a:ext uri="{FF2B5EF4-FFF2-40B4-BE49-F238E27FC236}">
                  <a16:creationId xmlns:a16="http://schemas.microsoft.com/office/drawing/2014/main" id="{88C173A9-4B6F-40D3-83B0-30A6E1D5516A}"/>
                </a:ext>
              </a:extLst>
            </p:cNvPr>
            <p:cNvSpPr/>
            <p:nvPr/>
          </p:nvSpPr>
          <p:spPr>
            <a:xfrm>
              <a:off x="113673" y="2932753"/>
              <a:ext cx="2315202"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hlinkClick r:id="rId9" action="ppaction://hlinksldjump"/>
              <a:extLst>
                <a:ext uri="{FF2B5EF4-FFF2-40B4-BE49-F238E27FC236}">
                  <a16:creationId xmlns:a16="http://schemas.microsoft.com/office/drawing/2014/main" id="{6FAB8F04-A79B-45BA-8034-A94A9E9FAC1B}"/>
                </a:ext>
              </a:extLst>
            </p:cNvPr>
            <p:cNvSpPr/>
            <p:nvPr/>
          </p:nvSpPr>
          <p:spPr>
            <a:xfrm>
              <a:off x="83842" y="3416042"/>
              <a:ext cx="1525884"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hlinkClick r:id="rId10" action="ppaction://hlinksldjump"/>
              <a:extLst>
                <a:ext uri="{FF2B5EF4-FFF2-40B4-BE49-F238E27FC236}">
                  <a16:creationId xmlns:a16="http://schemas.microsoft.com/office/drawing/2014/main" id="{B757B86D-5B94-4F5C-B681-A8124F227ABF}"/>
                </a:ext>
              </a:extLst>
            </p:cNvPr>
            <p:cNvSpPr/>
            <p:nvPr/>
          </p:nvSpPr>
          <p:spPr>
            <a:xfrm>
              <a:off x="83842" y="3888771"/>
              <a:ext cx="1373484"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hlinkClick r:id="rId11" action="ppaction://hlinksldjump"/>
              <a:extLst>
                <a:ext uri="{FF2B5EF4-FFF2-40B4-BE49-F238E27FC236}">
                  <a16:creationId xmlns:a16="http://schemas.microsoft.com/office/drawing/2014/main" id="{2698FF25-4DD1-4608-AD71-2D2F3AE27635}"/>
                </a:ext>
              </a:extLst>
            </p:cNvPr>
            <p:cNvSpPr/>
            <p:nvPr/>
          </p:nvSpPr>
          <p:spPr>
            <a:xfrm>
              <a:off x="113673" y="4382620"/>
              <a:ext cx="1343652"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hlinkClick r:id="rId12" action="ppaction://hlinksldjump"/>
              <a:extLst>
                <a:ext uri="{FF2B5EF4-FFF2-40B4-BE49-F238E27FC236}">
                  <a16:creationId xmlns:a16="http://schemas.microsoft.com/office/drawing/2014/main" id="{E609CA82-3D9D-4005-A57D-21001AD70A0C}"/>
                </a:ext>
              </a:extLst>
            </p:cNvPr>
            <p:cNvSpPr/>
            <p:nvPr/>
          </p:nvSpPr>
          <p:spPr>
            <a:xfrm>
              <a:off x="113672" y="4852486"/>
              <a:ext cx="1677027"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hlinkClick r:id="rId13" action="ppaction://hlinksldjump"/>
              <a:extLst>
                <a:ext uri="{FF2B5EF4-FFF2-40B4-BE49-F238E27FC236}">
                  <a16:creationId xmlns:a16="http://schemas.microsoft.com/office/drawing/2014/main" id="{1E7EA402-D623-4AA5-9A92-C9A8C448FE58}"/>
                </a:ext>
              </a:extLst>
            </p:cNvPr>
            <p:cNvSpPr/>
            <p:nvPr/>
          </p:nvSpPr>
          <p:spPr>
            <a:xfrm>
              <a:off x="106869" y="5376738"/>
              <a:ext cx="2607756"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hlinkClick r:id="rId14" action="ppaction://hlinksldjump"/>
              <a:extLst>
                <a:ext uri="{FF2B5EF4-FFF2-40B4-BE49-F238E27FC236}">
                  <a16:creationId xmlns:a16="http://schemas.microsoft.com/office/drawing/2014/main" id="{9A2F3221-5BA4-4F89-9CCD-917644332778}"/>
                </a:ext>
              </a:extLst>
            </p:cNvPr>
            <p:cNvSpPr/>
            <p:nvPr/>
          </p:nvSpPr>
          <p:spPr>
            <a:xfrm>
              <a:off x="106869" y="5846604"/>
              <a:ext cx="893256"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77167370"/>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7"/>
                    </p:tgtEl>
                  </p:cond>
                </p:stCondLst>
                <p:endSync evt="end" delay="0">
                  <p:rtn val="all"/>
                </p:endSync>
                <p:childTnLst>
                  <p:par>
                    <p:cTn id="8" fill="hold">
                      <p:stCondLst>
                        <p:cond delay="0"/>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0-#ppt_w/2"/>
                                          </p:val>
                                        </p:tav>
                                        <p:tav tm="100000">
                                          <p:val>
                                            <p:strVal val="#ppt_x"/>
                                          </p:val>
                                        </p:tav>
                                      </p:tavLst>
                                    </p:anim>
                                    <p:anim calcmode="lin" valueType="num">
                                      <p:cBhvr additive="base">
                                        <p:cTn id="13"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37"/>
                  </p:tgtEl>
                </p:cond>
              </p:nextCondLst>
            </p:seq>
            <p:seq concurrent="1" nextAc="seek">
              <p:cTn id="14" restart="whenNotActive" fill="hold" evtFilter="cancelBubble" nodeType="interactiveSeq">
                <p:stCondLst>
                  <p:cond evt="onClick" delay="0">
                    <p:tgtEl>
                      <p:spTgt spid="38"/>
                    </p:tgtEl>
                  </p:cond>
                </p:stCondLst>
                <p:endSync evt="end" delay="0">
                  <p:rtn val="all"/>
                </p:endSync>
                <p:childTnLst>
                  <p:par>
                    <p:cTn id="15" fill="hold">
                      <p:stCondLst>
                        <p:cond delay="0"/>
                      </p:stCondLst>
                      <p:childTnLst>
                        <p:par>
                          <p:cTn id="16" fill="hold">
                            <p:stCondLst>
                              <p:cond delay="0"/>
                            </p:stCondLst>
                            <p:childTnLst>
                              <p:par>
                                <p:cTn id="17" presetID="2" presetClass="exit" presetSubtype="8" fill="hold" nodeType="clickEffect">
                                  <p:stCondLst>
                                    <p:cond delay="0"/>
                                  </p:stCondLst>
                                  <p:childTnLst>
                                    <p:anim calcmode="lin" valueType="num">
                                      <p:cBhvr additive="base">
                                        <p:cTn id="18" dur="500"/>
                                        <p:tgtEl>
                                          <p:spTgt spid="38"/>
                                        </p:tgtEl>
                                        <p:attrNameLst>
                                          <p:attrName>ppt_x</p:attrName>
                                        </p:attrNameLst>
                                      </p:cBhvr>
                                      <p:tavLst>
                                        <p:tav tm="0">
                                          <p:val>
                                            <p:strVal val="ppt_x"/>
                                          </p:val>
                                        </p:tav>
                                        <p:tav tm="100000">
                                          <p:val>
                                            <p:strVal val="0-ppt_w/2"/>
                                          </p:val>
                                        </p:tav>
                                      </p:tavLst>
                                    </p:anim>
                                    <p:anim calcmode="lin" valueType="num">
                                      <p:cBhvr additive="base">
                                        <p:cTn id="19" dur="500"/>
                                        <p:tgtEl>
                                          <p:spTgt spid="38"/>
                                        </p:tgtEl>
                                        <p:attrNameLst>
                                          <p:attrName>ppt_y</p:attrName>
                                        </p:attrNameLst>
                                      </p:cBhvr>
                                      <p:tavLst>
                                        <p:tav tm="0">
                                          <p:val>
                                            <p:strVal val="ppt_y"/>
                                          </p:val>
                                        </p:tav>
                                        <p:tav tm="100000">
                                          <p:val>
                                            <p:strVal val="ppt_y"/>
                                          </p:val>
                                        </p:tav>
                                      </p:tavLst>
                                    </p:anim>
                                    <p:set>
                                      <p:cBhvr>
                                        <p:cTn id="20"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bldLst>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b="16349"/>
          <a:stretch/>
        </p:blipFill>
        <p:spPr>
          <a:xfrm>
            <a:off x="0" y="0"/>
            <a:ext cx="12192000" cy="6858000"/>
          </a:xfrm>
          <a:prstGeom prst="rect">
            <a:avLst/>
          </a:prstGeom>
        </p:spPr>
      </p:pic>
      <p:sp useBgFill="1">
        <p:nvSpPr>
          <p:cNvPr id="15" name="Rectangle 14"/>
          <p:cNvSpPr/>
          <p:nvPr/>
        </p:nvSpPr>
        <p:spPr>
          <a:xfrm>
            <a:off x="1613044" y="1086274"/>
            <a:ext cx="8950965" cy="39913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2082531" y="1248681"/>
            <a:ext cx="3816424" cy="3666520"/>
            <a:chOff x="797097" y="1125924"/>
            <a:chExt cx="3816424" cy="3240360"/>
          </a:xfrm>
        </p:grpSpPr>
        <p:sp>
          <p:nvSpPr>
            <p:cNvPr id="5" name="Flowchart: Decision 4"/>
            <p:cNvSpPr/>
            <p:nvPr/>
          </p:nvSpPr>
          <p:spPr>
            <a:xfrm>
              <a:off x="797097" y="1125924"/>
              <a:ext cx="3816424" cy="3240360"/>
            </a:xfrm>
            <a:prstGeom prst="flowChartDecision">
              <a:avLst/>
            </a:prstGeom>
            <a:solidFill>
              <a:schemeClr val="accent5">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290320" y="1395428"/>
              <a:ext cx="829979" cy="369332"/>
            </a:xfrm>
            <a:prstGeom prst="rect">
              <a:avLst/>
            </a:prstGeom>
            <a:noFill/>
          </p:spPr>
          <p:txBody>
            <a:bodyPr wrap="square" rtlCol="0">
              <a:spAutoFit/>
            </a:bodyPr>
            <a:lstStyle/>
            <a:p>
              <a:r>
                <a:rPr lang="en-GB" b="1" dirty="0">
                  <a:solidFill>
                    <a:schemeClr val="bg1"/>
                  </a:solidFill>
                </a:rPr>
                <a:t>Upper</a:t>
              </a:r>
            </a:p>
          </p:txBody>
        </p:sp>
        <p:cxnSp>
          <p:nvCxnSpPr>
            <p:cNvPr id="7" name="Straight Connector 6"/>
            <p:cNvCxnSpPr/>
            <p:nvPr/>
          </p:nvCxnSpPr>
          <p:spPr>
            <a:xfrm>
              <a:off x="2049143" y="1764760"/>
              <a:ext cx="13681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049143" y="3627676"/>
              <a:ext cx="13681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13221" y="2331531"/>
              <a:ext cx="1584176" cy="646331"/>
            </a:xfrm>
            <a:prstGeom prst="rect">
              <a:avLst/>
            </a:prstGeom>
            <a:noFill/>
          </p:spPr>
          <p:txBody>
            <a:bodyPr wrap="square" rtlCol="0">
              <a:spAutoFit/>
            </a:bodyPr>
            <a:lstStyle/>
            <a:p>
              <a:r>
                <a:rPr lang="en-GB" sz="3600" b="1" dirty="0">
                  <a:solidFill>
                    <a:schemeClr val="bg1"/>
                  </a:solidFill>
                </a:rPr>
                <a:t>Middle</a:t>
              </a:r>
            </a:p>
          </p:txBody>
        </p:sp>
        <p:sp>
          <p:nvSpPr>
            <p:cNvPr id="10" name="TextBox 9"/>
            <p:cNvSpPr txBox="1"/>
            <p:nvPr/>
          </p:nvSpPr>
          <p:spPr>
            <a:xfrm>
              <a:off x="2298994" y="3627676"/>
              <a:ext cx="829979" cy="369332"/>
            </a:xfrm>
            <a:prstGeom prst="rect">
              <a:avLst/>
            </a:prstGeom>
            <a:noFill/>
          </p:spPr>
          <p:txBody>
            <a:bodyPr wrap="square" rtlCol="0">
              <a:spAutoFit/>
            </a:bodyPr>
            <a:lstStyle/>
            <a:p>
              <a:r>
                <a:rPr lang="en-GB" b="1" dirty="0">
                  <a:solidFill>
                    <a:schemeClr val="bg1"/>
                  </a:solidFill>
                </a:rPr>
                <a:t>Lower</a:t>
              </a:r>
            </a:p>
          </p:txBody>
        </p:sp>
      </p:grpSp>
      <p:sp>
        <p:nvSpPr>
          <p:cNvPr id="11" name="TextBox 10"/>
          <p:cNvSpPr txBox="1"/>
          <p:nvPr/>
        </p:nvSpPr>
        <p:spPr>
          <a:xfrm>
            <a:off x="6960453" y="3566193"/>
            <a:ext cx="2724830" cy="461665"/>
          </a:xfrm>
          <a:prstGeom prst="rect">
            <a:avLst/>
          </a:prstGeom>
          <a:noFill/>
        </p:spPr>
        <p:txBody>
          <a:bodyPr wrap="square" rtlCol="0">
            <a:spAutoFit/>
          </a:bodyPr>
          <a:lstStyle/>
          <a:p>
            <a:r>
              <a:rPr lang="en-GB" sz="2400" dirty="0">
                <a:solidFill>
                  <a:srgbClr val="000000"/>
                </a:solidFill>
                <a:latin typeface="VAGRounded BT" panose="020F0702020204020204" pitchFamily="34" charset="0"/>
                <a:cs typeface="Times New Roman" panose="02020603050405020304" pitchFamily="18" charset="0"/>
              </a:rPr>
              <a:t>Service Economy</a:t>
            </a:r>
            <a:endParaRPr lang="en-GB" sz="2400" dirty="0">
              <a:latin typeface="VAGRounded BT" panose="020F0702020204020204" pitchFamily="34" charset="0"/>
            </a:endParaRPr>
          </a:p>
        </p:txBody>
      </p:sp>
      <p:sp>
        <p:nvSpPr>
          <p:cNvPr id="3" name="TextBox 2"/>
          <p:cNvSpPr txBox="1"/>
          <p:nvPr/>
        </p:nvSpPr>
        <p:spPr>
          <a:xfrm>
            <a:off x="3767200" y="-34650"/>
            <a:ext cx="4991547" cy="707886"/>
          </a:xfrm>
          <a:prstGeom prst="rect">
            <a:avLst/>
          </a:prstGeom>
          <a:noFill/>
        </p:spPr>
        <p:txBody>
          <a:bodyPr wrap="square" rtlCol="0">
            <a:spAutoFit/>
          </a:bodyPr>
          <a:lstStyle/>
          <a:p>
            <a:pPr algn="ctr"/>
            <a:r>
              <a:rPr lang="en-GB" sz="4000" b="1" dirty="0">
                <a:solidFill>
                  <a:srgbClr val="000000"/>
                </a:solidFill>
                <a:latin typeface="AR BERKLEY" panose="02000000000000000000" pitchFamily="2" charset="0"/>
                <a:ea typeface="Calibri" panose="020F0502020204030204" pitchFamily="34" charset="0"/>
                <a:cs typeface="Times New Roman" panose="02020603050405020304" pitchFamily="18" charset="0"/>
              </a:rPr>
              <a:t>Embourgeoisement</a:t>
            </a:r>
          </a:p>
        </p:txBody>
      </p:sp>
      <p:sp>
        <p:nvSpPr>
          <p:cNvPr id="4" name="Rectangle 3"/>
          <p:cNvSpPr/>
          <p:nvPr/>
        </p:nvSpPr>
        <p:spPr>
          <a:xfrm>
            <a:off x="6859968" y="2018254"/>
            <a:ext cx="2925801" cy="461665"/>
          </a:xfrm>
          <a:prstGeom prst="rect">
            <a:avLst/>
          </a:prstGeom>
        </p:spPr>
        <p:txBody>
          <a:bodyPr wrap="none">
            <a:spAutoFit/>
          </a:bodyPr>
          <a:lstStyle/>
          <a:p>
            <a:r>
              <a:rPr lang="en-GB" sz="2400" dirty="0">
                <a:solidFill>
                  <a:srgbClr val="000000"/>
                </a:solidFill>
                <a:latin typeface="VAGRounded BT" panose="020F0702020204020204" pitchFamily="34" charset="0"/>
                <a:ea typeface="Calibri" panose="020F0502020204030204" pitchFamily="34" charset="0"/>
                <a:cs typeface="Times New Roman" panose="02020603050405020304" pitchFamily="18" charset="0"/>
              </a:rPr>
              <a:t>Embourgeoisement</a:t>
            </a:r>
          </a:p>
        </p:txBody>
      </p:sp>
      <p:sp>
        <p:nvSpPr>
          <p:cNvPr id="16" name="Rectangle 15"/>
          <p:cNvSpPr/>
          <p:nvPr/>
        </p:nvSpPr>
        <p:spPr>
          <a:xfrm>
            <a:off x="7552465" y="2792224"/>
            <a:ext cx="1540806" cy="461665"/>
          </a:xfrm>
          <a:prstGeom prst="rect">
            <a:avLst/>
          </a:prstGeom>
        </p:spPr>
        <p:txBody>
          <a:bodyPr wrap="none">
            <a:spAutoFit/>
          </a:bodyPr>
          <a:lstStyle/>
          <a:p>
            <a:r>
              <a:rPr lang="en-GB" sz="2400" dirty="0">
                <a:solidFill>
                  <a:srgbClr val="000000"/>
                </a:solidFill>
                <a:latin typeface="VAGRounded BT" panose="020F0702020204020204" pitchFamily="34" charset="0"/>
                <a:cs typeface="Times New Roman" panose="02020603050405020304" pitchFamily="18" charset="0"/>
              </a:rPr>
              <a:t>Reskilling</a:t>
            </a:r>
          </a:p>
        </p:txBody>
      </p:sp>
      <p:sp>
        <p:nvSpPr>
          <p:cNvPr id="31" name="Sun 30">
            <a:extLst>
              <a:ext uri="{FF2B5EF4-FFF2-40B4-BE49-F238E27FC236}">
                <a16:creationId xmlns:a16="http://schemas.microsoft.com/office/drawing/2014/main" id="{1DFAA527-A383-4E74-AFF6-D639D19DF0E5}"/>
              </a:ext>
            </a:extLst>
          </p:cNvPr>
          <p:cNvSpPr/>
          <p:nvPr/>
        </p:nvSpPr>
        <p:spPr>
          <a:xfrm>
            <a:off x="284801" y="221474"/>
            <a:ext cx="448408" cy="465993"/>
          </a:xfrm>
          <a:prstGeom prst="sun">
            <a:avLst/>
          </a:prstGeom>
          <a:solidFill>
            <a:schemeClr val="tx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a:extLst>
              <a:ext uri="{FF2B5EF4-FFF2-40B4-BE49-F238E27FC236}">
                <a16:creationId xmlns:a16="http://schemas.microsoft.com/office/drawing/2014/main" id="{B34B61EA-C23C-4E98-B239-2A2CD3B6776D}"/>
              </a:ext>
            </a:extLst>
          </p:cNvPr>
          <p:cNvGrpSpPr/>
          <p:nvPr/>
        </p:nvGrpSpPr>
        <p:grpSpPr>
          <a:xfrm>
            <a:off x="83841" y="970731"/>
            <a:ext cx="3193073" cy="5262979"/>
            <a:chOff x="83841" y="970731"/>
            <a:chExt cx="3193073" cy="5262979"/>
          </a:xfrm>
        </p:grpSpPr>
        <p:sp>
          <p:nvSpPr>
            <p:cNvPr id="33" name="TextBox 32">
              <a:extLst>
                <a:ext uri="{FF2B5EF4-FFF2-40B4-BE49-F238E27FC236}">
                  <a16:creationId xmlns:a16="http://schemas.microsoft.com/office/drawing/2014/main" id="{5BCF6D5F-59B1-4E3F-B717-6075D371E6DB}"/>
                </a:ext>
              </a:extLst>
            </p:cNvPr>
            <p:cNvSpPr txBox="1"/>
            <p:nvPr/>
          </p:nvSpPr>
          <p:spPr>
            <a:xfrm>
              <a:off x="83841" y="970731"/>
              <a:ext cx="3193073" cy="5262979"/>
            </a:xfrm>
            <a:prstGeom prst="rect">
              <a:avLst/>
            </a:prstGeom>
            <a:solidFill>
              <a:schemeClr val="accent1">
                <a:lumMod val="60000"/>
                <a:lumOff val="40000"/>
                <a:alpha val="49804"/>
              </a:schemeClr>
            </a:solidFill>
            <a:effectLst>
              <a:outerShdw blurRad="50800" dist="88900" sx="102000" sy="102000" algn="t" rotWithShape="0">
                <a:prstClr val="black">
                  <a:alpha val="40000"/>
                </a:prstClr>
              </a:outerShdw>
            </a:effectLst>
          </p:spPr>
          <p:txBody>
            <a:bodyPr wrap="square" rtlCol="0">
              <a:spAutoFit/>
            </a:bodyPr>
            <a:lstStyle/>
            <a:p>
              <a:pPr marL="342900" indent="-342900">
                <a:buAutoNum type="arabicPeriod"/>
              </a:pPr>
              <a:r>
                <a:rPr lang="en-GB" sz="1600" dirty="0">
                  <a:latin typeface="Arial" panose="020B0604020202020204" pitchFamily="34" charset="0"/>
                  <a:cs typeface="Arial" panose="020B0604020202020204" pitchFamily="34" charset="0"/>
                </a:rPr>
                <a:t>The Pyramid</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NS-SEC</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The Pentagon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Alternative Pentagon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Embourgeoisement</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Relational</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Flatlining</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40:30:30</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The Precariat</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Polarised Convergence</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End</a:t>
              </a:r>
            </a:p>
          </p:txBody>
        </p:sp>
        <p:sp>
          <p:nvSpPr>
            <p:cNvPr id="34" name="Rectangle 33">
              <a:hlinkClick r:id="rId4" action="ppaction://hlinksldjump"/>
              <a:extLst>
                <a:ext uri="{FF2B5EF4-FFF2-40B4-BE49-F238E27FC236}">
                  <a16:creationId xmlns:a16="http://schemas.microsoft.com/office/drawing/2014/main" id="{E8145055-DDB7-477E-814B-85635EBE6A07}"/>
                </a:ext>
              </a:extLst>
            </p:cNvPr>
            <p:cNvSpPr/>
            <p:nvPr/>
          </p:nvSpPr>
          <p:spPr>
            <a:xfrm>
              <a:off x="83841" y="970731"/>
              <a:ext cx="1706859" cy="326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hlinkClick r:id="rId5" action="ppaction://hlinksldjump"/>
              <a:extLst>
                <a:ext uri="{FF2B5EF4-FFF2-40B4-BE49-F238E27FC236}">
                  <a16:creationId xmlns:a16="http://schemas.microsoft.com/office/drawing/2014/main" id="{D5905417-E64F-4609-89C4-0504188AAF9F}"/>
                </a:ext>
              </a:extLst>
            </p:cNvPr>
            <p:cNvSpPr/>
            <p:nvPr/>
          </p:nvSpPr>
          <p:spPr>
            <a:xfrm>
              <a:off x="113674" y="1455346"/>
              <a:ext cx="134365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hlinkClick r:id="rId6" action="ppaction://hlinksldjump"/>
              <a:extLst>
                <a:ext uri="{FF2B5EF4-FFF2-40B4-BE49-F238E27FC236}">
                  <a16:creationId xmlns:a16="http://schemas.microsoft.com/office/drawing/2014/main" id="{E82C4F94-B66E-4284-B5D2-65E550BE28CF}"/>
                </a:ext>
              </a:extLst>
            </p:cNvPr>
            <p:cNvSpPr/>
            <p:nvPr/>
          </p:nvSpPr>
          <p:spPr>
            <a:xfrm>
              <a:off x="113673" y="1966175"/>
              <a:ext cx="181990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hlinkClick r:id="rId7" action="ppaction://hlinksldjump"/>
              <a:extLst>
                <a:ext uri="{FF2B5EF4-FFF2-40B4-BE49-F238E27FC236}">
                  <a16:creationId xmlns:a16="http://schemas.microsoft.com/office/drawing/2014/main" id="{5D8CEE35-0522-40B5-AF9B-C308ADEA254A}"/>
                </a:ext>
              </a:extLst>
            </p:cNvPr>
            <p:cNvSpPr/>
            <p:nvPr/>
          </p:nvSpPr>
          <p:spPr>
            <a:xfrm>
              <a:off x="113673" y="2449464"/>
              <a:ext cx="2495550"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hlinkClick r:id="rId8" action="ppaction://hlinksldjump"/>
              <a:extLst>
                <a:ext uri="{FF2B5EF4-FFF2-40B4-BE49-F238E27FC236}">
                  <a16:creationId xmlns:a16="http://schemas.microsoft.com/office/drawing/2014/main" id="{FC69E693-3C36-4A30-91EB-81F37A246666}"/>
                </a:ext>
              </a:extLst>
            </p:cNvPr>
            <p:cNvSpPr/>
            <p:nvPr/>
          </p:nvSpPr>
          <p:spPr>
            <a:xfrm>
              <a:off x="113673" y="2932753"/>
              <a:ext cx="2315202"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hlinkClick r:id="rId9" action="ppaction://hlinksldjump"/>
              <a:extLst>
                <a:ext uri="{FF2B5EF4-FFF2-40B4-BE49-F238E27FC236}">
                  <a16:creationId xmlns:a16="http://schemas.microsoft.com/office/drawing/2014/main" id="{0F834CB0-1D2E-44B7-A8C0-08478F869E03}"/>
                </a:ext>
              </a:extLst>
            </p:cNvPr>
            <p:cNvSpPr/>
            <p:nvPr/>
          </p:nvSpPr>
          <p:spPr>
            <a:xfrm>
              <a:off x="83842" y="3416042"/>
              <a:ext cx="1525884"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hlinkClick r:id="rId10" action="ppaction://hlinksldjump"/>
              <a:extLst>
                <a:ext uri="{FF2B5EF4-FFF2-40B4-BE49-F238E27FC236}">
                  <a16:creationId xmlns:a16="http://schemas.microsoft.com/office/drawing/2014/main" id="{415B8928-AEDF-4D1E-8E86-E0FF2C9C9A96}"/>
                </a:ext>
              </a:extLst>
            </p:cNvPr>
            <p:cNvSpPr/>
            <p:nvPr/>
          </p:nvSpPr>
          <p:spPr>
            <a:xfrm>
              <a:off x="83842" y="3888771"/>
              <a:ext cx="1373484"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hlinkClick r:id="rId11" action="ppaction://hlinksldjump"/>
              <a:extLst>
                <a:ext uri="{FF2B5EF4-FFF2-40B4-BE49-F238E27FC236}">
                  <a16:creationId xmlns:a16="http://schemas.microsoft.com/office/drawing/2014/main" id="{E83C8103-42CA-444C-969C-CE14BE82339E}"/>
                </a:ext>
              </a:extLst>
            </p:cNvPr>
            <p:cNvSpPr/>
            <p:nvPr/>
          </p:nvSpPr>
          <p:spPr>
            <a:xfrm>
              <a:off x="113673" y="4382620"/>
              <a:ext cx="1343652"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hlinkClick r:id="rId12" action="ppaction://hlinksldjump"/>
              <a:extLst>
                <a:ext uri="{FF2B5EF4-FFF2-40B4-BE49-F238E27FC236}">
                  <a16:creationId xmlns:a16="http://schemas.microsoft.com/office/drawing/2014/main" id="{257C1986-BC16-4F8B-9175-8C36143A7508}"/>
                </a:ext>
              </a:extLst>
            </p:cNvPr>
            <p:cNvSpPr/>
            <p:nvPr/>
          </p:nvSpPr>
          <p:spPr>
            <a:xfrm>
              <a:off x="113672" y="4852486"/>
              <a:ext cx="1677027"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hlinkClick r:id="rId13" action="ppaction://hlinksldjump"/>
              <a:extLst>
                <a:ext uri="{FF2B5EF4-FFF2-40B4-BE49-F238E27FC236}">
                  <a16:creationId xmlns:a16="http://schemas.microsoft.com/office/drawing/2014/main" id="{50AF8BEE-6058-439B-A984-366E31B61442}"/>
                </a:ext>
              </a:extLst>
            </p:cNvPr>
            <p:cNvSpPr/>
            <p:nvPr/>
          </p:nvSpPr>
          <p:spPr>
            <a:xfrm>
              <a:off x="106869" y="5376738"/>
              <a:ext cx="2607756"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hlinkClick r:id="rId14" action="ppaction://hlinksldjump"/>
              <a:extLst>
                <a:ext uri="{FF2B5EF4-FFF2-40B4-BE49-F238E27FC236}">
                  <a16:creationId xmlns:a16="http://schemas.microsoft.com/office/drawing/2014/main" id="{C74EBB60-4C38-4A11-B02B-960ABE446A6C}"/>
                </a:ext>
              </a:extLst>
            </p:cNvPr>
            <p:cNvSpPr/>
            <p:nvPr/>
          </p:nvSpPr>
          <p:spPr>
            <a:xfrm>
              <a:off x="106869" y="5846604"/>
              <a:ext cx="893256"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289478727"/>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1"/>
                    </p:tgtEl>
                  </p:cond>
                </p:stCondLst>
                <p:endSync evt="end" delay="0">
                  <p:rtn val="all"/>
                </p:endSync>
                <p:childTnLst>
                  <p:par>
                    <p:cTn id="8" fill="hold">
                      <p:stCondLst>
                        <p:cond delay="0"/>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0-#ppt_w/2"/>
                                          </p:val>
                                        </p:tav>
                                        <p:tav tm="100000">
                                          <p:val>
                                            <p:strVal val="#ppt_x"/>
                                          </p:val>
                                        </p:tav>
                                      </p:tavLst>
                                    </p:anim>
                                    <p:anim calcmode="lin" valueType="num">
                                      <p:cBhvr additive="base">
                                        <p:cTn id="13"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31"/>
                  </p:tgtEl>
                </p:cond>
              </p:nextCondLst>
            </p:seq>
            <p:seq concurrent="1" nextAc="seek">
              <p:cTn id="14" restart="whenNotActive" fill="hold" evtFilter="cancelBubble" nodeType="interactiveSeq">
                <p:stCondLst>
                  <p:cond evt="onClick" delay="0">
                    <p:tgtEl>
                      <p:spTgt spid="32"/>
                    </p:tgtEl>
                  </p:cond>
                </p:stCondLst>
                <p:endSync evt="end" delay="0">
                  <p:rtn val="all"/>
                </p:endSync>
                <p:childTnLst>
                  <p:par>
                    <p:cTn id="15" fill="hold">
                      <p:stCondLst>
                        <p:cond delay="0"/>
                      </p:stCondLst>
                      <p:childTnLst>
                        <p:par>
                          <p:cTn id="16" fill="hold">
                            <p:stCondLst>
                              <p:cond delay="0"/>
                            </p:stCondLst>
                            <p:childTnLst>
                              <p:par>
                                <p:cTn id="17" presetID="2" presetClass="exit" presetSubtype="8" fill="hold" nodeType="clickEffect">
                                  <p:stCondLst>
                                    <p:cond delay="0"/>
                                  </p:stCondLst>
                                  <p:childTnLst>
                                    <p:anim calcmode="lin" valueType="num">
                                      <p:cBhvr additive="base">
                                        <p:cTn id="18" dur="500"/>
                                        <p:tgtEl>
                                          <p:spTgt spid="32"/>
                                        </p:tgtEl>
                                        <p:attrNameLst>
                                          <p:attrName>ppt_x</p:attrName>
                                        </p:attrNameLst>
                                      </p:cBhvr>
                                      <p:tavLst>
                                        <p:tav tm="0">
                                          <p:val>
                                            <p:strVal val="ppt_x"/>
                                          </p:val>
                                        </p:tav>
                                        <p:tav tm="100000">
                                          <p:val>
                                            <p:strVal val="0-ppt_w/2"/>
                                          </p:val>
                                        </p:tav>
                                      </p:tavLst>
                                    </p:anim>
                                    <p:anim calcmode="lin" valueType="num">
                                      <p:cBhvr additive="base">
                                        <p:cTn id="19" dur="500"/>
                                        <p:tgtEl>
                                          <p:spTgt spid="32"/>
                                        </p:tgtEl>
                                        <p:attrNameLst>
                                          <p:attrName>ppt_y</p:attrName>
                                        </p:attrNameLst>
                                      </p:cBhvr>
                                      <p:tavLst>
                                        <p:tav tm="0">
                                          <p:val>
                                            <p:strVal val="ppt_y"/>
                                          </p:val>
                                        </p:tav>
                                        <p:tav tm="100000">
                                          <p:val>
                                            <p:strVal val="ppt_y"/>
                                          </p:val>
                                        </p:tav>
                                      </p:tavLst>
                                    </p:anim>
                                    <p:set>
                                      <p:cBhvr>
                                        <p:cTn id="20"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1421"/>
            <a:ext cx="12192000" cy="7603958"/>
          </a:xfrm>
          <a:prstGeom prst="rect">
            <a:avLst/>
          </a:prstGeom>
        </p:spPr>
      </p:pic>
      <p:sp>
        <p:nvSpPr>
          <p:cNvPr id="4" name="Rectangle 3"/>
          <p:cNvSpPr/>
          <p:nvPr/>
        </p:nvSpPr>
        <p:spPr>
          <a:xfrm>
            <a:off x="5988423" y="2049135"/>
            <a:ext cx="6096000" cy="297517"/>
          </a:xfrm>
          <a:prstGeom prst="rect">
            <a:avLst/>
          </a:prstGeom>
        </p:spPr>
        <p:txBody>
          <a:bodyPr>
            <a:spAutoFit/>
          </a:bodyPr>
          <a:lstStyle/>
          <a:p>
            <a:pPr>
              <a:lnSpc>
                <a:spcPts val="1615"/>
              </a:lnSpc>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4027227768"/>
              </p:ext>
            </p:extLst>
          </p:nvPr>
        </p:nvGraphicFramePr>
        <p:xfrm>
          <a:off x="-512954" y="1935387"/>
          <a:ext cx="6367929" cy="39419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43016930"/>
              </p:ext>
            </p:extLst>
          </p:nvPr>
        </p:nvGraphicFramePr>
        <p:xfrm>
          <a:off x="4857343" y="2621989"/>
          <a:ext cx="6957180" cy="2315219"/>
        </p:xfrm>
        <a:graphic>
          <a:graphicData uri="http://schemas.openxmlformats.org/drawingml/2006/table">
            <a:tbl>
              <a:tblPr firstRow="1" firstCol="1" bandRow="1">
                <a:tableStyleId>{2D5ABB26-0587-4C30-8999-92F81FD0307C}</a:tableStyleId>
              </a:tblPr>
              <a:tblGrid>
                <a:gridCol w="1832461">
                  <a:extLst>
                    <a:ext uri="{9D8B030D-6E8A-4147-A177-3AD203B41FA5}">
                      <a16:colId xmlns:a16="http://schemas.microsoft.com/office/drawing/2014/main" val="454594641"/>
                    </a:ext>
                  </a:extLst>
                </a:gridCol>
                <a:gridCol w="1424610">
                  <a:extLst>
                    <a:ext uri="{9D8B030D-6E8A-4147-A177-3AD203B41FA5}">
                      <a16:colId xmlns:a16="http://schemas.microsoft.com/office/drawing/2014/main" val="261388247"/>
                    </a:ext>
                  </a:extLst>
                </a:gridCol>
                <a:gridCol w="1221402">
                  <a:extLst>
                    <a:ext uri="{9D8B030D-6E8A-4147-A177-3AD203B41FA5}">
                      <a16:colId xmlns:a16="http://schemas.microsoft.com/office/drawing/2014/main" val="410235460"/>
                    </a:ext>
                  </a:extLst>
                </a:gridCol>
                <a:gridCol w="1323365">
                  <a:extLst>
                    <a:ext uri="{9D8B030D-6E8A-4147-A177-3AD203B41FA5}">
                      <a16:colId xmlns:a16="http://schemas.microsoft.com/office/drawing/2014/main" val="177064451"/>
                    </a:ext>
                  </a:extLst>
                </a:gridCol>
                <a:gridCol w="1155342">
                  <a:extLst>
                    <a:ext uri="{9D8B030D-6E8A-4147-A177-3AD203B41FA5}">
                      <a16:colId xmlns:a16="http://schemas.microsoft.com/office/drawing/2014/main" val="2852163629"/>
                    </a:ext>
                  </a:extLst>
                </a:gridCol>
              </a:tblGrid>
              <a:tr h="328995">
                <a:tc>
                  <a:txBody>
                    <a:bodyPr/>
                    <a:lstStyle/>
                    <a:p>
                      <a:pPr marL="0" marR="0" algn="ctr">
                        <a:lnSpc>
                          <a:spcPts val="1615"/>
                        </a:lnSpc>
                        <a:spcBef>
                          <a:spcPts val="0"/>
                        </a:spcBef>
                        <a:spcAft>
                          <a:spcPts val="0"/>
                        </a:spcAft>
                      </a:pPr>
                      <a:r>
                        <a:rPr lang="en-GB"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lgn="ctr">
                        <a:lnSpc>
                          <a:spcPts val="1615"/>
                        </a:lnSpc>
                        <a:spcBef>
                          <a:spcPts val="0"/>
                        </a:spcBef>
                        <a:spcAft>
                          <a:spcPts val="0"/>
                        </a:spcAft>
                      </a:pPr>
                      <a:r>
                        <a:rPr lang="en-GB" sz="1600" dirty="0">
                          <a:effectLst/>
                        </a:rPr>
                        <a:t>Class Position Criteria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12916859"/>
                  </a:ext>
                </a:extLst>
              </a:tr>
              <a:tr h="670244">
                <a:tc>
                  <a:txBody>
                    <a:bodyPr/>
                    <a:lstStyle/>
                    <a:p>
                      <a:pPr marL="0" marR="0" algn="ctr">
                        <a:lnSpc>
                          <a:spcPts val="1615"/>
                        </a:lnSpc>
                        <a:spcBef>
                          <a:spcPts val="0"/>
                        </a:spcBef>
                        <a:spcAft>
                          <a:spcPts val="0"/>
                        </a:spcAft>
                      </a:pPr>
                      <a:endParaRPr lang="en-GB" sz="1600" dirty="0">
                        <a:effectLst/>
                      </a:endParaRPr>
                    </a:p>
                    <a:p>
                      <a:pPr marL="0" marR="0" algn="ctr">
                        <a:lnSpc>
                          <a:spcPts val="1615"/>
                        </a:lnSpc>
                        <a:spcBef>
                          <a:spcPts val="0"/>
                        </a:spcBef>
                        <a:spcAft>
                          <a:spcPts val="0"/>
                        </a:spcAft>
                      </a:pPr>
                      <a:r>
                        <a:rPr lang="en-GB" sz="1600" dirty="0">
                          <a:effectLst/>
                        </a:rPr>
                        <a:t>Class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615"/>
                        </a:lnSpc>
                        <a:spcBef>
                          <a:spcPts val="0"/>
                        </a:spcBef>
                        <a:spcAft>
                          <a:spcPts val="0"/>
                        </a:spcAft>
                      </a:pPr>
                      <a:r>
                        <a:rPr lang="en-GB" sz="1600">
                          <a:effectLst/>
                        </a:rPr>
                        <a:t>Own Means of Production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615"/>
                        </a:lnSpc>
                        <a:spcBef>
                          <a:spcPts val="0"/>
                        </a:spcBef>
                        <a:spcAft>
                          <a:spcPts val="0"/>
                        </a:spcAft>
                      </a:pPr>
                      <a:r>
                        <a:rPr lang="en-GB" sz="1600">
                          <a:effectLst/>
                        </a:rPr>
                        <a:t>Buy labour of others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615"/>
                        </a:lnSpc>
                        <a:spcBef>
                          <a:spcPts val="0"/>
                        </a:spcBef>
                        <a:spcAft>
                          <a:spcPts val="0"/>
                        </a:spcAft>
                      </a:pPr>
                      <a:r>
                        <a:rPr lang="en-GB" sz="1600">
                          <a:effectLst/>
                        </a:rPr>
                        <a:t>Control over others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615"/>
                        </a:lnSpc>
                        <a:spcBef>
                          <a:spcPts val="0"/>
                        </a:spcBef>
                        <a:spcAft>
                          <a:spcPts val="0"/>
                        </a:spcAft>
                      </a:pPr>
                      <a:r>
                        <a:rPr lang="en-GB" sz="1600">
                          <a:effectLst/>
                        </a:rPr>
                        <a:t>Sell own labour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1781986"/>
                  </a:ext>
                </a:extLst>
              </a:tr>
              <a:tr h="328995">
                <a:tc>
                  <a:txBody>
                    <a:bodyPr/>
                    <a:lstStyle/>
                    <a:p>
                      <a:pPr marL="0" marR="0">
                        <a:lnSpc>
                          <a:spcPts val="1615"/>
                        </a:lnSpc>
                        <a:spcBef>
                          <a:spcPts val="0"/>
                        </a:spcBef>
                        <a:spcAft>
                          <a:spcPts val="0"/>
                        </a:spcAft>
                      </a:pPr>
                      <a:r>
                        <a:rPr lang="en-GB" sz="1600">
                          <a:effectLst/>
                        </a:rPr>
                        <a:t>Capitalist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615"/>
                        </a:lnSpc>
                        <a:spcBef>
                          <a:spcPts val="0"/>
                        </a:spcBef>
                        <a:spcAft>
                          <a:spcPts val="0"/>
                        </a:spcAft>
                      </a:pPr>
                      <a:r>
                        <a:rPr lang="en-GB"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615"/>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615"/>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615"/>
                        </a:lnSpc>
                        <a:spcBef>
                          <a:spcPts val="0"/>
                        </a:spcBef>
                        <a:spcAft>
                          <a:spcPts val="0"/>
                        </a:spcAft>
                      </a:pPr>
                      <a:r>
                        <a:rPr lang="en-GB"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30326925"/>
                  </a:ext>
                </a:extLst>
              </a:tr>
              <a:tr h="328995">
                <a:tc>
                  <a:txBody>
                    <a:bodyPr/>
                    <a:lstStyle/>
                    <a:p>
                      <a:pPr marL="0" marR="0">
                        <a:lnSpc>
                          <a:spcPts val="1615"/>
                        </a:lnSpc>
                        <a:spcBef>
                          <a:spcPts val="0"/>
                        </a:spcBef>
                        <a:spcAft>
                          <a:spcPts val="0"/>
                        </a:spcAft>
                      </a:pPr>
                      <a:r>
                        <a:rPr lang="en-GB" sz="1600">
                          <a:effectLst/>
                        </a:rPr>
                        <a:t>Higher Middle Class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615"/>
                        </a:lnSpc>
                        <a:spcBef>
                          <a:spcPts val="0"/>
                        </a:spcBef>
                        <a:spcAft>
                          <a:spcPts val="0"/>
                        </a:spcAft>
                      </a:pPr>
                      <a:r>
                        <a:rPr lang="en-GB" sz="1600" dirty="0">
                          <a:effectLst/>
                        </a:rPr>
                        <a:t>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615"/>
                        </a:lnSpc>
                        <a:spcBef>
                          <a:spcPts val="0"/>
                        </a:spcBef>
                        <a:spcAft>
                          <a:spcPts val="0"/>
                        </a:spcAft>
                      </a:pPr>
                      <a:r>
                        <a:rPr lang="en-GB" sz="1600" dirty="0">
                          <a:effectLst/>
                        </a:rPr>
                        <a:t>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615"/>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615"/>
                        </a:lnSpc>
                        <a:spcBef>
                          <a:spcPts val="0"/>
                        </a:spcBef>
                        <a:spcAft>
                          <a:spcPts val="0"/>
                        </a:spcAft>
                      </a:pPr>
                      <a:r>
                        <a:rPr lang="en-GB"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75692903"/>
                  </a:ext>
                </a:extLst>
              </a:tr>
              <a:tr h="328995">
                <a:tc>
                  <a:txBody>
                    <a:bodyPr/>
                    <a:lstStyle/>
                    <a:p>
                      <a:pPr marL="0" marR="0">
                        <a:lnSpc>
                          <a:spcPts val="1615"/>
                        </a:lnSpc>
                        <a:spcBef>
                          <a:spcPts val="0"/>
                        </a:spcBef>
                        <a:spcAft>
                          <a:spcPts val="0"/>
                        </a:spcAft>
                      </a:pPr>
                      <a:r>
                        <a:rPr lang="en-GB" sz="1600">
                          <a:effectLst/>
                        </a:rPr>
                        <a:t>Lower Middle Class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615"/>
                        </a:lnSpc>
                        <a:spcBef>
                          <a:spcPts val="0"/>
                        </a:spcBef>
                        <a:spcAft>
                          <a:spcPts val="0"/>
                        </a:spcAft>
                      </a:pPr>
                      <a:r>
                        <a:rPr lang="en-GB"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615"/>
                        </a:lnSpc>
                        <a:spcBef>
                          <a:spcPts val="0"/>
                        </a:spcBef>
                        <a:spcAft>
                          <a:spcPts val="0"/>
                        </a:spcAft>
                      </a:pPr>
                      <a:r>
                        <a:rPr lang="en-GB"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615"/>
                        </a:lnSpc>
                        <a:spcBef>
                          <a:spcPts val="0"/>
                        </a:spcBef>
                        <a:spcAft>
                          <a:spcPts val="0"/>
                        </a:spcAft>
                      </a:pPr>
                      <a:r>
                        <a:rPr lang="en-GB"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615"/>
                        </a:lnSpc>
                        <a:spcBef>
                          <a:spcPts val="0"/>
                        </a:spcBef>
                        <a:spcAft>
                          <a:spcPts val="0"/>
                        </a:spcAft>
                      </a:pPr>
                      <a:r>
                        <a:rPr lang="en-GB"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87084717"/>
                  </a:ext>
                </a:extLst>
              </a:tr>
              <a:tr h="328995">
                <a:tc>
                  <a:txBody>
                    <a:bodyPr/>
                    <a:lstStyle/>
                    <a:p>
                      <a:pPr marL="0" marR="0">
                        <a:lnSpc>
                          <a:spcPts val="1615"/>
                        </a:lnSpc>
                        <a:spcBef>
                          <a:spcPts val="0"/>
                        </a:spcBef>
                        <a:spcAft>
                          <a:spcPts val="0"/>
                        </a:spcAft>
                      </a:pPr>
                      <a:r>
                        <a:rPr lang="en-GB" sz="1600" dirty="0">
                          <a:effectLst/>
                        </a:rPr>
                        <a:t>Labour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615"/>
                        </a:lnSpc>
                        <a:spcBef>
                          <a:spcPts val="0"/>
                        </a:spcBef>
                        <a:spcAft>
                          <a:spcPts val="0"/>
                        </a:spcAft>
                      </a:pPr>
                      <a:r>
                        <a:rPr lang="en-GB"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615"/>
                        </a:lnSpc>
                        <a:spcBef>
                          <a:spcPts val="0"/>
                        </a:spcBef>
                        <a:spcAft>
                          <a:spcPts val="0"/>
                        </a:spcAft>
                      </a:pPr>
                      <a:r>
                        <a:rPr lang="en-GB"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615"/>
                        </a:lnSpc>
                        <a:spcBef>
                          <a:spcPts val="0"/>
                        </a:spcBef>
                        <a:spcAft>
                          <a:spcPts val="0"/>
                        </a:spcAft>
                      </a:pPr>
                      <a:r>
                        <a:rPr lang="en-GB" sz="1600">
                          <a:effectLst/>
                        </a:rPr>
                        <a:t>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ts val="1615"/>
                        </a:lnSpc>
                        <a:spcBef>
                          <a:spcPts val="0"/>
                        </a:spcBef>
                        <a:spcAft>
                          <a:spcPts val="0"/>
                        </a:spcAft>
                      </a:pPr>
                      <a:r>
                        <a:rPr lang="en-GB"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41004133"/>
                  </a:ext>
                </a:extLst>
              </a:tr>
            </a:tbl>
          </a:graphicData>
        </a:graphic>
      </p:graphicFrame>
      <p:sp>
        <p:nvSpPr>
          <p:cNvPr id="3" name="TextBox 2"/>
          <p:cNvSpPr txBox="1"/>
          <p:nvPr/>
        </p:nvSpPr>
        <p:spPr>
          <a:xfrm>
            <a:off x="-1737360" y="1480474"/>
            <a:ext cx="6377533" cy="400110"/>
          </a:xfrm>
          <a:prstGeom prst="rect">
            <a:avLst/>
          </a:prstGeom>
          <a:noFill/>
        </p:spPr>
        <p:txBody>
          <a:bodyPr wrap="square" rtlCol="0">
            <a:spAutoFit/>
          </a:bodyPr>
          <a:lstStyle/>
          <a:p>
            <a:endParaRPr lang="en-US" sz="2000" dirty="0">
              <a:latin typeface="VAGRounded BT" panose="020F0702020204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274816755"/>
              </p:ext>
            </p:extLst>
          </p:nvPr>
        </p:nvGraphicFramePr>
        <p:xfrm>
          <a:off x="322731" y="6590606"/>
          <a:ext cx="11869269" cy="426022"/>
        </p:xfrm>
        <a:graphic>
          <a:graphicData uri="http://schemas.openxmlformats.org/drawingml/2006/table">
            <a:tbl>
              <a:tblPr firstRow="1" firstCol="1" bandRow="1">
                <a:tableStyleId>{2D5ABB26-0587-4C30-8999-92F81FD0307C}</a:tableStyleId>
              </a:tblPr>
              <a:tblGrid>
                <a:gridCol w="2118085">
                  <a:extLst>
                    <a:ext uri="{9D8B030D-6E8A-4147-A177-3AD203B41FA5}">
                      <a16:colId xmlns:a16="http://schemas.microsoft.com/office/drawing/2014/main" val="3318875294"/>
                    </a:ext>
                  </a:extLst>
                </a:gridCol>
                <a:gridCol w="2122082">
                  <a:extLst>
                    <a:ext uri="{9D8B030D-6E8A-4147-A177-3AD203B41FA5}">
                      <a16:colId xmlns:a16="http://schemas.microsoft.com/office/drawing/2014/main" val="2525798470"/>
                    </a:ext>
                  </a:extLst>
                </a:gridCol>
                <a:gridCol w="2510804">
                  <a:extLst>
                    <a:ext uri="{9D8B030D-6E8A-4147-A177-3AD203B41FA5}">
                      <a16:colId xmlns:a16="http://schemas.microsoft.com/office/drawing/2014/main" val="3711569491"/>
                    </a:ext>
                  </a:extLst>
                </a:gridCol>
                <a:gridCol w="5118298">
                  <a:extLst>
                    <a:ext uri="{9D8B030D-6E8A-4147-A177-3AD203B41FA5}">
                      <a16:colId xmlns:a16="http://schemas.microsoft.com/office/drawing/2014/main" val="755609222"/>
                    </a:ext>
                  </a:extLst>
                </a:gridCol>
              </a:tblGrid>
              <a:tr h="0">
                <a:tc>
                  <a:txBody>
                    <a:bodyPr/>
                    <a:lstStyle/>
                    <a:p>
                      <a:pPr marL="0" marR="0">
                        <a:lnSpc>
                          <a:spcPts val="1615"/>
                        </a:lnSpc>
                        <a:spcBef>
                          <a:spcPts val="0"/>
                        </a:spcBef>
                        <a:spcAft>
                          <a:spcPts val="0"/>
                        </a:spcAft>
                      </a:pPr>
                      <a:r>
                        <a:rPr lang="en-GB" sz="2400" dirty="0">
                          <a:effectLst/>
                          <a:latin typeface="VAGRounded BT" panose="020F0702020204020204" pitchFamily="34" charset="0"/>
                        </a:rPr>
                        <a:t>Neo-Marxism</a:t>
                      </a:r>
                      <a:endParaRPr lang="en-US" sz="2400" dirty="0">
                        <a:effectLst/>
                        <a:latin typeface="VAGRounded BT" panose="020F0702020204020204" pitchFamily="34" charset="0"/>
                      </a:endParaRPr>
                    </a:p>
                    <a:p>
                      <a:pPr marL="0" marR="0">
                        <a:lnSpc>
                          <a:spcPts val="1615"/>
                        </a:lnSpc>
                        <a:spcBef>
                          <a:spcPts val="0"/>
                        </a:spcBef>
                        <a:spcAft>
                          <a:spcPts val="0"/>
                        </a:spcAft>
                      </a:pPr>
                      <a:r>
                        <a:rPr lang="en-GB" sz="2400" dirty="0">
                          <a:effectLst/>
                          <a:latin typeface="VAGRounded BT" panose="020F0702020204020204" pitchFamily="34" charset="0"/>
                        </a:rPr>
                        <a:t> </a:t>
                      </a:r>
                      <a:endParaRPr lang="en-US" sz="2400" b="0" dirty="0">
                        <a:solidFill>
                          <a:schemeClr val="tx1"/>
                        </a:solidFill>
                        <a:effectLst/>
                        <a:latin typeface="VAGRounded BT" panose="020F0702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ts val="1615"/>
                        </a:lnSpc>
                        <a:spcBef>
                          <a:spcPts val="0"/>
                        </a:spcBef>
                        <a:spcAft>
                          <a:spcPts val="0"/>
                        </a:spcAft>
                      </a:pPr>
                      <a:r>
                        <a:rPr lang="en-GB" sz="2400" dirty="0">
                          <a:effectLst/>
                          <a:latin typeface="VAGRounded BT" panose="020F0702020204020204" pitchFamily="34" charset="0"/>
                        </a:rPr>
                        <a:t>Globalisation</a:t>
                      </a:r>
                      <a:endParaRPr lang="en-US" sz="2400" dirty="0">
                        <a:effectLst/>
                        <a:latin typeface="VAGRounded BT" panose="020F0702020204020204" pitchFamily="34" charset="0"/>
                      </a:endParaRPr>
                    </a:p>
                    <a:p>
                      <a:pPr marL="0" marR="0">
                        <a:lnSpc>
                          <a:spcPts val="1615"/>
                        </a:lnSpc>
                        <a:spcBef>
                          <a:spcPts val="0"/>
                        </a:spcBef>
                        <a:spcAft>
                          <a:spcPts val="0"/>
                        </a:spcAft>
                      </a:pPr>
                      <a:r>
                        <a:rPr lang="en-GB" sz="2400" dirty="0">
                          <a:effectLst/>
                          <a:latin typeface="VAGRounded BT" panose="020F0702020204020204" pitchFamily="34" charset="0"/>
                        </a:rPr>
                        <a:t> </a:t>
                      </a:r>
                      <a:endParaRPr lang="en-US" sz="2400" b="0" dirty="0">
                        <a:solidFill>
                          <a:schemeClr val="tx1"/>
                        </a:solidFill>
                        <a:effectLst/>
                        <a:latin typeface="VAGRounded BT" panose="020F0702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ts val="1615"/>
                        </a:lnSpc>
                        <a:spcBef>
                          <a:spcPts val="0"/>
                        </a:spcBef>
                        <a:spcAft>
                          <a:spcPts val="0"/>
                        </a:spcAft>
                      </a:pPr>
                      <a:r>
                        <a:rPr lang="en-GB" sz="2400">
                          <a:effectLst/>
                          <a:latin typeface="VAGRounded BT" panose="020F0702020204020204" pitchFamily="34" charset="0"/>
                        </a:rPr>
                        <a:t>Forms of Capital</a:t>
                      </a:r>
                      <a:endParaRPr lang="en-US" sz="2400">
                        <a:effectLst/>
                        <a:latin typeface="VAGRounded BT" panose="020F0702020204020204" pitchFamily="34" charset="0"/>
                      </a:endParaRPr>
                    </a:p>
                    <a:p>
                      <a:pPr marL="0" marR="0">
                        <a:lnSpc>
                          <a:spcPts val="1615"/>
                        </a:lnSpc>
                        <a:spcBef>
                          <a:spcPts val="0"/>
                        </a:spcBef>
                        <a:spcAft>
                          <a:spcPts val="0"/>
                        </a:spcAft>
                      </a:pPr>
                      <a:r>
                        <a:rPr lang="en-GB" sz="2400">
                          <a:effectLst/>
                          <a:latin typeface="VAGRounded BT" panose="020F0702020204020204" pitchFamily="34" charset="0"/>
                        </a:rPr>
                        <a:t> </a:t>
                      </a:r>
                      <a:endParaRPr lang="en-US" sz="2400" b="0">
                        <a:solidFill>
                          <a:schemeClr val="tx1"/>
                        </a:solidFill>
                        <a:effectLst/>
                        <a:latin typeface="VAGRounded BT" panose="020F0702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ts val="1615"/>
                        </a:lnSpc>
                        <a:spcBef>
                          <a:spcPts val="0"/>
                        </a:spcBef>
                        <a:spcAft>
                          <a:spcPts val="0"/>
                        </a:spcAft>
                      </a:pPr>
                      <a:r>
                        <a:rPr lang="en-GB" sz="2400" dirty="0">
                          <a:effectLst/>
                          <a:latin typeface="VAGRounded BT" panose="020F0702020204020204" pitchFamily="34" charset="0"/>
                        </a:rPr>
                        <a:t>Overlapping class relationships</a:t>
                      </a:r>
                      <a:endParaRPr lang="en-US" sz="2400" b="0" dirty="0">
                        <a:solidFill>
                          <a:schemeClr val="tx1"/>
                        </a:solidFill>
                        <a:effectLst/>
                        <a:latin typeface="VAGRounded BT" panose="020F07020202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3178841"/>
                  </a:ext>
                </a:extLst>
              </a:tr>
            </a:tbl>
          </a:graphicData>
        </a:graphic>
      </p:graphicFrame>
      <p:sp>
        <p:nvSpPr>
          <p:cNvPr id="7" name="TextBox 6"/>
          <p:cNvSpPr txBox="1"/>
          <p:nvPr/>
        </p:nvSpPr>
        <p:spPr>
          <a:xfrm>
            <a:off x="1" y="173763"/>
            <a:ext cx="12191999" cy="523220"/>
          </a:xfrm>
          <a:prstGeom prst="rect">
            <a:avLst/>
          </a:prstGeom>
          <a:noFill/>
        </p:spPr>
        <p:txBody>
          <a:bodyPr wrap="square" rtlCol="0">
            <a:spAutoFit/>
          </a:bodyPr>
          <a:lstStyle/>
          <a:p>
            <a:pPr algn="ctr"/>
            <a:r>
              <a:rPr lang="en-GB" sz="2800" dirty="0">
                <a:latin typeface="VAGRounded BT" panose="020F0702020204020204" pitchFamily="34" charset="0"/>
              </a:rPr>
              <a:t>Relational</a:t>
            </a:r>
            <a:endParaRPr lang="en-US" sz="2800" dirty="0">
              <a:latin typeface="VAGRounded BT" panose="020F0702020204020204" pitchFamily="34" charset="0"/>
            </a:endParaRPr>
          </a:p>
        </p:txBody>
      </p:sp>
      <p:sp>
        <p:nvSpPr>
          <p:cNvPr id="24" name="Sun 23">
            <a:extLst>
              <a:ext uri="{FF2B5EF4-FFF2-40B4-BE49-F238E27FC236}">
                <a16:creationId xmlns:a16="http://schemas.microsoft.com/office/drawing/2014/main" id="{F89BAE70-BD91-456C-9CE5-2BE41E42553E}"/>
              </a:ext>
            </a:extLst>
          </p:cNvPr>
          <p:cNvSpPr/>
          <p:nvPr/>
        </p:nvSpPr>
        <p:spPr>
          <a:xfrm>
            <a:off x="284801" y="221474"/>
            <a:ext cx="448408" cy="465993"/>
          </a:xfrm>
          <a:prstGeom prst="sun">
            <a:avLst/>
          </a:prstGeom>
          <a:solidFill>
            <a:schemeClr val="tx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90CCE3E6-39EC-4C13-ABE0-DC8116220497}"/>
              </a:ext>
            </a:extLst>
          </p:cNvPr>
          <p:cNvGrpSpPr/>
          <p:nvPr/>
        </p:nvGrpSpPr>
        <p:grpSpPr>
          <a:xfrm>
            <a:off x="83841" y="970731"/>
            <a:ext cx="3193073" cy="5262979"/>
            <a:chOff x="83841" y="970731"/>
            <a:chExt cx="3193073" cy="5262979"/>
          </a:xfrm>
        </p:grpSpPr>
        <p:sp>
          <p:nvSpPr>
            <p:cNvPr id="26" name="TextBox 25">
              <a:extLst>
                <a:ext uri="{FF2B5EF4-FFF2-40B4-BE49-F238E27FC236}">
                  <a16:creationId xmlns:a16="http://schemas.microsoft.com/office/drawing/2014/main" id="{C2F6E750-93FF-449A-AA51-FAD5B87402E2}"/>
                </a:ext>
              </a:extLst>
            </p:cNvPr>
            <p:cNvSpPr txBox="1"/>
            <p:nvPr/>
          </p:nvSpPr>
          <p:spPr>
            <a:xfrm>
              <a:off x="83841" y="970731"/>
              <a:ext cx="3193073" cy="5262979"/>
            </a:xfrm>
            <a:prstGeom prst="rect">
              <a:avLst/>
            </a:prstGeom>
            <a:solidFill>
              <a:schemeClr val="accent1">
                <a:lumMod val="60000"/>
                <a:lumOff val="40000"/>
                <a:alpha val="49804"/>
              </a:schemeClr>
            </a:solidFill>
            <a:effectLst>
              <a:outerShdw blurRad="50800" dist="88900" sx="102000" sy="102000" algn="t" rotWithShape="0">
                <a:prstClr val="black">
                  <a:alpha val="40000"/>
                </a:prstClr>
              </a:outerShdw>
            </a:effectLst>
          </p:spPr>
          <p:txBody>
            <a:bodyPr wrap="square" rtlCol="0">
              <a:spAutoFit/>
            </a:bodyPr>
            <a:lstStyle/>
            <a:p>
              <a:pPr marL="342900" indent="-342900">
                <a:buAutoNum type="arabicPeriod"/>
              </a:pPr>
              <a:r>
                <a:rPr lang="en-GB" sz="1600" dirty="0">
                  <a:latin typeface="Arial" panose="020B0604020202020204" pitchFamily="34" charset="0"/>
                  <a:cs typeface="Arial" panose="020B0604020202020204" pitchFamily="34" charset="0"/>
                </a:rPr>
                <a:t>The Pyramid</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NS-SEC</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The Pentagon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Alternative Pentagon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Embourgeoisement</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Relational</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Flatlining</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40:30:30</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The Precariat</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Polarised Convergence</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End</a:t>
              </a:r>
            </a:p>
          </p:txBody>
        </p:sp>
        <p:sp>
          <p:nvSpPr>
            <p:cNvPr id="27" name="Rectangle 26">
              <a:hlinkClick r:id="rId9" action="ppaction://hlinksldjump"/>
              <a:extLst>
                <a:ext uri="{FF2B5EF4-FFF2-40B4-BE49-F238E27FC236}">
                  <a16:creationId xmlns:a16="http://schemas.microsoft.com/office/drawing/2014/main" id="{82C5473C-B812-442F-8824-9D640EA819D3}"/>
                </a:ext>
              </a:extLst>
            </p:cNvPr>
            <p:cNvSpPr/>
            <p:nvPr/>
          </p:nvSpPr>
          <p:spPr>
            <a:xfrm>
              <a:off x="83841" y="970731"/>
              <a:ext cx="1706859" cy="326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hlinkClick r:id="rId10" action="ppaction://hlinksldjump"/>
              <a:extLst>
                <a:ext uri="{FF2B5EF4-FFF2-40B4-BE49-F238E27FC236}">
                  <a16:creationId xmlns:a16="http://schemas.microsoft.com/office/drawing/2014/main" id="{E41C6DAF-C7A6-45E8-9BA5-C57CCF53D7CC}"/>
                </a:ext>
              </a:extLst>
            </p:cNvPr>
            <p:cNvSpPr/>
            <p:nvPr/>
          </p:nvSpPr>
          <p:spPr>
            <a:xfrm>
              <a:off x="113674" y="1455346"/>
              <a:ext cx="134365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hlinkClick r:id="rId11" action="ppaction://hlinksldjump"/>
              <a:extLst>
                <a:ext uri="{FF2B5EF4-FFF2-40B4-BE49-F238E27FC236}">
                  <a16:creationId xmlns:a16="http://schemas.microsoft.com/office/drawing/2014/main" id="{42E18D07-9D76-45CE-AE14-2FD070405FA1}"/>
                </a:ext>
              </a:extLst>
            </p:cNvPr>
            <p:cNvSpPr/>
            <p:nvPr/>
          </p:nvSpPr>
          <p:spPr>
            <a:xfrm>
              <a:off x="113673" y="1966175"/>
              <a:ext cx="181990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hlinkClick r:id="rId12" action="ppaction://hlinksldjump"/>
              <a:extLst>
                <a:ext uri="{FF2B5EF4-FFF2-40B4-BE49-F238E27FC236}">
                  <a16:creationId xmlns:a16="http://schemas.microsoft.com/office/drawing/2014/main" id="{78A9729D-0153-4EB7-80B1-B045C75A23A8}"/>
                </a:ext>
              </a:extLst>
            </p:cNvPr>
            <p:cNvSpPr/>
            <p:nvPr/>
          </p:nvSpPr>
          <p:spPr>
            <a:xfrm>
              <a:off x="113673" y="2449464"/>
              <a:ext cx="2495550"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hlinkClick r:id="rId13" action="ppaction://hlinksldjump"/>
              <a:extLst>
                <a:ext uri="{FF2B5EF4-FFF2-40B4-BE49-F238E27FC236}">
                  <a16:creationId xmlns:a16="http://schemas.microsoft.com/office/drawing/2014/main" id="{3F6801AA-6147-4E64-A34D-371D6A9B2D1F}"/>
                </a:ext>
              </a:extLst>
            </p:cNvPr>
            <p:cNvSpPr/>
            <p:nvPr/>
          </p:nvSpPr>
          <p:spPr>
            <a:xfrm>
              <a:off x="113673" y="2932753"/>
              <a:ext cx="2315202"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hlinkClick r:id="rId14" action="ppaction://hlinksldjump"/>
              <a:extLst>
                <a:ext uri="{FF2B5EF4-FFF2-40B4-BE49-F238E27FC236}">
                  <a16:creationId xmlns:a16="http://schemas.microsoft.com/office/drawing/2014/main" id="{E658D301-E21B-41B2-8B87-6BFAC403A7BF}"/>
                </a:ext>
              </a:extLst>
            </p:cNvPr>
            <p:cNvSpPr/>
            <p:nvPr/>
          </p:nvSpPr>
          <p:spPr>
            <a:xfrm>
              <a:off x="83842" y="3416042"/>
              <a:ext cx="1525884"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hlinkClick r:id="rId15" action="ppaction://hlinksldjump"/>
              <a:extLst>
                <a:ext uri="{FF2B5EF4-FFF2-40B4-BE49-F238E27FC236}">
                  <a16:creationId xmlns:a16="http://schemas.microsoft.com/office/drawing/2014/main" id="{371B04FD-B10D-4823-AB4F-DF878982165F}"/>
                </a:ext>
              </a:extLst>
            </p:cNvPr>
            <p:cNvSpPr/>
            <p:nvPr/>
          </p:nvSpPr>
          <p:spPr>
            <a:xfrm>
              <a:off x="83842" y="3888771"/>
              <a:ext cx="1373484"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hlinkClick r:id="rId16" action="ppaction://hlinksldjump"/>
              <a:extLst>
                <a:ext uri="{FF2B5EF4-FFF2-40B4-BE49-F238E27FC236}">
                  <a16:creationId xmlns:a16="http://schemas.microsoft.com/office/drawing/2014/main" id="{BC00877A-FF33-455C-86E7-C338D8B9C75E}"/>
                </a:ext>
              </a:extLst>
            </p:cNvPr>
            <p:cNvSpPr/>
            <p:nvPr/>
          </p:nvSpPr>
          <p:spPr>
            <a:xfrm>
              <a:off x="113673" y="4382620"/>
              <a:ext cx="1343652"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hlinkClick r:id="rId17" action="ppaction://hlinksldjump"/>
              <a:extLst>
                <a:ext uri="{FF2B5EF4-FFF2-40B4-BE49-F238E27FC236}">
                  <a16:creationId xmlns:a16="http://schemas.microsoft.com/office/drawing/2014/main" id="{F60291E8-60E5-4243-B0EA-FE240B771D07}"/>
                </a:ext>
              </a:extLst>
            </p:cNvPr>
            <p:cNvSpPr/>
            <p:nvPr/>
          </p:nvSpPr>
          <p:spPr>
            <a:xfrm>
              <a:off x="113672" y="4852486"/>
              <a:ext cx="1677027"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hlinkClick r:id="rId18" action="ppaction://hlinksldjump"/>
              <a:extLst>
                <a:ext uri="{FF2B5EF4-FFF2-40B4-BE49-F238E27FC236}">
                  <a16:creationId xmlns:a16="http://schemas.microsoft.com/office/drawing/2014/main" id="{2C2FDFEF-0E8C-4E2A-AA89-AE585308F7AC}"/>
                </a:ext>
              </a:extLst>
            </p:cNvPr>
            <p:cNvSpPr/>
            <p:nvPr/>
          </p:nvSpPr>
          <p:spPr>
            <a:xfrm>
              <a:off x="106869" y="5376738"/>
              <a:ext cx="2607756"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hlinkClick r:id="rId19" action="ppaction://hlinksldjump"/>
              <a:extLst>
                <a:ext uri="{FF2B5EF4-FFF2-40B4-BE49-F238E27FC236}">
                  <a16:creationId xmlns:a16="http://schemas.microsoft.com/office/drawing/2014/main" id="{6C5ECD69-D6D8-48A1-A279-C0508A925DE2}"/>
                </a:ext>
              </a:extLst>
            </p:cNvPr>
            <p:cNvSpPr/>
            <p:nvPr/>
          </p:nvSpPr>
          <p:spPr>
            <a:xfrm>
              <a:off x="106869" y="5846604"/>
              <a:ext cx="893256"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79804612"/>
      </p:ext>
    </p:extLst>
  </p:cSld>
  <p:clrMapOvr>
    <a:masterClrMapping/>
  </p:clrMapOvr>
  <p:transition spd="slow" advClick="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4"/>
                    </p:tgtEl>
                  </p:cond>
                </p:stCondLst>
                <p:endSync evt="end" delay="0">
                  <p:rtn val="all"/>
                </p:endSync>
                <p:childTnLst>
                  <p:par>
                    <p:cTn id="8" fill="hold">
                      <p:stCondLst>
                        <p:cond delay="0"/>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0-#ppt_w/2"/>
                                          </p:val>
                                        </p:tav>
                                        <p:tav tm="100000">
                                          <p:val>
                                            <p:strVal val="#ppt_x"/>
                                          </p:val>
                                        </p:tav>
                                      </p:tavLst>
                                    </p:anim>
                                    <p:anim calcmode="lin" valueType="num">
                                      <p:cBhvr additive="base">
                                        <p:cTn id="13"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25"/>
                    </p:tgtEl>
                  </p:cond>
                </p:stCondLst>
                <p:endSync evt="end" delay="0">
                  <p:rtn val="all"/>
                </p:endSync>
                <p:childTnLst>
                  <p:par>
                    <p:cTn id="15" fill="hold">
                      <p:stCondLst>
                        <p:cond delay="0"/>
                      </p:stCondLst>
                      <p:childTnLst>
                        <p:par>
                          <p:cTn id="16" fill="hold">
                            <p:stCondLst>
                              <p:cond delay="0"/>
                            </p:stCondLst>
                            <p:childTnLst>
                              <p:par>
                                <p:cTn id="17" presetID="2" presetClass="exit" presetSubtype="8" fill="hold" nodeType="clickEffect">
                                  <p:stCondLst>
                                    <p:cond delay="0"/>
                                  </p:stCondLst>
                                  <p:childTnLst>
                                    <p:anim calcmode="lin" valueType="num">
                                      <p:cBhvr additive="base">
                                        <p:cTn id="18" dur="500"/>
                                        <p:tgtEl>
                                          <p:spTgt spid="25"/>
                                        </p:tgtEl>
                                        <p:attrNameLst>
                                          <p:attrName>ppt_x</p:attrName>
                                        </p:attrNameLst>
                                      </p:cBhvr>
                                      <p:tavLst>
                                        <p:tav tm="0">
                                          <p:val>
                                            <p:strVal val="ppt_x"/>
                                          </p:val>
                                        </p:tav>
                                        <p:tav tm="100000">
                                          <p:val>
                                            <p:strVal val="0-ppt_w/2"/>
                                          </p:val>
                                        </p:tav>
                                      </p:tavLst>
                                    </p:anim>
                                    <p:anim calcmode="lin" valueType="num">
                                      <p:cBhvr additive="base">
                                        <p:cTn id="19" dur="500"/>
                                        <p:tgtEl>
                                          <p:spTgt spid="25"/>
                                        </p:tgtEl>
                                        <p:attrNameLst>
                                          <p:attrName>ppt_y</p:attrName>
                                        </p:attrNameLst>
                                      </p:cBhvr>
                                      <p:tavLst>
                                        <p:tav tm="0">
                                          <p:val>
                                            <p:strVal val="ppt_y"/>
                                          </p:val>
                                        </p:tav>
                                        <p:tav tm="100000">
                                          <p:val>
                                            <p:strVal val="ppt_y"/>
                                          </p:val>
                                        </p:tav>
                                      </p:tavLst>
                                    </p:anim>
                                    <p:set>
                                      <p:cBhvr>
                                        <p:cTn id="20"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1884381" y="3854175"/>
            <a:ext cx="8423237" cy="707886"/>
          </a:xfrm>
          <a:prstGeom prst="rect">
            <a:avLst/>
          </a:prstGeom>
        </p:spPr>
        <p:txBody>
          <a:bodyPr wrap="square">
            <a:spAutoFit/>
          </a:bodyPr>
          <a:lstStyle/>
          <a:p>
            <a:pPr algn="ctr">
              <a:lnSpc>
                <a:spcPts val="1615"/>
              </a:lnSpc>
            </a:pPr>
            <a:r>
              <a:rPr lang="en-GB" sz="4400" b="1" dirty="0" err="1">
                <a:solidFill>
                  <a:srgbClr val="000000"/>
                </a:solidFill>
                <a:latin typeface="PhrasticMedium" pitchFamily="2" charset="0"/>
                <a:ea typeface="Calibri" panose="020F0502020204030204" pitchFamily="34" charset="0"/>
                <a:cs typeface="Times New Roman" panose="02020603050405020304" pitchFamily="18" charset="0"/>
              </a:rPr>
              <a:t>Flatlining</a:t>
            </a:r>
            <a:endParaRPr lang="en-US" sz="4400" dirty="0">
              <a:effectLst/>
              <a:latin typeface="PhrasticMedium" pitchFamily="2" charset="0"/>
              <a:ea typeface="Calibri" panose="020F0502020204030204" pitchFamily="34" charset="0"/>
              <a:cs typeface="Times New Roman" panose="02020603050405020304" pitchFamily="18" charset="0"/>
            </a:endParaRPr>
          </a:p>
          <a:p>
            <a:pPr algn="ctr">
              <a:lnSpc>
                <a:spcPts val="1615"/>
              </a:lnSpc>
            </a:pP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615"/>
              </a:lnSpc>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p:cNvCxnSpPr/>
          <p:nvPr/>
        </p:nvCxnSpPr>
        <p:spPr>
          <a:xfrm flipV="1">
            <a:off x="2194560" y="2252870"/>
            <a:ext cx="7307249" cy="13252"/>
          </a:xfrm>
          <a:prstGeom prst="line">
            <a:avLst/>
          </a:prstGeom>
          <a:ln w="127000"/>
        </p:spPr>
        <p:style>
          <a:lnRef idx="3">
            <a:schemeClr val="dk1"/>
          </a:lnRef>
          <a:fillRef idx="0">
            <a:schemeClr val="dk1"/>
          </a:fillRef>
          <a:effectRef idx="2">
            <a:schemeClr val="dk1"/>
          </a:effectRef>
          <a:fontRef idx="minor">
            <a:schemeClr val="tx1"/>
          </a:fontRef>
        </p:style>
      </p:cxnSp>
      <p:sp>
        <p:nvSpPr>
          <p:cNvPr id="3" name="Rectangle 2"/>
          <p:cNvSpPr/>
          <p:nvPr/>
        </p:nvSpPr>
        <p:spPr>
          <a:xfrm>
            <a:off x="2194560" y="1477636"/>
            <a:ext cx="1402948" cy="369332"/>
          </a:xfrm>
          <a:prstGeom prst="rect">
            <a:avLst/>
          </a:prstGeom>
        </p:spPr>
        <p:txBody>
          <a:bodyPr wrap="none">
            <a:spAutoFit/>
          </a:bodyPr>
          <a:lstStyle/>
          <a:p>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postmodern</a:t>
            </a:r>
            <a:endParaRPr lang="en-US" dirty="0"/>
          </a:p>
        </p:txBody>
      </p:sp>
      <p:sp>
        <p:nvSpPr>
          <p:cNvPr id="6" name="Rectangle 5"/>
          <p:cNvSpPr/>
          <p:nvPr/>
        </p:nvSpPr>
        <p:spPr>
          <a:xfrm>
            <a:off x="5400937" y="1477636"/>
            <a:ext cx="1390124" cy="369332"/>
          </a:xfrm>
          <a:prstGeom prst="rect">
            <a:avLst/>
          </a:prstGeom>
        </p:spPr>
        <p:txBody>
          <a:bodyPr wrap="none">
            <a:spAutoFit/>
          </a:bodyPr>
          <a:lstStyle/>
          <a:p>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redundancy</a:t>
            </a:r>
            <a:endParaRPr lang="en-US" dirty="0"/>
          </a:p>
        </p:txBody>
      </p:sp>
      <p:sp>
        <p:nvSpPr>
          <p:cNvPr id="7" name="Rectangle 6"/>
          <p:cNvSpPr/>
          <p:nvPr/>
        </p:nvSpPr>
        <p:spPr>
          <a:xfrm>
            <a:off x="8594490" y="1477636"/>
            <a:ext cx="1434560" cy="369332"/>
          </a:xfrm>
          <a:prstGeom prst="rect">
            <a:avLst/>
          </a:prstGeom>
        </p:spPr>
        <p:txBody>
          <a:bodyPr wrap="none">
            <a:spAutoFit/>
          </a:bodyPr>
          <a:lstStyle/>
          <a:p>
            <a:r>
              <a:rPr lang="en-GB" dirty="0"/>
              <a:t>consumption</a:t>
            </a:r>
            <a:endParaRPr lang="en-US" dirty="0"/>
          </a:p>
        </p:txBody>
      </p:sp>
      <p:sp>
        <p:nvSpPr>
          <p:cNvPr id="8" name="Rectangle 7"/>
          <p:cNvSpPr/>
          <p:nvPr/>
        </p:nvSpPr>
        <p:spPr>
          <a:xfrm>
            <a:off x="2312541" y="2513088"/>
            <a:ext cx="1166986" cy="369332"/>
          </a:xfrm>
          <a:prstGeom prst="rect">
            <a:avLst/>
          </a:prstGeom>
        </p:spPr>
        <p:txBody>
          <a:bodyPr wrap="none">
            <a:spAutoFit/>
          </a:bodyPr>
          <a:lstStyle/>
          <a:p>
            <a:r>
              <a:rPr lang="en-GB" dirty="0"/>
              <a:t>Decentred</a:t>
            </a:r>
          </a:p>
        </p:txBody>
      </p:sp>
      <p:sp>
        <p:nvSpPr>
          <p:cNvPr id="9" name="Rectangle 8"/>
          <p:cNvSpPr/>
          <p:nvPr/>
        </p:nvSpPr>
        <p:spPr>
          <a:xfrm>
            <a:off x="8782074" y="2513088"/>
            <a:ext cx="1059393" cy="369332"/>
          </a:xfrm>
          <a:prstGeom prst="rect">
            <a:avLst/>
          </a:prstGeom>
        </p:spPr>
        <p:txBody>
          <a:bodyPr wrap="none">
            <a:spAutoFit/>
          </a:bodyPr>
          <a:lstStyle/>
          <a:p>
            <a:r>
              <a:rPr lang="en-GB" dirty="0"/>
              <a:t>identities</a:t>
            </a:r>
            <a:endParaRPr lang="en-US" dirty="0"/>
          </a:p>
        </p:txBody>
      </p:sp>
      <p:sp>
        <p:nvSpPr>
          <p:cNvPr id="24" name="Sun 23">
            <a:extLst>
              <a:ext uri="{FF2B5EF4-FFF2-40B4-BE49-F238E27FC236}">
                <a16:creationId xmlns:a16="http://schemas.microsoft.com/office/drawing/2014/main" id="{DE5FF277-5D65-4DCB-9713-AA299B0A7D31}"/>
              </a:ext>
            </a:extLst>
          </p:cNvPr>
          <p:cNvSpPr/>
          <p:nvPr/>
        </p:nvSpPr>
        <p:spPr>
          <a:xfrm>
            <a:off x="284801" y="221474"/>
            <a:ext cx="448408" cy="465993"/>
          </a:xfrm>
          <a:prstGeom prst="sun">
            <a:avLst/>
          </a:prstGeom>
          <a:solidFill>
            <a:schemeClr val="tx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EF5559D4-6F0C-4128-88AA-4D9ACA56F9E3}"/>
              </a:ext>
            </a:extLst>
          </p:cNvPr>
          <p:cNvGrpSpPr/>
          <p:nvPr/>
        </p:nvGrpSpPr>
        <p:grpSpPr>
          <a:xfrm>
            <a:off x="83841" y="970731"/>
            <a:ext cx="3193073" cy="5262979"/>
            <a:chOff x="83841" y="970731"/>
            <a:chExt cx="3193073" cy="5262979"/>
          </a:xfrm>
        </p:grpSpPr>
        <p:sp>
          <p:nvSpPr>
            <p:cNvPr id="26" name="TextBox 25">
              <a:extLst>
                <a:ext uri="{FF2B5EF4-FFF2-40B4-BE49-F238E27FC236}">
                  <a16:creationId xmlns:a16="http://schemas.microsoft.com/office/drawing/2014/main" id="{3344C7CB-CD6F-4771-83E3-7EE564B113C7}"/>
                </a:ext>
              </a:extLst>
            </p:cNvPr>
            <p:cNvSpPr txBox="1"/>
            <p:nvPr/>
          </p:nvSpPr>
          <p:spPr>
            <a:xfrm>
              <a:off x="83841" y="970731"/>
              <a:ext cx="3193073" cy="5262979"/>
            </a:xfrm>
            <a:prstGeom prst="rect">
              <a:avLst/>
            </a:prstGeom>
            <a:solidFill>
              <a:schemeClr val="accent1">
                <a:lumMod val="60000"/>
                <a:lumOff val="40000"/>
                <a:alpha val="49804"/>
              </a:schemeClr>
            </a:solidFill>
            <a:effectLst>
              <a:outerShdw blurRad="50800" dist="88900" sx="102000" sy="102000" algn="t" rotWithShape="0">
                <a:prstClr val="black">
                  <a:alpha val="40000"/>
                </a:prstClr>
              </a:outerShdw>
            </a:effectLst>
          </p:spPr>
          <p:txBody>
            <a:bodyPr wrap="square" rtlCol="0">
              <a:spAutoFit/>
            </a:bodyPr>
            <a:lstStyle/>
            <a:p>
              <a:pPr marL="342900" indent="-342900">
                <a:buAutoNum type="arabicPeriod"/>
              </a:pPr>
              <a:r>
                <a:rPr lang="en-GB" sz="1600" dirty="0">
                  <a:latin typeface="Arial" panose="020B0604020202020204" pitchFamily="34" charset="0"/>
                  <a:cs typeface="Arial" panose="020B0604020202020204" pitchFamily="34" charset="0"/>
                </a:rPr>
                <a:t>The Pyramid</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NS-SEC</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The Pentagon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Alternative Pentagon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Embourgeoisement</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Relational</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Flatlining</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40:30:30</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The Precariat</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Polarised Convergence</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End</a:t>
              </a:r>
            </a:p>
          </p:txBody>
        </p:sp>
        <p:sp>
          <p:nvSpPr>
            <p:cNvPr id="27" name="Rectangle 26">
              <a:hlinkClick r:id="rId5" action="ppaction://hlinksldjump"/>
              <a:extLst>
                <a:ext uri="{FF2B5EF4-FFF2-40B4-BE49-F238E27FC236}">
                  <a16:creationId xmlns:a16="http://schemas.microsoft.com/office/drawing/2014/main" id="{AB431532-E6E1-4062-8E47-123014448D8D}"/>
                </a:ext>
              </a:extLst>
            </p:cNvPr>
            <p:cNvSpPr/>
            <p:nvPr/>
          </p:nvSpPr>
          <p:spPr>
            <a:xfrm>
              <a:off x="83841" y="970731"/>
              <a:ext cx="1706859" cy="326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hlinkClick r:id="rId6" action="ppaction://hlinksldjump"/>
              <a:extLst>
                <a:ext uri="{FF2B5EF4-FFF2-40B4-BE49-F238E27FC236}">
                  <a16:creationId xmlns:a16="http://schemas.microsoft.com/office/drawing/2014/main" id="{EA2591C7-BD47-4B6E-8C56-035A99190087}"/>
                </a:ext>
              </a:extLst>
            </p:cNvPr>
            <p:cNvSpPr/>
            <p:nvPr/>
          </p:nvSpPr>
          <p:spPr>
            <a:xfrm>
              <a:off x="113674" y="1455346"/>
              <a:ext cx="134365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hlinkClick r:id="rId7" action="ppaction://hlinksldjump"/>
              <a:extLst>
                <a:ext uri="{FF2B5EF4-FFF2-40B4-BE49-F238E27FC236}">
                  <a16:creationId xmlns:a16="http://schemas.microsoft.com/office/drawing/2014/main" id="{6BB8D8A5-F5ED-42E2-95D3-71602C2AF7B8}"/>
                </a:ext>
              </a:extLst>
            </p:cNvPr>
            <p:cNvSpPr/>
            <p:nvPr/>
          </p:nvSpPr>
          <p:spPr>
            <a:xfrm>
              <a:off x="113673" y="1966175"/>
              <a:ext cx="181990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hlinkClick r:id="rId8" action="ppaction://hlinksldjump"/>
              <a:extLst>
                <a:ext uri="{FF2B5EF4-FFF2-40B4-BE49-F238E27FC236}">
                  <a16:creationId xmlns:a16="http://schemas.microsoft.com/office/drawing/2014/main" id="{F0F9A846-EC47-4158-A929-7CDFF762C08A}"/>
                </a:ext>
              </a:extLst>
            </p:cNvPr>
            <p:cNvSpPr/>
            <p:nvPr/>
          </p:nvSpPr>
          <p:spPr>
            <a:xfrm>
              <a:off x="113673" y="2449464"/>
              <a:ext cx="2495550"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hlinkClick r:id="rId9" action="ppaction://hlinksldjump"/>
              <a:extLst>
                <a:ext uri="{FF2B5EF4-FFF2-40B4-BE49-F238E27FC236}">
                  <a16:creationId xmlns:a16="http://schemas.microsoft.com/office/drawing/2014/main" id="{F5D29C85-A6AE-4182-B625-DA883302E4A0}"/>
                </a:ext>
              </a:extLst>
            </p:cNvPr>
            <p:cNvSpPr/>
            <p:nvPr/>
          </p:nvSpPr>
          <p:spPr>
            <a:xfrm>
              <a:off x="113673" y="2932753"/>
              <a:ext cx="2315202"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hlinkClick r:id="rId10" action="ppaction://hlinksldjump"/>
              <a:extLst>
                <a:ext uri="{FF2B5EF4-FFF2-40B4-BE49-F238E27FC236}">
                  <a16:creationId xmlns:a16="http://schemas.microsoft.com/office/drawing/2014/main" id="{AD854705-88D0-4FA4-985C-46B079498687}"/>
                </a:ext>
              </a:extLst>
            </p:cNvPr>
            <p:cNvSpPr/>
            <p:nvPr/>
          </p:nvSpPr>
          <p:spPr>
            <a:xfrm>
              <a:off x="83842" y="3416042"/>
              <a:ext cx="1525884"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hlinkClick r:id="rId11" action="ppaction://hlinksldjump"/>
              <a:extLst>
                <a:ext uri="{FF2B5EF4-FFF2-40B4-BE49-F238E27FC236}">
                  <a16:creationId xmlns:a16="http://schemas.microsoft.com/office/drawing/2014/main" id="{07855819-DBC3-43D2-8302-2C317D2CE003}"/>
                </a:ext>
              </a:extLst>
            </p:cNvPr>
            <p:cNvSpPr/>
            <p:nvPr/>
          </p:nvSpPr>
          <p:spPr>
            <a:xfrm>
              <a:off x="83842" y="3888771"/>
              <a:ext cx="1373484"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hlinkClick r:id="rId12" action="ppaction://hlinksldjump"/>
              <a:extLst>
                <a:ext uri="{FF2B5EF4-FFF2-40B4-BE49-F238E27FC236}">
                  <a16:creationId xmlns:a16="http://schemas.microsoft.com/office/drawing/2014/main" id="{B21538F2-55E3-40BC-8FB1-2989751314DA}"/>
                </a:ext>
              </a:extLst>
            </p:cNvPr>
            <p:cNvSpPr/>
            <p:nvPr/>
          </p:nvSpPr>
          <p:spPr>
            <a:xfrm>
              <a:off x="113673" y="4382620"/>
              <a:ext cx="1343652"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hlinkClick r:id="rId13" action="ppaction://hlinksldjump"/>
              <a:extLst>
                <a:ext uri="{FF2B5EF4-FFF2-40B4-BE49-F238E27FC236}">
                  <a16:creationId xmlns:a16="http://schemas.microsoft.com/office/drawing/2014/main" id="{89351F43-D588-4E8B-B084-6D2AB3BC7858}"/>
                </a:ext>
              </a:extLst>
            </p:cNvPr>
            <p:cNvSpPr/>
            <p:nvPr/>
          </p:nvSpPr>
          <p:spPr>
            <a:xfrm>
              <a:off x="113672" y="4852486"/>
              <a:ext cx="1677027"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hlinkClick r:id="rId14" action="ppaction://hlinksldjump"/>
              <a:extLst>
                <a:ext uri="{FF2B5EF4-FFF2-40B4-BE49-F238E27FC236}">
                  <a16:creationId xmlns:a16="http://schemas.microsoft.com/office/drawing/2014/main" id="{9FA251B6-E330-4DCC-8608-2DBF884247BA}"/>
                </a:ext>
              </a:extLst>
            </p:cNvPr>
            <p:cNvSpPr/>
            <p:nvPr/>
          </p:nvSpPr>
          <p:spPr>
            <a:xfrm>
              <a:off x="106869" y="5376738"/>
              <a:ext cx="2607756"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hlinkClick r:id="rId15" action="ppaction://hlinksldjump"/>
              <a:extLst>
                <a:ext uri="{FF2B5EF4-FFF2-40B4-BE49-F238E27FC236}">
                  <a16:creationId xmlns:a16="http://schemas.microsoft.com/office/drawing/2014/main" id="{129FD66C-E6DA-4C33-B18F-C565FD43A54D}"/>
                </a:ext>
              </a:extLst>
            </p:cNvPr>
            <p:cNvSpPr/>
            <p:nvPr/>
          </p:nvSpPr>
          <p:spPr>
            <a:xfrm>
              <a:off x="106869" y="5846604"/>
              <a:ext cx="893256"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403750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p15:prstTrans prst="fracture"/>
        <p:sndAc>
          <p:stSnd>
            <p:snd r:embed="rId3" name="glass_largesheet_break1.wav"/>
          </p:stSnd>
        </p:sndAc>
      </p:transition>
    </mc:Choice>
    <mc:Fallback>
      <p:transition spd="slow" advClick="0">
        <p:fade/>
        <p:sndAc>
          <p:stSnd>
            <p:snd r:embed="rId3" name="glass_largesheet_break1.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4"/>
                    </p:tgtEl>
                  </p:cond>
                </p:stCondLst>
                <p:endSync evt="end" delay="0">
                  <p:rtn val="all"/>
                </p:endSync>
                <p:childTnLst>
                  <p:par>
                    <p:cTn id="8" fill="hold">
                      <p:stCondLst>
                        <p:cond delay="0"/>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0-#ppt_w/2"/>
                                          </p:val>
                                        </p:tav>
                                        <p:tav tm="100000">
                                          <p:val>
                                            <p:strVal val="#ppt_x"/>
                                          </p:val>
                                        </p:tav>
                                      </p:tavLst>
                                    </p:anim>
                                    <p:anim calcmode="lin" valueType="num">
                                      <p:cBhvr additive="base">
                                        <p:cTn id="13"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25"/>
                    </p:tgtEl>
                  </p:cond>
                </p:stCondLst>
                <p:endSync evt="end" delay="0">
                  <p:rtn val="all"/>
                </p:endSync>
                <p:childTnLst>
                  <p:par>
                    <p:cTn id="15" fill="hold">
                      <p:stCondLst>
                        <p:cond delay="0"/>
                      </p:stCondLst>
                      <p:childTnLst>
                        <p:par>
                          <p:cTn id="16" fill="hold">
                            <p:stCondLst>
                              <p:cond delay="0"/>
                            </p:stCondLst>
                            <p:childTnLst>
                              <p:par>
                                <p:cTn id="17" presetID="2" presetClass="exit" presetSubtype="8" fill="hold" nodeType="clickEffect">
                                  <p:stCondLst>
                                    <p:cond delay="0"/>
                                  </p:stCondLst>
                                  <p:childTnLst>
                                    <p:anim calcmode="lin" valueType="num">
                                      <p:cBhvr additive="base">
                                        <p:cTn id="18" dur="500"/>
                                        <p:tgtEl>
                                          <p:spTgt spid="25"/>
                                        </p:tgtEl>
                                        <p:attrNameLst>
                                          <p:attrName>ppt_x</p:attrName>
                                        </p:attrNameLst>
                                      </p:cBhvr>
                                      <p:tavLst>
                                        <p:tav tm="0">
                                          <p:val>
                                            <p:strVal val="ppt_x"/>
                                          </p:val>
                                        </p:tav>
                                        <p:tav tm="100000">
                                          <p:val>
                                            <p:strVal val="0-ppt_w/2"/>
                                          </p:val>
                                        </p:tav>
                                      </p:tavLst>
                                    </p:anim>
                                    <p:anim calcmode="lin" valueType="num">
                                      <p:cBhvr additive="base">
                                        <p:cTn id="19" dur="500"/>
                                        <p:tgtEl>
                                          <p:spTgt spid="25"/>
                                        </p:tgtEl>
                                        <p:attrNameLst>
                                          <p:attrName>ppt_y</p:attrName>
                                        </p:attrNameLst>
                                      </p:cBhvr>
                                      <p:tavLst>
                                        <p:tav tm="0">
                                          <p:val>
                                            <p:strVal val="ppt_y"/>
                                          </p:val>
                                        </p:tav>
                                        <p:tav tm="100000">
                                          <p:val>
                                            <p:strVal val="ppt_y"/>
                                          </p:val>
                                        </p:tav>
                                      </p:tavLst>
                                    </p:anim>
                                    <p:set>
                                      <p:cBhvr>
                                        <p:cTn id="20"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ae2df97b90b0ee48ae82f105a1ef9f9925ffb"/>
  <p:tag name="ISPRING_RESOURCE_PATHS_HASH_PRESENTER" val="2f227fe6cc2a953b7bd58b5ad435faf7657a7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772</TotalTime>
  <Words>1774</Words>
  <Application>Microsoft Office PowerPoint</Application>
  <PresentationFormat>Widescreen</PresentationFormat>
  <Paragraphs>570</Paragraphs>
  <Slides>13</Slides>
  <Notes>12</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Alien Encounters</vt:lpstr>
      <vt:lpstr>AR BERKLEY</vt:lpstr>
      <vt:lpstr>Arial</vt:lpstr>
      <vt:lpstr>Brush StrokeFast</vt:lpstr>
      <vt:lpstr>Calibri</vt:lpstr>
      <vt:lpstr>Calibri Light</vt:lpstr>
      <vt:lpstr>Cut Me Out 2</vt:lpstr>
      <vt:lpstr>PhrasticMedium</vt:lpstr>
      <vt:lpstr>VAGRounded BT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livesey</dc:creator>
  <cp:lastModifiedBy>chris livesey</cp:lastModifiedBy>
  <cp:revision>164</cp:revision>
  <dcterms:created xsi:type="dcterms:W3CDTF">2016-09-16T08:55:31Z</dcterms:created>
  <dcterms:modified xsi:type="dcterms:W3CDTF">2019-08-08T16:25:53Z</dcterms:modified>
</cp:coreProperties>
</file>