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8"/>
  </p:notesMasterIdLst>
  <p:sldIdLst>
    <p:sldId id="256" r:id="rId2"/>
    <p:sldId id="270" r:id="rId3"/>
    <p:sldId id="272" r:id="rId4"/>
    <p:sldId id="273" r:id="rId5"/>
    <p:sldId id="274" r:id="rId6"/>
    <p:sldId id="27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66"/>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8" d="100"/>
          <a:sy n="78" d="100"/>
        </p:scale>
        <p:origin x="110" y="22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8D54E9-DCE7-4D05-81AB-17126F6D1E8B}" type="datetimeFigureOut">
              <a:rPr lang="en-GB" smtClean="0"/>
              <a:t>30/08/2019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865D41-2AB7-43BB-8767-35F7F785441C}" type="slidenum">
              <a:rPr lang="en-GB" smtClean="0"/>
              <a:t>‹#›</a:t>
            </a:fld>
            <a:endParaRPr lang="en-GB" dirty="0"/>
          </a:p>
        </p:txBody>
      </p:sp>
    </p:spTree>
    <p:extLst>
      <p:ext uri="{BB962C8B-B14F-4D97-AF65-F5344CB8AC3E}">
        <p14:creationId xmlns:p14="http://schemas.microsoft.com/office/powerpoint/2010/main" val="3675314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by </a:t>
            </a:r>
            <a:r>
              <a:rPr lang="en-GB" dirty="0" err="1"/>
              <a:t>WanderingtheWorld</a:t>
            </a:r>
            <a:r>
              <a:rPr lang="en-GB" dirty="0"/>
              <a:t> (www.ChrisFord.com) - Creative Commons Attribution-</a:t>
            </a:r>
            <a:r>
              <a:rPr lang="en-GB" dirty="0" err="1"/>
              <a:t>NonCommercial</a:t>
            </a:r>
            <a:r>
              <a:rPr lang="en-GB" dirty="0"/>
              <a:t> License https://live.staticflickr.com/1283/4663275780_dabe062123_b.jpg</a:t>
            </a:r>
          </a:p>
        </p:txBody>
      </p:sp>
      <p:sp>
        <p:nvSpPr>
          <p:cNvPr id="4" name="Slide Number Placeholder 3"/>
          <p:cNvSpPr>
            <a:spLocks noGrp="1"/>
          </p:cNvSpPr>
          <p:nvPr>
            <p:ph type="sldNum" sz="quarter" idx="5"/>
          </p:nvPr>
        </p:nvSpPr>
        <p:spPr/>
        <p:txBody>
          <a:bodyPr/>
          <a:lstStyle/>
          <a:p>
            <a:fld id="{29865D41-2AB7-43BB-8767-35F7F785441C}" type="slidenum">
              <a:rPr lang="en-GB" smtClean="0"/>
              <a:t>1</a:t>
            </a:fld>
            <a:endParaRPr lang="en-GB"/>
          </a:p>
        </p:txBody>
      </p:sp>
    </p:spTree>
    <p:extLst>
      <p:ext uri="{BB962C8B-B14F-4D97-AF65-F5344CB8AC3E}">
        <p14:creationId xmlns:p14="http://schemas.microsoft.com/office/powerpoint/2010/main" val="174286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by </a:t>
            </a:r>
            <a:r>
              <a:rPr lang="en-GB" dirty="0" err="1"/>
              <a:t>WanderingtheWorld</a:t>
            </a:r>
            <a:r>
              <a:rPr lang="en-GB" dirty="0"/>
              <a:t> (www.ChrisFord.com) - Creative Commons Attribution-</a:t>
            </a:r>
            <a:r>
              <a:rPr lang="en-GB" dirty="0" err="1"/>
              <a:t>NonCommercial</a:t>
            </a:r>
            <a:r>
              <a:rPr lang="en-GB" dirty="0"/>
              <a:t> License https://live.staticflickr.com/1283/4663275780_dabe062123_b.jpg</a:t>
            </a:r>
          </a:p>
        </p:txBody>
      </p:sp>
      <p:sp>
        <p:nvSpPr>
          <p:cNvPr id="4" name="Slide Number Placeholder 3"/>
          <p:cNvSpPr>
            <a:spLocks noGrp="1"/>
          </p:cNvSpPr>
          <p:nvPr>
            <p:ph type="sldNum" sz="quarter" idx="5"/>
          </p:nvPr>
        </p:nvSpPr>
        <p:spPr/>
        <p:txBody>
          <a:bodyPr/>
          <a:lstStyle/>
          <a:p>
            <a:fld id="{29865D41-2AB7-43BB-8767-35F7F785441C}" type="slidenum">
              <a:rPr lang="en-GB" smtClean="0"/>
              <a:t>2</a:t>
            </a:fld>
            <a:endParaRPr lang="en-GB"/>
          </a:p>
        </p:txBody>
      </p:sp>
    </p:spTree>
    <p:extLst>
      <p:ext uri="{BB962C8B-B14F-4D97-AF65-F5344CB8AC3E}">
        <p14:creationId xmlns:p14="http://schemas.microsoft.com/office/powerpoint/2010/main" val="624056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by </a:t>
            </a:r>
            <a:r>
              <a:rPr lang="en-GB" dirty="0" err="1"/>
              <a:t>WanderingtheWorld</a:t>
            </a:r>
            <a:r>
              <a:rPr lang="en-GB" dirty="0"/>
              <a:t> (www.ChrisFord.com) - Creative Commons Attribution-</a:t>
            </a:r>
            <a:r>
              <a:rPr lang="en-GB" dirty="0" err="1"/>
              <a:t>NonCommercial</a:t>
            </a:r>
            <a:r>
              <a:rPr lang="en-GB" dirty="0"/>
              <a:t> License https://live.staticflickr.com/1283/4663275780_dabe062123_b.jpg</a:t>
            </a:r>
          </a:p>
        </p:txBody>
      </p:sp>
      <p:sp>
        <p:nvSpPr>
          <p:cNvPr id="4" name="Slide Number Placeholder 3"/>
          <p:cNvSpPr>
            <a:spLocks noGrp="1"/>
          </p:cNvSpPr>
          <p:nvPr>
            <p:ph type="sldNum" sz="quarter" idx="5"/>
          </p:nvPr>
        </p:nvSpPr>
        <p:spPr/>
        <p:txBody>
          <a:bodyPr/>
          <a:lstStyle/>
          <a:p>
            <a:fld id="{29865D41-2AB7-43BB-8767-35F7F785441C}" type="slidenum">
              <a:rPr lang="en-GB" smtClean="0"/>
              <a:t>3</a:t>
            </a:fld>
            <a:endParaRPr lang="en-GB"/>
          </a:p>
        </p:txBody>
      </p:sp>
    </p:spTree>
    <p:extLst>
      <p:ext uri="{BB962C8B-B14F-4D97-AF65-F5344CB8AC3E}">
        <p14:creationId xmlns:p14="http://schemas.microsoft.com/office/powerpoint/2010/main" val="903342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by </a:t>
            </a:r>
            <a:r>
              <a:rPr lang="en-GB" dirty="0" err="1"/>
              <a:t>WanderingtheWorld</a:t>
            </a:r>
            <a:r>
              <a:rPr lang="en-GB" dirty="0"/>
              <a:t> (www.ChrisFord.com) - Creative Commons Attribution-</a:t>
            </a:r>
            <a:r>
              <a:rPr lang="en-GB" dirty="0" err="1"/>
              <a:t>NonCommercial</a:t>
            </a:r>
            <a:r>
              <a:rPr lang="en-GB" dirty="0"/>
              <a:t> License https://live.staticflickr.com/1283/4663275780_dabe062123_b.jpg</a:t>
            </a:r>
          </a:p>
        </p:txBody>
      </p:sp>
      <p:sp>
        <p:nvSpPr>
          <p:cNvPr id="4" name="Slide Number Placeholder 3"/>
          <p:cNvSpPr>
            <a:spLocks noGrp="1"/>
          </p:cNvSpPr>
          <p:nvPr>
            <p:ph type="sldNum" sz="quarter" idx="5"/>
          </p:nvPr>
        </p:nvSpPr>
        <p:spPr/>
        <p:txBody>
          <a:bodyPr/>
          <a:lstStyle/>
          <a:p>
            <a:fld id="{29865D41-2AB7-43BB-8767-35F7F785441C}" type="slidenum">
              <a:rPr lang="en-GB" smtClean="0"/>
              <a:t>4</a:t>
            </a:fld>
            <a:endParaRPr lang="en-GB"/>
          </a:p>
        </p:txBody>
      </p:sp>
    </p:spTree>
    <p:extLst>
      <p:ext uri="{BB962C8B-B14F-4D97-AF65-F5344CB8AC3E}">
        <p14:creationId xmlns:p14="http://schemas.microsoft.com/office/powerpoint/2010/main" val="2413733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by </a:t>
            </a:r>
            <a:r>
              <a:rPr lang="en-GB" dirty="0" err="1"/>
              <a:t>WanderingtheWorld</a:t>
            </a:r>
            <a:r>
              <a:rPr lang="en-GB" dirty="0"/>
              <a:t> (www.ChrisFord.com) - Creative Commons Attribution-</a:t>
            </a:r>
            <a:r>
              <a:rPr lang="en-GB" dirty="0" err="1"/>
              <a:t>NonCommercial</a:t>
            </a:r>
            <a:r>
              <a:rPr lang="en-GB" dirty="0"/>
              <a:t> License https://live.staticflickr.com/1283/4663275780_dabe062123_b.jpg</a:t>
            </a:r>
          </a:p>
        </p:txBody>
      </p:sp>
      <p:sp>
        <p:nvSpPr>
          <p:cNvPr id="4" name="Slide Number Placeholder 3"/>
          <p:cNvSpPr>
            <a:spLocks noGrp="1"/>
          </p:cNvSpPr>
          <p:nvPr>
            <p:ph type="sldNum" sz="quarter" idx="5"/>
          </p:nvPr>
        </p:nvSpPr>
        <p:spPr/>
        <p:txBody>
          <a:bodyPr/>
          <a:lstStyle/>
          <a:p>
            <a:fld id="{29865D41-2AB7-43BB-8767-35F7F785441C}" type="slidenum">
              <a:rPr lang="en-GB" smtClean="0"/>
              <a:t>5</a:t>
            </a:fld>
            <a:endParaRPr lang="en-GB"/>
          </a:p>
        </p:txBody>
      </p:sp>
    </p:spTree>
    <p:extLst>
      <p:ext uri="{BB962C8B-B14F-4D97-AF65-F5344CB8AC3E}">
        <p14:creationId xmlns:p14="http://schemas.microsoft.com/office/powerpoint/2010/main" val="1735587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Photo by </a:t>
            </a:r>
            <a:r>
              <a:rPr lang="en-GB" dirty="0" err="1"/>
              <a:t>WanderingtheWorld</a:t>
            </a:r>
            <a:r>
              <a:rPr lang="en-GB" dirty="0"/>
              <a:t> (www.ChrisFord.com) - Creative Commons Attribution-</a:t>
            </a:r>
            <a:r>
              <a:rPr lang="en-GB" dirty="0" err="1"/>
              <a:t>NonCommercial</a:t>
            </a:r>
            <a:r>
              <a:rPr lang="en-GB" dirty="0"/>
              <a:t> License https://live.staticflickr.com/1283/4663275780_dabe062123_b.jpg</a:t>
            </a:r>
          </a:p>
        </p:txBody>
      </p:sp>
      <p:sp>
        <p:nvSpPr>
          <p:cNvPr id="4" name="Slide Number Placeholder 3"/>
          <p:cNvSpPr>
            <a:spLocks noGrp="1"/>
          </p:cNvSpPr>
          <p:nvPr>
            <p:ph type="sldNum" sz="quarter" idx="5"/>
          </p:nvPr>
        </p:nvSpPr>
        <p:spPr/>
        <p:txBody>
          <a:bodyPr/>
          <a:lstStyle/>
          <a:p>
            <a:fld id="{29865D41-2AB7-43BB-8767-35F7F785441C}" type="slidenum">
              <a:rPr lang="en-GB" smtClean="0"/>
              <a:t>6</a:t>
            </a:fld>
            <a:endParaRPr lang="en-GB"/>
          </a:p>
        </p:txBody>
      </p:sp>
    </p:spTree>
    <p:extLst>
      <p:ext uri="{BB962C8B-B14F-4D97-AF65-F5344CB8AC3E}">
        <p14:creationId xmlns:p14="http://schemas.microsoft.com/office/powerpoint/2010/main" val="2694807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217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8/30/2019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500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8/30/2019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9694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8/30/2019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03069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8/30/2019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99074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8/30/2019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68858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8/30/2019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56364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8/30/2019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37999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8/30/2019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76148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8176" y="208156"/>
            <a:ext cx="10353762" cy="1257300"/>
          </a:xfrm>
        </p:spPr>
        <p:txBody>
          <a:bodyPr/>
          <a:lstStyle>
            <a:lvl1pPr>
              <a:defRPr/>
            </a:lvl1pPr>
          </a:lstStyle>
          <a:p>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8/30/2019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74790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8/30/2019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552397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8/30/2019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69177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8/30/2019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75217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8/30/2019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90487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8/30/2019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1595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8/30/2019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494358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8/30/2019</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69223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dirty="0"/>
              <a:t>Some stuff</a:t>
            </a:r>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8/30/2019</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237419294"/>
      </p:ext>
    </p:extLst>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20" r:id="rId6"/>
    <p:sldLayoutId id="2147483721" r:id="rId7"/>
    <p:sldLayoutId id="2147483722" r:id="rId8"/>
    <p:sldLayoutId id="2147483723" r:id="rId9"/>
    <p:sldLayoutId id="2147483724" r:id="rId10"/>
    <p:sldLayoutId id="2147483731" r:id="rId11"/>
    <p:sldLayoutId id="2147483725" r:id="rId12"/>
    <p:sldLayoutId id="2147483726" r:id="rId13"/>
    <p:sldLayoutId id="2147483727" r:id="rId14"/>
    <p:sldLayoutId id="2147483728" r:id="rId15"/>
    <p:sldLayoutId id="2147483729" r:id="rId16"/>
    <p:sldLayoutId id="2147483730" r:id="rId17"/>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jpeg"/><Relationship Id="rId7"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slide" Target="slide3.xml"/><Relationship Id="rId4" Type="http://schemas.openxmlformats.org/officeDocument/2006/relationships/slide" Target="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3.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slide" Target="slide3.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1.jpeg"/><Relationship Id="rId7"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hyperlink" Target="https://www.shortcutstv.com/blo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890F250-2D31-41E3-BAB6-E484299F6657}"/>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66000" contrast="-19000"/>
                    </a14:imgEffect>
                  </a14:imgLayer>
                </a14:imgProps>
              </a:ext>
              <a:ext uri="{28A0092B-C50C-407E-A947-70E740481C1C}">
                <a14:useLocalDpi xmlns:a14="http://schemas.microsoft.com/office/drawing/2010/main" val="0"/>
              </a:ext>
            </a:extLst>
          </a:blip>
          <a:srcRect/>
          <a:stretch/>
        </p:blipFill>
        <p:spPr>
          <a:xfrm>
            <a:off x="0" y="11804"/>
            <a:ext cx="12192000" cy="6834392"/>
          </a:xfrm>
          <a:prstGeom prst="rect">
            <a:avLst/>
          </a:prstGeom>
          <a:effectLst>
            <a:softEdge rad="635000"/>
          </a:effectLst>
        </p:spPr>
      </p:pic>
      <p:sp>
        <p:nvSpPr>
          <p:cNvPr id="2" name="TextBox 1">
            <a:extLst>
              <a:ext uri="{FF2B5EF4-FFF2-40B4-BE49-F238E27FC236}">
                <a16:creationId xmlns:a16="http://schemas.microsoft.com/office/drawing/2014/main" id="{D9B3DDA3-57BC-41F5-A961-1F207BCC3E4E}"/>
              </a:ext>
            </a:extLst>
          </p:cNvPr>
          <p:cNvSpPr txBox="1"/>
          <p:nvPr/>
        </p:nvSpPr>
        <p:spPr>
          <a:xfrm>
            <a:off x="342900" y="1771651"/>
            <a:ext cx="10048874" cy="1446550"/>
          </a:xfrm>
          <a:prstGeom prst="rect">
            <a:avLst/>
          </a:prstGeom>
          <a:noFill/>
        </p:spPr>
        <p:txBody>
          <a:bodyPr wrap="square" rtlCol="0">
            <a:spAutoFit/>
          </a:bodyPr>
          <a:lstStyle/>
          <a:p>
            <a:r>
              <a:rPr lang="en-GB" sz="4400" dirty="0">
                <a:solidFill>
                  <a:srgbClr val="FFFF00"/>
                </a:solidFill>
                <a:latin typeface="Bahnschrift Condensed" panose="020B0502040204020203" pitchFamily="34" charset="0"/>
              </a:rPr>
              <a:t>How do global cultural influences impact on local and national cultural behaviours?</a:t>
            </a:r>
          </a:p>
        </p:txBody>
      </p:sp>
      <p:sp>
        <p:nvSpPr>
          <p:cNvPr id="6" name="TextBox 5">
            <a:extLst>
              <a:ext uri="{FF2B5EF4-FFF2-40B4-BE49-F238E27FC236}">
                <a16:creationId xmlns:a16="http://schemas.microsoft.com/office/drawing/2014/main" id="{441418DF-DBD1-4681-9A08-5AC3522A3BBB}"/>
              </a:ext>
            </a:extLst>
          </p:cNvPr>
          <p:cNvSpPr txBox="1"/>
          <p:nvPr/>
        </p:nvSpPr>
        <p:spPr>
          <a:xfrm>
            <a:off x="122700" y="11804"/>
            <a:ext cx="8156494" cy="830997"/>
          </a:xfrm>
          <a:prstGeom prst="rect">
            <a:avLst/>
          </a:prstGeom>
          <a:noFill/>
        </p:spPr>
        <p:txBody>
          <a:bodyPr wrap="square" rtlCol="0">
            <a:spAutoFit/>
          </a:bodyPr>
          <a:lstStyle/>
          <a:p>
            <a:r>
              <a:rPr lang="en-GB" sz="4800" dirty="0">
                <a:ln w="0">
                  <a:solidFill>
                    <a:schemeClr val="tx1">
                      <a:lumMod val="50000"/>
                    </a:schemeClr>
                  </a:solidFill>
                </a:ln>
                <a:solidFill>
                  <a:srgbClr val="00B050"/>
                </a:solidFill>
                <a:effectLst>
                  <a:outerShdw blurRad="38100" dist="25400" dir="5400000" algn="ctr" rotWithShape="0">
                    <a:srgbClr val="6E747A">
                      <a:alpha val="43000"/>
                    </a:srgbClr>
                  </a:outerShdw>
                </a:effectLst>
                <a:latin typeface="Alien Encounters" panose="00000400000000000000" pitchFamily="2" charset="0"/>
              </a:rPr>
              <a:t>Global Culture</a:t>
            </a:r>
          </a:p>
        </p:txBody>
      </p:sp>
      <p:sp>
        <p:nvSpPr>
          <p:cNvPr id="3" name="TextBox 2">
            <a:extLst>
              <a:ext uri="{FF2B5EF4-FFF2-40B4-BE49-F238E27FC236}">
                <a16:creationId xmlns:a16="http://schemas.microsoft.com/office/drawing/2014/main" id="{219CE747-D734-4CFF-99CE-64AB7DBB0CF3}"/>
              </a:ext>
            </a:extLst>
          </p:cNvPr>
          <p:cNvSpPr txBox="1"/>
          <p:nvPr/>
        </p:nvSpPr>
        <p:spPr>
          <a:xfrm>
            <a:off x="342900" y="3637162"/>
            <a:ext cx="7429500" cy="769441"/>
          </a:xfrm>
          <a:prstGeom prst="rect">
            <a:avLst/>
          </a:prstGeom>
          <a:noFill/>
        </p:spPr>
        <p:txBody>
          <a:bodyPr wrap="square" rtlCol="0">
            <a:spAutoFit/>
          </a:bodyPr>
          <a:lstStyle/>
          <a:p>
            <a:r>
              <a:rPr lang="en-GB" sz="4400" dirty="0">
                <a:solidFill>
                  <a:srgbClr val="FFFF00"/>
                </a:solidFill>
                <a:latin typeface="Bahnschrift Condensed" panose="020B0502040204020203" pitchFamily="34" charset="0"/>
              </a:rPr>
              <a:t>And vice versa?</a:t>
            </a:r>
          </a:p>
        </p:txBody>
      </p:sp>
      <p:sp>
        <p:nvSpPr>
          <p:cNvPr id="7" name="TextBox 6">
            <a:extLst>
              <a:ext uri="{FF2B5EF4-FFF2-40B4-BE49-F238E27FC236}">
                <a16:creationId xmlns:a16="http://schemas.microsoft.com/office/drawing/2014/main" id="{0B44A5B3-D3AC-453E-A5CE-97C375D14AB1}"/>
              </a:ext>
            </a:extLst>
          </p:cNvPr>
          <p:cNvSpPr txBox="1"/>
          <p:nvPr/>
        </p:nvSpPr>
        <p:spPr>
          <a:xfrm>
            <a:off x="342900" y="4825564"/>
            <a:ext cx="7429500" cy="769441"/>
          </a:xfrm>
          <a:prstGeom prst="rect">
            <a:avLst/>
          </a:prstGeom>
          <a:noFill/>
        </p:spPr>
        <p:txBody>
          <a:bodyPr wrap="square" rtlCol="0">
            <a:spAutoFit/>
          </a:bodyPr>
          <a:lstStyle/>
          <a:p>
            <a:r>
              <a:rPr lang="en-GB" sz="4400" dirty="0">
                <a:solidFill>
                  <a:srgbClr val="FFFF00"/>
                </a:solidFill>
                <a:latin typeface="Bahnschrift Condensed" panose="020B0502040204020203" pitchFamily="34" charset="0"/>
              </a:rPr>
              <a:t>Three views...</a:t>
            </a:r>
          </a:p>
        </p:txBody>
      </p:sp>
    </p:spTree>
    <p:extLst>
      <p:ext uri="{BB962C8B-B14F-4D97-AF65-F5344CB8AC3E}">
        <p14:creationId xmlns:p14="http://schemas.microsoft.com/office/powerpoint/2010/main" val="1600320654"/>
      </p:ext>
    </p:extLst>
  </p:cSld>
  <p:clrMapOvr>
    <a:masterClrMapping/>
  </p:clrMapOvr>
  <mc:AlternateContent xmlns:mc="http://schemas.openxmlformats.org/markup-compatibility/2006" xmlns:p14="http://schemas.microsoft.com/office/powerpoint/2010/main">
    <mc:Choice Requires="p14">
      <p:transition spd="slow" p14:dur="2000" advTm="15000"/>
    </mc:Choice>
    <mc:Fallback xmlns="">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20000"/>
                                  </p:iterate>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par>
                          <p:cTn id="8" fill="hold">
                            <p:stCondLst>
                              <p:cond delay="1700"/>
                            </p:stCondLst>
                            <p:childTnLst>
                              <p:par>
                                <p:cTn id="9" presetID="22" presetClass="entr" presetSubtype="8" fill="hold" grpId="0" nodeType="afterEffect">
                                  <p:stCondLst>
                                    <p:cond delay="0"/>
                                  </p:stCondLst>
                                  <p:iterate type="lt">
                                    <p:tmPct val="20000"/>
                                  </p:iterate>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3" name="type.wav"/>
                                        </p:tgtEl>
                                      </p:cMediaNode>
                                    </p:audio>
                                  </p:sub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childTnLst>
                                </p:cTn>
                              </p:par>
                            </p:childTnLst>
                          </p:cTn>
                        </p:par>
                        <p:par>
                          <p:cTn id="15" fill="hold">
                            <p:stCondLst>
                              <p:cond delay="9300"/>
                            </p:stCondLst>
                            <p:childTnLst>
                              <p:par>
                                <p:cTn id="16" presetID="22" presetClass="entr" presetSubtype="8" fill="hold" grpId="0" nodeType="afterEffect">
                                  <p:stCondLst>
                                    <p:cond delay="1000"/>
                                  </p:stCondLst>
                                  <p:iterate type="lt">
                                    <p:tmPct val="20000"/>
                                  </p:iterate>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subTnLst>
                                    <p:audio>
                                      <p:cMediaNode>
                                        <p:cTn display="0" masterRel="sameClick">
                                          <p:stCondLst>
                                            <p:cond evt="begin" delay="0">
                                              <p:tn val="16"/>
                                            </p:cond>
                                          </p:stCondLst>
                                          <p:endCondLst>
                                            <p:cond evt="onStopAudio" delay="0">
                                              <p:tgtEl>
                                                <p:sldTgt/>
                                              </p:tgtEl>
                                            </p:cond>
                                          </p:endCondLst>
                                        </p:cTn>
                                        <p:tgtEl>
                                          <p:sndTgt r:embed="rId3" name="type.wav"/>
                                        </p:tgtEl>
                                      </p:cMediaNode>
                                    </p:audio>
                                  </p:subTnLst>
                                </p:cTn>
                              </p:par>
                            </p:childTnLst>
                          </p:cTn>
                        </p:par>
                        <p:par>
                          <p:cTn id="19" fill="hold">
                            <p:stCondLst>
                              <p:cond delay="12000"/>
                            </p:stCondLst>
                            <p:childTnLst>
                              <p:par>
                                <p:cTn id="20" presetID="22" presetClass="entr" presetSubtype="8" fill="hold" grpId="0" nodeType="afterEffect">
                                  <p:stCondLst>
                                    <p:cond delay="1000"/>
                                  </p:stCondLst>
                                  <p:iterate type="lt">
                                    <p:tmPct val="20000"/>
                                  </p:iterate>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3"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hlinkClick r:id="rId4" action="ppaction://hlinksldjump"/>
            <a:extLst>
              <a:ext uri="{FF2B5EF4-FFF2-40B4-BE49-F238E27FC236}">
                <a16:creationId xmlns:a16="http://schemas.microsoft.com/office/drawing/2014/main" id="{441418DF-DBD1-4681-9A08-5AC3522A3BBB}"/>
              </a:ext>
            </a:extLst>
          </p:cNvPr>
          <p:cNvSpPr txBox="1"/>
          <p:nvPr/>
        </p:nvSpPr>
        <p:spPr>
          <a:xfrm>
            <a:off x="122700" y="11804"/>
            <a:ext cx="5406230" cy="830997"/>
          </a:xfrm>
          <a:prstGeom prst="rect">
            <a:avLst/>
          </a:prstGeom>
          <a:noFill/>
        </p:spPr>
        <p:txBody>
          <a:bodyPr wrap="square" rtlCol="0">
            <a:spAutoFit/>
          </a:bodyPr>
          <a:lstStyle/>
          <a:p>
            <a:r>
              <a:rPr lang="en-GB" sz="4800" dirty="0">
                <a:ln w="0">
                  <a:solidFill>
                    <a:schemeClr val="tx1">
                      <a:lumMod val="50000"/>
                    </a:schemeClr>
                  </a:solidFill>
                </a:ln>
                <a:solidFill>
                  <a:srgbClr val="00B050"/>
                </a:solidFill>
                <a:effectLst>
                  <a:outerShdw blurRad="38100" dist="25400" dir="5400000" algn="ctr" rotWithShape="0">
                    <a:srgbClr val="6E747A">
                      <a:alpha val="43000"/>
                    </a:srgbClr>
                  </a:outerShdw>
                </a:effectLst>
                <a:latin typeface="Alien Encounters" panose="00000400000000000000" pitchFamily="2" charset="0"/>
              </a:rPr>
              <a:t>Global Culture</a:t>
            </a:r>
          </a:p>
        </p:txBody>
      </p:sp>
      <p:sp>
        <p:nvSpPr>
          <p:cNvPr id="3" name="Oval 2">
            <a:hlinkClick r:id="rId5" action="ppaction://hlinksldjump"/>
            <a:extLst>
              <a:ext uri="{FF2B5EF4-FFF2-40B4-BE49-F238E27FC236}">
                <a16:creationId xmlns:a16="http://schemas.microsoft.com/office/drawing/2014/main" id="{9A252469-7503-49D0-8013-34E004195110}"/>
              </a:ext>
            </a:extLst>
          </p:cNvPr>
          <p:cNvSpPr/>
          <p:nvPr/>
        </p:nvSpPr>
        <p:spPr>
          <a:xfrm>
            <a:off x="386860" y="1010275"/>
            <a:ext cx="1688123" cy="1657978"/>
          </a:xfrm>
          <a:prstGeom prst="ellipse">
            <a:avLst/>
          </a:pr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100" dirty="0">
                <a:solidFill>
                  <a:schemeClr val="tx1"/>
                </a:solidFill>
                <a:latin typeface="Calibri" panose="020F0502020204030204" pitchFamily="34" charset="0"/>
                <a:cs typeface="Calibri" panose="020F0502020204030204" pitchFamily="34" charset="0"/>
              </a:rPr>
              <a:t>Convergence and Homogenisation</a:t>
            </a:r>
          </a:p>
        </p:txBody>
      </p:sp>
      <p:sp>
        <p:nvSpPr>
          <p:cNvPr id="7" name="Oval 6">
            <a:hlinkClick r:id="rId6" action="ppaction://hlinksldjump"/>
            <a:extLst>
              <a:ext uri="{FF2B5EF4-FFF2-40B4-BE49-F238E27FC236}">
                <a16:creationId xmlns:a16="http://schemas.microsoft.com/office/drawing/2014/main" id="{439ECDF6-F992-44D0-AB44-CDCDD24FEFDB}"/>
              </a:ext>
            </a:extLst>
          </p:cNvPr>
          <p:cNvSpPr/>
          <p:nvPr/>
        </p:nvSpPr>
        <p:spPr>
          <a:xfrm>
            <a:off x="386860" y="2999434"/>
            <a:ext cx="1688123" cy="1657978"/>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100" dirty="0">
                <a:solidFill>
                  <a:schemeClr val="tx1"/>
                </a:solidFill>
                <a:latin typeface="Calibri" panose="020F0502020204030204" pitchFamily="34" charset="0"/>
                <a:cs typeface="Calibri" panose="020F0502020204030204" pitchFamily="34" charset="0"/>
              </a:rPr>
              <a:t>Diversity and Heterogeneity</a:t>
            </a:r>
          </a:p>
        </p:txBody>
      </p:sp>
      <p:sp>
        <p:nvSpPr>
          <p:cNvPr id="8" name="Oval 7">
            <a:hlinkClick r:id="rId7" action="ppaction://hlinksldjump"/>
            <a:extLst>
              <a:ext uri="{FF2B5EF4-FFF2-40B4-BE49-F238E27FC236}">
                <a16:creationId xmlns:a16="http://schemas.microsoft.com/office/drawing/2014/main" id="{2A882EBD-C10B-4004-9113-0C8C917712BE}"/>
              </a:ext>
            </a:extLst>
          </p:cNvPr>
          <p:cNvSpPr/>
          <p:nvPr/>
        </p:nvSpPr>
        <p:spPr>
          <a:xfrm>
            <a:off x="386860" y="4988593"/>
            <a:ext cx="1688123" cy="1657978"/>
          </a:xfrm>
          <a:prstGeom prst="ellipse">
            <a:avLst/>
          </a:prstGeom>
          <a:solidFill>
            <a:srgbClr val="00B050"/>
          </a:solidFill>
          <a:ln>
            <a:noFill/>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100" dirty="0">
                <a:solidFill>
                  <a:schemeClr val="tx1"/>
                </a:solidFill>
                <a:latin typeface="Calibri" panose="020F0502020204030204" pitchFamily="34" charset="0"/>
                <a:cs typeface="Calibri" panose="020F0502020204030204" pitchFamily="34" charset="0"/>
              </a:rPr>
              <a:t>Homogenisation and Diversity</a:t>
            </a:r>
          </a:p>
        </p:txBody>
      </p:sp>
      <p:sp>
        <p:nvSpPr>
          <p:cNvPr id="4" name="Rectangle: Rounded Corners 3">
            <a:extLst>
              <a:ext uri="{FF2B5EF4-FFF2-40B4-BE49-F238E27FC236}">
                <a16:creationId xmlns:a16="http://schemas.microsoft.com/office/drawing/2014/main" id="{BA5F444A-BDCF-4EEE-BA2B-2DC94F979178}"/>
              </a:ext>
            </a:extLst>
          </p:cNvPr>
          <p:cNvSpPr/>
          <p:nvPr/>
        </p:nvSpPr>
        <p:spPr>
          <a:xfrm>
            <a:off x="2897796" y="1091484"/>
            <a:ext cx="7579704" cy="1525580"/>
          </a:xfrm>
          <a:prstGeom prst="round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Calibri" panose="020F0502020204030204" pitchFamily="34" charset="0"/>
                <a:cs typeface="Calibri" panose="020F0502020204030204" pitchFamily="34" charset="0"/>
              </a:rPr>
              <a:t>This view argues the general trend is for cultural differences to gradually disappear  as all societies start to adopt ideas and attitudes broadly similar in style and content – the main cause of this being the behaviour and influence of global corporations, media (such as the Internet) and advertising. </a:t>
            </a:r>
          </a:p>
        </p:txBody>
      </p:sp>
      <p:sp>
        <p:nvSpPr>
          <p:cNvPr id="10" name="Rectangle: Rounded Corners 9">
            <a:extLst>
              <a:ext uri="{FF2B5EF4-FFF2-40B4-BE49-F238E27FC236}">
                <a16:creationId xmlns:a16="http://schemas.microsoft.com/office/drawing/2014/main" id="{CE3DF561-B97B-4003-BD05-43991747A4A7}"/>
              </a:ext>
            </a:extLst>
          </p:cNvPr>
          <p:cNvSpPr/>
          <p:nvPr/>
        </p:nvSpPr>
        <p:spPr>
          <a:xfrm>
            <a:off x="2897796" y="3021411"/>
            <a:ext cx="8795240" cy="1657978"/>
          </a:xfrm>
          <a:prstGeom prst="round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Calibri" panose="020F0502020204030204" pitchFamily="34" charset="0"/>
                <a:cs typeface="Calibri" panose="020F0502020204030204" pitchFamily="34" charset="0"/>
              </a:rPr>
              <a:t>This view argues the ebb-and-flow of different cultural ideas and influences create hybrid cultural forms representing “new forms of difference” that arise from the way culture is actively constructed and reconstructed. Globalised culture, therefore, refers to the way local or national cultural developments can spread across the globe – picked-up, shaped and changed to suit the needs of different groups across and within different societies.</a:t>
            </a:r>
          </a:p>
        </p:txBody>
      </p:sp>
      <p:sp>
        <p:nvSpPr>
          <p:cNvPr id="11" name="Rectangle: Rounded Corners 10">
            <a:extLst>
              <a:ext uri="{FF2B5EF4-FFF2-40B4-BE49-F238E27FC236}">
                <a16:creationId xmlns:a16="http://schemas.microsoft.com/office/drawing/2014/main" id="{BE73D5AE-6864-4F85-97A7-0742D9A2241E}"/>
              </a:ext>
            </a:extLst>
          </p:cNvPr>
          <p:cNvSpPr/>
          <p:nvPr/>
        </p:nvSpPr>
        <p:spPr>
          <a:xfrm>
            <a:off x="2897796" y="5029032"/>
            <a:ext cx="7657372" cy="1435996"/>
          </a:xfrm>
          <a:prstGeom prst="roundRect">
            <a:avLst/>
          </a:prstGeom>
          <a:solidFill>
            <a:srgbClr val="00B05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Calibri" panose="020F0502020204030204" pitchFamily="34" charset="0"/>
                <a:cs typeface="Calibri" panose="020F0502020204030204" pitchFamily="34" charset="0"/>
              </a:rPr>
              <a:t>This view argues for both convergence and homogeneity </a:t>
            </a:r>
            <a:r>
              <a:rPr lang="en-GB" i="1" dirty="0">
                <a:latin typeface="Calibri" panose="020F0502020204030204" pitchFamily="34" charset="0"/>
                <a:cs typeface="Calibri" panose="020F0502020204030204" pitchFamily="34" charset="0"/>
              </a:rPr>
              <a:t>within</a:t>
            </a:r>
            <a:r>
              <a:rPr lang="en-GB" dirty="0">
                <a:latin typeface="Calibri" panose="020F0502020204030204" pitchFamily="34" charset="0"/>
                <a:cs typeface="Calibri" panose="020F0502020204030204" pitchFamily="34" charset="0"/>
              </a:rPr>
              <a:t> global cultural groups but diversity and heterogeneity </a:t>
            </a:r>
            <a:r>
              <a:rPr lang="en-GB" i="1" dirty="0">
                <a:latin typeface="Calibri" panose="020F0502020204030204" pitchFamily="34" charset="0"/>
                <a:cs typeface="Calibri" panose="020F0502020204030204" pitchFamily="34" charset="0"/>
              </a:rPr>
              <a:t>between </a:t>
            </a:r>
            <a:r>
              <a:rPr lang="en-GB" dirty="0">
                <a:latin typeface="Calibri" panose="020F0502020204030204" pitchFamily="34" charset="0"/>
                <a:cs typeface="Calibri" panose="020F0502020204030204" pitchFamily="34" charset="0"/>
              </a:rPr>
              <a:t>such groups. In other words, groups of like-minded individuals share certain cultural similarities across national boundaries, but there groups are potentially many and varied.</a:t>
            </a:r>
          </a:p>
        </p:txBody>
      </p:sp>
      <p:sp>
        <p:nvSpPr>
          <p:cNvPr id="14" name="Oval 13">
            <a:extLst>
              <a:ext uri="{FF2B5EF4-FFF2-40B4-BE49-F238E27FC236}">
                <a16:creationId xmlns:a16="http://schemas.microsoft.com/office/drawing/2014/main" id="{AABAFE1F-2E1E-463B-B566-864C9B6653E2}"/>
              </a:ext>
            </a:extLst>
          </p:cNvPr>
          <p:cNvSpPr/>
          <p:nvPr/>
        </p:nvSpPr>
        <p:spPr>
          <a:xfrm>
            <a:off x="1636832" y="1044088"/>
            <a:ext cx="762000" cy="7226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1</a:t>
            </a:r>
          </a:p>
        </p:txBody>
      </p:sp>
      <p:sp>
        <p:nvSpPr>
          <p:cNvPr id="16" name="Oval 15">
            <a:extLst>
              <a:ext uri="{FF2B5EF4-FFF2-40B4-BE49-F238E27FC236}">
                <a16:creationId xmlns:a16="http://schemas.microsoft.com/office/drawing/2014/main" id="{6BEE4D07-7253-4869-82A2-5837F5ACEBBA}"/>
              </a:ext>
            </a:extLst>
          </p:cNvPr>
          <p:cNvSpPr/>
          <p:nvPr/>
        </p:nvSpPr>
        <p:spPr>
          <a:xfrm>
            <a:off x="1636832" y="2999434"/>
            <a:ext cx="762000" cy="7226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2</a:t>
            </a:r>
          </a:p>
        </p:txBody>
      </p:sp>
      <p:sp>
        <p:nvSpPr>
          <p:cNvPr id="18" name="Oval 17">
            <a:extLst>
              <a:ext uri="{FF2B5EF4-FFF2-40B4-BE49-F238E27FC236}">
                <a16:creationId xmlns:a16="http://schemas.microsoft.com/office/drawing/2014/main" id="{E55360E3-6AC1-464D-8931-EB1B9D8C5539}"/>
              </a:ext>
            </a:extLst>
          </p:cNvPr>
          <p:cNvSpPr/>
          <p:nvPr/>
        </p:nvSpPr>
        <p:spPr>
          <a:xfrm>
            <a:off x="1636832" y="4867053"/>
            <a:ext cx="762000" cy="7226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3</a:t>
            </a:r>
          </a:p>
        </p:txBody>
      </p:sp>
      <p:sp>
        <p:nvSpPr>
          <p:cNvPr id="13" name="Rectangle: Rounded Corners 12">
            <a:hlinkClick r:id="rId8" action="ppaction://hlinksldjump"/>
            <a:extLst>
              <a:ext uri="{FF2B5EF4-FFF2-40B4-BE49-F238E27FC236}">
                <a16:creationId xmlns:a16="http://schemas.microsoft.com/office/drawing/2014/main" id="{59F900C7-2432-423F-9849-D76BBA3612EF}"/>
              </a:ext>
            </a:extLst>
          </p:cNvPr>
          <p:cNvSpPr/>
          <p:nvPr/>
        </p:nvSpPr>
        <p:spPr>
          <a:xfrm>
            <a:off x="11364887" y="6466536"/>
            <a:ext cx="723900" cy="285750"/>
          </a:xfrm>
          <a:prstGeom prst="round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alibri" panose="020F0502020204030204" pitchFamily="34" charset="0"/>
                <a:ea typeface="Cambria" panose="02040503050406030204" pitchFamily="18" charset="0"/>
                <a:cs typeface="Calibri" panose="020F0502020204030204" pitchFamily="34" charset="0"/>
              </a:rPr>
              <a:t>End</a:t>
            </a:r>
          </a:p>
        </p:txBody>
      </p:sp>
    </p:spTree>
    <p:extLst>
      <p:ext uri="{BB962C8B-B14F-4D97-AF65-F5344CB8AC3E}">
        <p14:creationId xmlns:p14="http://schemas.microsoft.com/office/powerpoint/2010/main" val="1941745031"/>
      </p:ext>
    </p:extLst>
  </p:cSld>
  <p:clrMapOvr>
    <a:masterClrMapping/>
  </p:clrMapOvr>
  <mc:AlternateContent xmlns:mc="http://schemas.openxmlformats.org/markup-compatibility/2006" xmlns:p14="http://schemas.microsoft.com/office/powerpoint/2010/main">
    <mc:Choice Requires="p14">
      <p:transition spd="slow" p14:dur="4000" advClick="0">
        <p14:vortex dir="r"/>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4" grpId="0" animBg="1"/>
      <p:bldP spid="4" grpId="1" animBg="1"/>
      <p:bldP spid="10" grpId="0" animBg="1"/>
      <p:bldP spid="10" grpId="1" animBg="1"/>
      <p:bldP spid="11" grpId="0" animBg="1"/>
      <p:bldP spid="1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hlinkClick r:id="rId4" action="ppaction://hlinksldjump"/>
            <a:extLst>
              <a:ext uri="{FF2B5EF4-FFF2-40B4-BE49-F238E27FC236}">
                <a16:creationId xmlns:a16="http://schemas.microsoft.com/office/drawing/2014/main" id="{441418DF-DBD1-4681-9A08-5AC3522A3BBB}"/>
              </a:ext>
            </a:extLst>
          </p:cNvPr>
          <p:cNvSpPr txBox="1"/>
          <p:nvPr/>
        </p:nvSpPr>
        <p:spPr>
          <a:xfrm>
            <a:off x="122700" y="11804"/>
            <a:ext cx="5363700" cy="830997"/>
          </a:xfrm>
          <a:prstGeom prst="rect">
            <a:avLst/>
          </a:prstGeom>
          <a:noFill/>
        </p:spPr>
        <p:txBody>
          <a:bodyPr wrap="square" rtlCol="0">
            <a:spAutoFit/>
          </a:bodyPr>
          <a:lstStyle/>
          <a:p>
            <a:r>
              <a:rPr lang="en-GB" sz="4800" dirty="0">
                <a:ln w="0">
                  <a:solidFill>
                    <a:schemeClr val="tx1">
                      <a:lumMod val="50000"/>
                    </a:schemeClr>
                  </a:solidFill>
                </a:ln>
                <a:solidFill>
                  <a:srgbClr val="00B050"/>
                </a:solidFill>
                <a:effectLst>
                  <a:outerShdw blurRad="38100" dist="25400" dir="5400000" algn="ctr" rotWithShape="0">
                    <a:srgbClr val="6E747A">
                      <a:alpha val="43000"/>
                    </a:srgbClr>
                  </a:outerShdw>
                </a:effectLst>
                <a:latin typeface="Alien Encounters" panose="00000400000000000000" pitchFamily="2" charset="0"/>
              </a:rPr>
              <a:t>Global Culture</a:t>
            </a:r>
          </a:p>
        </p:txBody>
      </p:sp>
      <p:sp>
        <p:nvSpPr>
          <p:cNvPr id="7" name="Oval 6">
            <a:hlinkClick r:id="rId5" action="ppaction://hlinksldjump"/>
            <a:extLst>
              <a:ext uri="{FF2B5EF4-FFF2-40B4-BE49-F238E27FC236}">
                <a16:creationId xmlns:a16="http://schemas.microsoft.com/office/drawing/2014/main" id="{439ECDF6-F992-44D0-AB44-CDCDD24FEFDB}"/>
              </a:ext>
            </a:extLst>
          </p:cNvPr>
          <p:cNvSpPr/>
          <p:nvPr/>
        </p:nvSpPr>
        <p:spPr>
          <a:xfrm>
            <a:off x="386860" y="2999434"/>
            <a:ext cx="1688123" cy="1657978"/>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100" dirty="0">
                <a:solidFill>
                  <a:schemeClr val="tx1"/>
                </a:solidFill>
                <a:latin typeface="Calibri" panose="020F0502020204030204" pitchFamily="34" charset="0"/>
                <a:cs typeface="Calibri" panose="020F0502020204030204" pitchFamily="34" charset="0"/>
              </a:rPr>
              <a:t>Diversity and Heterogeneity</a:t>
            </a:r>
          </a:p>
        </p:txBody>
      </p:sp>
      <p:sp>
        <p:nvSpPr>
          <p:cNvPr id="8" name="Oval 7">
            <a:hlinkClick r:id="rId6" action="ppaction://hlinksldjump"/>
            <a:extLst>
              <a:ext uri="{FF2B5EF4-FFF2-40B4-BE49-F238E27FC236}">
                <a16:creationId xmlns:a16="http://schemas.microsoft.com/office/drawing/2014/main" id="{2A882EBD-C10B-4004-9113-0C8C917712BE}"/>
              </a:ext>
            </a:extLst>
          </p:cNvPr>
          <p:cNvSpPr/>
          <p:nvPr/>
        </p:nvSpPr>
        <p:spPr>
          <a:xfrm>
            <a:off x="386860" y="4988593"/>
            <a:ext cx="1688123" cy="1657978"/>
          </a:xfrm>
          <a:prstGeom prst="ellipse">
            <a:avLst/>
          </a:prstGeom>
          <a:solidFill>
            <a:srgbClr val="00B050"/>
          </a:solidFill>
          <a:ln>
            <a:noFill/>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100" dirty="0">
                <a:solidFill>
                  <a:schemeClr val="tx1"/>
                </a:solidFill>
                <a:latin typeface="Calibri" panose="020F0502020204030204" pitchFamily="34" charset="0"/>
                <a:cs typeface="Calibri" panose="020F0502020204030204" pitchFamily="34" charset="0"/>
              </a:rPr>
              <a:t>Homogenisation and Diversity</a:t>
            </a:r>
          </a:p>
        </p:txBody>
      </p:sp>
      <p:sp>
        <p:nvSpPr>
          <p:cNvPr id="4" name="Rectangle: Rounded Corners 3">
            <a:extLst>
              <a:ext uri="{FF2B5EF4-FFF2-40B4-BE49-F238E27FC236}">
                <a16:creationId xmlns:a16="http://schemas.microsoft.com/office/drawing/2014/main" id="{D4E0D347-F99E-4487-972B-EEB4B7A2EA73}"/>
              </a:ext>
            </a:extLst>
          </p:cNvPr>
          <p:cNvSpPr/>
          <p:nvPr/>
        </p:nvSpPr>
        <p:spPr>
          <a:xfrm>
            <a:off x="2531539" y="2567870"/>
            <a:ext cx="2703652" cy="3782687"/>
          </a:xfrm>
          <a:prstGeom prst="round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00" dirty="0">
              <a:latin typeface="Calibri" panose="020F0502020204030204" pitchFamily="34" charset="0"/>
              <a:cs typeface="Calibri" panose="020F0502020204030204" pitchFamily="34" charset="0"/>
            </a:endParaRPr>
          </a:p>
          <a:p>
            <a:r>
              <a:rPr lang="en-GB" sz="1600" dirty="0">
                <a:solidFill>
                  <a:srgbClr val="FFFF00"/>
                </a:solidFill>
                <a:latin typeface="Calibri" panose="020F0502020204030204" pitchFamily="34" charset="0"/>
                <a:cs typeface="Calibri" panose="020F0502020204030204" pitchFamily="34" charset="0"/>
              </a:rPr>
              <a:t>The claim knowledge, ideas and other cultural elements in the global world exist only to be packaged and purchased. </a:t>
            </a:r>
          </a:p>
          <a:p>
            <a:endParaRPr lang="en-GB" sz="1600" dirty="0">
              <a:solidFill>
                <a:srgbClr val="FFFF00"/>
              </a:solidFill>
              <a:latin typeface="Calibri" panose="020F0502020204030204" pitchFamily="34" charset="0"/>
              <a:cs typeface="Calibri" panose="020F0502020204030204" pitchFamily="34" charset="0"/>
            </a:endParaRPr>
          </a:p>
          <a:p>
            <a:r>
              <a:rPr lang="en-GB" sz="1600" dirty="0">
                <a:solidFill>
                  <a:srgbClr val="FFFF00"/>
                </a:solidFill>
                <a:latin typeface="Calibri" panose="020F0502020204030204" pitchFamily="34" charset="0"/>
                <a:cs typeface="Calibri" panose="020F0502020204030204" pitchFamily="34" charset="0"/>
              </a:rPr>
              <a:t>The </a:t>
            </a:r>
            <a:r>
              <a:rPr lang="en-GB" sz="1600" b="1" dirty="0">
                <a:solidFill>
                  <a:srgbClr val="FFFF00"/>
                </a:solidFill>
                <a:latin typeface="Calibri" panose="020F0502020204030204" pitchFamily="34" charset="0"/>
                <a:cs typeface="Calibri" panose="020F0502020204030204" pitchFamily="34" charset="0"/>
              </a:rPr>
              <a:t>commodification of culture </a:t>
            </a:r>
            <a:r>
              <a:rPr lang="en-GB" sz="1600" dirty="0">
                <a:solidFill>
                  <a:srgbClr val="FFFF00"/>
                </a:solidFill>
                <a:latin typeface="Calibri" panose="020F0502020204030204" pitchFamily="34" charset="0"/>
                <a:cs typeface="Calibri" panose="020F0502020204030204" pitchFamily="34" charset="0"/>
              </a:rPr>
              <a:t>converges around the economic behaviour and power of giant global companies like Coca-Cola, Nike, Facebook, Amazon and McDonalds.</a:t>
            </a:r>
          </a:p>
          <a:p>
            <a:endParaRPr lang="en-GB" sz="1600" dirty="0">
              <a:latin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754F7EC6-CDEA-4B68-BE17-2252B6C94804}"/>
              </a:ext>
            </a:extLst>
          </p:cNvPr>
          <p:cNvSpPr/>
          <p:nvPr/>
        </p:nvSpPr>
        <p:spPr>
          <a:xfrm>
            <a:off x="7930600" y="196004"/>
            <a:ext cx="3874540" cy="1934395"/>
          </a:xfrm>
          <a:prstGeom prst="round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rgbClr val="FFFF00"/>
                </a:solidFill>
                <a:latin typeface="Calibri" panose="020F0502020204030204" pitchFamily="34" charset="0"/>
                <a:cs typeface="Calibri" panose="020F0502020204030204" pitchFamily="34" charset="0"/>
              </a:rPr>
              <a:t>Commodification creates a consumer culture where standardised, homogenised (</a:t>
            </a:r>
            <a:r>
              <a:rPr lang="en-GB" sz="1600" i="1" dirty="0">
                <a:solidFill>
                  <a:srgbClr val="FFFF00"/>
                </a:solidFill>
                <a:latin typeface="Calibri" panose="020F0502020204030204" pitchFamily="34" charset="0"/>
                <a:cs typeface="Calibri" panose="020F0502020204030204" pitchFamily="34" charset="0"/>
              </a:rPr>
              <a:t>much the same</a:t>
            </a:r>
            <a:r>
              <a:rPr lang="en-GB" sz="1600" dirty="0">
                <a:solidFill>
                  <a:srgbClr val="FFFF00"/>
                </a:solidFill>
                <a:latin typeface="Calibri" panose="020F0502020204030204" pitchFamily="34" charset="0"/>
                <a:cs typeface="Calibri" panose="020F0502020204030204" pitchFamily="34" charset="0"/>
              </a:rPr>
              <a:t>) commodities are promoted by global marketing campaigns to create similar lifestyles. Lechner (2001) calls this “Coca-Colonisation”. </a:t>
            </a:r>
          </a:p>
        </p:txBody>
      </p:sp>
      <p:sp>
        <p:nvSpPr>
          <p:cNvPr id="14" name="Rectangle: Rounded Corners 13">
            <a:extLst>
              <a:ext uri="{FF2B5EF4-FFF2-40B4-BE49-F238E27FC236}">
                <a16:creationId xmlns:a16="http://schemas.microsoft.com/office/drawing/2014/main" id="{25FAFEF3-77DF-4091-AC4E-FBB300612774}"/>
              </a:ext>
            </a:extLst>
          </p:cNvPr>
          <p:cNvSpPr/>
          <p:nvPr/>
        </p:nvSpPr>
        <p:spPr>
          <a:xfrm>
            <a:off x="7930600" y="2326403"/>
            <a:ext cx="3874540" cy="2485164"/>
          </a:xfrm>
          <a:prstGeom prst="round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rgbClr val="FFFF00"/>
                </a:solidFill>
                <a:latin typeface="Calibri" panose="020F0502020204030204" pitchFamily="34" charset="0"/>
                <a:cs typeface="Calibri" panose="020F0502020204030204" pitchFamily="34" charset="0"/>
              </a:rPr>
              <a:t>Ritzer’s (1993) characterisation of contemporary corporate cultural products as standardised, homogenised and formulaic; every McDonald’s hamburger, wherever it’s sold in the world, is the same basic product made to the same standard formula. Such cultural products are increasingly predictable, unthreatening and safe.</a:t>
            </a:r>
          </a:p>
        </p:txBody>
      </p:sp>
      <p:sp>
        <p:nvSpPr>
          <p:cNvPr id="15" name="Rectangle: Rounded Corners 14">
            <a:extLst>
              <a:ext uri="{FF2B5EF4-FFF2-40B4-BE49-F238E27FC236}">
                <a16:creationId xmlns:a16="http://schemas.microsoft.com/office/drawing/2014/main" id="{B7ABB88E-297A-41C7-BD3A-E960F60B47AC}"/>
              </a:ext>
            </a:extLst>
          </p:cNvPr>
          <p:cNvSpPr/>
          <p:nvPr/>
        </p:nvSpPr>
        <p:spPr>
          <a:xfrm>
            <a:off x="7594385" y="4957050"/>
            <a:ext cx="4102315" cy="1409012"/>
          </a:xfrm>
          <a:prstGeom prst="roundRect">
            <a:avLst/>
          </a:pr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rgbClr val="FFFF00"/>
                </a:solidFill>
                <a:latin typeface="Calibri" panose="020F0502020204030204" pitchFamily="34" charset="0"/>
                <a:cs typeface="Calibri" panose="020F0502020204030204" pitchFamily="34" charset="0"/>
              </a:rPr>
              <a:t>Berger’s (1997) claim global (popular) culture is increasingly Americanised: music, fashion, TV and films, food, video games, software – all converge around a similar, Americanised, standard of predictability and safety.</a:t>
            </a:r>
          </a:p>
        </p:txBody>
      </p:sp>
      <p:sp>
        <p:nvSpPr>
          <p:cNvPr id="18" name="Arrow: Right 17">
            <a:extLst>
              <a:ext uri="{FF2B5EF4-FFF2-40B4-BE49-F238E27FC236}">
                <a16:creationId xmlns:a16="http://schemas.microsoft.com/office/drawing/2014/main" id="{08BEE791-FAD7-474A-A5B1-0A202D57A069}"/>
              </a:ext>
            </a:extLst>
          </p:cNvPr>
          <p:cNvSpPr/>
          <p:nvPr/>
        </p:nvSpPr>
        <p:spPr>
          <a:xfrm>
            <a:off x="4730398" y="1736873"/>
            <a:ext cx="990557" cy="216000"/>
          </a:xfrm>
          <a:prstGeom prst="rightArrow">
            <a:avLst/>
          </a:pr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extLst>
              <a:ext uri="{FF2B5EF4-FFF2-40B4-BE49-F238E27FC236}">
                <a16:creationId xmlns:a16="http://schemas.microsoft.com/office/drawing/2014/main" id="{2E0A0DE3-0004-4C6F-B495-CDB8FCCFEC83}"/>
              </a:ext>
            </a:extLst>
          </p:cNvPr>
          <p:cNvSpPr/>
          <p:nvPr/>
        </p:nvSpPr>
        <p:spPr>
          <a:xfrm>
            <a:off x="2074983" y="1736873"/>
            <a:ext cx="1137140" cy="216000"/>
          </a:xfrm>
          <a:prstGeom prst="rightArrow">
            <a:avLst/>
          </a:pr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9A252469-7503-49D0-8013-34E004195110}"/>
              </a:ext>
            </a:extLst>
          </p:cNvPr>
          <p:cNvSpPr/>
          <p:nvPr/>
        </p:nvSpPr>
        <p:spPr>
          <a:xfrm>
            <a:off x="386860" y="1010275"/>
            <a:ext cx="1688123" cy="1657978"/>
          </a:xfrm>
          <a:prstGeom prst="ellipse">
            <a:avLst/>
          </a:pr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100" dirty="0">
                <a:solidFill>
                  <a:srgbClr val="FFFF00"/>
                </a:solidFill>
                <a:latin typeface="Calibri" panose="020F0502020204030204" pitchFamily="34" charset="0"/>
                <a:cs typeface="Calibri" panose="020F0502020204030204" pitchFamily="34" charset="0"/>
              </a:rPr>
              <a:t>Convergence and Homogenisation</a:t>
            </a:r>
          </a:p>
        </p:txBody>
      </p:sp>
      <p:sp>
        <p:nvSpPr>
          <p:cNvPr id="19" name="Arrow: Right 18">
            <a:extLst>
              <a:ext uri="{FF2B5EF4-FFF2-40B4-BE49-F238E27FC236}">
                <a16:creationId xmlns:a16="http://schemas.microsoft.com/office/drawing/2014/main" id="{F6C6DF25-512C-49D9-A6C7-6C163F511683}"/>
              </a:ext>
            </a:extLst>
          </p:cNvPr>
          <p:cNvSpPr/>
          <p:nvPr/>
        </p:nvSpPr>
        <p:spPr>
          <a:xfrm rot="5400000">
            <a:off x="6063710" y="2585189"/>
            <a:ext cx="925791" cy="247456"/>
          </a:xfrm>
          <a:prstGeom prst="rightArrow">
            <a:avLst/>
          </a:pr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53DFEF56-0C61-48D3-9924-00F795C65943}"/>
              </a:ext>
            </a:extLst>
          </p:cNvPr>
          <p:cNvSpPr/>
          <p:nvPr/>
        </p:nvSpPr>
        <p:spPr>
          <a:xfrm>
            <a:off x="3085873" y="1413494"/>
            <a:ext cx="1661565" cy="830997"/>
          </a:xfrm>
          <a:prstGeom prst="ellipse">
            <a:avLst/>
          </a:pr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Calibri" panose="020F0502020204030204" pitchFamily="34" charset="0"/>
                <a:cs typeface="Calibri" panose="020F0502020204030204" pitchFamily="34" charset="0"/>
              </a:rPr>
              <a:t>Commodity</a:t>
            </a:r>
          </a:p>
        </p:txBody>
      </p:sp>
      <p:sp>
        <p:nvSpPr>
          <p:cNvPr id="20" name="Oval 19">
            <a:extLst>
              <a:ext uri="{FF2B5EF4-FFF2-40B4-BE49-F238E27FC236}">
                <a16:creationId xmlns:a16="http://schemas.microsoft.com/office/drawing/2014/main" id="{C3E637E1-9918-422A-A5CF-802A3D31959A}"/>
              </a:ext>
            </a:extLst>
          </p:cNvPr>
          <p:cNvSpPr/>
          <p:nvPr/>
        </p:nvSpPr>
        <p:spPr>
          <a:xfrm>
            <a:off x="5720955" y="4720692"/>
            <a:ext cx="1661565" cy="830997"/>
          </a:xfrm>
          <a:prstGeom prst="ellipse">
            <a:avLst/>
          </a:pr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Calibri" panose="020F0502020204030204" pitchFamily="34" charset="0"/>
                <a:cs typeface="Calibri" panose="020F0502020204030204" pitchFamily="34" charset="0"/>
              </a:rPr>
              <a:t>McWorld</a:t>
            </a:r>
          </a:p>
          <a:p>
            <a:pPr algn="ctr"/>
            <a:r>
              <a:rPr lang="en-GB" sz="1600" b="1" dirty="0">
                <a:latin typeface="Calibri" panose="020F0502020204030204" pitchFamily="34" charset="0"/>
                <a:cs typeface="Calibri" panose="020F0502020204030204" pitchFamily="34" charset="0"/>
              </a:rPr>
              <a:t>Culture</a:t>
            </a:r>
          </a:p>
        </p:txBody>
      </p:sp>
      <p:sp>
        <p:nvSpPr>
          <p:cNvPr id="21" name="Oval 20">
            <a:extLst>
              <a:ext uri="{FF2B5EF4-FFF2-40B4-BE49-F238E27FC236}">
                <a16:creationId xmlns:a16="http://schemas.microsoft.com/office/drawing/2014/main" id="{CF43B96F-EC5C-4E11-9203-5471C55179AB}"/>
              </a:ext>
            </a:extLst>
          </p:cNvPr>
          <p:cNvSpPr/>
          <p:nvPr/>
        </p:nvSpPr>
        <p:spPr>
          <a:xfrm>
            <a:off x="5381734" y="3048543"/>
            <a:ext cx="2340007" cy="868097"/>
          </a:xfrm>
          <a:prstGeom prst="ellipse">
            <a:avLst/>
          </a:pr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Calibri" panose="020F0502020204030204" pitchFamily="34" charset="0"/>
                <a:cs typeface="Calibri" panose="020F0502020204030204" pitchFamily="34" charset="0"/>
              </a:rPr>
              <a:t>McDonaldisation</a:t>
            </a:r>
          </a:p>
        </p:txBody>
      </p:sp>
      <p:sp>
        <p:nvSpPr>
          <p:cNvPr id="22" name="Oval 21">
            <a:extLst>
              <a:ext uri="{FF2B5EF4-FFF2-40B4-BE49-F238E27FC236}">
                <a16:creationId xmlns:a16="http://schemas.microsoft.com/office/drawing/2014/main" id="{58F0E5CE-51FF-4774-AEF3-75C6F33256A8}"/>
              </a:ext>
            </a:extLst>
          </p:cNvPr>
          <p:cNvSpPr/>
          <p:nvPr/>
        </p:nvSpPr>
        <p:spPr>
          <a:xfrm>
            <a:off x="5600321" y="1413494"/>
            <a:ext cx="1902832" cy="830997"/>
          </a:xfrm>
          <a:prstGeom prst="ellipse">
            <a:avLst/>
          </a:pr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Calibri" panose="020F0502020204030204" pitchFamily="34" charset="0"/>
                <a:cs typeface="Calibri" panose="020F0502020204030204" pitchFamily="34" charset="0"/>
              </a:rPr>
              <a:t>Homogeneity</a:t>
            </a:r>
          </a:p>
        </p:txBody>
      </p:sp>
      <p:sp>
        <p:nvSpPr>
          <p:cNvPr id="23" name="Arrow: Right 22">
            <a:extLst>
              <a:ext uri="{FF2B5EF4-FFF2-40B4-BE49-F238E27FC236}">
                <a16:creationId xmlns:a16="http://schemas.microsoft.com/office/drawing/2014/main" id="{C732D909-84D4-4F75-A086-3721D775C1A2}"/>
              </a:ext>
            </a:extLst>
          </p:cNvPr>
          <p:cNvSpPr/>
          <p:nvPr/>
        </p:nvSpPr>
        <p:spPr>
          <a:xfrm rot="5400000">
            <a:off x="6061293" y="4253365"/>
            <a:ext cx="958970" cy="247456"/>
          </a:xfrm>
          <a:prstGeom prst="rightArrow">
            <a:avLst/>
          </a:pr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Rounded Corners 1">
            <a:hlinkClick r:id="rId7" action="ppaction://hlinksldjump"/>
            <a:extLst>
              <a:ext uri="{FF2B5EF4-FFF2-40B4-BE49-F238E27FC236}">
                <a16:creationId xmlns:a16="http://schemas.microsoft.com/office/drawing/2014/main" id="{08535D26-35EC-4766-8C65-035FD7C90110}"/>
              </a:ext>
            </a:extLst>
          </p:cNvPr>
          <p:cNvSpPr/>
          <p:nvPr/>
        </p:nvSpPr>
        <p:spPr>
          <a:xfrm>
            <a:off x="11364887" y="6466536"/>
            <a:ext cx="723900" cy="285750"/>
          </a:xfrm>
          <a:prstGeom prst="round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alibri" panose="020F0502020204030204" pitchFamily="34" charset="0"/>
                <a:ea typeface="Cambria" panose="02040503050406030204" pitchFamily="18" charset="0"/>
                <a:cs typeface="Calibri" panose="020F0502020204030204" pitchFamily="34" charset="0"/>
              </a:rPr>
              <a:t>End</a:t>
            </a:r>
          </a:p>
        </p:txBody>
      </p:sp>
    </p:spTree>
    <p:extLst>
      <p:ext uri="{BB962C8B-B14F-4D97-AF65-F5344CB8AC3E}">
        <p14:creationId xmlns:p14="http://schemas.microsoft.com/office/powerpoint/2010/main" val="2696243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1000"/>
                                        <p:tgtEl>
                                          <p:spTgt spid="18"/>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1000"/>
                                        <p:tgtEl>
                                          <p:spTgt spid="19"/>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par>
                          <p:cTn id="28" fill="hold">
                            <p:stCondLst>
                              <p:cond delay="4500"/>
                            </p:stCondLst>
                            <p:childTnLst>
                              <p:par>
                                <p:cTn id="29" presetID="22" presetClass="entr" presetSubtype="1"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1000"/>
                                        <p:tgtEl>
                                          <p:spTgt spid="23"/>
                                        </p:tgtEl>
                                      </p:cBhvr>
                                    </p:animEffect>
                                  </p:childTnLst>
                                </p:cTn>
                              </p:par>
                            </p:childTnLst>
                          </p:cTn>
                        </p:par>
                        <p:par>
                          <p:cTn id="32" fill="hold">
                            <p:stCondLst>
                              <p:cond delay="55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6"/>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childTnLst>
              </p:cTn>
              <p:nextCondLst>
                <p:cond evt="onClick" delay="0">
                  <p:tgtEl>
                    <p:spTgt spid="16"/>
                  </p:tgtEl>
                </p:cond>
              </p:nextCondLst>
            </p:seq>
            <p:seq concurrent="1" nextAc="seek">
              <p:cTn id="42" restart="whenNotActive" fill="hold" evtFilter="cancelBubble" nodeType="interactiveSeq">
                <p:stCondLst>
                  <p:cond evt="onClick" delay="0">
                    <p:tgtEl>
                      <p:spTgt spid="4"/>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4"/>
                                        </p:tgtEl>
                                      </p:cBhvr>
                                    </p:animEffect>
                                    <p:set>
                                      <p:cBhvr>
                                        <p:cTn id="4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8" restart="whenNotActive" fill="hold" evtFilter="cancelBubble" nodeType="interactiveSeq">
                <p:stCondLst>
                  <p:cond evt="onClick" delay="0">
                    <p:tgtEl>
                      <p:spTgt spid="22"/>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childTnLst>
              </p:cTn>
              <p:nextCondLst>
                <p:cond evt="onClick" delay="0">
                  <p:tgtEl>
                    <p:spTgt spid="22"/>
                  </p:tgtEl>
                </p:cond>
              </p:nextCondLst>
            </p:seq>
            <p:seq concurrent="1" nextAc="seek">
              <p:cTn id="54" restart="whenNotActive" fill="hold" evtFilter="cancelBubble" nodeType="interactiveSeq">
                <p:stCondLst>
                  <p:cond evt="onClick" delay="0">
                    <p:tgtEl>
                      <p:spTgt spid="13"/>
                    </p:tgtEl>
                  </p:cond>
                </p:stCondLst>
                <p:endSync evt="end" delay="0">
                  <p:rtn val="all"/>
                </p:endSync>
                <p:childTnLst>
                  <p:par>
                    <p:cTn id="55" fill="hold">
                      <p:stCondLst>
                        <p:cond delay="0"/>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13"/>
                                        </p:tgtEl>
                                      </p:cBhvr>
                                    </p:animEffect>
                                    <p:set>
                                      <p:cBhvr>
                                        <p:cTn id="5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0" restart="whenNotActive" fill="hold" evtFilter="cancelBubble" nodeType="interactiveSeq">
                <p:stCondLst>
                  <p:cond evt="onClick" delay="0">
                    <p:tgtEl>
                      <p:spTgt spid="21"/>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childTnLst>
              </p:cTn>
              <p:nextCondLst>
                <p:cond evt="onClick" delay="0">
                  <p:tgtEl>
                    <p:spTgt spid="21"/>
                  </p:tgtEl>
                </p:cond>
              </p:nextCondLst>
            </p:seq>
            <p:seq concurrent="1" nextAc="seek">
              <p:cTn id="66" restart="whenNotActive" fill="hold" evtFilter="cancelBubble" nodeType="interactiveSeq">
                <p:stCondLst>
                  <p:cond evt="onClick" delay="0">
                    <p:tgtEl>
                      <p:spTgt spid="14"/>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14"/>
                                        </p:tgtEl>
                                      </p:cBhvr>
                                    </p:animEffect>
                                    <p:set>
                                      <p:cBhvr>
                                        <p:cTn id="7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2" restart="whenNotActive" fill="hold" evtFilter="cancelBubble" nodeType="interactiveSeq">
                <p:stCondLst>
                  <p:cond evt="onClick" delay="0">
                    <p:tgtEl>
                      <p:spTgt spid="20"/>
                    </p:tgtEl>
                  </p:cond>
                </p:stCondLst>
                <p:endSync evt="end" delay="0">
                  <p:rtn val="all"/>
                </p:endSync>
                <p:childTnLst>
                  <p:par>
                    <p:cTn id="73" fill="hold">
                      <p:stCondLst>
                        <p:cond delay="0"/>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500"/>
                                        <p:tgtEl>
                                          <p:spTgt spid="15"/>
                                        </p:tgtEl>
                                      </p:cBhvr>
                                    </p:animEffect>
                                  </p:childTnLst>
                                </p:cTn>
                              </p:par>
                            </p:childTnLst>
                          </p:cTn>
                        </p:par>
                      </p:childTnLst>
                    </p:cTn>
                  </p:par>
                </p:childTnLst>
              </p:cTn>
              <p:nextCondLst>
                <p:cond evt="onClick" delay="0">
                  <p:tgtEl>
                    <p:spTgt spid="20"/>
                  </p:tgtEl>
                </p:cond>
              </p:nextCondLst>
            </p:seq>
            <p:seq concurrent="1" nextAc="seek">
              <p:cTn id="78" restart="whenNotActive" fill="hold" evtFilter="cancelBubble" nodeType="interactiveSeq">
                <p:stCondLst>
                  <p:cond evt="onClick" delay="0">
                    <p:tgtEl>
                      <p:spTgt spid="15"/>
                    </p:tgtEl>
                  </p:cond>
                </p:stCondLst>
                <p:endSync evt="end" delay="0">
                  <p:rtn val="all"/>
                </p:endSync>
                <p:childTnLst>
                  <p:par>
                    <p:cTn id="79" fill="hold">
                      <p:stCondLst>
                        <p:cond delay="0"/>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15"/>
                                        </p:tgtEl>
                                      </p:cBhvr>
                                    </p:animEffect>
                                    <p:set>
                                      <p:cBhvr>
                                        <p:cTn id="8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4" grpId="0" animBg="1"/>
      <p:bldP spid="4" grpId="1" animBg="1"/>
      <p:bldP spid="13" grpId="0" animBg="1"/>
      <p:bldP spid="13" grpId="1" animBg="1"/>
      <p:bldP spid="14" grpId="0" animBg="1"/>
      <p:bldP spid="14" grpId="1" animBg="1"/>
      <p:bldP spid="15" grpId="0" animBg="1"/>
      <p:bldP spid="15" grpId="1" animBg="1"/>
      <p:bldP spid="18" grpId="0" animBg="1"/>
      <p:bldP spid="5" grpId="0" animBg="1"/>
      <p:bldP spid="19" grpId="0" animBg="1"/>
      <p:bldP spid="16" grpId="0" animBg="1"/>
      <p:bldP spid="20" grpId="0" animBg="1"/>
      <p:bldP spid="21"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hlinkClick r:id="rId4" action="ppaction://hlinksldjump"/>
            <a:extLst>
              <a:ext uri="{FF2B5EF4-FFF2-40B4-BE49-F238E27FC236}">
                <a16:creationId xmlns:a16="http://schemas.microsoft.com/office/drawing/2014/main" id="{441418DF-DBD1-4681-9A08-5AC3522A3BBB}"/>
              </a:ext>
            </a:extLst>
          </p:cNvPr>
          <p:cNvSpPr txBox="1"/>
          <p:nvPr/>
        </p:nvSpPr>
        <p:spPr>
          <a:xfrm>
            <a:off x="122700" y="11804"/>
            <a:ext cx="5346115" cy="830997"/>
          </a:xfrm>
          <a:prstGeom prst="rect">
            <a:avLst/>
          </a:prstGeom>
          <a:noFill/>
        </p:spPr>
        <p:txBody>
          <a:bodyPr wrap="square" rtlCol="0">
            <a:spAutoFit/>
          </a:bodyPr>
          <a:lstStyle/>
          <a:p>
            <a:r>
              <a:rPr lang="en-GB" sz="4800" dirty="0">
                <a:ln w="0">
                  <a:solidFill>
                    <a:schemeClr val="tx1">
                      <a:lumMod val="50000"/>
                    </a:schemeClr>
                  </a:solidFill>
                </a:ln>
                <a:solidFill>
                  <a:srgbClr val="00B050"/>
                </a:solidFill>
                <a:effectLst>
                  <a:outerShdw blurRad="38100" dist="25400" dir="5400000" algn="ctr" rotWithShape="0">
                    <a:srgbClr val="6E747A">
                      <a:alpha val="43000"/>
                    </a:srgbClr>
                  </a:outerShdw>
                </a:effectLst>
                <a:latin typeface="Alien Encounters" panose="00000400000000000000" pitchFamily="2" charset="0"/>
              </a:rPr>
              <a:t>Global Culture</a:t>
            </a:r>
          </a:p>
        </p:txBody>
      </p:sp>
      <p:sp>
        <p:nvSpPr>
          <p:cNvPr id="3" name="Oval 2">
            <a:hlinkClick r:id="rId5" action="ppaction://hlinksldjump"/>
            <a:extLst>
              <a:ext uri="{FF2B5EF4-FFF2-40B4-BE49-F238E27FC236}">
                <a16:creationId xmlns:a16="http://schemas.microsoft.com/office/drawing/2014/main" id="{9A252469-7503-49D0-8013-34E004195110}"/>
              </a:ext>
            </a:extLst>
          </p:cNvPr>
          <p:cNvSpPr/>
          <p:nvPr/>
        </p:nvSpPr>
        <p:spPr>
          <a:xfrm>
            <a:off x="386860" y="1010275"/>
            <a:ext cx="1688123" cy="1657978"/>
          </a:xfrm>
          <a:prstGeom prst="ellipse">
            <a:avLst/>
          </a:pr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100" dirty="0">
                <a:solidFill>
                  <a:schemeClr val="tx1"/>
                </a:solidFill>
                <a:latin typeface="Calibri" panose="020F0502020204030204" pitchFamily="34" charset="0"/>
                <a:cs typeface="Calibri" panose="020F0502020204030204" pitchFamily="34" charset="0"/>
              </a:rPr>
              <a:t>Convergence and Homogenisation</a:t>
            </a:r>
          </a:p>
        </p:txBody>
      </p:sp>
      <p:sp>
        <p:nvSpPr>
          <p:cNvPr id="7" name="Oval 6">
            <a:extLst>
              <a:ext uri="{FF2B5EF4-FFF2-40B4-BE49-F238E27FC236}">
                <a16:creationId xmlns:a16="http://schemas.microsoft.com/office/drawing/2014/main" id="{439ECDF6-F992-44D0-AB44-CDCDD24FEFDB}"/>
              </a:ext>
            </a:extLst>
          </p:cNvPr>
          <p:cNvSpPr/>
          <p:nvPr/>
        </p:nvSpPr>
        <p:spPr>
          <a:xfrm>
            <a:off x="386860" y="2999434"/>
            <a:ext cx="1688123" cy="1657978"/>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100" dirty="0">
                <a:solidFill>
                  <a:srgbClr val="FFFF00"/>
                </a:solidFill>
                <a:latin typeface="Calibri" panose="020F0502020204030204" pitchFamily="34" charset="0"/>
                <a:cs typeface="Calibri" panose="020F0502020204030204" pitchFamily="34" charset="0"/>
              </a:rPr>
              <a:t>Diversity and Heterogeneity</a:t>
            </a:r>
          </a:p>
        </p:txBody>
      </p:sp>
      <p:sp>
        <p:nvSpPr>
          <p:cNvPr id="8" name="Oval 7">
            <a:hlinkClick r:id="rId6" action="ppaction://hlinksldjump"/>
            <a:extLst>
              <a:ext uri="{FF2B5EF4-FFF2-40B4-BE49-F238E27FC236}">
                <a16:creationId xmlns:a16="http://schemas.microsoft.com/office/drawing/2014/main" id="{2A882EBD-C10B-4004-9113-0C8C917712BE}"/>
              </a:ext>
            </a:extLst>
          </p:cNvPr>
          <p:cNvSpPr/>
          <p:nvPr/>
        </p:nvSpPr>
        <p:spPr>
          <a:xfrm>
            <a:off x="386860" y="4988593"/>
            <a:ext cx="1688123" cy="1657978"/>
          </a:xfrm>
          <a:prstGeom prst="ellipse">
            <a:avLst/>
          </a:prstGeom>
          <a:solidFill>
            <a:srgbClr val="00B050"/>
          </a:solidFill>
          <a:ln>
            <a:noFill/>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100" dirty="0">
                <a:solidFill>
                  <a:schemeClr val="tx1"/>
                </a:solidFill>
                <a:latin typeface="Calibri" panose="020F0502020204030204" pitchFamily="34" charset="0"/>
                <a:cs typeface="Calibri" panose="020F0502020204030204" pitchFamily="34" charset="0"/>
              </a:rPr>
              <a:t>Homogenisation and Diversity</a:t>
            </a:r>
          </a:p>
        </p:txBody>
      </p:sp>
      <p:sp>
        <p:nvSpPr>
          <p:cNvPr id="24" name="Rectangle: Rounded Corners 23">
            <a:extLst>
              <a:ext uri="{FF2B5EF4-FFF2-40B4-BE49-F238E27FC236}">
                <a16:creationId xmlns:a16="http://schemas.microsoft.com/office/drawing/2014/main" id="{62D1E3B7-8310-4D6C-AE57-FD0D615EA96B}"/>
              </a:ext>
            </a:extLst>
          </p:cNvPr>
          <p:cNvSpPr/>
          <p:nvPr/>
        </p:nvSpPr>
        <p:spPr>
          <a:xfrm>
            <a:off x="2369427" y="4361574"/>
            <a:ext cx="2849580" cy="1274296"/>
          </a:xfrm>
          <a:prstGeom prst="round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rgbClr val="FFFF00"/>
                </a:solidFill>
                <a:latin typeface="Calibri" panose="020F0502020204030204" pitchFamily="34" charset="0"/>
                <a:cs typeface="Calibri" panose="020F0502020204030204" pitchFamily="34" charset="0"/>
              </a:rPr>
              <a:t>This strand emphasises how the ebb-and-flow of, and interplay between, different cultural ideas and practices creates cultural hybrids.</a:t>
            </a:r>
            <a:endParaRPr lang="en-GB" sz="1600" dirty="0">
              <a:latin typeface="Calibri" panose="020F0502020204030204" pitchFamily="34" charset="0"/>
              <a:cs typeface="Calibri" panose="020F0502020204030204" pitchFamily="34" charset="0"/>
            </a:endParaRPr>
          </a:p>
        </p:txBody>
      </p:sp>
      <p:sp>
        <p:nvSpPr>
          <p:cNvPr id="25" name="Rectangle: Rounded Corners 24">
            <a:extLst>
              <a:ext uri="{FF2B5EF4-FFF2-40B4-BE49-F238E27FC236}">
                <a16:creationId xmlns:a16="http://schemas.microsoft.com/office/drawing/2014/main" id="{CBBE9CC9-4997-4F88-AF66-3AFEEA06C8D1}"/>
              </a:ext>
            </a:extLst>
          </p:cNvPr>
          <p:cNvSpPr/>
          <p:nvPr/>
        </p:nvSpPr>
        <p:spPr>
          <a:xfrm>
            <a:off x="5855675" y="211429"/>
            <a:ext cx="5484270" cy="1026161"/>
          </a:xfrm>
          <a:prstGeom prst="round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rgbClr val="FFFF00"/>
                </a:solidFill>
                <a:latin typeface="Calibri" panose="020F0502020204030204" pitchFamily="34" charset="0"/>
                <a:cs typeface="Calibri" panose="020F0502020204030204" pitchFamily="34" charset="0"/>
              </a:rPr>
              <a:t>These represent </a:t>
            </a:r>
            <a:r>
              <a:rPr lang="en-GB" sz="1600" i="1" dirty="0">
                <a:solidFill>
                  <a:srgbClr val="FFFF00"/>
                </a:solidFill>
                <a:latin typeface="Calibri" panose="020F0502020204030204" pitchFamily="34" charset="0"/>
                <a:cs typeface="Calibri" panose="020F0502020204030204" pitchFamily="34" charset="0"/>
              </a:rPr>
              <a:t>new forms of difference</a:t>
            </a:r>
            <a:r>
              <a:rPr lang="en-GB" sz="1600" dirty="0">
                <a:solidFill>
                  <a:srgbClr val="FFFF00"/>
                </a:solidFill>
                <a:latin typeface="Calibri" panose="020F0502020204030204" pitchFamily="34" charset="0"/>
                <a:cs typeface="Calibri" panose="020F0502020204030204" pitchFamily="34" charset="0"/>
              </a:rPr>
              <a:t>. Culture is not simply something “given” to people but rather it is actively constructed and reconstructed into new and dynamic forms by the meeting and interplay between different cultures.</a:t>
            </a:r>
          </a:p>
        </p:txBody>
      </p:sp>
      <p:sp>
        <p:nvSpPr>
          <p:cNvPr id="26" name="Rectangle: Rounded Corners 25">
            <a:extLst>
              <a:ext uri="{FF2B5EF4-FFF2-40B4-BE49-F238E27FC236}">
                <a16:creationId xmlns:a16="http://schemas.microsoft.com/office/drawing/2014/main" id="{66D72A48-F8CE-40E4-8072-145097F7E52F}"/>
              </a:ext>
            </a:extLst>
          </p:cNvPr>
          <p:cNvSpPr/>
          <p:nvPr/>
        </p:nvSpPr>
        <p:spPr>
          <a:xfrm>
            <a:off x="7915716" y="1404118"/>
            <a:ext cx="4062180" cy="1602795"/>
          </a:xfrm>
          <a:prstGeom prst="round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rgbClr val="FFFF00"/>
                </a:solidFill>
                <a:latin typeface="Calibri" panose="020F0502020204030204" pitchFamily="34" charset="0"/>
                <a:cs typeface="Calibri" panose="020F0502020204030204" pitchFamily="34" charset="0"/>
              </a:rPr>
              <a:t>How local or national cultural developments spread across the globe: to be picked-up, shaped and changed to suit the needs of different groups </a:t>
            </a:r>
            <a:r>
              <a:rPr lang="en-GB" sz="1600" i="1" dirty="0">
                <a:solidFill>
                  <a:srgbClr val="FFFF00"/>
                </a:solidFill>
                <a:latin typeface="Calibri" panose="020F0502020204030204" pitchFamily="34" charset="0"/>
                <a:cs typeface="Calibri" panose="020F0502020204030204" pitchFamily="34" charset="0"/>
              </a:rPr>
              <a:t>across and within </a:t>
            </a:r>
            <a:r>
              <a:rPr lang="en-GB" sz="1600" dirty="0">
                <a:solidFill>
                  <a:srgbClr val="FFFF00"/>
                </a:solidFill>
                <a:latin typeface="Calibri" panose="020F0502020204030204" pitchFamily="34" charset="0"/>
                <a:cs typeface="Calibri" panose="020F0502020204030204" pitchFamily="34" charset="0"/>
              </a:rPr>
              <a:t>different societies. Global culture is facilitated by the development of the Internet.</a:t>
            </a:r>
          </a:p>
        </p:txBody>
      </p:sp>
      <p:sp>
        <p:nvSpPr>
          <p:cNvPr id="27" name="Rectangle: Rounded Corners 26">
            <a:extLst>
              <a:ext uri="{FF2B5EF4-FFF2-40B4-BE49-F238E27FC236}">
                <a16:creationId xmlns:a16="http://schemas.microsoft.com/office/drawing/2014/main" id="{52532608-37DD-4772-B90D-B2F2CDE2328B}"/>
              </a:ext>
            </a:extLst>
          </p:cNvPr>
          <p:cNvSpPr/>
          <p:nvPr/>
        </p:nvSpPr>
        <p:spPr>
          <a:xfrm>
            <a:off x="7543667" y="3352686"/>
            <a:ext cx="4062180" cy="1066915"/>
          </a:xfrm>
          <a:prstGeom prst="round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rgbClr val="FFFF00"/>
                </a:solidFill>
                <a:latin typeface="Calibri" panose="020F0502020204030204" pitchFamily="34" charset="0"/>
                <a:cs typeface="Calibri" panose="020F0502020204030204" pitchFamily="34" charset="0"/>
              </a:rPr>
              <a:t>Facebook, YouTube and Twitter represent social spaces and </a:t>
            </a:r>
            <a:r>
              <a:rPr lang="en-GB" sz="1600">
                <a:solidFill>
                  <a:srgbClr val="FFFF00"/>
                </a:solidFill>
                <a:latin typeface="Calibri" panose="020F0502020204030204" pitchFamily="34" charset="0"/>
                <a:cs typeface="Calibri" panose="020F0502020204030204" pitchFamily="34" charset="0"/>
              </a:rPr>
              <a:t>communities </a:t>
            </a:r>
            <a:r>
              <a:rPr lang="en-GB" sz="1600" dirty="0">
                <a:solidFill>
                  <a:srgbClr val="FFFF00"/>
                </a:solidFill>
                <a:latin typeface="Calibri" panose="020F0502020204030204" pitchFamily="34" charset="0"/>
                <a:cs typeface="Calibri" panose="020F0502020204030204" pitchFamily="34" charset="0"/>
              </a:rPr>
              <a:t>-</a:t>
            </a:r>
            <a:r>
              <a:rPr lang="en-GB" sz="1600">
                <a:solidFill>
                  <a:srgbClr val="FFFF00"/>
                </a:solidFill>
                <a:latin typeface="Calibri" panose="020F0502020204030204" pitchFamily="34" charset="0"/>
                <a:cs typeface="Calibri" panose="020F0502020204030204" pitchFamily="34" charset="0"/>
              </a:rPr>
              <a:t> </a:t>
            </a:r>
            <a:r>
              <a:rPr lang="en-GB" sz="1600" dirty="0">
                <a:solidFill>
                  <a:srgbClr val="FFFF00"/>
                </a:solidFill>
                <a:latin typeface="Calibri" panose="020F0502020204030204" pitchFamily="34" charset="0"/>
                <a:cs typeface="Calibri" panose="020F0502020204030204" pitchFamily="34" charset="0"/>
              </a:rPr>
              <a:t>new cultural forms - actively constructed and reconstructed by the people who use them. </a:t>
            </a:r>
          </a:p>
        </p:txBody>
      </p:sp>
      <p:sp>
        <p:nvSpPr>
          <p:cNvPr id="28" name="Arrow: Right 27">
            <a:extLst>
              <a:ext uri="{FF2B5EF4-FFF2-40B4-BE49-F238E27FC236}">
                <a16:creationId xmlns:a16="http://schemas.microsoft.com/office/drawing/2014/main" id="{02E47859-2C55-4E73-B22B-B7DB7BC21142}"/>
              </a:ext>
            </a:extLst>
          </p:cNvPr>
          <p:cNvSpPr/>
          <p:nvPr/>
        </p:nvSpPr>
        <p:spPr>
          <a:xfrm rot="16200000">
            <a:off x="3193457" y="2731344"/>
            <a:ext cx="1059797" cy="216000"/>
          </a:xfrm>
          <a:prstGeom prst="rightArrow">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Arrow: Right 28">
            <a:extLst>
              <a:ext uri="{FF2B5EF4-FFF2-40B4-BE49-F238E27FC236}">
                <a16:creationId xmlns:a16="http://schemas.microsoft.com/office/drawing/2014/main" id="{113E41EC-A1CE-4FA6-B82C-D6261A4DBEFC}"/>
              </a:ext>
            </a:extLst>
          </p:cNvPr>
          <p:cNvSpPr/>
          <p:nvPr/>
        </p:nvSpPr>
        <p:spPr>
          <a:xfrm>
            <a:off x="4649598" y="1891538"/>
            <a:ext cx="836804" cy="247456"/>
          </a:xfrm>
          <a:prstGeom prst="rightArrow">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7DDD4A13-DD80-4FB2-AE58-C21D4955D93C}"/>
              </a:ext>
            </a:extLst>
          </p:cNvPr>
          <p:cNvSpPr/>
          <p:nvPr/>
        </p:nvSpPr>
        <p:spPr>
          <a:xfrm>
            <a:off x="2927820" y="3375145"/>
            <a:ext cx="1661565" cy="830997"/>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Calibri" panose="020F0502020204030204" pitchFamily="34" charset="0"/>
                <a:cs typeface="Calibri" panose="020F0502020204030204" pitchFamily="34" charset="0"/>
              </a:rPr>
              <a:t>Ebb and Flow</a:t>
            </a:r>
          </a:p>
        </p:txBody>
      </p:sp>
      <p:sp>
        <p:nvSpPr>
          <p:cNvPr id="31" name="Oval 30">
            <a:extLst>
              <a:ext uri="{FF2B5EF4-FFF2-40B4-BE49-F238E27FC236}">
                <a16:creationId xmlns:a16="http://schemas.microsoft.com/office/drawing/2014/main" id="{FA0CA699-98D6-4922-B3D0-0686D7B09842}"/>
              </a:ext>
            </a:extLst>
          </p:cNvPr>
          <p:cNvSpPr/>
          <p:nvPr/>
        </p:nvSpPr>
        <p:spPr>
          <a:xfrm>
            <a:off x="5700827" y="3165902"/>
            <a:ext cx="1661565" cy="830997"/>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Calibri" panose="020F0502020204030204" pitchFamily="34" charset="0"/>
                <a:cs typeface="Calibri" panose="020F0502020204030204" pitchFamily="34" charset="0"/>
              </a:rPr>
              <a:t>Social networking</a:t>
            </a:r>
          </a:p>
        </p:txBody>
      </p:sp>
      <p:sp>
        <p:nvSpPr>
          <p:cNvPr id="32" name="Oval 31">
            <a:extLst>
              <a:ext uri="{FF2B5EF4-FFF2-40B4-BE49-F238E27FC236}">
                <a16:creationId xmlns:a16="http://schemas.microsoft.com/office/drawing/2014/main" id="{B9AC601A-F824-4275-843E-85286964F517}"/>
              </a:ext>
            </a:extLst>
          </p:cNvPr>
          <p:cNvSpPr/>
          <p:nvPr/>
        </p:nvSpPr>
        <p:spPr>
          <a:xfrm>
            <a:off x="5361606" y="1570303"/>
            <a:ext cx="2340007" cy="868097"/>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Calibri" panose="020F0502020204030204" pitchFamily="34" charset="0"/>
                <a:cs typeface="Calibri" panose="020F0502020204030204" pitchFamily="34" charset="0"/>
              </a:rPr>
              <a:t>Globalised culture</a:t>
            </a:r>
          </a:p>
        </p:txBody>
      </p:sp>
      <p:sp>
        <p:nvSpPr>
          <p:cNvPr id="33" name="Oval 32">
            <a:extLst>
              <a:ext uri="{FF2B5EF4-FFF2-40B4-BE49-F238E27FC236}">
                <a16:creationId xmlns:a16="http://schemas.microsoft.com/office/drawing/2014/main" id="{B31EA4FE-4EE6-4881-8A48-EBBF351E8E48}"/>
              </a:ext>
            </a:extLst>
          </p:cNvPr>
          <p:cNvSpPr/>
          <p:nvPr/>
        </p:nvSpPr>
        <p:spPr>
          <a:xfrm>
            <a:off x="2771939" y="1588854"/>
            <a:ext cx="1902832" cy="830997"/>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Calibri" panose="020F0502020204030204" pitchFamily="34" charset="0"/>
                <a:cs typeface="Calibri" panose="020F0502020204030204" pitchFamily="34" charset="0"/>
              </a:rPr>
              <a:t>Cultural Hybrids</a:t>
            </a:r>
          </a:p>
        </p:txBody>
      </p:sp>
      <p:sp>
        <p:nvSpPr>
          <p:cNvPr id="34" name="Arrow: Right 33">
            <a:extLst>
              <a:ext uri="{FF2B5EF4-FFF2-40B4-BE49-F238E27FC236}">
                <a16:creationId xmlns:a16="http://schemas.microsoft.com/office/drawing/2014/main" id="{6F44A3B9-629C-4361-8F30-933C42D2B455}"/>
              </a:ext>
            </a:extLst>
          </p:cNvPr>
          <p:cNvSpPr/>
          <p:nvPr/>
        </p:nvSpPr>
        <p:spPr>
          <a:xfrm rot="5400000">
            <a:off x="6121008" y="2748723"/>
            <a:ext cx="868099" cy="247456"/>
          </a:xfrm>
          <a:prstGeom prst="rightArrow">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Arrow: Right 35">
            <a:extLst>
              <a:ext uri="{FF2B5EF4-FFF2-40B4-BE49-F238E27FC236}">
                <a16:creationId xmlns:a16="http://schemas.microsoft.com/office/drawing/2014/main" id="{0D857DC4-752F-4790-8AE9-0050A46315F7}"/>
              </a:ext>
            </a:extLst>
          </p:cNvPr>
          <p:cNvSpPr/>
          <p:nvPr/>
        </p:nvSpPr>
        <p:spPr>
          <a:xfrm>
            <a:off x="2074983" y="3682644"/>
            <a:ext cx="973017" cy="216000"/>
          </a:xfrm>
          <a:prstGeom prst="rightArrow">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2" name="Rectangle: Rounded Corners 21">
            <a:extLst>
              <a:ext uri="{FF2B5EF4-FFF2-40B4-BE49-F238E27FC236}">
                <a16:creationId xmlns:a16="http://schemas.microsoft.com/office/drawing/2014/main" id="{F0164C02-660C-4918-BDCA-71B2ADB5B8BF}"/>
              </a:ext>
            </a:extLst>
          </p:cNvPr>
          <p:cNvSpPr/>
          <p:nvPr/>
        </p:nvSpPr>
        <p:spPr>
          <a:xfrm>
            <a:off x="7543667" y="4586129"/>
            <a:ext cx="4261473" cy="1657978"/>
          </a:xfrm>
          <a:prstGeom prst="roundRect">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rgbClr val="FFFF00"/>
                </a:solidFill>
                <a:latin typeface="Calibri" panose="020F0502020204030204" pitchFamily="34" charset="0"/>
                <a:cs typeface="Calibri" panose="020F0502020204030204" pitchFamily="34" charset="0"/>
              </a:rPr>
              <a:t>Individuals are freed to produce and consume cultural ideas and products using the tools provided by global commercial enterprises. While the content itself is not controlled (cf. McDonaldisation) </a:t>
            </a:r>
            <a:r>
              <a:rPr lang="en-GB" sz="1600" i="1" dirty="0">
                <a:solidFill>
                  <a:srgbClr val="FFFF00"/>
                </a:solidFill>
                <a:latin typeface="Calibri" panose="020F0502020204030204" pitchFamily="34" charset="0"/>
                <a:cs typeface="Calibri" panose="020F0502020204030204" pitchFamily="34" charset="0"/>
              </a:rPr>
              <a:t>commodification</a:t>
            </a:r>
            <a:r>
              <a:rPr lang="en-GB" sz="1600" dirty="0">
                <a:solidFill>
                  <a:srgbClr val="FFFF00"/>
                </a:solidFill>
                <a:latin typeface="Calibri" panose="020F0502020204030204" pitchFamily="34" charset="0"/>
                <a:cs typeface="Calibri" panose="020F0502020204030204" pitchFamily="34" charset="0"/>
              </a:rPr>
              <a:t> does occur through things like advertising. </a:t>
            </a:r>
          </a:p>
        </p:txBody>
      </p:sp>
      <p:sp>
        <p:nvSpPr>
          <p:cNvPr id="35" name="Oval 34">
            <a:extLst>
              <a:ext uri="{FF2B5EF4-FFF2-40B4-BE49-F238E27FC236}">
                <a16:creationId xmlns:a16="http://schemas.microsoft.com/office/drawing/2014/main" id="{58D0CDD3-E1F4-4E39-B2F9-3FE4542B20C1}"/>
              </a:ext>
            </a:extLst>
          </p:cNvPr>
          <p:cNvSpPr/>
          <p:nvPr/>
        </p:nvSpPr>
        <p:spPr>
          <a:xfrm>
            <a:off x="5605867" y="4689899"/>
            <a:ext cx="1851484" cy="830997"/>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err="1">
                <a:latin typeface="Calibri" panose="020F0502020204030204" pitchFamily="34" charset="0"/>
                <a:cs typeface="Calibri" panose="020F0502020204030204" pitchFamily="34" charset="0"/>
              </a:rPr>
              <a:t>Acultured</a:t>
            </a:r>
            <a:r>
              <a:rPr lang="en-GB" sz="1600" b="1" dirty="0">
                <a:latin typeface="Calibri" panose="020F0502020204030204" pitchFamily="34" charset="0"/>
                <a:cs typeface="Calibri" panose="020F0502020204030204" pitchFamily="34" charset="0"/>
              </a:rPr>
              <a:t> Commodities</a:t>
            </a:r>
          </a:p>
        </p:txBody>
      </p:sp>
      <p:sp>
        <p:nvSpPr>
          <p:cNvPr id="37" name="Arrow: Right 36">
            <a:extLst>
              <a:ext uri="{FF2B5EF4-FFF2-40B4-BE49-F238E27FC236}">
                <a16:creationId xmlns:a16="http://schemas.microsoft.com/office/drawing/2014/main" id="{90C10340-0F61-4AB8-B16E-6E3AA925B9FF}"/>
              </a:ext>
            </a:extLst>
          </p:cNvPr>
          <p:cNvSpPr/>
          <p:nvPr/>
        </p:nvSpPr>
        <p:spPr>
          <a:xfrm rot="5400000">
            <a:off x="6121007" y="4284446"/>
            <a:ext cx="868102" cy="247456"/>
          </a:xfrm>
          <a:prstGeom prst="rightArrow">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Rounded Corners 22">
            <a:hlinkClick r:id="rId7" action="ppaction://hlinksldjump"/>
            <a:extLst>
              <a:ext uri="{FF2B5EF4-FFF2-40B4-BE49-F238E27FC236}">
                <a16:creationId xmlns:a16="http://schemas.microsoft.com/office/drawing/2014/main" id="{9FF0D612-E23C-4645-A52C-C024F5514199}"/>
              </a:ext>
            </a:extLst>
          </p:cNvPr>
          <p:cNvSpPr/>
          <p:nvPr/>
        </p:nvSpPr>
        <p:spPr>
          <a:xfrm>
            <a:off x="11364887" y="6466536"/>
            <a:ext cx="723900" cy="285750"/>
          </a:xfrm>
          <a:prstGeom prst="round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alibri" panose="020F0502020204030204" pitchFamily="34" charset="0"/>
                <a:ea typeface="Cambria" panose="02040503050406030204" pitchFamily="18" charset="0"/>
                <a:cs typeface="Calibri" panose="020F0502020204030204" pitchFamily="34" charset="0"/>
              </a:rPr>
              <a:t>End</a:t>
            </a:r>
          </a:p>
        </p:txBody>
      </p:sp>
    </p:spTree>
    <p:extLst>
      <p:ext uri="{BB962C8B-B14F-4D97-AF65-F5344CB8AC3E}">
        <p14:creationId xmlns:p14="http://schemas.microsoft.com/office/powerpoint/2010/main" val="2845414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1000"/>
                                        <p:tgtEl>
                                          <p:spTgt spid="3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down)">
                                      <p:cBhvr>
                                        <p:cTn id="15" dur="1000"/>
                                        <p:tgtEl>
                                          <p:spTgt spid="28"/>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1000"/>
                                        <p:tgtEl>
                                          <p:spTgt spid="29"/>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p:stCondLst>
                              <p:cond delay="4500"/>
                            </p:stCondLst>
                            <p:childTnLst>
                              <p:par>
                                <p:cTn id="29" presetID="22" presetClass="entr" presetSubtype="1"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1000"/>
                                        <p:tgtEl>
                                          <p:spTgt spid="34"/>
                                        </p:tgtEl>
                                      </p:cBhvr>
                                    </p:animEffect>
                                  </p:childTnLst>
                                </p:cTn>
                              </p:par>
                            </p:childTnLst>
                          </p:cTn>
                        </p:par>
                        <p:par>
                          <p:cTn id="32" fill="hold">
                            <p:stCondLst>
                              <p:cond delay="5500"/>
                            </p:stCondLst>
                            <p:childTnLst>
                              <p:par>
                                <p:cTn id="33" presetID="10"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500"/>
                                        <p:tgtEl>
                                          <p:spTgt spid="31"/>
                                        </p:tgtEl>
                                      </p:cBhvr>
                                    </p:animEffect>
                                  </p:childTnLst>
                                </p:cTn>
                              </p:par>
                            </p:childTnLst>
                          </p:cTn>
                        </p:par>
                        <p:par>
                          <p:cTn id="36" fill="hold">
                            <p:stCondLst>
                              <p:cond delay="6000"/>
                            </p:stCondLst>
                            <p:childTnLst>
                              <p:par>
                                <p:cTn id="37" presetID="22" presetClass="entr" presetSubtype="1"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1000"/>
                                        <p:tgtEl>
                                          <p:spTgt spid="37"/>
                                        </p:tgtEl>
                                      </p:cBhvr>
                                    </p:animEffect>
                                  </p:childTnLst>
                                </p:cTn>
                              </p:par>
                            </p:childTnLst>
                          </p:cTn>
                        </p:par>
                        <p:par>
                          <p:cTn id="40" fill="hold">
                            <p:stCondLst>
                              <p:cond delay="7000"/>
                            </p:stCondLst>
                            <p:childTnLst>
                              <p:par>
                                <p:cTn id="41" presetID="10"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30"/>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childTnLst>
              </p:cTn>
              <p:nextCondLst>
                <p:cond evt="onClick" delay="0">
                  <p:tgtEl>
                    <p:spTgt spid="30"/>
                  </p:tgtEl>
                </p:cond>
              </p:nextCondLst>
            </p:seq>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24"/>
                                        </p:tgtEl>
                                      </p:cBhvr>
                                    </p:animEffect>
                                    <p:set>
                                      <p:cBhvr>
                                        <p:cTn id="5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56" restart="whenNotActive" fill="hold" evtFilter="cancelBubble" nodeType="interactiveSeq">
                <p:stCondLst>
                  <p:cond evt="onClick" delay="0">
                    <p:tgtEl>
                      <p:spTgt spid="33"/>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childTnLst>
                          </p:cTn>
                        </p:par>
                      </p:childTnLst>
                    </p:cTn>
                  </p:par>
                </p:childTnLst>
              </p:cTn>
              <p:nextCondLst>
                <p:cond evt="onClick" delay="0">
                  <p:tgtEl>
                    <p:spTgt spid="33"/>
                  </p:tgtEl>
                </p:cond>
              </p:nextCondLst>
            </p:seq>
            <p:seq concurrent="1" nextAc="seek">
              <p:cTn id="62" restart="whenNotActive" fill="hold" evtFilter="cancelBubble" nodeType="interactiveSeq">
                <p:stCondLst>
                  <p:cond evt="onClick" delay="0">
                    <p:tgtEl>
                      <p:spTgt spid="25"/>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25"/>
                                        </p:tgtEl>
                                      </p:cBhvr>
                                    </p:animEffect>
                                    <p:set>
                                      <p:cBhvr>
                                        <p:cTn id="6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68" restart="whenNotActive" fill="hold" evtFilter="cancelBubble" nodeType="interactiveSeq">
                <p:stCondLst>
                  <p:cond evt="onClick" delay="0">
                    <p:tgtEl>
                      <p:spTgt spid="32"/>
                    </p:tgtEl>
                  </p:cond>
                </p:stCondLst>
                <p:endSync evt="end" delay="0">
                  <p:rtn val="all"/>
                </p:endSync>
                <p:childTnLst>
                  <p:par>
                    <p:cTn id="69" fill="hold">
                      <p:stCondLst>
                        <p:cond delay="0"/>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childTnLst>
                                </p:cTn>
                              </p:par>
                            </p:childTnLst>
                          </p:cTn>
                        </p:par>
                      </p:childTnLst>
                    </p:cTn>
                  </p:par>
                </p:childTnLst>
              </p:cTn>
              <p:nextCondLst>
                <p:cond evt="onClick" delay="0">
                  <p:tgtEl>
                    <p:spTgt spid="32"/>
                  </p:tgtEl>
                </p:cond>
              </p:nextCondLst>
            </p:seq>
            <p:seq concurrent="1" nextAc="seek">
              <p:cTn id="74" restart="whenNotActive" fill="hold" evtFilter="cancelBubble" nodeType="interactiveSeq">
                <p:stCondLst>
                  <p:cond evt="onClick" delay="0">
                    <p:tgtEl>
                      <p:spTgt spid="26"/>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26"/>
                                        </p:tgtEl>
                                      </p:cBhvr>
                                    </p:animEffect>
                                    <p:set>
                                      <p:cBhvr>
                                        <p:cTn id="7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0" restart="whenNotActive" fill="hold" evtFilter="cancelBubble" nodeType="interactiveSeq">
                <p:stCondLst>
                  <p:cond evt="onClick" delay="0">
                    <p:tgtEl>
                      <p:spTgt spid="31"/>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500"/>
                                        <p:tgtEl>
                                          <p:spTgt spid="27"/>
                                        </p:tgtEl>
                                      </p:cBhvr>
                                    </p:animEffect>
                                  </p:childTnLst>
                                </p:cTn>
                              </p:par>
                            </p:childTnLst>
                          </p:cTn>
                        </p:par>
                      </p:childTnLst>
                    </p:cTn>
                  </p:par>
                </p:childTnLst>
              </p:cTn>
              <p:nextCondLst>
                <p:cond evt="onClick" delay="0">
                  <p:tgtEl>
                    <p:spTgt spid="31"/>
                  </p:tgtEl>
                </p:cond>
              </p:nextCondLst>
            </p:seq>
            <p:seq concurrent="1" nextAc="seek">
              <p:cTn id="86" restart="whenNotActive" fill="hold" evtFilter="cancelBubble" nodeType="interactiveSeq">
                <p:stCondLst>
                  <p:cond evt="onClick" delay="0">
                    <p:tgtEl>
                      <p:spTgt spid="27"/>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1" nodeType="clickEffect">
                                  <p:stCondLst>
                                    <p:cond delay="0"/>
                                  </p:stCondLst>
                                  <p:childTnLst>
                                    <p:animEffect transition="out" filter="fade">
                                      <p:cBhvr>
                                        <p:cTn id="90" dur="500"/>
                                        <p:tgtEl>
                                          <p:spTgt spid="27"/>
                                        </p:tgtEl>
                                      </p:cBhvr>
                                    </p:animEffect>
                                    <p:set>
                                      <p:cBhvr>
                                        <p:cTn id="9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92" restart="whenNotActive" fill="hold" evtFilter="cancelBubble" nodeType="interactiveSeq">
                <p:stCondLst>
                  <p:cond evt="onClick" delay="0">
                    <p:tgtEl>
                      <p:spTgt spid="35"/>
                    </p:tgtEl>
                  </p:cond>
                </p:stCondLst>
                <p:endSync evt="end" delay="0">
                  <p:rtn val="all"/>
                </p:endSync>
                <p:childTnLst>
                  <p:par>
                    <p:cTn id="93" fill="hold">
                      <p:stCondLst>
                        <p:cond delay="0"/>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500"/>
                                        <p:tgtEl>
                                          <p:spTgt spid="22"/>
                                        </p:tgtEl>
                                      </p:cBhvr>
                                    </p:animEffect>
                                  </p:childTnLst>
                                </p:cTn>
                              </p:par>
                            </p:childTnLst>
                          </p:cTn>
                        </p:par>
                      </p:childTnLst>
                    </p:cTn>
                  </p:par>
                </p:childTnLst>
              </p:cTn>
              <p:nextCondLst>
                <p:cond evt="onClick" delay="0">
                  <p:tgtEl>
                    <p:spTgt spid="35"/>
                  </p:tgtEl>
                </p:cond>
              </p:nextCondLst>
            </p:seq>
            <p:seq concurrent="1" nextAc="seek">
              <p:cTn id="98" restart="whenNotActive" fill="hold" evtFilter="cancelBubble" nodeType="interactiveSeq">
                <p:stCondLst>
                  <p:cond evt="onClick" delay="0">
                    <p:tgtEl>
                      <p:spTgt spid="22"/>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1" nodeType="clickEffect">
                                  <p:stCondLst>
                                    <p:cond delay="0"/>
                                  </p:stCondLst>
                                  <p:childTnLst>
                                    <p:animEffect transition="out" filter="fade">
                                      <p:cBhvr>
                                        <p:cTn id="102" dur="500"/>
                                        <p:tgtEl>
                                          <p:spTgt spid="22"/>
                                        </p:tgtEl>
                                      </p:cBhvr>
                                    </p:animEffect>
                                    <p:set>
                                      <p:cBhvr>
                                        <p:cTn id="10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4" grpId="0" animBg="1"/>
      <p:bldP spid="24" grpId="1" animBg="1"/>
      <p:bldP spid="25" grpId="0" animBg="1"/>
      <p:bldP spid="25" grpId="1" animBg="1"/>
      <p:bldP spid="26" grpId="0" animBg="1"/>
      <p:bldP spid="26" grpId="1" animBg="1"/>
      <p:bldP spid="27" grpId="0" animBg="1"/>
      <p:bldP spid="27" grpId="1" animBg="1"/>
      <p:bldP spid="28" grpId="0" animBg="1"/>
      <p:bldP spid="29" grpId="0" animBg="1"/>
      <p:bldP spid="30" grpId="0" animBg="1"/>
      <p:bldP spid="31" grpId="0" animBg="1"/>
      <p:bldP spid="32" grpId="0" animBg="1"/>
      <p:bldP spid="33" grpId="0" animBg="1"/>
      <p:bldP spid="34" grpId="0" animBg="1"/>
      <p:bldP spid="36" grpId="0" animBg="1"/>
      <p:bldP spid="22" grpId="0" animBg="1"/>
      <p:bldP spid="22" grpId="1" animBg="1"/>
      <p:bldP spid="35"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hlinkClick r:id="rId4" action="ppaction://hlinksldjump"/>
            <a:extLst>
              <a:ext uri="{FF2B5EF4-FFF2-40B4-BE49-F238E27FC236}">
                <a16:creationId xmlns:a16="http://schemas.microsoft.com/office/drawing/2014/main" id="{441418DF-DBD1-4681-9A08-5AC3522A3BBB}"/>
              </a:ext>
            </a:extLst>
          </p:cNvPr>
          <p:cNvSpPr txBox="1"/>
          <p:nvPr/>
        </p:nvSpPr>
        <p:spPr>
          <a:xfrm>
            <a:off x="122700" y="11804"/>
            <a:ext cx="5495585" cy="830997"/>
          </a:xfrm>
          <a:prstGeom prst="rect">
            <a:avLst/>
          </a:prstGeom>
          <a:noFill/>
        </p:spPr>
        <p:txBody>
          <a:bodyPr wrap="square" rtlCol="0">
            <a:spAutoFit/>
          </a:bodyPr>
          <a:lstStyle/>
          <a:p>
            <a:r>
              <a:rPr lang="en-GB" sz="4800" dirty="0">
                <a:ln w="0">
                  <a:solidFill>
                    <a:schemeClr val="tx1">
                      <a:lumMod val="50000"/>
                    </a:schemeClr>
                  </a:solidFill>
                </a:ln>
                <a:solidFill>
                  <a:srgbClr val="00B050"/>
                </a:solidFill>
                <a:effectLst>
                  <a:outerShdw blurRad="38100" dist="25400" dir="5400000" algn="ctr" rotWithShape="0">
                    <a:srgbClr val="6E747A">
                      <a:alpha val="43000"/>
                    </a:srgbClr>
                  </a:outerShdw>
                </a:effectLst>
                <a:latin typeface="Alien Encounters" panose="00000400000000000000" pitchFamily="2" charset="0"/>
              </a:rPr>
              <a:t>Global Culture</a:t>
            </a:r>
          </a:p>
        </p:txBody>
      </p:sp>
      <p:sp>
        <p:nvSpPr>
          <p:cNvPr id="3" name="Oval 2">
            <a:hlinkClick r:id="rId5" action="ppaction://hlinksldjump"/>
            <a:extLst>
              <a:ext uri="{FF2B5EF4-FFF2-40B4-BE49-F238E27FC236}">
                <a16:creationId xmlns:a16="http://schemas.microsoft.com/office/drawing/2014/main" id="{9A252469-7503-49D0-8013-34E004195110}"/>
              </a:ext>
            </a:extLst>
          </p:cNvPr>
          <p:cNvSpPr/>
          <p:nvPr/>
        </p:nvSpPr>
        <p:spPr>
          <a:xfrm>
            <a:off x="386860" y="1010275"/>
            <a:ext cx="1688123" cy="1657978"/>
          </a:xfrm>
          <a:prstGeom prst="ellipse">
            <a:avLst/>
          </a:prstGeom>
          <a:solidFill>
            <a:srgbClr val="00B0F0"/>
          </a:solidFill>
          <a:ln>
            <a:noFill/>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100" dirty="0">
                <a:solidFill>
                  <a:schemeClr val="tx1"/>
                </a:solidFill>
                <a:latin typeface="Calibri" panose="020F0502020204030204" pitchFamily="34" charset="0"/>
                <a:cs typeface="Calibri" panose="020F0502020204030204" pitchFamily="34" charset="0"/>
              </a:rPr>
              <a:t>Convergence and Homogenisation</a:t>
            </a:r>
          </a:p>
        </p:txBody>
      </p:sp>
      <p:sp>
        <p:nvSpPr>
          <p:cNvPr id="7" name="Oval 6">
            <a:hlinkClick r:id="rId6" action="ppaction://hlinksldjump"/>
            <a:extLst>
              <a:ext uri="{FF2B5EF4-FFF2-40B4-BE49-F238E27FC236}">
                <a16:creationId xmlns:a16="http://schemas.microsoft.com/office/drawing/2014/main" id="{439ECDF6-F992-44D0-AB44-CDCDD24FEFDB}"/>
              </a:ext>
            </a:extLst>
          </p:cNvPr>
          <p:cNvSpPr/>
          <p:nvPr/>
        </p:nvSpPr>
        <p:spPr>
          <a:xfrm>
            <a:off x="386860" y="2999434"/>
            <a:ext cx="1688123" cy="1657978"/>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100" dirty="0">
                <a:solidFill>
                  <a:schemeClr val="tx1"/>
                </a:solidFill>
                <a:latin typeface="Calibri" panose="020F0502020204030204" pitchFamily="34" charset="0"/>
                <a:cs typeface="Calibri" panose="020F0502020204030204" pitchFamily="34" charset="0"/>
              </a:rPr>
              <a:t>Diversity and Heterogeneity</a:t>
            </a:r>
          </a:p>
        </p:txBody>
      </p:sp>
      <p:sp>
        <p:nvSpPr>
          <p:cNvPr id="8" name="Oval 7">
            <a:extLst>
              <a:ext uri="{FF2B5EF4-FFF2-40B4-BE49-F238E27FC236}">
                <a16:creationId xmlns:a16="http://schemas.microsoft.com/office/drawing/2014/main" id="{2A882EBD-C10B-4004-9113-0C8C917712BE}"/>
              </a:ext>
            </a:extLst>
          </p:cNvPr>
          <p:cNvSpPr/>
          <p:nvPr/>
        </p:nvSpPr>
        <p:spPr>
          <a:xfrm>
            <a:off x="386860" y="4988593"/>
            <a:ext cx="1688123" cy="1657978"/>
          </a:xfrm>
          <a:prstGeom prst="ellipse">
            <a:avLst/>
          </a:prstGeom>
          <a:solidFill>
            <a:srgbClr val="00B050"/>
          </a:solidFill>
          <a:ln>
            <a:noFill/>
          </a:ln>
          <a:effectLst/>
          <a:scene3d>
            <a:camera prst="orthographicFront">
              <a:rot lat="0" lon="0" rev="0"/>
            </a:camera>
            <a:lightRig rig="chilly" dir="t">
              <a:rot lat="0" lon="0" rev="18480000"/>
            </a:lightRig>
          </a:scene3d>
          <a:sp3d prstMaterial="clear">
            <a:bevelT h="635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100" dirty="0">
                <a:solidFill>
                  <a:srgbClr val="FFFF00"/>
                </a:solidFill>
                <a:latin typeface="Calibri" panose="020F0502020204030204" pitchFamily="34" charset="0"/>
                <a:cs typeface="Calibri" panose="020F0502020204030204" pitchFamily="34" charset="0"/>
              </a:rPr>
              <a:t>Homogenisation and Diversity</a:t>
            </a:r>
          </a:p>
        </p:txBody>
      </p:sp>
      <p:sp>
        <p:nvSpPr>
          <p:cNvPr id="28" name="Rectangle: Rounded Corners 27">
            <a:extLst>
              <a:ext uri="{FF2B5EF4-FFF2-40B4-BE49-F238E27FC236}">
                <a16:creationId xmlns:a16="http://schemas.microsoft.com/office/drawing/2014/main" id="{A53B0ED6-F12B-4F41-97A9-5C8EB6E622B9}"/>
              </a:ext>
            </a:extLst>
          </p:cNvPr>
          <p:cNvSpPr/>
          <p:nvPr/>
        </p:nvSpPr>
        <p:spPr>
          <a:xfrm>
            <a:off x="2193086" y="4045058"/>
            <a:ext cx="3423141" cy="1355936"/>
          </a:xfrm>
          <a:prstGeom prst="roundRect">
            <a:avLst/>
          </a:prstGeom>
          <a:solidFill>
            <a:srgbClr val="00B05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rgbClr val="FFFF00"/>
                </a:solidFill>
                <a:latin typeface="Calibri" panose="020F0502020204030204" pitchFamily="34" charset="0"/>
                <a:cs typeface="Calibri" panose="020F0502020204030204" pitchFamily="34" charset="0"/>
              </a:rPr>
              <a:t>Like-minded individuals and groups share global cultural similarities: </a:t>
            </a:r>
            <a:r>
              <a:rPr lang="en-GB" sz="1600" b="1" dirty="0">
                <a:solidFill>
                  <a:srgbClr val="FFFF00"/>
                </a:solidFill>
                <a:latin typeface="Calibri" panose="020F0502020204030204" pitchFamily="34" charset="0"/>
                <a:cs typeface="Calibri" panose="020F0502020204030204" pitchFamily="34" charset="0"/>
              </a:rPr>
              <a:t>business groups</a:t>
            </a:r>
            <a:r>
              <a:rPr lang="en-GB" sz="1600" dirty="0">
                <a:solidFill>
                  <a:srgbClr val="FFFF00"/>
                </a:solidFill>
                <a:latin typeface="Calibri" panose="020F0502020204030204" pitchFamily="34" charset="0"/>
                <a:cs typeface="Calibri" panose="020F0502020204030204" pitchFamily="34" charset="0"/>
              </a:rPr>
              <a:t> may dress in similar ways, have similar work-based interests and interact in English.</a:t>
            </a:r>
          </a:p>
        </p:txBody>
      </p:sp>
      <p:sp>
        <p:nvSpPr>
          <p:cNvPr id="29" name="Rectangle: Rounded Corners 28">
            <a:extLst>
              <a:ext uri="{FF2B5EF4-FFF2-40B4-BE49-F238E27FC236}">
                <a16:creationId xmlns:a16="http://schemas.microsoft.com/office/drawing/2014/main" id="{F93CA044-CCF6-45CF-85D0-A2FE18E21E81}"/>
              </a:ext>
            </a:extLst>
          </p:cNvPr>
          <p:cNvSpPr/>
          <p:nvPr/>
        </p:nvSpPr>
        <p:spPr>
          <a:xfrm>
            <a:off x="6796320" y="3988927"/>
            <a:ext cx="4573809" cy="1367849"/>
          </a:xfrm>
          <a:prstGeom prst="roundRect">
            <a:avLst/>
          </a:prstGeom>
          <a:solidFill>
            <a:srgbClr val="00B05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rgbClr val="FFFF00"/>
                </a:solidFill>
                <a:latin typeface="Calibri" panose="020F0502020204030204" pitchFamily="34" charset="0"/>
                <a:cs typeface="Calibri" panose="020F0502020204030204" pitchFamily="34" charset="0"/>
              </a:rPr>
              <a:t>Like-minded individuals and groups who promote their particular ideas globally, within and across different cultures. </a:t>
            </a:r>
            <a:r>
              <a:rPr lang="en-GB" sz="1600" b="1" dirty="0">
                <a:solidFill>
                  <a:srgbClr val="FFFF00"/>
                </a:solidFill>
                <a:latin typeface="Calibri" panose="020F0502020204030204" pitchFamily="34" charset="0"/>
                <a:cs typeface="Calibri" panose="020F0502020204030204" pitchFamily="34" charset="0"/>
              </a:rPr>
              <a:t>Western academics</a:t>
            </a:r>
            <a:r>
              <a:rPr lang="en-GB" sz="1600" dirty="0">
                <a:solidFill>
                  <a:srgbClr val="FFFF00"/>
                </a:solidFill>
                <a:latin typeface="Calibri" panose="020F0502020204030204" pitchFamily="34" charset="0"/>
                <a:cs typeface="Calibri" panose="020F0502020204030204" pitchFamily="34" charset="0"/>
              </a:rPr>
              <a:t>, for example, may be involved in promoting feminism or neo-liberal economics in non-western cultures.</a:t>
            </a:r>
          </a:p>
        </p:txBody>
      </p:sp>
      <p:sp>
        <p:nvSpPr>
          <p:cNvPr id="30" name="Rectangle: Rounded Corners 29">
            <a:extLst>
              <a:ext uri="{FF2B5EF4-FFF2-40B4-BE49-F238E27FC236}">
                <a16:creationId xmlns:a16="http://schemas.microsoft.com/office/drawing/2014/main" id="{CBBCE132-3B53-475C-B205-7BC22016BEC2}"/>
              </a:ext>
            </a:extLst>
          </p:cNvPr>
          <p:cNvSpPr/>
          <p:nvPr/>
        </p:nvSpPr>
        <p:spPr>
          <a:xfrm>
            <a:off x="2252134" y="918434"/>
            <a:ext cx="4839230" cy="1960234"/>
          </a:xfrm>
          <a:prstGeom prst="roundRect">
            <a:avLst/>
          </a:prstGeom>
          <a:solidFill>
            <a:srgbClr val="00B05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rgbClr val="FFFF00"/>
                </a:solidFill>
                <a:latin typeface="Calibri" panose="020F0502020204030204" pitchFamily="34" charset="0"/>
                <a:cs typeface="Calibri" panose="020F0502020204030204" pitchFamily="34" charset="0"/>
              </a:rPr>
              <a:t>Globalised cultural forms are adapted and changed by local cultural tastes and behaviours. Western “rock music”, for example, is a global product of Anglo-American construction consumed and filtered through many different cultures and cultural influences. In this respect we find “unique cultural interpretations” of globalised phenomena. </a:t>
            </a:r>
          </a:p>
        </p:txBody>
      </p:sp>
      <p:sp>
        <p:nvSpPr>
          <p:cNvPr id="31" name="Rectangle: Rounded Corners 30">
            <a:extLst>
              <a:ext uri="{FF2B5EF4-FFF2-40B4-BE49-F238E27FC236}">
                <a16:creationId xmlns:a16="http://schemas.microsoft.com/office/drawing/2014/main" id="{0BEA27A9-09F2-41CA-8D13-8C1CDC601464}"/>
              </a:ext>
            </a:extLst>
          </p:cNvPr>
          <p:cNvSpPr/>
          <p:nvPr/>
        </p:nvSpPr>
        <p:spPr>
          <a:xfrm>
            <a:off x="7452437" y="749470"/>
            <a:ext cx="4530889" cy="2228743"/>
          </a:xfrm>
          <a:prstGeom prst="roundRect">
            <a:avLst/>
          </a:prstGeom>
          <a:solidFill>
            <a:srgbClr val="00B05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rgbClr val="FFFF00"/>
                </a:solidFill>
                <a:latin typeface="Calibri" panose="020F0502020204030204" pitchFamily="34" charset="0"/>
                <a:cs typeface="Calibri" panose="020F0502020204030204" pitchFamily="34" charset="0"/>
              </a:rPr>
              <a:t>Where features of local cultures (their uniqueness, individuality etc.) become a feature of globalised cultures. Rather than the globalisation of culture being an homogenising process it involves the spread of diverse cultural beliefs and practices across the globe in ways that create new and diverse cultural forms.</a:t>
            </a:r>
          </a:p>
        </p:txBody>
      </p:sp>
      <p:sp>
        <p:nvSpPr>
          <p:cNvPr id="32" name="Arrow: Right 31">
            <a:extLst>
              <a:ext uri="{FF2B5EF4-FFF2-40B4-BE49-F238E27FC236}">
                <a16:creationId xmlns:a16="http://schemas.microsoft.com/office/drawing/2014/main" id="{4893B152-E925-42BE-BFAD-CA882C35A66F}"/>
              </a:ext>
            </a:extLst>
          </p:cNvPr>
          <p:cNvSpPr/>
          <p:nvPr/>
        </p:nvSpPr>
        <p:spPr>
          <a:xfrm>
            <a:off x="2063954" y="5818232"/>
            <a:ext cx="1131003" cy="197284"/>
          </a:xfrm>
          <a:prstGeom prst="rightArrow">
            <a:avLst/>
          </a:prstGeom>
          <a:solidFill>
            <a:srgbClr val="00B05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Right 32">
            <a:extLst>
              <a:ext uri="{FF2B5EF4-FFF2-40B4-BE49-F238E27FC236}">
                <a16:creationId xmlns:a16="http://schemas.microsoft.com/office/drawing/2014/main" id="{F566250A-8E83-4EFE-BB05-573DF76BC72D}"/>
              </a:ext>
            </a:extLst>
          </p:cNvPr>
          <p:cNvSpPr/>
          <p:nvPr/>
        </p:nvSpPr>
        <p:spPr>
          <a:xfrm rot="16200000">
            <a:off x="4626255" y="4537076"/>
            <a:ext cx="2435127" cy="218975"/>
          </a:xfrm>
          <a:prstGeom prst="rightArrow">
            <a:avLst/>
          </a:prstGeom>
          <a:solidFill>
            <a:srgbClr val="00B05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B91C60FF-69F0-4416-9CE1-EDD5130C06F3}"/>
              </a:ext>
            </a:extLst>
          </p:cNvPr>
          <p:cNvSpPr/>
          <p:nvPr/>
        </p:nvSpPr>
        <p:spPr>
          <a:xfrm>
            <a:off x="3085873" y="5501731"/>
            <a:ext cx="1800000" cy="792000"/>
          </a:xfrm>
          <a:prstGeom prst="ellipse">
            <a:avLst/>
          </a:prstGeom>
          <a:solidFill>
            <a:srgbClr val="00B05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Calibri" panose="020F0502020204030204" pitchFamily="34" charset="0"/>
                <a:cs typeface="Calibri" panose="020F0502020204030204" pitchFamily="34" charset="0"/>
              </a:rPr>
              <a:t>Convergence</a:t>
            </a:r>
          </a:p>
        </p:txBody>
      </p:sp>
      <p:sp>
        <p:nvSpPr>
          <p:cNvPr id="35" name="Oval 34">
            <a:extLst>
              <a:ext uri="{FF2B5EF4-FFF2-40B4-BE49-F238E27FC236}">
                <a16:creationId xmlns:a16="http://schemas.microsoft.com/office/drawing/2014/main" id="{3DBF26A1-88E1-4630-837E-9A83901ECF93}"/>
              </a:ext>
            </a:extLst>
          </p:cNvPr>
          <p:cNvSpPr/>
          <p:nvPr/>
        </p:nvSpPr>
        <p:spPr>
          <a:xfrm>
            <a:off x="6667556" y="2968267"/>
            <a:ext cx="2182302" cy="868097"/>
          </a:xfrm>
          <a:prstGeom prst="ellipse">
            <a:avLst/>
          </a:prstGeom>
          <a:solidFill>
            <a:srgbClr val="00B05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Calibri" panose="020F0502020204030204" pitchFamily="34" charset="0"/>
                <a:cs typeface="Calibri" panose="020F0502020204030204" pitchFamily="34" charset="0"/>
              </a:rPr>
              <a:t>Universalism of Particularism </a:t>
            </a:r>
          </a:p>
        </p:txBody>
      </p:sp>
      <p:sp>
        <p:nvSpPr>
          <p:cNvPr id="36" name="Oval 35">
            <a:extLst>
              <a:ext uri="{FF2B5EF4-FFF2-40B4-BE49-F238E27FC236}">
                <a16:creationId xmlns:a16="http://schemas.microsoft.com/office/drawing/2014/main" id="{D58B5BB4-C088-4B6C-9F7E-FF3E4BA05997}"/>
              </a:ext>
            </a:extLst>
          </p:cNvPr>
          <p:cNvSpPr/>
          <p:nvPr/>
        </p:nvSpPr>
        <p:spPr>
          <a:xfrm>
            <a:off x="2652274" y="2968267"/>
            <a:ext cx="2216728" cy="868097"/>
          </a:xfrm>
          <a:prstGeom prst="ellipse">
            <a:avLst/>
          </a:prstGeom>
          <a:solidFill>
            <a:srgbClr val="00B05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Calibri" panose="020F0502020204030204" pitchFamily="34" charset="0"/>
                <a:cs typeface="Calibri" panose="020F0502020204030204" pitchFamily="34" charset="0"/>
              </a:rPr>
              <a:t>Particularization of Universalism </a:t>
            </a:r>
          </a:p>
        </p:txBody>
      </p:sp>
      <p:sp>
        <p:nvSpPr>
          <p:cNvPr id="37" name="Oval 36">
            <a:extLst>
              <a:ext uri="{FF2B5EF4-FFF2-40B4-BE49-F238E27FC236}">
                <a16:creationId xmlns:a16="http://schemas.microsoft.com/office/drawing/2014/main" id="{C3AE872D-33CC-45F3-8C67-85B365F22EA5}"/>
              </a:ext>
            </a:extLst>
          </p:cNvPr>
          <p:cNvSpPr/>
          <p:nvPr/>
        </p:nvSpPr>
        <p:spPr>
          <a:xfrm>
            <a:off x="6685267" y="5501731"/>
            <a:ext cx="1800000" cy="792000"/>
          </a:xfrm>
          <a:prstGeom prst="ellipse">
            <a:avLst/>
          </a:prstGeom>
          <a:solidFill>
            <a:srgbClr val="00B05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Calibri" panose="020F0502020204030204" pitchFamily="34" charset="0"/>
                <a:cs typeface="Calibri" panose="020F0502020204030204" pitchFamily="34" charset="0"/>
              </a:rPr>
              <a:t>Divergence</a:t>
            </a:r>
          </a:p>
        </p:txBody>
      </p:sp>
      <p:sp>
        <p:nvSpPr>
          <p:cNvPr id="19" name="Rectangle 18">
            <a:extLst>
              <a:ext uri="{FF2B5EF4-FFF2-40B4-BE49-F238E27FC236}">
                <a16:creationId xmlns:a16="http://schemas.microsoft.com/office/drawing/2014/main" id="{2EC74016-77B4-4D32-A475-BD8DEDB553D6}"/>
              </a:ext>
            </a:extLst>
          </p:cNvPr>
          <p:cNvSpPr/>
          <p:nvPr/>
        </p:nvSpPr>
        <p:spPr>
          <a:xfrm>
            <a:off x="4874338" y="3355474"/>
            <a:ext cx="1810929" cy="96607"/>
          </a:xfrm>
          <a:prstGeom prst="rect">
            <a:avLst/>
          </a:prstGeom>
          <a:solidFill>
            <a:srgbClr val="00B05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49480AFA-56C5-4428-8132-E2CEB09DAE4A}"/>
              </a:ext>
            </a:extLst>
          </p:cNvPr>
          <p:cNvSpPr/>
          <p:nvPr/>
        </p:nvSpPr>
        <p:spPr>
          <a:xfrm>
            <a:off x="4885873" y="5864126"/>
            <a:ext cx="1800000" cy="96607"/>
          </a:xfrm>
          <a:prstGeom prst="rect">
            <a:avLst/>
          </a:prstGeom>
          <a:solidFill>
            <a:srgbClr val="00B05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Rounded Corners 19">
            <a:hlinkClick r:id="rId7" action="ppaction://hlinksldjump"/>
            <a:extLst>
              <a:ext uri="{FF2B5EF4-FFF2-40B4-BE49-F238E27FC236}">
                <a16:creationId xmlns:a16="http://schemas.microsoft.com/office/drawing/2014/main" id="{B3BE3C52-290F-44E8-995D-20EAB1313B75}"/>
              </a:ext>
            </a:extLst>
          </p:cNvPr>
          <p:cNvSpPr/>
          <p:nvPr/>
        </p:nvSpPr>
        <p:spPr>
          <a:xfrm>
            <a:off x="11364887" y="6466536"/>
            <a:ext cx="723900" cy="285750"/>
          </a:xfrm>
          <a:prstGeom prst="roundRect">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alibri" panose="020F0502020204030204" pitchFamily="34" charset="0"/>
                <a:ea typeface="Cambria" panose="02040503050406030204" pitchFamily="18" charset="0"/>
                <a:cs typeface="Calibri" panose="020F0502020204030204" pitchFamily="34" charset="0"/>
              </a:rPr>
              <a:t>End</a:t>
            </a:r>
          </a:p>
        </p:txBody>
      </p:sp>
    </p:spTree>
    <p:extLst>
      <p:ext uri="{BB962C8B-B14F-4D97-AF65-F5344CB8AC3E}">
        <p14:creationId xmlns:p14="http://schemas.microsoft.com/office/powerpoint/2010/main" val="2545747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1000"/>
                                        <p:tgtEl>
                                          <p:spTgt spid="3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1000"/>
                                        <p:tgtEl>
                                          <p:spTgt spid="39"/>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3000"/>
                            </p:stCondLst>
                            <p:childTnLst>
                              <p:par>
                                <p:cTn id="21" presetID="22" presetClass="entr" presetSubtype="4"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down)">
                                      <p:cBhvr>
                                        <p:cTn id="23" dur="1000"/>
                                        <p:tgtEl>
                                          <p:spTgt spid="33"/>
                                        </p:tgtEl>
                                      </p:cBhvr>
                                    </p:animEffect>
                                  </p:childTnLst>
                                </p:cTn>
                              </p:par>
                            </p:childTnLst>
                          </p:cTn>
                        </p:par>
                        <p:par>
                          <p:cTn id="24" fill="hold">
                            <p:stCondLst>
                              <p:cond delay="4000"/>
                            </p:stCondLst>
                            <p:childTnLst>
                              <p:par>
                                <p:cTn id="25" presetID="22" presetClass="entr" presetSubtype="4"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1000"/>
                                        <p:tgtEl>
                                          <p:spTgt spid="19"/>
                                        </p:tgtEl>
                                      </p:cBhvr>
                                    </p:animEffect>
                                  </p:childTnLst>
                                </p:cTn>
                              </p:par>
                            </p:childTnLst>
                          </p:cTn>
                        </p:par>
                        <p:par>
                          <p:cTn id="28" fill="hold">
                            <p:stCondLst>
                              <p:cond delay="5000"/>
                            </p:stCondLst>
                            <p:childTnLst>
                              <p:par>
                                <p:cTn id="29" presetID="10"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par>
                          <p:cTn id="32" fill="hold">
                            <p:stCondLst>
                              <p:cond delay="5500"/>
                            </p:stCondLst>
                            <p:childTnLst>
                              <p:par>
                                <p:cTn id="33" presetID="10"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34"/>
                    </p:tgtEl>
                  </p:cond>
                </p:stCondLst>
                <p:endSync evt="end" delay="0">
                  <p:rtn val="all"/>
                </p:endSync>
                <p:childTnLst>
                  <p:par>
                    <p:cTn id="37" fill="hold">
                      <p:stCondLst>
                        <p:cond delay="0"/>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childTnLst>
                          </p:cTn>
                        </p:par>
                      </p:childTnLst>
                    </p:cTn>
                  </p:par>
                </p:childTnLst>
              </p:cTn>
              <p:nextCondLst>
                <p:cond evt="onClick" delay="0">
                  <p:tgtEl>
                    <p:spTgt spid="34"/>
                  </p:tgtEl>
                </p:cond>
              </p:nextCondLst>
            </p:seq>
            <p:seq concurrent="1" nextAc="seek">
              <p:cTn id="42" restart="whenNotActive" fill="hold" evtFilter="cancelBubble" nodeType="interactiveSeq">
                <p:stCondLst>
                  <p:cond evt="onClick" delay="0">
                    <p:tgtEl>
                      <p:spTgt spid="28"/>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28"/>
                                        </p:tgtEl>
                                      </p:cBhvr>
                                    </p:animEffect>
                                    <p:set>
                                      <p:cBhvr>
                                        <p:cTn id="4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48" restart="whenNotActive" fill="hold" evtFilter="cancelBubble" nodeType="interactiveSeq">
                <p:stCondLst>
                  <p:cond evt="onClick" delay="0">
                    <p:tgtEl>
                      <p:spTgt spid="37"/>
                    </p:tgtEl>
                  </p:cond>
                </p:stCondLst>
                <p:endSync evt="end" delay="0">
                  <p:rtn val="all"/>
                </p:endSync>
                <p:childTnLst>
                  <p:par>
                    <p:cTn id="49" fill="hold">
                      <p:stCondLst>
                        <p:cond delay="0"/>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childTnLst>
                          </p:cTn>
                        </p:par>
                      </p:childTnLst>
                    </p:cTn>
                  </p:par>
                </p:childTnLst>
              </p:cTn>
              <p:nextCondLst>
                <p:cond evt="onClick" delay="0">
                  <p:tgtEl>
                    <p:spTgt spid="37"/>
                  </p:tgtEl>
                </p:cond>
              </p:nextCondLst>
            </p:seq>
            <p:seq concurrent="1" nextAc="seek">
              <p:cTn id="54" restart="whenNotActive" fill="hold" evtFilter="cancelBubble" nodeType="interactiveSeq">
                <p:stCondLst>
                  <p:cond evt="onClick" delay="0">
                    <p:tgtEl>
                      <p:spTgt spid="29"/>
                    </p:tgtEl>
                  </p:cond>
                </p:stCondLst>
                <p:endSync evt="end" delay="0">
                  <p:rtn val="all"/>
                </p:endSync>
                <p:childTnLst>
                  <p:par>
                    <p:cTn id="55" fill="hold">
                      <p:stCondLst>
                        <p:cond delay="0"/>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29"/>
                                        </p:tgtEl>
                                      </p:cBhvr>
                                    </p:animEffect>
                                    <p:set>
                                      <p:cBhvr>
                                        <p:cTn id="5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60" restart="whenNotActive" fill="hold" evtFilter="cancelBubble" nodeType="interactiveSeq">
                <p:stCondLst>
                  <p:cond evt="onClick" delay="0">
                    <p:tgtEl>
                      <p:spTgt spid="3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childTnLst>
                          </p:cTn>
                        </p:par>
                      </p:childTnLst>
                    </p:cTn>
                  </p:par>
                </p:childTnLst>
              </p:cTn>
              <p:nextCondLst>
                <p:cond evt="onClick" delay="0">
                  <p:tgtEl>
                    <p:spTgt spid="36"/>
                  </p:tgtEl>
                </p:cond>
              </p:nextCondLst>
            </p:seq>
            <p:seq concurrent="1" nextAc="seek">
              <p:cTn id="66" restart="whenNotActive" fill="hold" evtFilter="cancelBubble" nodeType="interactiveSeq">
                <p:stCondLst>
                  <p:cond evt="onClick" delay="0">
                    <p:tgtEl>
                      <p:spTgt spid="30"/>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30"/>
                                        </p:tgtEl>
                                      </p:cBhvr>
                                    </p:animEffect>
                                    <p:set>
                                      <p:cBhvr>
                                        <p:cTn id="71"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72" restart="whenNotActive" fill="hold" evtFilter="cancelBubble" nodeType="interactiveSeq">
                <p:stCondLst>
                  <p:cond evt="onClick" delay="0">
                    <p:tgtEl>
                      <p:spTgt spid="35"/>
                    </p:tgtEl>
                  </p:cond>
                </p:stCondLst>
                <p:endSync evt="end" delay="0">
                  <p:rtn val="all"/>
                </p:endSync>
                <p:childTnLst>
                  <p:par>
                    <p:cTn id="73" fill="hold">
                      <p:stCondLst>
                        <p:cond delay="0"/>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childTnLst>
                          </p:cTn>
                        </p:par>
                      </p:childTnLst>
                    </p:cTn>
                  </p:par>
                </p:childTnLst>
              </p:cTn>
              <p:nextCondLst>
                <p:cond evt="onClick" delay="0">
                  <p:tgtEl>
                    <p:spTgt spid="35"/>
                  </p:tgtEl>
                </p:cond>
              </p:nextCondLst>
            </p:seq>
            <p:seq concurrent="1" nextAc="seek">
              <p:cTn id="78" restart="whenNotActive" fill="hold" evtFilter="cancelBubble" nodeType="interactiveSeq">
                <p:stCondLst>
                  <p:cond evt="onClick" delay="0">
                    <p:tgtEl>
                      <p:spTgt spid="31"/>
                    </p:tgtEl>
                  </p:cond>
                </p:stCondLst>
                <p:endSync evt="end" delay="0">
                  <p:rtn val="all"/>
                </p:endSync>
                <p:childTnLst>
                  <p:par>
                    <p:cTn id="79" fill="hold">
                      <p:stCondLst>
                        <p:cond delay="0"/>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31"/>
                                        </p:tgtEl>
                                      </p:cBhvr>
                                    </p:animEffect>
                                    <p:set>
                                      <p:cBhvr>
                                        <p:cTn id="8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28" grpId="0" animBg="1"/>
      <p:bldP spid="28" grpId="1" animBg="1"/>
      <p:bldP spid="29" grpId="0" animBg="1"/>
      <p:bldP spid="29" grpId="1" animBg="1"/>
      <p:bldP spid="30" grpId="0" animBg="1"/>
      <p:bldP spid="30" grpId="1" animBg="1"/>
      <p:bldP spid="31" grpId="0" animBg="1"/>
      <p:bldP spid="31" grpId="1" animBg="1"/>
      <p:bldP spid="32" grpId="0" animBg="1"/>
      <p:bldP spid="33" grpId="0" animBg="1"/>
      <p:bldP spid="34" grpId="0" animBg="1"/>
      <p:bldP spid="35" grpId="0" animBg="1"/>
      <p:bldP spid="36" grpId="0" animBg="1"/>
      <p:bldP spid="37" grpId="0" animBg="1"/>
      <p:bldP spid="19" grpId="0"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1E70A317-DCED-4E80-AA2D-467D8702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929CAA37-7782-406C-A7FB-75DA1CD4324A}"/>
              </a:ext>
            </a:extLst>
          </p:cNvPr>
          <p:cNvSpPr txBox="1"/>
          <p:nvPr/>
        </p:nvSpPr>
        <p:spPr>
          <a:xfrm>
            <a:off x="122700" y="11804"/>
            <a:ext cx="5363700" cy="830997"/>
          </a:xfrm>
          <a:prstGeom prst="rect">
            <a:avLst/>
          </a:prstGeom>
          <a:noFill/>
        </p:spPr>
        <p:txBody>
          <a:bodyPr wrap="square" rtlCol="0">
            <a:spAutoFit/>
          </a:bodyPr>
          <a:lstStyle/>
          <a:p>
            <a:r>
              <a:rPr lang="en-GB" sz="4800" dirty="0">
                <a:ln w="0">
                  <a:solidFill>
                    <a:schemeClr val="tx1">
                      <a:lumMod val="50000"/>
                    </a:schemeClr>
                  </a:solidFill>
                </a:ln>
                <a:solidFill>
                  <a:srgbClr val="00B050"/>
                </a:solidFill>
                <a:effectLst>
                  <a:outerShdw blurRad="38100" dist="25400" dir="5400000" algn="ctr" rotWithShape="0">
                    <a:srgbClr val="6E747A">
                      <a:alpha val="43000"/>
                    </a:srgbClr>
                  </a:outerShdw>
                </a:effectLst>
                <a:latin typeface="Alien Encounters" panose="00000400000000000000" pitchFamily="2" charset="0"/>
              </a:rPr>
              <a:t>Global Culture</a:t>
            </a:r>
          </a:p>
        </p:txBody>
      </p:sp>
      <p:sp>
        <p:nvSpPr>
          <p:cNvPr id="11" name="TextBox 10">
            <a:extLst>
              <a:ext uri="{FF2B5EF4-FFF2-40B4-BE49-F238E27FC236}">
                <a16:creationId xmlns:a16="http://schemas.microsoft.com/office/drawing/2014/main" id="{256CEDF8-F780-463C-A690-C5E16242E8AA}"/>
              </a:ext>
            </a:extLst>
          </p:cNvPr>
          <p:cNvSpPr txBox="1"/>
          <p:nvPr/>
        </p:nvSpPr>
        <p:spPr>
          <a:xfrm>
            <a:off x="-1" y="4561840"/>
            <a:ext cx="3205317" cy="923330"/>
          </a:xfrm>
          <a:prstGeom prst="rect">
            <a:avLst/>
          </a:prstGeom>
          <a:noFill/>
        </p:spPr>
        <p:txBody>
          <a:bodyPr wrap="square" rtlCol="0">
            <a:spAutoFit/>
          </a:bodyPr>
          <a:lstStyle/>
          <a:p>
            <a:r>
              <a:rPr lang="en-GB" sz="5400" b="1" dirty="0" err="1">
                <a:solidFill>
                  <a:srgbClr val="FFC000"/>
                </a:solidFill>
                <a:latin typeface="SF Movie Poster" panose="00000400000000000000" pitchFamily="2" charset="0"/>
              </a:rPr>
              <a:t>Shortcutstv</a:t>
            </a:r>
            <a:endParaRPr lang="en-GB" sz="5400" b="1" dirty="0">
              <a:solidFill>
                <a:srgbClr val="FFC000"/>
              </a:solidFill>
              <a:latin typeface="SF Movie Poster" panose="00000400000000000000" pitchFamily="2" charset="0"/>
            </a:endParaRPr>
          </a:p>
        </p:txBody>
      </p:sp>
      <p:sp>
        <p:nvSpPr>
          <p:cNvPr id="12" name="Rectangle 11">
            <a:hlinkClick r:id="rId4"/>
            <a:extLst>
              <a:ext uri="{FF2B5EF4-FFF2-40B4-BE49-F238E27FC236}">
                <a16:creationId xmlns:a16="http://schemas.microsoft.com/office/drawing/2014/main" id="{4219A67D-EC5F-4A33-8F46-5C8C12C5BFFA}"/>
              </a:ext>
            </a:extLst>
          </p:cNvPr>
          <p:cNvSpPr/>
          <p:nvPr/>
        </p:nvSpPr>
        <p:spPr>
          <a:xfrm>
            <a:off x="405347" y="5386754"/>
            <a:ext cx="2204450" cy="523220"/>
          </a:xfrm>
          <a:prstGeom prst="rect">
            <a:avLst/>
          </a:prstGeom>
        </p:spPr>
        <p:txBody>
          <a:bodyPr wrap="square">
            <a:spAutoFit/>
          </a:bodyPr>
          <a:lstStyle/>
          <a:p>
            <a:r>
              <a:rPr lang="en-GB" sz="2800" dirty="0">
                <a:solidFill>
                  <a:srgbClr val="00B0F0"/>
                </a:solidFill>
                <a:latin typeface="SF Movie Poster" panose="00000400000000000000" pitchFamily="2" charset="0"/>
              </a:rPr>
              <a:t>shortcutstv.com</a:t>
            </a:r>
          </a:p>
        </p:txBody>
      </p:sp>
      <p:sp>
        <p:nvSpPr>
          <p:cNvPr id="9" name="TextBox 8">
            <a:extLst>
              <a:ext uri="{FF2B5EF4-FFF2-40B4-BE49-F238E27FC236}">
                <a16:creationId xmlns:a16="http://schemas.microsoft.com/office/drawing/2014/main" id="{4E0EB931-CF39-4119-98F8-09874E046549}"/>
              </a:ext>
            </a:extLst>
          </p:cNvPr>
          <p:cNvSpPr txBox="1"/>
          <p:nvPr/>
        </p:nvSpPr>
        <p:spPr>
          <a:xfrm>
            <a:off x="865239" y="5940752"/>
            <a:ext cx="1032387" cy="461665"/>
          </a:xfrm>
          <a:prstGeom prst="rect">
            <a:avLst/>
          </a:prstGeom>
          <a:noFill/>
        </p:spPr>
        <p:txBody>
          <a:bodyPr wrap="square" rtlCol="0">
            <a:spAutoFit/>
          </a:bodyPr>
          <a:lstStyle/>
          <a:p>
            <a:r>
              <a:rPr lang="en-GB" sz="2400" dirty="0">
                <a:latin typeface="SF Movie Poster" panose="00000400000000000000" pitchFamily="2" charset="0"/>
              </a:rPr>
              <a:t>© 2019</a:t>
            </a:r>
          </a:p>
        </p:txBody>
      </p:sp>
      <p:pic>
        <p:nvPicPr>
          <p:cNvPr id="14" name="Picture 13">
            <a:extLst>
              <a:ext uri="{FF2B5EF4-FFF2-40B4-BE49-F238E27FC236}">
                <a16:creationId xmlns:a16="http://schemas.microsoft.com/office/drawing/2014/main" id="{F80C4396-3010-40C8-B511-372A5818B1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975030">
            <a:off x="6408240" y="522154"/>
            <a:ext cx="4245978" cy="255283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6" name="Picture 15">
            <a:extLst>
              <a:ext uri="{FF2B5EF4-FFF2-40B4-BE49-F238E27FC236}">
                <a16:creationId xmlns:a16="http://schemas.microsoft.com/office/drawing/2014/main" id="{F20FDE35-0FF4-4D8D-8D22-6A563FB0CEB4}"/>
              </a:ext>
            </a:extLst>
          </p:cNvPr>
          <p:cNvPicPr>
            <a:picLocks noChangeAspect="1"/>
          </p:cNvPicPr>
          <p:nvPr/>
        </p:nvPicPr>
        <p:blipFill rotWithShape="1">
          <a:blip r:embed="rId6">
            <a:extLst>
              <a:ext uri="{28A0092B-C50C-407E-A947-70E740481C1C}">
                <a14:useLocalDpi xmlns:a14="http://schemas.microsoft.com/office/drawing/2010/main" val="0"/>
              </a:ext>
            </a:extLst>
          </a:blip>
          <a:srcRect t="4014" b="9780"/>
          <a:stretch/>
        </p:blipFill>
        <p:spPr>
          <a:xfrm rot="526195">
            <a:off x="2776312" y="1619104"/>
            <a:ext cx="4499906" cy="291138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9" name="Picture 18">
            <a:extLst>
              <a:ext uri="{FF2B5EF4-FFF2-40B4-BE49-F238E27FC236}">
                <a16:creationId xmlns:a16="http://schemas.microsoft.com/office/drawing/2014/main" id="{EF0F9329-34D1-4FC9-AE6C-EAF51E158D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51352" y="2965935"/>
            <a:ext cx="4363328" cy="284151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1" name="Picture 20">
            <a:extLst>
              <a:ext uri="{FF2B5EF4-FFF2-40B4-BE49-F238E27FC236}">
                <a16:creationId xmlns:a16="http://schemas.microsoft.com/office/drawing/2014/main" id="{EBB4B4DF-4FC1-4F66-82E1-CA96984519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68084">
            <a:off x="4250180" y="3545372"/>
            <a:ext cx="4470014" cy="275108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48035011"/>
      </p:ext>
    </p:extLst>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2000"/>
                                        <p:tgtEl>
                                          <p:spTgt spid="19"/>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2000"/>
                                        <p:tgtEl>
                                          <p:spTgt spid="21"/>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438" row="12">
    <wetp:webextensionref xmlns:r="http://schemas.openxmlformats.org/officeDocument/2006/relationships" r:id="rId1"/>
  </wetp:taskpane>
  <wetp:taskpane dockstate="right" visibility="0" width="438" row="11">
    <wetp:webextensionref xmlns:r="http://schemas.openxmlformats.org/officeDocument/2006/relationships" r:id="rId2"/>
  </wetp:taskpane>
  <wetp:taskpane dockstate="right" visibility="0" width="438" row="13">
    <wetp:webextensionref xmlns:r="http://schemas.openxmlformats.org/officeDocument/2006/relationships" r:id="rId3"/>
  </wetp:taskpane>
  <wetp:taskpane dockstate="right" visibility="0" width="438" row="10">
    <wetp:webextensionref xmlns:r="http://schemas.openxmlformats.org/officeDocument/2006/relationships" r:id="rId4"/>
  </wetp:taskpane>
</wetp:taskpanes>
</file>

<file path=ppt/webextensions/webextension1.xml><?xml version="1.0" encoding="utf-8"?>
<we:webextension xmlns:we="http://schemas.microsoft.com/office/webextensions/webextension/2010/11" id="{34BC065A-6A80-465C-A7C6-52A5753342E7}">
  <we:reference id="wa104380907" version="1.0.0.0" store="en-US" storeType="OMEX"/>
  <we:alternateReferences>
    <we:reference id="WA104380907" version="1.0.0.0" store="WA104380907"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6D4F25C1-7B23-41D0-912D-D61D9790F041}">
  <we:reference id="wa104381139" version="1.0.0.0" store="en-US" storeType="OMEX"/>
  <we:alternateReferences>
    <we:reference id="WA104381139" version="1.0.0.0" store="WA104381139" storeType="OMEX"/>
  </we:alternateReferences>
  <we:properties>
    <we:property name="imagesDownloaded" value="1"/>
  </we:properties>
  <we:bindings/>
  <we:snapshot xmlns:r="http://schemas.openxmlformats.org/officeDocument/2006/relationships"/>
</we:webextension>
</file>

<file path=ppt/webextensions/webextension3.xml><?xml version="1.0" encoding="utf-8"?>
<we:webextension xmlns:we="http://schemas.microsoft.com/office/webextensions/webextension/2010/11" id="{36DCBAC0-6CE6-4472-98BD-7E5E0AC425BC}">
  <we:reference id="wa104379997" version="1.0.0.2" store="en-US" storeType="OMEX"/>
  <we:alternateReferences>
    <we:reference id="WA104379997" version="1.0.0.2" store="WA104379997"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E3637719-EEE9-414F-B4CC-CE1A0FB28E11}">
  <we:reference id="wa104178141" version="3.1.2.28" store="en-US" storeType="OMEX"/>
  <we:alternateReferences>
    <we:reference id="WA104178141" version="3.1.2.28"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1871</TotalTime>
  <Words>973</Words>
  <Application>Microsoft Office PowerPoint</Application>
  <PresentationFormat>Widescreen</PresentationFormat>
  <Paragraphs>76</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Alien Encounters</vt:lpstr>
      <vt:lpstr>Bahnschrift Condensed</vt:lpstr>
      <vt:lpstr>Calibri</vt:lpstr>
      <vt:lpstr>Calisto MT</vt:lpstr>
      <vt:lpstr>SF Movie Poster</vt:lpstr>
      <vt:lpstr>Wingdings 2</vt:lpstr>
      <vt:lpstr>SlateVTI</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livesey</dc:creator>
  <cp:lastModifiedBy>Chris</cp:lastModifiedBy>
  <cp:revision>300</cp:revision>
  <dcterms:created xsi:type="dcterms:W3CDTF">2019-06-19T07:57:50Z</dcterms:created>
  <dcterms:modified xsi:type="dcterms:W3CDTF">2019-08-30T11:08:05Z</dcterms:modified>
</cp:coreProperties>
</file>