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6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343" autoAdjust="0"/>
  </p:normalViewPr>
  <p:slideViewPr>
    <p:cSldViewPr snapToGrid="0">
      <p:cViewPr varScale="1">
        <p:scale>
          <a:sx n="87" d="100"/>
          <a:sy n="87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BBCCDF-6795-4461-A6C1-9969D9BA29AE}" type="doc">
      <dgm:prSet loTypeId="urn:microsoft.com/office/officeart/2005/8/layout/radial6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A3BF4AC6-62E9-4DD1-AAC0-3995612E7576}">
      <dgm:prSet phldrT="[Text]" custT="1"/>
      <dgm:spPr>
        <a:solidFill>
          <a:schemeClr val="tx1"/>
        </a:solidFill>
      </dgm:spPr>
      <dgm:t>
        <a:bodyPr/>
        <a:lstStyle/>
        <a:p>
          <a:r>
            <a:rPr lang="en-GB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Exit</a:t>
          </a:r>
        </a:p>
      </dgm:t>
    </dgm:pt>
    <dgm:pt modelId="{EF832E3B-6A2E-4F51-A7C1-70E9E6741CDF}" type="parTrans" cxnId="{540AAE2C-C0B3-4EE5-A669-A3D7BB5EF082}">
      <dgm:prSet/>
      <dgm:spPr/>
      <dgm:t>
        <a:bodyPr/>
        <a:lstStyle/>
        <a:p>
          <a:endParaRPr lang="en-GB"/>
        </a:p>
      </dgm:t>
    </dgm:pt>
    <dgm:pt modelId="{C7899F96-68AC-4FA2-B309-5EF4192AF0E8}" type="sibTrans" cxnId="{540AAE2C-C0B3-4EE5-A669-A3D7BB5EF082}">
      <dgm:prSet/>
      <dgm:spPr/>
      <dgm:t>
        <a:bodyPr/>
        <a:lstStyle/>
        <a:p>
          <a:endParaRPr lang="en-GB"/>
        </a:p>
      </dgm:t>
    </dgm:pt>
    <dgm:pt modelId="{8E85F8CC-8AAC-47B0-82E7-E043CD9AC909}">
      <dgm:prSet phldrT="[Text]" custT="1"/>
      <dgm:spPr/>
      <dgm:t>
        <a:bodyPr/>
        <a:lstStyle/>
        <a:p>
          <a:r>
            <a:rPr lang="en-GB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Professionals</a:t>
          </a:r>
        </a:p>
      </dgm:t>
    </dgm:pt>
    <dgm:pt modelId="{59F377C2-B3B1-4875-AB07-C2B21226A187}" type="parTrans" cxnId="{FEFEAF00-43E3-41E7-B5FE-D04B2EE28FD2}">
      <dgm:prSet/>
      <dgm:spPr/>
      <dgm:t>
        <a:bodyPr/>
        <a:lstStyle/>
        <a:p>
          <a:endParaRPr lang="en-GB"/>
        </a:p>
      </dgm:t>
    </dgm:pt>
    <dgm:pt modelId="{4DAD8707-B1CB-4055-A940-E9CDD1527A87}" type="sibTrans" cxnId="{FEFEAF00-43E3-41E7-B5FE-D04B2EE28FD2}">
      <dgm:prSet/>
      <dgm:spPr/>
      <dgm:t>
        <a:bodyPr/>
        <a:lstStyle/>
        <a:p>
          <a:endParaRPr lang="en-GB"/>
        </a:p>
      </dgm:t>
    </dgm:pt>
    <dgm:pt modelId="{89E3E930-47C7-4E1A-84AA-656D69F71BA9}">
      <dgm:prSet phldrT="[Text]" custT="1"/>
      <dgm:spPr/>
      <dgm:t>
        <a:bodyPr/>
        <a:lstStyle/>
        <a:p>
          <a:r>
            <a:rPr lang="en-GB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Managers</a:t>
          </a:r>
        </a:p>
      </dgm:t>
    </dgm:pt>
    <dgm:pt modelId="{D6D08E12-E2E3-4D11-846C-9BFE8CE41DF4}" type="parTrans" cxnId="{C123EECC-BEC4-446E-861F-DAA9F1E7D184}">
      <dgm:prSet/>
      <dgm:spPr/>
      <dgm:t>
        <a:bodyPr/>
        <a:lstStyle/>
        <a:p>
          <a:endParaRPr lang="en-GB"/>
        </a:p>
      </dgm:t>
    </dgm:pt>
    <dgm:pt modelId="{4C0CF4B6-D200-4E26-9355-B76A2B4914C2}" type="sibTrans" cxnId="{C123EECC-BEC4-446E-861F-DAA9F1E7D184}">
      <dgm:prSet/>
      <dgm:spPr/>
      <dgm:t>
        <a:bodyPr/>
        <a:lstStyle/>
        <a:p>
          <a:endParaRPr lang="en-GB"/>
        </a:p>
      </dgm:t>
    </dgm:pt>
    <dgm:pt modelId="{9C53F5EE-63D1-4B2E-99D2-6E2C8B25E6F3}">
      <dgm:prSet phldrT="[Text]"/>
      <dgm:spPr/>
      <dgm:t>
        <a:bodyPr/>
        <a:lstStyle/>
        <a:p>
          <a:r>
            <a:rPr lang="en-GB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Consultants</a:t>
          </a:r>
        </a:p>
      </dgm:t>
    </dgm:pt>
    <dgm:pt modelId="{4D2D2491-0052-4F19-9A42-07BA5648964A}" type="parTrans" cxnId="{F98D069F-6837-4270-932C-23F408FFEC43}">
      <dgm:prSet/>
      <dgm:spPr/>
      <dgm:t>
        <a:bodyPr/>
        <a:lstStyle/>
        <a:p>
          <a:endParaRPr lang="en-GB"/>
        </a:p>
      </dgm:t>
    </dgm:pt>
    <dgm:pt modelId="{9D5A58A6-B0AA-48DA-BC52-3D26D4794E3B}" type="sibTrans" cxnId="{F98D069F-6837-4270-932C-23F408FFEC43}">
      <dgm:prSet/>
      <dgm:spPr/>
      <dgm:t>
        <a:bodyPr/>
        <a:lstStyle/>
        <a:p>
          <a:endParaRPr lang="en-GB"/>
        </a:p>
      </dgm:t>
    </dgm:pt>
    <dgm:pt modelId="{D48A93F1-F546-40DA-9FE7-93C92A5E2208}">
      <dgm:prSet phldrT="[Text]"/>
      <dgm:spPr/>
      <dgm:t>
        <a:bodyPr/>
        <a:lstStyle/>
        <a:p>
          <a:r>
            <a: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Intellectuals</a:t>
          </a:r>
        </a:p>
      </dgm:t>
    </dgm:pt>
    <dgm:pt modelId="{1EA59298-AF36-4EEE-8C18-7E267AF5FA1A}" type="parTrans" cxnId="{250638B6-40FF-47ED-8764-4C502B7F27E1}">
      <dgm:prSet/>
      <dgm:spPr/>
      <dgm:t>
        <a:bodyPr/>
        <a:lstStyle/>
        <a:p>
          <a:endParaRPr lang="en-GB"/>
        </a:p>
      </dgm:t>
    </dgm:pt>
    <dgm:pt modelId="{FC16339B-293D-4DCD-A62C-C14EE3E93C50}" type="sibTrans" cxnId="{250638B6-40FF-47ED-8764-4C502B7F27E1}">
      <dgm:prSet/>
      <dgm:spPr/>
      <dgm:t>
        <a:bodyPr/>
        <a:lstStyle/>
        <a:p>
          <a:endParaRPr lang="en-GB"/>
        </a:p>
      </dgm:t>
    </dgm:pt>
    <dgm:pt modelId="{7F0782C0-5966-4FD4-B8E5-4CFCC34910FD}">
      <dgm:prSet/>
      <dgm:spPr/>
      <dgm:t>
        <a:bodyPr/>
        <a:lstStyle/>
        <a:p>
          <a:r>
            <a: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Service</a:t>
          </a:r>
        </a:p>
        <a:p>
          <a:r>
            <a: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Workers</a:t>
          </a:r>
        </a:p>
      </dgm:t>
    </dgm:pt>
    <dgm:pt modelId="{BF6EC4E1-D520-4C83-AE89-C1B9AB87C929}" type="parTrans" cxnId="{3581E17E-BA50-43AB-ADFB-0DB7E7AB819F}">
      <dgm:prSet/>
      <dgm:spPr/>
      <dgm:t>
        <a:bodyPr/>
        <a:lstStyle/>
        <a:p>
          <a:endParaRPr lang="en-GB"/>
        </a:p>
      </dgm:t>
    </dgm:pt>
    <dgm:pt modelId="{DA15324B-D753-4F80-8ACE-39C35BD0DA24}" type="sibTrans" cxnId="{3581E17E-BA50-43AB-ADFB-0DB7E7AB819F}">
      <dgm:prSet/>
      <dgm:spPr/>
      <dgm:t>
        <a:bodyPr/>
        <a:lstStyle/>
        <a:p>
          <a:endParaRPr lang="en-GB"/>
        </a:p>
      </dgm:t>
    </dgm:pt>
    <dgm:pt modelId="{F2DFB464-A412-424A-BA2F-6548AF5F90B9}" type="pres">
      <dgm:prSet presAssocID="{77BBCCDF-6795-4461-A6C1-9969D9BA29A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E954DBB-F15B-4056-BDCE-4BAF1446B71C}" type="pres">
      <dgm:prSet presAssocID="{A3BF4AC6-62E9-4DD1-AAC0-3995612E7576}" presName="centerShape" presStyleLbl="node0" presStyleIdx="0" presStyleCnt="1" custScaleX="45996" custScaleY="44181"/>
      <dgm:spPr/>
    </dgm:pt>
    <dgm:pt modelId="{F2F8C6BB-12B0-40A1-A58E-11179A17B25D}" type="pres">
      <dgm:prSet presAssocID="{8E85F8CC-8AAC-47B0-82E7-E043CD9AC909}" presName="node" presStyleLbl="node1" presStyleIdx="0" presStyleCnt="5">
        <dgm:presLayoutVars>
          <dgm:bulletEnabled val="1"/>
        </dgm:presLayoutVars>
      </dgm:prSet>
      <dgm:spPr/>
    </dgm:pt>
    <dgm:pt modelId="{4E0FB2C0-2A1A-4D6B-BF81-8F3C753F0EAC}" type="pres">
      <dgm:prSet presAssocID="{8E85F8CC-8AAC-47B0-82E7-E043CD9AC909}" presName="dummy" presStyleCnt="0"/>
      <dgm:spPr/>
    </dgm:pt>
    <dgm:pt modelId="{9D6F28BC-9E54-4B5F-A26E-881BCFEB76CB}" type="pres">
      <dgm:prSet presAssocID="{4DAD8707-B1CB-4055-A940-E9CDD1527A87}" presName="sibTrans" presStyleLbl="sibTrans2D1" presStyleIdx="0" presStyleCnt="5"/>
      <dgm:spPr/>
    </dgm:pt>
    <dgm:pt modelId="{D41BEC19-E76C-4818-8721-E5D2B1C0E3A5}" type="pres">
      <dgm:prSet presAssocID="{89E3E930-47C7-4E1A-84AA-656D69F71BA9}" presName="node" presStyleLbl="node1" presStyleIdx="1" presStyleCnt="5">
        <dgm:presLayoutVars>
          <dgm:bulletEnabled val="1"/>
        </dgm:presLayoutVars>
      </dgm:prSet>
      <dgm:spPr/>
    </dgm:pt>
    <dgm:pt modelId="{C24CA238-4C27-44D6-906E-69D4EE39BBCE}" type="pres">
      <dgm:prSet presAssocID="{89E3E930-47C7-4E1A-84AA-656D69F71BA9}" presName="dummy" presStyleCnt="0"/>
      <dgm:spPr/>
    </dgm:pt>
    <dgm:pt modelId="{E17C9B47-A2F9-465B-A756-AF08C2085B6D}" type="pres">
      <dgm:prSet presAssocID="{4C0CF4B6-D200-4E26-9355-B76A2B4914C2}" presName="sibTrans" presStyleLbl="sibTrans2D1" presStyleIdx="1" presStyleCnt="5"/>
      <dgm:spPr/>
    </dgm:pt>
    <dgm:pt modelId="{8B497B04-D2C9-4B9B-8338-F02DB4D19387}" type="pres">
      <dgm:prSet presAssocID="{9C53F5EE-63D1-4B2E-99D2-6E2C8B25E6F3}" presName="node" presStyleLbl="node1" presStyleIdx="2" presStyleCnt="5">
        <dgm:presLayoutVars>
          <dgm:bulletEnabled val="1"/>
        </dgm:presLayoutVars>
      </dgm:prSet>
      <dgm:spPr/>
    </dgm:pt>
    <dgm:pt modelId="{B787E2A8-80FB-4072-8671-11D27583B531}" type="pres">
      <dgm:prSet presAssocID="{9C53F5EE-63D1-4B2E-99D2-6E2C8B25E6F3}" presName="dummy" presStyleCnt="0"/>
      <dgm:spPr/>
    </dgm:pt>
    <dgm:pt modelId="{51D6AD2C-36BF-4AD8-957D-8CBADF1266EC}" type="pres">
      <dgm:prSet presAssocID="{9D5A58A6-B0AA-48DA-BC52-3D26D4794E3B}" presName="sibTrans" presStyleLbl="sibTrans2D1" presStyleIdx="2" presStyleCnt="5"/>
      <dgm:spPr/>
    </dgm:pt>
    <dgm:pt modelId="{E8270816-A562-4791-BB32-CBF29935CE25}" type="pres">
      <dgm:prSet presAssocID="{D48A93F1-F546-40DA-9FE7-93C92A5E2208}" presName="node" presStyleLbl="node1" presStyleIdx="3" presStyleCnt="5">
        <dgm:presLayoutVars>
          <dgm:bulletEnabled val="1"/>
        </dgm:presLayoutVars>
      </dgm:prSet>
      <dgm:spPr/>
    </dgm:pt>
    <dgm:pt modelId="{9DA978F3-F391-4384-A275-93EEE6A8803F}" type="pres">
      <dgm:prSet presAssocID="{D48A93F1-F546-40DA-9FE7-93C92A5E2208}" presName="dummy" presStyleCnt="0"/>
      <dgm:spPr/>
    </dgm:pt>
    <dgm:pt modelId="{68CF79E6-667B-4008-A9D3-4EBCFDD452D8}" type="pres">
      <dgm:prSet presAssocID="{FC16339B-293D-4DCD-A62C-C14EE3E93C50}" presName="sibTrans" presStyleLbl="sibTrans2D1" presStyleIdx="3" presStyleCnt="5"/>
      <dgm:spPr/>
    </dgm:pt>
    <dgm:pt modelId="{772DA319-5322-4473-BAF9-BE095FB57CFA}" type="pres">
      <dgm:prSet presAssocID="{7F0782C0-5966-4FD4-B8E5-4CFCC34910FD}" presName="node" presStyleLbl="node1" presStyleIdx="4" presStyleCnt="5">
        <dgm:presLayoutVars>
          <dgm:bulletEnabled val="1"/>
        </dgm:presLayoutVars>
      </dgm:prSet>
      <dgm:spPr/>
    </dgm:pt>
    <dgm:pt modelId="{90912BA9-6949-4DE5-9DB7-9F5A0A1FF021}" type="pres">
      <dgm:prSet presAssocID="{7F0782C0-5966-4FD4-B8E5-4CFCC34910FD}" presName="dummy" presStyleCnt="0"/>
      <dgm:spPr/>
    </dgm:pt>
    <dgm:pt modelId="{91632090-1767-4063-B531-D6E670584B25}" type="pres">
      <dgm:prSet presAssocID="{DA15324B-D753-4F80-8ACE-39C35BD0DA24}" presName="sibTrans" presStyleLbl="sibTrans2D1" presStyleIdx="4" presStyleCnt="5"/>
      <dgm:spPr/>
    </dgm:pt>
  </dgm:ptLst>
  <dgm:cxnLst>
    <dgm:cxn modelId="{FEFEAF00-43E3-41E7-B5FE-D04B2EE28FD2}" srcId="{A3BF4AC6-62E9-4DD1-AAC0-3995612E7576}" destId="{8E85F8CC-8AAC-47B0-82E7-E043CD9AC909}" srcOrd="0" destOrd="0" parTransId="{59F377C2-B3B1-4875-AB07-C2B21226A187}" sibTransId="{4DAD8707-B1CB-4055-A940-E9CDD1527A87}"/>
    <dgm:cxn modelId="{66AF3507-102C-4815-B04B-3BDFEC6E5D39}" type="presOf" srcId="{9C53F5EE-63D1-4B2E-99D2-6E2C8B25E6F3}" destId="{8B497B04-D2C9-4B9B-8338-F02DB4D19387}" srcOrd="0" destOrd="0" presId="urn:microsoft.com/office/officeart/2005/8/layout/radial6"/>
    <dgm:cxn modelId="{DBCDD70B-30DE-4187-A585-EFB2AFB1962B}" type="presOf" srcId="{4DAD8707-B1CB-4055-A940-E9CDD1527A87}" destId="{9D6F28BC-9E54-4B5F-A26E-881BCFEB76CB}" srcOrd="0" destOrd="0" presId="urn:microsoft.com/office/officeart/2005/8/layout/radial6"/>
    <dgm:cxn modelId="{C27C7F24-4B92-4A9F-B3D9-5B75ED154319}" type="presOf" srcId="{A3BF4AC6-62E9-4DD1-AAC0-3995612E7576}" destId="{FE954DBB-F15B-4056-BDCE-4BAF1446B71C}" srcOrd="0" destOrd="0" presId="urn:microsoft.com/office/officeart/2005/8/layout/radial6"/>
    <dgm:cxn modelId="{17FFDE29-AC30-42F2-B077-7410CC6525A5}" type="presOf" srcId="{89E3E930-47C7-4E1A-84AA-656D69F71BA9}" destId="{D41BEC19-E76C-4818-8721-E5D2B1C0E3A5}" srcOrd="0" destOrd="0" presId="urn:microsoft.com/office/officeart/2005/8/layout/radial6"/>
    <dgm:cxn modelId="{540AAE2C-C0B3-4EE5-A669-A3D7BB5EF082}" srcId="{77BBCCDF-6795-4461-A6C1-9969D9BA29AE}" destId="{A3BF4AC6-62E9-4DD1-AAC0-3995612E7576}" srcOrd="0" destOrd="0" parTransId="{EF832E3B-6A2E-4F51-A7C1-70E9E6741CDF}" sibTransId="{C7899F96-68AC-4FA2-B309-5EF4192AF0E8}"/>
    <dgm:cxn modelId="{C0784C2F-C567-42CE-9ADC-D9B16DAA9BBA}" type="presOf" srcId="{77BBCCDF-6795-4461-A6C1-9969D9BA29AE}" destId="{F2DFB464-A412-424A-BA2F-6548AF5F90B9}" srcOrd="0" destOrd="0" presId="urn:microsoft.com/office/officeart/2005/8/layout/radial6"/>
    <dgm:cxn modelId="{4D148334-9B68-4658-88DD-AC18ABBAF0D5}" type="presOf" srcId="{FC16339B-293D-4DCD-A62C-C14EE3E93C50}" destId="{68CF79E6-667B-4008-A9D3-4EBCFDD452D8}" srcOrd="0" destOrd="0" presId="urn:microsoft.com/office/officeart/2005/8/layout/radial6"/>
    <dgm:cxn modelId="{B4C66438-5ED1-425D-8FA9-43300AACF8C9}" type="presOf" srcId="{D48A93F1-F546-40DA-9FE7-93C92A5E2208}" destId="{E8270816-A562-4791-BB32-CBF29935CE25}" srcOrd="0" destOrd="0" presId="urn:microsoft.com/office/officeart/2005/8/layout/radial6"/>
    <dgm:cxn modelId="{3581E17E-BA50-43AB-ADFB-0DB7E7AB819F}" srcId="{A3BF4AC6-62E9-4DD1-AAC0-3995612E7576}" destId="{7F0782C0-5966-4FD4-B8E5-4CFCC34910FD}" srcOrd="4" destOrd="0" parTransId="{BF6EC4E1-D520-4C83-AE89-C1B9AB87C929}" sibTransId="{DA15324B-D753-4F80-8ACE-39C35BD0DA24}"/>
    <dgm:cxn modelId="{7AAC9A86-8979-481D-B235-A4810069E339}" type="presOf" srcId="{DA15324B-D753-4F80-8ACE-39C35BD0DA24}" destId="{91632090-1767-4063-B531-D6E670584B25}" srcOrd="0" destOrd="0" presId="urn:microsoft.com/office/officeart/2005/8/layout/radial6"/>
    <dgm:cxn modelId="{F98D069F-6837-4270-932C-23F408FFEC43}" srcId="{A3BF4AC6-62E9-4DD1-AAC0-3995612E7576}" destId="{9C53F5EE-63D1-4B2E-99D2-6E2C8B25E6F3}" srcOrd="2" destOrd="0" parTransId="{4D2D2491-0052-4F19-9A42-07BA5648964A}" sibTransId="{9D5A58A6-B0AA-48DA-BC52-3D26D4794E3B}"/>
    <dgm:cxn modelId="{9EBE10B5-C9D1-497C-BA64-637566E2CA6E}" type="presOf" srcId="{7F0782C0-5966-4FD4-B8E5-4CFCC34910FD}" destId="{772DA319-5322-4473-BAF9-BE095FB57CFA}" srcOrd="0" destOrd="0" presId="urn:microsoft.com/office/officeart/2005/8/layout/radial6"/>
    <dgm:cxn modelId="{250638B6-40FF-47ED-8764-4C502B7F27E1}" srcId="{A3BF4AC6-62E9-4DD1-AAC0-3995612E7576}" destId="{D48A93F1-F546-40DA-9FE7-93C92A5E2208}" srcOrd="3" destOrd="0" parTransId="{1EA59298-AF36-4EEE-8C18-7E267AF5FA1A}" sibTransId="{FC16339B-293D-4DCD-A62C-C14EE3E93C50}"/>
    <dgm:cxn modelId="{97DC5EC2-0391-4F5B-960A-376104D6CE4D}" type="presOf" srcId="{8E85F8CC-8AAC-47B0-82E7-E043CD9AC909}" destId="{F2F8C6BB-12B0-40A1-A58E-11179A17B25D}" srcOrd="0" destOrd="0" presId="urn:microsoft.com/office/officeart/2005/8/layout/radial6"/>
    <dgm:cxn modelId="{1A92EBC6-3049-4D98-B39B-E68C7A16EC54}" type="presOf" srcId="{9D5A58A6-B0AA-48DA-BC52-3D26D4794E3B}" destId="{51D6AD2C-36BF-4AD8-957D-8CBADF1266EC}" srcOrd="0" destOrd="0" presId="urn:microsoft.com/office/officeart/2005/8/layout/radial6"/>
    <dgm:cxn modelId="{C123EECC-BEC4-446E-861F-DAA9F1E7D184}" srcId="{A3BF4AC6-62E9-4DD1-AAC0-3995612E7576}" destId="{89E3E930-47C7-4E1A-84AA-656D69F71BA9}" srcOrd="1" destOrd="0" parTransId="{D6D08E12-E2E3-4D11-846C-9BFE8CE41DF4}" sibTransId="{4C0CF4B6-D200-4E26-9355-B76A2B4914C2}"/>
    <dgm:cxn modelId="{F8316BEC-8319-43FF-8C9A-CB7EA3C27538}" type="presOf" srcId="{4C0CF4B6-D200-4E26-9355-B76A2B4914C2}" destId="{E17C9B47-A2F9-465B-A756-AF08C2085B6D}" srcOrd="0" destOrd="0" presId="urn:microsoft.com/office/officeart/2005/8/layout/radial6"/>
    <dgm:cxn modelId="{4C6B5F4E-FD65-43CF-BEA2-3B1577BAFE45}" type="presParOf" srcId="{F2DFB464-A412-424A-BA2F-6548AF5F90B9}" destId="{FE954DBB-F15B-4056-BDCE-4BAF1446B71C}" srcOrd="0" destOrd="0" presId="urn:microsoft.com/office/officeart/2005/8/layout/radial6"/>
    <dgm:cxn modelId="{37EAAAD7-BF4E-408C-BE2D-915A0D8BC2D3}" type="presParOf" srcId="{F2DFB464-A412-424A-BA2F-6548AF5F90B9}" destId="{F2F8C6BB-12B0-40A1-A58E-11179A17B25D}" srcOrd="1" destOrd="0" presId="urn:microsoft.com/office/officeart/2005/8/layout/radial6"/>
    <dgm:cxn modelId="{AFC9A567-F9FC-49A0-B4F0-AC93B84F597C}" type="presParOf" srcId="{F2DFB464-A412-424A-BA2F-6548AF5F90B9}" destId="{4E0FB2C0-2A1A-4D6B-BF81-8F3C753F0EAC}" srcOrd="2" destOrd="0" presId="urn:microsoft.com/office/officeart/2005/8/layout/radial6"/>
    <dgm:cxn modelId="{2950D376-8F9F-4BD1-A576-17C87047975F}" type="presParOf" srcId="{F2DFB464-A412-424A-BA2F-6548AF5F90B9}" destId="{9D6F28BC-9E54-4B5F-A26E-881BCFEB76CB}" srcOrd="3" destOrd="0" presId="urn:microsoft.com/office/officeart/2005/8/layout/radial6"/>
    <dgm:cxn modelId="{EA9B7A0A-AA2E-4C86-A6E7-7D254A31F92D}" type="presParOf" srcId="{F2DFB464-A412-424A-BA2F-6548AF5F90B9}" destId="{D41BEC19-E76C-4818-8721-E5D2B1C0E3A5}" srcOrd="4" destOrd="0" presId="urn:microsoft.com/office/officeart/2005/8/layout/radial6"/>
    <dgm:cxn modelId="{A042A9E5-60F8-446E-B8C2-ACC175A24089}" type="presParOf" srcId="{F2DFB464-A412-424A-BA2F-6548AF5F90B9}" destId="{C24CA238-4C27-44D6-906E-69D4EE39BBCE}" srcOrd="5" destOrd="0" presId="urn:microsoft.com/office/officeart/2005/8/layout/radial6"/>
    <dgm:cxn modelId="{CEE338B5-226F-48CC-9C80-98C83ABC485B}" type="presParOf" srcId="{F2DFB464-A412-424A-BA2F-6548AF5F90B9}" destId="{E17C9B47-A2F9-465B-A756-AF08C2085B6D}" srcOrd="6" destOrd="0" presId="urn:microsoft.com/office/officeart/2005/8/layout/radial6"/>
    <dgm:cxn modelId="{DF5C8E21-1C45-424E-8D13-40DA280FC21F}" type="presParOf" srcId="{F2DFB464-A412-424A-BA2F-6548AF5F90B9}" destId="{8B497B04-D2C9-4B9B-8338-F02DB4D19387}" srcOrd="7" destOrd="0" presId="urn:microsoft.com/office/officeart/2005/8/layout/radial6"/>
    <dgm:cxn modelId="{C399080A-3ED8-4B45-B6DD-3B8C9A0DC037}" type="presParOf" srcId="{F2DFB464-A412-424A-BA2F-6548AF5F90B9}" destId="{B787E2A8-80FB-4072-8671-11D27583B531}" srcOrd="8" destOrd="0" presId="urn:microsoft.com/office/officeart/2005/8/layout/radial6"/>
    <dgm:cxn modelId="{00CEC9AF-AAE7-4B26-ABBA-1D6A1F02130B}" type="presParOf" srcId="{F2DFB464-A412-424A-BA2F-6548AF5F90B9}" destId="{51D6AD2C-36BF-4AD8-957D-8CBADF1266EC}" srcOrd="9" destOrd="0" presId="urn:microsoft.com/office/officeart/2005/8/layout/radial6"/>
    <dgm:cxn modelId="{602D7F7F-F706-4AB9-9E23-62EA98562027}" type="presParOf" srcId="{F2DFB464-A412-424A-BA2F-6548AF5F90B9}" destId="{E8270816-A562-4791-BB32-CBF29935CE25}" srcOrd="10" destOrd="0" presId="urn:microsoft.com/office/officeart/2005/8/layout/radial6"/>
    <dgm:cxn modelId="{940B0AA8-6C5E-485C-875C-702CE06AACA3}" type="presParOf" srcId="{F2DFB464-A412-424A-BA2F-6548AF5F90B9}" destId="{9DA978F3-F391-4384-A275-93EEE6A8803F}" srcOrd="11" destOrd="0" presId="urn:microsoft.com/office/officeart/2005/8/layout/radial6"/>
    <dgm:cxn modelId="{D7E36F0C-52B8-4994-9432-481231256F41}" type="presParOf" srcId="{F2DFB464-A412-424A-BA2F-6548AF5F90B9}" destId="{68CF79E6-667B-4008-A9D3-4EBCFDD452D8}" srcOrd="12" destOrd="0" presId="urn:microsoft.com/office/officeart/2005/8/layout/radial6"/>
    <dgm:cxn modelId="{15A27F5C-9135-4BD5-9029-2A16EBAE5E7A}" type="presParOf" srcId="{F2DFB464-A412-424A-BA2F-6548AF5F90B9}" destId="{772DA319-5322-4473-BAF9-BE095FB57CFA}" srcOrd="13" destOrd="0" presId="urn:microsoft.com/office/officeart/2005/8/layout/radial6"/>
    <dgm:cxn modelId="{890F206C-62D9-4312-877D-6AA989EA80A0}" type="presParOf" srcId="{F2DFB464-A412-424A-BA2F-6548AF5F90B9}" destId="{90912BA9-6949-4DE5-9DB7-9F5A0A1FF021}" srcOrd="14" destOrd="0" presId="urn:microsoft.com/office/officeart/2005/8/layout/radial6"/>
    <dgm:cxn modelId="{A203F1A6-36C9-41F1-B447-5BDF41D2E576}" type="presParOf" srcId="{F2DFB464-A412-424A-BA2F-6548AF5F90B9}" destId="{91632090-1767-4063-B531-D6E670584B25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632090-1767-4063-B531-D6E670584B25}">
      <dsp:nvSpPr>
        <dsp:cNvPr id="0" name=""/>
        <dsp:cNvSpPr/>
      </dsp:nvSpPr>
      <dsp:spPr>
        <a:xfrm>
          <a:off x="2363845" y="764834"/>
          <a:ext cx="5090631" cy="5090631"/>
        </a:xfrm>
        <a:prstGeom prst="blockArc">
          <a:avLst>
            <a:gd name="adj1" fmla="val 11880000"/>
            <a:gd name="adj2" fmla="val 16200000"/>
            <a:gd name="adj3" fmla="val 4642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CF79E6-667B-4008-A9D3-4EBCFDD452D8}">
      <dsp:nvSpPr>
        <dsp:cNvPr id="0" name=""/>
        <dsp:cNvSpPr/>
      </dsp:nvSpPr>
      <dsp:spPr>
        <a:xfrm>
          <a:off x="2363845" y="764834"/>
          <a:ext cx="5090631" cy="5090631"/>
        </a:xfrm>
        <a:prstGeom prst="blockArc">
          <a:avLst>
            <a:gd name="adj1" fmla="val 7560000"/>
            <a:gd name="adj2" fmla="val 11880000"/>
            <a:gd name="adj3" fmla="val 464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D6AD2C-36BF-4AD8-957D-8CBADF1266EC}">
      <dsp:nvSpPr>
        <dsp:cNvPr id="0" name=""/>
        <dsp:cNvSpPr/>
      </dsp:nvSpPr>
      <dsp:spPr>
        <a:xfrm>
          <a:off x="2363845" y="764834"/>
          <a:ext cx="5090631" cy="5090631"/>
        </a:xfrm>
        <a:prstGeom prst="blockArc">
          <a:avLst>
            <a:gd name="adj1" fmla="val 3240000"/>
            <a:gd name="adj2" fmla="val 7560000"/>
            <a:gd name="adj3" fmla="val 464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7C9B47-A2F9-465B-A756-AF08C2085B6D}">
      <dsp:nvSpPr>
        <dsp:cNvPr id="0" name=""/>
        <dsp:cNvSpPr/>
      </dsp:nvSpPr>
      <dsp:spPr>
        <a:xfrm>
          <a:off x="2363845" y="764834"/>
          <a:ext cx="5090631" cy="5090631"/>
        </a:xfrm>
        <a:prstGeom prst="blockArc">
          <a:avLst>
            <a:gd name="adj1" fmla="val 20520000"/>
            <a:gd name="adj2" fmla="val 3240000"/>
            <a:gd name="adj3" fmla="val 464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D6F28BC-9E54-4B5F-A26E-881BCFEB76CB}">
      <dsp:nvSpPr>
        <dsp:cNvPr id="0" name=""/>
        <dsp:cNvSpPr/>
      </dsp:nvSpPr>
      <dsp:spPr>
        <a:xfrm>
          <a:off x="2363845" y="764834"/>
          <a:ext cx="5090631" cy="5090631"/>
        </a:xfrm>
        <a:prstGeom prst="blockArc">
          <a:avLst>
            <a:gd name="adj1" fmla="val 16200000"/>
            <a:gd name="adj2" fmla="val 20520000"/>
            <a:gd name="adj3" fmla="val 464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954DBB-F15B-4056-BDCE-4BAF1446B71C}">
      <dsp:nvSpPr>
        <dsp:cNvPr id="0" name=""/>
        <dsp:cNvSpPr/>
      </dsp:nvSpPr>
      <dsp:spPr>
        <a:xfrm>
          <a:off x="4370015" y="2792279"/>
          <a:ext cx="1078291" cy="1035742"/>
        </a:xfrm>
        <a:prstGeom prst="ellipse">
          <a:avLst/>
        </a:prstGeom>
        <a:solidFill>
          <a:schemeClr val="tx1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Exit</a:t>
          </a:r>
        </a:p>
      </dsp:txBody>
      <dsp:txXfrm>
        <a:off x="4527927" y="2943960"/>
        <a:ext cx="762467" cy="732380"/>
      </dsp:txXfrm>
    </dsp:sp>
    <dsp:sp modelId="{F2F8C6BB-12B0-40A1-A58E-11179A17B25D}">
      <dsp:nvSpPr>
        <dsp:cNvPr id="0" name=""/>
        <dsp:cNvSpPr/>
      </dsp:nvSpPr>
      <dsp:spPr>
        <a:xfrm>
          <a:off x="4088650" y="3401"/>
          <a:ext cx="1641021" cy="164102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Professionals</a:t>
          </a:r>
        </a:p>
      </dsp:txBody>
      <dsp:txXfrm>
        <a:off x="4328972" y="243723"/>
        <a:ext cx="1160377" cy="1160377"/>
      </dsp:txXfrm>
    </dsp:sp>
    <dsp:sp modelId="{D41BEC19-E76C-4818-8721-E5D2B1C0E3A5}">
      <dsp:nvSpPr>
        <dsp:cNvPr id="0" name=""/>
        <dsp:cNvSpPr/>
      </dsp:nvSpPr>
      <dsp:spPr>
        <a:xfrm>
          <a:off x="6453204" y="1721349"/>
          <a:ext cx="1641021" cy="164102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Managers</a:t>
          </a:r>
        </a:p>
      </dsp:txBody>
      <dsp:txXfrm>
        <a:off x="6693526" y="1961671"/>
        <a:ext cx="1160377" cy="1160377"/>
      </dsp:txXfrm>
    </dsp:sp>
    <dsp:sp modelId="{8B497B04-D2C9-4B9B-8338-F02DB4D19387}">
      <dsp:nvSpPr>
        <dsp:cNvPr id="0" name=""/>
        <dsp:cNvSpPr/>
      </dsp:nvSpPr>
      <dsp:spPr>
        <a:xfrm>
          <a:off x="5550024" y="4501049"/>
          <a:ext cx="1641021" cy="164102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Consultants</a:t>
          </a:r>
        </a:p>
      </dsp:txBody>
      <dsp:txXfrm>
        <a:off x="5790346" y="4741371"/>
        <a:ext cx="1160377" cy="1160377"/>
      </dsp:txXfrm>
    </dsp:sp>
    <dsp:sp modelId="{E8270816-A562-4791-BB32-CBF29935CE25}">
      <dsp:nvSpPr>
        <dsp:cNvPr id="0" name=""/>
        <dsp:cNvSpPr/>
      </dsp:nvSpPr>
      <dsp:spPr>
        <a:xfrm>
          <a:off x="2627275" y="4501049"/>
          <a:ext cx="1641021" cy="1641021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Intellectuals</a:t>
          </a:r>
        </a:p>
      </dsp:txBody>
      <dsp:txXfrm>
        <a:off x="2867597" y="4741371"/>
        <a:ext cx="1160377" cy="1160377"/>
      </dsp:txXfrm>
    </dsp:sp>
    <dsp:sp modelId="{772DA319-5322-4473-BAF9-BE095FB57CFA}">
      <dsp:nvSpPr>
        <dsp:cNvPr id="0" name=""/>
        <dsp:cNvSpPr/>
      </dsp:nvSpPr>
      <dsp:spPr>
        <a:xfrm>
          <a:off x="1724096" y="1721349"/>
          <a:ext cx="1641021" cy="1641021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Service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Workers</a:t>
          </a:r>
        </a:p>
      </dsp:txBody>
      <dsp:txXfrm>
        <a:off x="1964418" y="1961671"/>
        <a:ext cx="1160377" cy="11603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659BF-891A-41B7-B53A-A26FE4F05923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CCD81-79C4-4A57-B56A-354C049F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899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Notes</a:t>
            </a:r>
          </a:p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Almost by definition, the members are first generation converts, and, like all converts, they tend to be far more enthusiastic and committed - even fanatic - than those born into a religion. </a:t>
            </a:r>
            <a:endParaRPr lang="en-GB" sz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sz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CD81-79C4-4A57-B56A-354C049F6D5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76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E5E63-0B45-4308-8537-B4A0F6138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B0412F-9C4D-41F7-B5A5-6CD778CD66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09993E-60AF-41D8-A04D-6CF0D7DA8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A61B9-846A-4386-B205-F9CE84C06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3E37C-C3CD-483A-A338-51716C1E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43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37473-A3A6-4F73-8206-595CD92EC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323B21-78DB-400D-84F9-49E9713A0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3D14A-B973-4DCB-9A4B-FBAA52ED4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43FC6-C242-4D40-8F4E-0EF76E78F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9D256-8D69-4394-A310-B2F9008AD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847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4C6C79-AB49-44E4-8077-BBE2D65CBE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FF5937-3951-40EE-951B-21B0EDD6E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61D27-B6CC-4023-ABB6-E0DE5B718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67586-BEF9-495D-9083-6C7BD0FD6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418DF-B6E5-4051-8000-DAEECED7A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79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7BBCF-7B56-4B0F-93EF-EFC47B6D7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EAFB8-86E9-42E6-989D-74C361C7D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F1FDF-EE2B-4F0B-A018-EFB4F3C6D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30951-BC56-441E-BCA0-09BD4F2AD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CF4CE-29AA-43D1-A35C-D7907FEE0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384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89F67-4FF7-4518-8085-74D003462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526DC-2B21-40C7-95CF-3FBCD3BFD3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7DA38-8B27-49B5-8758-F67FB96AE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84199-E272-4D3A-A5A4-378036D33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81B59-FB53-4231-B6BB-E06605229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36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4ED7C-38FB-43EE-857B-E527A5B75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799CE-2523-49A7-B77D-551DB40E7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37F638-15F8-4791-A481-38A3E1B00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2957A-1D66-4524-B636-B4EC9BF4F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3C236-1DF0-4742-94FC-A892D4928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97E443-C959-4CE0-A544-364754A4D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454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FF46C-1BE8-4D6A-9890-CAA4D6ED6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590A55-BF75-4E66-9D74-E0843C81F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DF144-535D-403C-97AE-68DAF71340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53C794-B432-43DF-B8BA-3071050FC7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E2A167-CF18-4FD8-83B5-B93383700E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828299-4738-4BFA-89FA-DE55E46A5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ADD99E-918F-40CA-B92A-4F74FDE2B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FD6A3D-3F4B-4571-AA46-9AB855A0D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0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6F884-6D49-4E8D-92F6-4C69FFEF9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5575B0-68D7-4678-A065-7799D4B34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939C4A-FC05-4A9D-B39D-E3DFF17CC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7B6D49-BBA4-408C-B1BE-B3216C03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0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51C883-00A6-401D-AB5A-9DF8AAD14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108B95-DAB7-4413-80BB-8F12FA0C8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DEAC39-28F8-4366-9ADF-ED1D485A4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648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9E976-0FF5-4424-B9B4-03679EFE1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49F7A-B8F4-4753-9E20-06BF7BC99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922789-500F-4A44-9B71-C213EC024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F71823-E036-40A2-8F68-3BAD5794E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76F7F1-9315-4FC1-A667-DB7B6936B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7CD554-5F30-4558-B925-D7EBC6C04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45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DEAAB-CA9D-48A4-8351-505C86B4B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A4763F-2C4E-4452-9824-47392D23A6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92D39C-60F8-4F25-91F1-0E70C375D7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A8AE19-6920-4EB6-A57C-153EB8BEA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C83E6C-7629-4D41-9D4C-13CCA44AA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F9859A-A84B-4515-8F05-79A12662E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94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EC4185-8D2E-4108-8C51-CF28DEDA0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8D1E24-6DF1-42C5-9CB8-5D35111E7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F253D-F1E5-439E-B2C0-AADF296E0A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C5127-D715-4C57-ADD4-97D8D8E292C7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FFE1A-3DCE-4A9D-B5F8-15918F0EA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4866A-BF3A-48AD-AA97-478B47516F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6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3.png"/><Relationship Id="rId4" Type="http://schemas.openxmlformats.org/officeDocument/2006/relationships/image" Target="../media/image2.jp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ortcutstv.com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F3E6BC0-6ED5-42FA-85AF-3E02660FA17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27463"/>
            <a:ext cx="12191998" cy="50030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9464B0D-9053-4419-B3B4-6707E33A93B2}"/>
              </a:ext>
            </a:extLst>
          </p:cNvPr>
          <p:cNvSpPr txBox="1"/>
          <p:nvPr/>
        </p:nvSpPr>
        <p:spPr>
          <a:xfrm>
            <a:off x="1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Culture and Identity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11EA20-868C-4995-92E9-411D09C5C22C}"/>
              </a:ext>
            </a:extLst>
          </p:cNvPr>
          <p:cNvSpPr txBox="1"/>
          <p:nvPr/>
        </p:nvSpPr>
        <p:spPr>
          <a:xfrm>
            <a:off x="0" y="601394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Middle Class Identities | 1</a:t>
            </a:r>
          </a:p>
        </p:txBody>
      </p:sp>
    </p:spTree>
    <p:extLst>
      <p:ext uri="{BB962C8B-B14F-4D97-AF65-F5344CB8AC3E}">
        <p14:creationId xmlns:p14="http://schemas.microsoft.com/office/powerpoint/2010/main" val="2439904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7000"/>
    </mc:Choice>
    <mc:Fallback>
      <p:transition advTm="7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F3E6BC0-6ED5-42FA-85AF-3E02660FA17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940527"/>
            <a:ext cx="12192000" cy="4990011"/>
          </a:xfrm>
          <a:prstGeom prst="rect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a:blipFill>
        </p:spPr>
      </p:pic>
      <p:graphicFrame>
        <p:nvGraphicFramePr>
          <p:cNvPr id="29" name="Diagram 28">
            <a:extLst>
              <a:ext uri="{FF2B5EF4-FFF2-40B4-BE49-F238E27FC236}">
                <a16:creationId xmlns:a16="http://schemas.microsoft.com/office/drawing/2014/main" id="{DAB6E0AE-BFD4-4B9A-B7D4-E9CD2B9BA7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3975647"/>
              </p:ext>
            </p:extLst>
          </p:nvPr>
        </p:nvGraphicFramePr>
        <p:xfrm>
          <a:off x="994564" y="436247"/>
          <a:ext cx="9818322" cy="6189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30" name="Picture 29">
            <a:extLst>
              <a:ext uri="{FF2B5EF4-FFF2-40B4-BE49-F238E27FC236}">
                <a16:creationId xmlns:a16="http://schemas.microsoft.com/office/drawing/2014/main" id="{56AD075C-346C-451D-BDF4-39E70820865C}"/>
              </a:ext>
            </a:extLst>
          </p:cNvPr>
          <p:cNvPicPr>
            <a:picLocks noChangeAspect="1"/>
          </p:cNvPicPr>
          <p:nvPr/>
        </p:nvPicPr>
        <p:blipFill>
          <a:blip r:embed="rId10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927463"/>
            <a:ext cx="12192000" cy="500307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E10C7CD-7849-44B4-A818-858A5F83382B}"/>
              </a:ext>
            </a:extLst>
          </p:cNvPr>
          <p:cNvSpPr txBox="1"/>
          <p:nvPr/>
        </p:nvSpPr>
        <p:spPr>
          <a:xfrm>
            <a:off x="105910" y="143860"/>
            <a:ext cx="5393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gradFill flip="none" rotWithShape="1">
                  <a:gsLst>
                    <a:gs pos="0">
                      <a:schemeClr val="accent4">
                        <a:lumMod val="5000"/>
                        <a:lumOff val="95000"/>
                      </a:schemeClr>
                    </a:gs>
                    <a:gs pos="74000">
                      <a:schemeClr val="accent4">
                        <a:lumMod val="45000"/>
                        <a:lumOff val="55000"/>
                      </a:schemeClr>
                    </a:gs>
                    <a:gs pos="83000">
                      <a:schemeClr val="accent4">
                        <a:lumMod val="45000"/>
                        <a:lumOff val="55000"/>
                      </a:schemeClr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Middle Class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9733DE-F0E1-4BFD-BC05-40137D638CE9}"/>
              </a:ext>
            </a:extLst>
          </p:cNvPr>
          <p:cNvSpPr txBox="1"/>
          <p:nvPr/>
        </p:nvSpPr>
        <p:spPr>
          <a:xfrm>
            <a:off x="6567636" y="162091"/>
            <a:ext cx="54989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b="1" dirty="0">
                <a:gradFill flip="none" rotWithShape="1">
                  <a:gsLst>
                    <a:gs pos="0">
                      <a:schemeClr val="accent4">
                        <a:lumMod val="5000"/>
                        <a:lumOff val="95000"/>
                      </a:schemeClr>
                    </a:gs>
                    <a:gs pos="74000">
                      <a:schemeClr val="accent4">
                        <a:lumMod val="45000"/>
                        <a:lumOff val="55000"/>
                      </a:schemeClr>
                    </a:gs>
                    <a:gs pos="83000">
                      <a:schemeClr val="accent4">
                        <a:lumMod val="45000"/>
                        <a:lumOff val="55000"/>
                      </a:schemeClr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Occupational Identities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9AB5A3C-7DE4-4637-AA59-1FD95B3733FB}"/>
              </a:ext>
            </a:extLst>
          </p:cNvPr>
          <p:cNvSpPr txBox="1"/>
          <p:nvPr/>
        </p:nvSpPr>
        <p:spPr>
          <a:xfrm>
            <a:off x="6350386" y="2753613"/>
            <a:ext cx="2350733" cy="1762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B9C788-078D-456C-B263-0CE1A9242F73}"/>
              </a:ext>
            </a:extLst>
          </p:cNvPr>
          <p:cNvSpPr txBox="1"/>
          <p:nvPr/>
        </p:nvSpPr>
        <p:spPr>
          <a:xfrm>
            <a:off x="2577910" y="2301991"/>
            <a:ext cx="185433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E97EF8E-EB13-4D10-9743-3ABE75D2E954}"/>
              </a:ext>
            </a:extLst>
          </p:cNvPr>
          <p:cNvSpPr txBox="1"/>
          <p:nvPr/>
        </p:nvSpPr>
        <p:spPr>
          <a:xfrm>
            <a:off x="5052825" y="540356"/>
            <a:ext cx="1701800" cy="1370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698E389-2B99-4985-A4D1-8AB26B67E307}"/>
              </a:ext>
            </a:extLst>
          </p:cNvPr>
          <p:cNvSpPr txBox="1"/>
          <p:nvPr/>
        </p:nvSpPr>
        <p:spPr>
          <a:xfrm>
            <a:off x="3432085" y="4912811"/>
            <a:ext cx="1979629" cy="1743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9DB3E4-CBA2-4522-BD83-497A71EC2238}"/>
              </a:ext>
            </a:extLst>
          </p:cNvPr>
          <p:cNvSpPr txBox="1"/>
          <p:nvPr/>
        </p:nvSpPr>
        <p:spPr>
          <a:xfrm>
            <a:off x="6502598" y="4917253"/>
            <a:ext cx="1742377" cy="1847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1C6467E-1F50-4986-B8B2-655D067363D9}"/>
              </a:ext>
            </a:extLst>
          </p:cNvPr>
          <p:cNvSpPr txBox="1"/>
          <p:nvPr/>
        </p:nvSpPr>
        <p:spPr>
          <a:xfrm>
            <a:off x="7428783" y="2245320"/>
            <a:ext cx="1667933" cy="1373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8" name="TextBox 27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135850AB-415A-4076-80A8-4EB2F7C7E252}"/>
              </a:ext>
            </a:extLst>
          </p:cNvPr>
          <p:cNvSpPr txBox="1"/>
          <p:nvPr/>
        </p:nvSpPr>
        <p:spPr>
          <a:xfrm>
            <a:off x="5377679" y="3102210"/>
            <a:ext cx="1066505" cy="1269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DE7B2E5-E6C8-45AF-8A2A-6AD2C57487C3}"/>
              </a:ext>
            </a:extLst>
          </p:cNvPr>
          <p:cNvSpPr/>
          <p:nvPr/>
        </p:nvSpPr>
        <p:spPr>
          <a:xfrm>
            <a:off x="9205698" y="1353229"/>
            <a:ext cx="2827123" cy="3046988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GB" sz="1600" dirty="0"/>
              <a:t>: career structure and progression</a:t>
            </a:r>
          </a:p>
          <a:p>
            <a:r>
              <a:rPr lang="en-GB" sz="1600" dirty="0"/>
              <a:t>: decision-making</a:t>
            </a:r>
          </a:p>
          <a:p>
            <a:r>
              <a:rPr lang="en-GB" sz="1600" dirty="0"/>
              <a:t>: power and control over others</a:t>
            </a:r>
          </a:p>
          <a:p>
            <a:r>
              <a:rPr lang="en-GB" sz="1600" dirty="0"/>
              <a:t>: the organisation of work routines</a:t>
            </a:r>
          </a:p>
          <a:p>
            <a:r>
              <a:rPr lang="en-GB" sz="1600" dirty="0"/>
              <a:t>:</a:t>
            </a:r>
            <a:r>
              <a:rPr lang="en-GB" sz="1600" i="1" dirty="0"/>
              <a:t> senior</a:t>
            </a:r>
            <a:r>
              <a:rPr lang="en-GB" sz="1600" dirty="0"/>
              <a:t>  (e.g. </a:t>
            </a:r>
            <a:r>
              <a:rPr lang="en-GB" sz="1600"/>
              <a:t>SEO, managing </a:t>
            </a:r>
            <a:r>
              <a:rPr lang="en-GB" sz="1600" dirty="0"/>
              <a:t>directors)</a:t>
            </a:r>
          </a:p>
          <a:p>
            <a:r>
              <a:rPr lang="en-GB" sz="1600" dirty="0"/>
              <a:t>:</a:t>
            </a:r>
            <a:r>
              <a:rPr lang="en-GB" sz="1600" i="1" dirty="0"/>
              <a:t> intermediate (e.g. junior management)</a:t>
            </a:r>
            <a:endParaRPr lang="en-GB" sz="1600" dirty="0"/>
          </a:p>
          <a:p>
            <a:r>
              <a:rPr lang="en-GB" sz="1600" dirty="0"/>
              <a:t>: </a:t>
            </a:r>
            <a:r>
              <a:rPr lang="en-GB" sz="1600" i="1" dirty="0"/>
              <a:t>lower</a:t>
            </a:r>
            <a:r>
              <a:rPr lang="en-GB" sz="1600" dirty="0"/>
              <a:t> levels (e.g. routine supervisors)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0DAAC65-A37F-406C-9161-DFFC2A74A6B8}"/>
              </a:ext>
            </a:extLst>
          </p:cNvPr>
          <p:cNvSpPr/>
          <p:nvPr/>
        </p:nvSpPr>
        <p:spPr>
          <a:xfrm>
            <a:off x="8367643" y="4622949"/>
            <a:ext cx="3670372" cy="1815882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</a:rPr>
              <a:t>: selling knowledge, information and skills</a:t>
            </a:r>
          </a:p>
          <a:p>
            <a:r>
              <a:rPr lang="en-GB" sz="1600" dirty="0">
                <a:solidFill>
                  <a:schemeClr val="tx1"/>
                </a:solidFill>
              </a:rPr>
              <a:t>: national and global markets</a:t>
            </a:r>
          </a:p>
          <a:p>
            <a:r>
              <a:rPr lang="en-GB" sz="1600" dirty="0">
                <a:solidFill>
                  <a:schemeClr val="tx1"/>
                </a:solidFill>
              </a:rPr>
              <a:t>:</a:t>
            </a:r>
            <a:r>
              <a:rPr lang="en-GB" sz="1600" i="1" dirty="0">
                <a:solidFill>
                  <a:schemeClr val="tx1"/>
                </a:solidFill>
              </a:rPr>
              <a:t> </a:t>
            </a:r>
            <a:r>
              <a:rPr lang="en-GB" sz="1600" dirty="0">
                <a:solidFill>
                  <a:schemeClr val="tx1"/>
                </a:solidFill>
              </a:rPr>
              <a:t>self-employed (contract) workers</a:t>
            </a:r>
          </a:p>
          <a:p>
            <a:r>
              <a:rPr lang="en-GB" sz="1600" dirty="0">
                <a:solidFill>
                  <a:schemeClr val="tx1"/>
                </a:solidFill>
              </a:rPr>
              <a:t>: global conglomerates</a:t>
            </a:r>
          </a:p>
          <a:p>
            <a:r>
              <a:rPr lang="en-GB" sz="1600" dirty="0">
                <a:solidFill>
                  <a:schemeClr val="tx1"/>
                </a:solidFill>
              </a:rPr>
              <a:t>: high financial rewards</a:t>
            </a:r>
          </a:p>
          <a:p>
            <a:r>
              <a:rPr lang="en-GB" sz="1600" dirty="0">
                <a:solidFill>
                  <a:schemeClr val="tx1"/>
                </a:solidFill>
              </a:rPr>
              <a:t>: lower levels of job security compared to professionals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EDCA063-67E1-44BF-846A-50AD55901436}"/>
              </a:ext>
            </a:extLst>
          </p:cNvPr>
          <p:cNvSpPr/>
          <p:nvPr/>
        </p:nvSpPr>
        <p:spPr>
          <a:xfrm>
            <a:off x="103566" y="2525543"/>
            <a:ext cx="2474343" cy="2062103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GB" sz="1600" b="1" dirty="0"/>
              <a:t>: </a:t>
            </a:r>
            <a:r>
              <a:rPr lang="en-GB" sz="1600" dirty="0"/>
              <a:t>care staff, shop workers </a:t>
            </a:r>
          </a:p>
          <a:p>
            <a:r>
              <a:rPr lang="en-GB" sz="1600" dirty="0"/>
              <a:t>: bottom end of middle class scale</a:t>
            </a:r>
          </a:p>
          <a:p>
            <a:r>
              <a:rPr lang="en-GB" sz="1600" dirty="0"/>
              <a:t>: moderate academic qualifications</a:t>
            </a:r>
          </a:p>
          <a:p>
            <a:r>
              <a:rPr lang="en-GB" sz="1600" dirty="0"/>
              <a:t>: </a:t>
            </a:r>
            <a:r>
              <a:rPr lang="en-GB" sz="1600" i="1" dirty="0"/>
              <a:t>non-manual</a:t>
            </a:r>
            <a:r>
              <a:rPr lang="en-GB" sz="1600" dirty="0"/>
              <a:t> work</a:t>
            </a:r>
          </a:p>
          <a:p>
            <a:r>
              <a:rPr lang="en-GB" sz="1600" dirty="0"/>
              <a:t>: higher </a:t>
            </a:r>
            <a:r>
              <a:rPr lang="en-GB" sz="1600" i="1" dirty="0"/>
              <a:t>social status</a:t>
            </a:r>
            <a:r>
              <a:rPr lang="en-GB" sz="1600" dirty="0"/>
              <a:t> than working class peers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D1F251-1E2F-4725-8C71-0000DAA289FA}"/>
              </a:ext>
            </a:extLst>
          </p:cNvPr>
          <p:cNvSpPr/>
          <p:nvPr/>
        </p:nvSpPr>
        <p:spPr>
          <a:xfrm>
            <a:off x="1277006" y="772242"/>
            <a:ext cx="3578561" cy="1323439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GB" sz="1600" dirty="0"/>
              <a:t>: doctors, accountants</a:t>
            </a:r>
          </a:p>
          <a:p>
            <a:r>
              <a:rPr lang="en-GB" sz="1600" dirty="0"/>
              <a:t>: high educational qualifications</a:t>
            </a:r>
          </a:p>
          <a:p>
            <a:r>
              <a:rPr lang="en-GB" sz="1600" dirty="0"/>
              <a:t>: personal </a:t>
            </a:r>
            <a:r>
              <a:rPr lang="en-GB" sz="1600" i="1" dirty="0"/>
              <a:t>autonomy</a:t>
            </a:r>
            <a:r>
              <a:rPr lang="en-GB" sz="1600" dirty="0"/>
              <a:t> (freedom of action) : decision-making</a:t>
            </a:r>
          </a:p>
          <a:p>
            <a:r>
              <a:rPr lang="en-GB" sz="1600" dirty="0"/>
              <a:t>: career structure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C242B99-F4B4-4A4B-AF6A-F35C0F1E032F}"/>
              </a:ext>
            </a:extLst>
          </p:cNvPr>
          <p:cNvSpPr/>
          <p:nvPr/>
        </p:nvSpPr>
        <p:spPr>
          <a:xfrm>
            <a:off x="153985" y="5162537"/>
            <a:ext cx="3216641" cy="1323439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GB" sz="1600" dirty="0">
                <a:solidFill>
                  <a:schemeClr val="bg1"/>
                </a:solidFill>
              </a:rPr>
              <a:t>: university lecturers</a:t>
            </a:r>
          </a:p>
          <a:p>
            <a:r>
              <a:rPr lang="en-GB" sz="1600" dirty="0">
                <a:solidFill>
                  <a:schemeClr val="bg1"/>
                </a:solidFill>
              </a:rPr>
              <a:t>: very high academic qualifications</a:t>
            </a:r>
          </a:p>
          <a:p>
            <a:r>
              <a:rPr lang="en-GB" sz="1600" dirty="0">
                <a:solidFill>
                  <a:schemeClr val="bg1"/>
                </a:solidFill>
              </a:rPr>
              <a:t>: lower levels of personal autonomy</a:t>
            </a:r>
          </a:p>
          <a:p>
            <a:r>
              <a:rPr lang="en-GB" sz="1600" dirty="0">
                <a:solidFill>
                  <a:schemeClr val="bg1"/>
                </a:solidFill>
              </a:rPr>
              <a:t>: knowledge workers / services</a:t>
            </a:r>
          </a:p>
          <a:p>
            <a:r>
              <a:rPr lang="en-GB" sz="1600" dirty="0"/>
              <a:t>: career structure</a:t>
            </a:r>
          </a:p>
        </p:txBody>
      </p:sp>
    </p:spTree>
    <p:extLst>
      <p:ext uri="{BB962C8B-B14F-4D97-AF65-F5344CB8AC3E}">
        <p14:creationId xmlns:p14="http://schemas.microsoft.com/office/powerpoint/2010/main" val="131094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Graphic spid="29" grpId="0">
        <p:bldAsOne/>
      </p:bldGraphic>
      <p:bldP spid="13" grpId="0"/>
      <p:bldP spid="14" grpId="0"/>
      <p:bldP spid="17" grpId="0" animBg="1"/>
      <p:bldP spid="17" grpId="1" animBg="1"/>
      <p:bldP spid="25" grpId="0" animBg="1"/>
      <p:bldP spid="25" grpId="1" animBg="1"/>
      <p:bldP spid="19" grpId="0" animBg="1"/>
      <p:bldP spid="19" grpId="1" animBg="1"/>
      <p:bldP spid="16" grpId="0" animBg="1"/>
      <p:bldP spid="16" grpId="1" animBg="1"/>
      <p:bldP spid="18" grpId="0" animBg="1"/>
      <p:bldP spid="1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F3E6BC0-6ED5-42FA-85AF-3E02660FA1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923109"/>
            <a:ext cx="12192000" cy="49900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9464B0D-9053-4419-B3B4-6707E33A93B2}"/>
              </a:ext>
            </a:extLst>
          </p:cNvPr>
          <p:cNvSpPr txBox="1"/>
          <p:nvPr/>
        </p:nvSpPr>
        <p:spPr>
          <a:xfrm>
            <a:off x="6801981" y="5037972"/>
            <a:ext cx="5791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ShortCutstv</a:t>
            </a:r>
            <a:endParaRPr lang="en-GB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11EA20-868C-4995-92E9-411D09C5C22C}"/>
              </a:ext>
            </a:extLst>
          </p:cNvPr>
          <p:cNvSpPr txBox="1"/>
          <p:nvPr/>
        </p:nvSpPr>
        <p:spPr>
          <a:xfrm>
            <a:off x="-606001" y="6107594"/>
            <a:ext cx="5317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www.shortcutstv.com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B9D3BD-239B-4D6B-A618-45D3716463D9}"/>
              </a:ext>
            </a:extLst>
          </p:cNvPr>
          <p:cNvSpPr txBox="1"/>
          <p:nvPr/>
        </p:nvSpPr>
        <p:spPr>
          <a:xfrm>
            <a:off x="7984808" y="6107594"/>
            <a:ext cx="2870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6000">
                <a:solidFill>
                  <a:srgbClr val="FFFF00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defRPr>
            </a:lvl1pPr>
          </a:lstStyle>
          <a:p>
            <a:r>
              <a:rPr lang="en-GB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2019</a:t>
            </a:r>
          </a:p>
        </p:txBody>
      </p:sp>
      <p:sp>
        <p:nvSpPr>
          <p:cNvPr id="3" name="Rectangle 2">
            <a:hlinkClick r:id="rId3" tooltip="Visit ShortCutstv for more films and resources"/>
            <a:extLst>
              <a:ext uri="{FF2B5EF4-FFF2-40B4-BE49-F238E27FC236}">
                <a16:creationId xmlns:a16="http://schemas.microsoft.com/office/drawing/2014/main" id="{A819C42C-C846-4E93-856B-29B4277C0EE0}"/>
              </a:ext>
            </a:extLst>
          </p:cNvPr>
          <p:cNvSpPr/>
          <p:nvPr/>
        </p:nvSpPr>
        <p:spPr>
          <a:xfrm>
            <a:off x="105910" y="6145968"/>
            <a:ext cx="3802794" cy="4464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9FAF2F-6C0E-4544-925A-A4CAB78683D0}"/>
              </a:ext>
            </a:extLst>
          </p:cNvPr>
          <p:cNvSpPr txBox="1"/>
          <p:nvPr/>
        </p:nvSpPr>
        <p:spPr>
          <a:xfrm>
            <a:off x="105910" y="143860"/>
            <a:ext cx="5393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gradFill flip="none" rotWithShape="1">
                  <a:gsLst>
                    <a:gs pos="0">
                      <a:schemeClr val="accent4">
                        <a:lumMod val="5000"/>
                        <a:lumOff val="95000"/>
                      </a:schemeClr>
                    </a:gs>
                    <a:gs pos="74000">
                      <a:schemeClr val="accent4">
                        <a:lumMod val="45000"/>
                        <a:lumOff val="55000"/>
                      </a:schemeClr>
                    </a:gs>
                    <a:gs pos="83000">
                      <a:schemeClr val="accent4">
                        <a:lumMod val="45000"/>
                        <a:lumOff val="55000"/>
                      </a:schemeClr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Middle Class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AD0B09-0A2A-4AFD-A42F-DCFD47AB0080}"/>
              </a:ext>
            </a:extLst>
          </p:cNvPr>
          <p:cNvSpPr txBox="1"/>
          <p:nvPr/>
        </p:nvSpPr>
        <p:spPr>
          <a:xfrm>
            <a:off x="6567636" y="162091"/>
            <a:ext cx="54989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b="1" dirty="0">
                <a:gradFill flip="none" rotWithShape="1">
                  <a:gsLst>
                    <a:gs pos="0">
                      <a:schemeClr val="accent4">
                        <a:lumMod val="5000"/>
                        <a:lumOff val="95000"/>
                      </a:schemeClr>
                    </a:gs>
                    <a:gs pos="74000">
                      <a:schemeClr val="accent4">
                        <a:lumMod val="45000"/>
                        <a:lumOff val="55000"/>
                      </a:schemeClr>
                    </a:gs>
                    <a:gs pos="83000">
                      <a:schemeClr val="accent4">
                        <a:lumMod val="45000"/>
                        <a:lumOff val="55000"/>
                      </a:schemeClr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Occupational Identities</a:t>
            </a:r>
          </a:p>
        </p:txBody>
      </p:sp>
    </p:spTree>
    <p:extLst>
      <p:ext uri="{BB962C8B-B14F-4D97-AF65-F5344CB8AC3E}">
        <p14:creationId xmlns:p14="http://schemas.microsoft.com/office/powerpoint/2010/main" val="2431518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15000">
        <p14:ripple/>
      </p:transition>
    </mc:Choice>
    <mc:Fallback xmlns="">
      <p:transition spd="slow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227</Words>
  <Application>Microsoft Office PowerPoint</Application>
  <PresentationFormat>Widescreen</PresentationFormat>
  <Paragraphs>47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Adobe Gothic Std B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livesey</dc:creator>
  <cp:lastModifiedBy>chris livesey</cp:lastModifiedBy>
  <cp:revision>103</cp:revision>
  <dcterms:created xsi:type="dcterms:W3CDTF">2018-07-20T10:58:23Z</dcterms:created>
  <dcterms:modified xsi:type="dcterms:W3CDTF">2019-08-26T10:46:02Z</dcterms:modified>
</cp:coreProperties>
</file>