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67" r:id="rId3"/>
    <p:sldId id="26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CC"/>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5343" autoAdjust="0"/>
  </p:normalViewPr>
  <p:slideViewPr>
    <p:cSldViewPr snapToGrid="0">
      <p:cViewPr>
        <p:scale>
          <a:sx n="110" d="100"/>
          <a:sy n="110" d="100"/>
        </p:scale>
        <p:origin x="62" y="-101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17A3FC7-FF17-41E2-8930-3A5A725FE136}" type="doc">
      <dgm:prSet loTypeId="urn:microsoft.com/office/officeart/2005/8/layout/radial6" loCatId="cycle" qsTypeId="urn:microsoft.com/office/officeart/2005/8/quickstyle/3d6" qsCatId="3D" csTypeId="urn:microsoft.com/office/officeart/2005/8/colors/colorful1" csCatId="colorful" phldr="1"/>
      <dgm:spPr/>
      <dgm:t>
        <a:bodyPr/>
        <a:lstStyle/>
        <a:p>
          <a:endParaRPr lang="en-GB"/>
        </a:p>
      </dgm:t>
    </dgm:pt>
    <dgm:pt modelId="{F03676C0-8AD9-4385-8EF1-64162BC9C940}">
      <dgm:prSet phldrT="[Text]"/>
      <dgm:spPr>
        <a:solidFill>
          <a:schemeClr val="accent1">
            <a:lumMod val="40000"/>
            <a:lumOff val="60000"/>
          </a:schemeClr>
        </a:solidFill>
      </dgm:spPr>
      <dgm:t>
        <a:bodyPr/>
        <a:lstStyle/>
        <a:p>
          <a:r>
            <a:rPr lang="en-GB" b="1" dirty="0">
              <a:solidFill>
                <a:schemeClr val="tx1"/>
              </a:solidFill>
              <a:effectLst>
                <a:outerShdw blurRad="38100" dist="38100" dir="2700000" algn="tl">
                  <a:srgbClr val="000000">
                    <a:alpha val="43137"/>
                  </a:srgbClr>
                </a:outerShdw>
              </a:effectLst>
            </a:rPr>
            <a:t>End</a:t>
          </a:r>
        </a:p>
      </dgm:t>
    </dgm:pt>
    <dgm:pt modelId="{4DA67255-788B-48C2-9275-FCBC7903E712}" type="parTrans" cxnId="{EDBB4A6C-EC27-485C-A56B-24D72D4DF36E}">
      <dgm:prSet/>
      <dgm:spPr/>
      <dgm:t>
        <a:bodyPr/>
        <a:lstStyle/>
        <a:p>
          <a:endParaRPr lang="en-GB"/>
        </a:p>
      </dgm:t>
    </dgm:pt>
    <dgm:pt modelId="{6E97E06B-E882-4C01-8A50-C843440721FD}" type="sibTrans" cxnId="{EDBB4A6C-EC27-485C-A56B-24D72D4DF36E}">
      <dgm:prSet/>
      <dgm:spPr/>
      <dgm:t>
        <a:bodyPr/>
        <a:lstStyle/>
        <a:p>
          <a:endParaRPr lang="en-GB"/>
        </a:p>
      </dgm:t>
    </dgm:pt>
    <dgm:pt modelId="{9A50244B-9CBA-4C25-A6B1-0D4085F54B93}">
      <dgm:prSet phldrT="[Text]"/>
      <dgm:spPr/>
      <dgm:t>
        <a:bodyPr/>
        <a:lstStyle/>
        <a:p>
          <a:r>
            <a:rPr lang="en-GB" b="1" dirty="0">
              <a:effectLst>
                <a:outerShdw blurRad="38100" dist="38100" dir="2700000" algn="tl">
                  <a:srgbClr val="000000">
                    <a:alpha val="43137"/>
                  </a:srgbClr>
                </a:outerShdw>
              </a:effectLst>
            </a:rPr>
            <a:t>Disgusted Subjects</a:t>
          </a:r>
        </a:p>
      </dgm:t>
    </dgm:pt>
    <dgm:pt modelId="{0EE4967F-0492-43E7-9574-BE39AE1A8817}" type="parTrans" cxnId="{FC2EE419-0ED5-43EE-802F-A51091B086C5}">
      <dgm:prSet/>
      <dgm:spPr/>
      <dgm:t>
        <a:bodyPr/>
        <a:lstStyle/>
        <a:p>
          <a:endParaRPr lang="en-GB"/>
        </a:p>
      </dgm:t>
    </dgm:pt>
    <dgm:pt modelId="{3A96B00D-6461-4147-9A9D-E953CDB26268}" type="sibTrans" cxnId="{FC2EE419-0ED5-43EE-802F-A51091B086C5}">
      <dgm:prSet/>
      <dgm:spPr/>
      <dgm:t>
        <a:bodyPr/>
        <a:lstStyle/>
        <a:p>
          <a:endParaRPr lang="en-GB"/>
        </a:p>
      </dgm:t>
    </dgm:pt>
    <dgm:pt modelId="{138535AC-50E0-4D8F-8B03-3A8A1673C435}">
      <dgm:prSet phldrT="[Text]"/>
      <dgm:spPr>
        <a:solidFill>
          <a:schemeClr val="accent6"/>
        </a:solidFill>
      </dgm:spPr>
      <dgm:t>
        <a:bodyPr/>
        <a:lstStyle/>
        <a:p>
          <a:r>
            <a:rPr lang="en-GB" b="1" dirty="0">
              <a:effectLst>
                <a:outerShdw blurRad="38100" dist="38100" dir="2700000" algn="tl">
                  <a:srgbClr val="000000">
                    <a:alpha val="43137"/>
                  </a:srgbClr>
                </a:outerShdw>
              </a:effectLst>
            </a:rPr>
            <a:t>Not Working Class</a:t>
          </a:r>
        </a:p>
      </dgm:t>
    </dgm:pt>
    <dgm:pt modelId="{9B4CB0A6-48C8-477B-983B-39880A7D911D}" type="parTrans" cxnId="{8FEFCA9F-AA5A-43AF-81E2-721D6A624E3F}">
      <dgm:prSet/>
      <dgm:spPr/>
      <dgm:t>
        <a:bodyPr/>
        <a:lstStyle/>
        <a:p>
          <a:endParaRPr lang="en-GB"/>
        </a:p>
      </dgm:t>
    </dgm:pt>
    <dgm:pt modelId="{ACA85047-7BE0-4225-9670-8704D3BEF02D}" type="sibTrans" cxnId="{8FEFCA9F-AA5A-43AF-81E2-721D6A624E3F}">
      <dgm:prSet>
        <dgm:style>
          <a:lnRef idx="0">
            <a:scrgbClr r="0" g="0" b="0"/>
          </a:lnRef>
          <a:fillRef idx="0">
            <a:scrgbClr r="0" g="0" b="0"/>
          </a:fillRef>
          <a:effectRef idx="0">
            <a:scrgbClr r="0" g="0" b="0"/>
          </a:effectRef>
          <a:fontRef idx="minor">
            <a:schemeClr val="lt1"/>
          </a:fontRef>
        </dgm:style>
      </dgm:prSet>
      <dgm:spPr>
        <a:solidFill>
          <a:schemeClr val="accent6"/>
        </a:solidFill>
        <a:ln>
          <a:noFill/>
        </a:ln>
      </dgm:spPr>
      <dgm:t>
        <a:bodyPr/>
        <a:lstStyle/>
        <a:p>
          <a:endParaRPr lang="en-GB"/>
        </a:p>
      </dgm:t>
    </dgm:pt>
    <dgm:pt modelId="{92B02BED-148B-45E3-9559-2BC0DB8727ED}">
      <dgm:prSet phldrT="[Text]"/>
      <dgm:spPr/>
      <dgm:t>
        <a:bodyPr/>
        <a:lstStyle/>
        <a:p>
          <a:r>
            <a:rPr lang="en-GB" b="1" dirty="0">
              <a:effectLst>
                <a:outerShdw blurRad="38100" dist="38100" dir="2700000" algn="tl">
                  <a:srgbClr val="000000">
                    <a:alpha val="43137"/>
                  </a:srgbClr>
                </a:outerShdw>
              </a:effectLst>
            </a:rPr>
            <a:t>Social Capital</a:t>
          </a:r>
        </a:p>
      </dgm:t>
    </dgm:pt>
    <dgm:pt modelId="{8F8B31DC-9364-4369-896A-7AA7C4F9F1FB}" type="parTrans" cxnId="{4BD4EBB3-9BE1-442F-AFDE-103C6D6A9D6B}">
      <dgm:prSet/>
      <dgm:spPr/>
      <dgm:t>
        <a:bodyPr/>
        <a:lstStyle/>
        <a:p>
          <a:endParaRPr lang="en-GB"/>
        </a:p>
      </dgm:t>
    </dgm:pt>
    <dgm:pt modelId="{2779AFC8-B969-49F5-B897-C63BFD376499}" type="sibTrans" cxnId="{4BD4EBB3-9BE1-442F-AFDE-103C6D6A9D6B}">
      <dgm:prSet>
        <dgm:style>
          <a:lnRef idx="0">
            <a:scrgbClr r="0" g="0" b="0"/>
          </a:lnRef>
          <a:fillRef idx="0">
            <a:scrgbClr r="0" g="0" b="0"/>
          </a:fillRef>
          <a:effectRef idx="0">
            <a:scrgbClr r="0" g="0" b="0"/>
          </a:effectRef>
          <a:fontRef idx="minor">
            <a:schemeClr val="lt1"/>
          </a:fontRef>
        </dgm:style>
      </dgm:prSet>
      <dgm:spPr>
        <a:solidFill>
          <a:schemeClr val="accent4"/>
        </a:solidFill>
        <a:ln>
          <a:noFill/>
        </a:ln>
      </dgm:spPr>
      <dgm:t>
        <a:bodyPr/>
        <a:lstStyle/>
        <a:p>
          <a:endParaRPr lang="en-GB"/>
        </a:p>
      </dgm:t>
    </dgm:pt>
    <dgm:pt modelId="{6A48B6C8-DBF9-4132-840B-66ED0EF86A1A}">
      <dgm:prSet phldrT="[Text]"/>
      <dgm:spPr/>
      <dgm:t>
        <a:bodyPr/>
        <a:lstStyle/>
        <a:p>
          <a:r>
            <a:rPr lang="en-GB" b="1" dirty="0">
              <a:effectLst>
                <a:outerShdw blurRad="38100" dist="38100" dir="2700000" algn="tl">
                  <a:srgbClr val="000000">
                    <a:alpha val="43137"/>
                  </a:srgbClr>
                </a:outerShdw>
              </a:effectLst>
            </a:rPr>
            <a:t>Cultural Capital</a:t>
          </a:r>
        </a:p>
      </dgm:t>
    </dgm:pt>
    <dgm:pt modelId="{C8C26694-79D1-436B-9E9F-B54C45914019}" type="parTrans" cxnId="{3C394319-D916-44FD-A857-DE3FDC405F15}">
      <dgm:prSet/>
      <dgm:spPr/>
      <dgm:t>
        <a:bodyPr/>
        <a:lstStyle/>
        <a:p>
          <a:endParaRPr lang="en-GB"/>
        </a:p>
      </dgm:t>
    </dgm:pt>
    <dgm:pt modelId="{7DF997A5-18F0-4B85-A6BD-BC9D3274238B}" type="sibTrans" cxnId="{3C394319-D916-44FD-A857-DE3FDC405F15}">
      <dgm:prSet>
        <dgm:style>
          <a:lnRef idx="0">
            <a:scrgbClr r="0" g="0" b="0"/>
          </a:lnRef>
          <a:fillRef idx="0">
            <a:scrgbClr r="0" g="0" b="0"/>
          </a:fillRef>
          <a:effectRef idx="0">
            <a:scrgbClr r="0" g="0" b="0"/>
          </a:effectRef>
          <a:fontRef idx="minor">
            <a:schemeClr val="lt1"/>
          </a:fontRef>
        </dgm:style>
      </dgm:prSet>
      <dgm:spPr>
        <a:solidFill>
          <a:schemeClr val="accent5"/>
        </a:solidFill>
        <a:ln>
          <a:noFill/>
        </a:ln>
      </dgm:spPr>
      <dgm:t>
        <a:bodyPr/>
        <a:lstStyle/>
        <a:p>
          <a:endParaRPr lang="en-GB"/>
        </a:p>
      </dgm:t>
    </dgm:pt>
    <dgm:pt modelId="{D69FAD5E-F395-4EA9-9501-6AD2A33AD3AB}" type="pres">
      <dgm:prSet presAssocID="{117A3FC7-FF17-41E2-8930-3A5A725FE136}" presName="Name0" presStyleCnt="0">
        <dgm:presLayoutVars>
          <dgm:chMax val="1"/>
          <dgm:dir/>
          <dgm:animLvl val="ctr"/>
          <dgm:resizeHandles val="exact"/>
        </dgm:presLayoutVars>
      </dgm:prSet>
      <dgm:spPr/>
    </dgm:pt>
    <dgm:pt modelId="{2F4C7ED1-5FB9-4576-AAEA-B26D0E2EEE83}" type="pres">
      <dgm:prSet presAssocID="{F03676C0-8AD9-4385-8EF1-64162BC9C940}" presName="centerShape" presStyleLbl="node0" presStyleIdx="0" presStyleCnt="1"/>
      <dgm:spPr/>
    </dgm:pt>
    <dgm:pt modelId="{6E64CE45-AF61-44DC-9AD3-A48373FD30D8}" type="pres">
      <dgm:prSet presAssocID="{9A50244B-9CBA-4C25-A6B1-0D4085F54B93}" presName="node" presStyleLbl="node1" presStyleIdx="0" presStyleCnt="4" custRadScaleRad="100001" custRadScaleInc="88292">
        <dgm:presLayoutVars>
          <dgm:bulletEnabled val="1"/>
        </dgm:presLayoutVars>
      </dgm:prSet>
      <dgm:spPr/>
    </dgm:pt>
    <dgm:pt modelId="{01A55889-2BA8-4DB6-9144-20959552CECF}" type="pres">
      <dgm:prSet presAssocID="{9A50244B-9CBA-4C25-A6B1-0D4085F54B93}" presName="dummy" presStyleCnt="0"/>
      <dgm:spPr/>
    </dgm:pt>
    <dgm:pt modelId="{B831E504-BFD9-4D72-A5F1-1BAA0ABCFACB}" type="pres">
      <dgm:prSet presAssocID="{3A96B00D-6461-4147-9A9D-E953CDB26268}" presName="sibTrans" presStyleLbl="sibTrans2D1" presStyleIdx="0" presStyleCnt="4"/>
      <dgm:spPr/>
    </dgm:pt>
    <dgm:pt modelId="{3633BB14-D659-40B9-8E3E-0953A6A72312}" type="pres">
      <dgm:prSet presAssocID="{138535AC-50E0-4D8F-8B03-3A8A1673C435}" presName="node" presStyleLbl="node1" presStyleIdx="1" presStyleCnt="4" custRadScaleRad="109356" custRadScaleInc="65469">
        <dgm:presLayoutVars>
          <dgm:bulletEnabled val="1"/>
        </dgm:presLayoutVars>
      </dgm:prSet>
      <dgm:spPr/>
    </dgm:pt>
    <dgm:pt modelId="{02279E2D-4D1D-4D34-9CE1-3FDC821998A3}" type="pres">
      <dgm:prSet presAssocID="{138535AC-50E0-4D8F-8B03-3A8A1673C435}" presName="dummy" presStyleCnt="0"/>
      <dgm:spPr/>
    </dgm:pt>
    <dgm:pt modelId="{8AC76FBA-3B2A-478F-8CA6-6BF563E866A5}" type="pres">
      <dgm:prSet presAssocID="{ACA85047-7BE0-4225-9670-8704D3BEF02D}" presName="sibTrans" presStyleLbl="sibTrans2D1" presStyleIdx="1" presStyleCnt="4"/>
      <dgm:spPr/>
    </dgm:pt>
    <dgm:pt modelId="{FBF5BADB-E3E7-4D8D-8125-85669BA17328}" type="pres">
      <dgm:prSet presAssocID="{92B02BED-148B-45E3-9559-2BC0DB8727ED}" presName="node" presStyleLbl="node1" presStyleIdx="2" presStyleCnt="4" custRadScaleRad="106027" custRadScaleInc="110194">
        <dgm:presLayoutVars>
          <dgm:bulletEnabled val="1"/>
        </dgm:presLayoutVars>
      </dgm:prSet>
      <dgm:spPr/>
    </dgm:pt>
    <dgm:pt modelId="{0EA095DB-4E67-4B32-9844-DEE0287BB7EA}" type="pres">
      <dgm:prSet presAssocID="{92B02BED-148B-45E3-9559-2BC0DB8727ED}" presName="dummy" presStyleCnt="0"/>
      <dgm:spPr/>
    </dgm:pt>
    <dgm:pt modelId="{62357AD2-E73B-49C6-A8EB-F161826C2170}" type="pres">
      <dgm:prSet presAssocID="{2779AFC8-B969-49F5-B897-C63BFD376499}" presName="sibTrans" presStyleLbl="sibTrans2D1" presStyleIdx="2" presStyleCnt="4"/>
      <dgm:spPr/>
    </dgm:pt>
    <dgm:pt modelId="{79D4CCD7-5CFF-41AA-9226-4CE25EF9ED36}" type="pres">
      <dgm:prSet presAssocID="{6A48B6C8-DBF9-4132-840B-66ED0EF86A1A}" presName="node" presStyleLbl="node1" presStyleIdx="3" presStyleCnt="4" custRadScaleRad="115743" custRadScaleInc="7366">
        <dgm:presLayoutVars>
          <dgm:bulletEnabled val="1"/>
        </dgm:presLayoutVars>
      </dgm:prSet>
      <dgm:spPr/>
    </dgm:pt>
    <dgm:pt modelId="{D0CF8112-177E-4B7B-A0BC-219436DFC92E}" type="pres">
      <dgm:prSet presAssocID="{6A48B6C8-DBF9-4132-840B-66ED0EF86A1A}" presName="dummy" presStyleCnt="0"/>
      <dgm:spPr/>
    </dgm:pt>
    <dgm:pt modelId="{CE8487E0-4D81-4222-ACFC-78C148D867E9}" type="pres">
      <dgm:prSet presAssocID="{7DF997A5-18F0-4B85-A6BD-BC9D3274238B}" presName="sibTrans" presStyleLbl="sibTrans2D1" presStyleIdx="3" presStyleCnt="4"/>
      <dgm:spPr/>
    </dgm:pt>
  </dgm:ptLst>
  <dgm:cxnLst>
    <dgm:cxn modelId="{3C394319-D916-44FD-A857-DE3FDC405F15}" srcId="{F03676C0-8AD9-4385-8EF1-64162BC9C940}" destId="{6A48B6C8-DBF9-4132-840B-66ED0EF86A1A}" srcOrd="3" destOrd="0" parTransId="{C8C26694-79D1-436B-9E9F-B54C45914019}" sibTransId="{7DF997A5-18F0-4B85-A6BD-BC9D3274238B}"/>
    <dgm:cxn modelId="{FC2EE419-0ED5-43EE-802F-A51091B086C5}" srcId="{F03676C0-8AD9-4385-8EF1-64162BC9C940}" destId="{9A50244B-9CBA-4C25-A6B1-0D4085F54B93}" srcOrd="0" destOrd="0" parTransId="{0EE4967F-0492-43E7-9574-BE39AE1A8817}" sibTransId="{3A96B00D-6461-4147-9A9D-E953CDB26268}"/>
    <dgm:cxn modelId="{D00CD939-305A-4B1C-B919-F01B494B658C}" type="presOf" srcId="{2779AFC8-B969-49F5-B897-C63BFD376499}" destId="{62357AD2-E73B-49C6-A8EB-F161826C2170}" srcOrd="0" destOrd="0" presId="urn:microsoft.com/office/officeart/2005/8/layout/radial6"/>
    <dgm:cxn modelId="{EDBB4A6C-EC27-485C-A56B-24D72D4DF36E}" srcId="{117A3FC7-FF17-41E2-8930-3A5A725FE136}" destId="{F03676C0-8AD9-4385-8EF1-64162BC9C940}" srcOrd="0" destOrd="0" parTransId="{4DA67255-788B-48C2-9275-FCBC7903E712}" sibTransId="{6E97E06B-E882-4C01-8A50-C843440721FD}"/>
    <dgm:cxn modelId="{8FEFCA9F-AA5A-43AF-81E2-721D6A624E3F}" srcId="{F03676C0-8AD9-4385-8EF1-64162BC9C940}" destId="{138535AC-50E0-4D8F-8B03-3A8A1673C435}" srcOrd="1" destOrd="0" parTransId="{9B4CB0A6-48C8-477B-983B-39880A7D911D}" sibTransId="{ACA85047-7BE0-4225-9670-8704D3BEF02D}"/>
    <dgm:cxn modelId="{4BD4EBB3-9BE1-442F-AFDE-103C6D6A9D6B}" srcId="{F03676C0-8AD9-4385-8EF1-64162BC9C940}" destId="{92B02BED-148B-45E3-9559-2BC0DB8727ED}" srcOrd="2" destOrd="0" parTransId="{8F8B31DC-9364-4369-896A-7AA7C4F9F1FB}" sibTransId="{2779AFC8-B969-49F5-B897-C63BFD376499}"/>
    <dgm:cxn modelId="{016EA2B4-C605-49CB-9C39-3B2B090954D9}" type="presOf" srcId="{138535AC-50E0-4D8F-8B03-3A8A1673C435}" destId="{3633BB14-D659-40B9-8E3E-0953A6A72312}" srcOrd="0" destOrd="0" presId="urn:microsoft.com/office/officeart/2005/8/layout/radial6"/>
    <dgm:cxn modelId="{5B3B0ECA-A8F3-4D8A-A07F-664BEEA32118}" type="presOf" srcId="{92B02BED-148B-45E3-9559-2BC0DB8727ED}" destId="{FBF5BADB-E3E7-4D8D-8125-85669BA17328}" srcOrd="0" destOrd="0" presId="urn:microsoft.com/office/officeart/2005/8/layout/radial6"/>
    <dgm:cxn modelId="{48FF87D0-482D-41D8-9214-E7F6904E6434}" type="presOf" srcId="{117A3FC7-FF17-41E2-8930-3A5A725FE136}" destId="{D69FAD5E-F395-4EA9-9501-6AD2A33AD3AB}" srcOrd="0" destOrd="0" presId="urn:microsoft.com/office/officeart/2005/8/layout/radial6"/>
    <dgm:cxn modelId="{09F2B9D6-B219-40DD-BDD0-9691A224D2FB}" type="presOf" srcId="{6A48B6C8-DBF9-4132-840B-66ED0EF86A1A}" destId="{79D4CCD7-5CFF-41AA-9226-4CE25EF9ED36}" srcOrd="0" destOrd="0" presId="urn:microsoft.com/office/officeart/2005/8/layout/radial6"/>
    <dgm:cxn modelId="{3616CBF6-721D-44F1-847D-4A0FD5BB1615}" type="presOf" srcId="{F03676C0-8AD9-4385-8EF1-64162BC9C940}" destId="{2F4C7ED1-5FB9-4576-AAEA-B26D0E2EEE83}" srcOrd="0" destOrd="0" presId="urn:microsoft.com/office/officeart/2005/8/layout/radial6"/>
    <dgm:cxn modelId="{8E3FEFF9-42A4-4855-8445-8C7066796B00}" type="presOf" srcId="{3A96B00D-6461-4147-9A9D-E953CDB26268}" destId="{B831E504-BFD9-4D72-A5F1-1BAA0ABCFACB}" srcOrd="0" destOrd="0" presId="urn:microsoft.com/office/officeart/2005/8/layout/radial6"/>
    <dgm:cxn modelId="{3BAD0AFC-F9F3-4715-8B2C-DB0E4C396060}" type="presOf" srcId="{9A50244B-9CBA-4C25-A6B1-0D4085F54B93}" destId="{6E64CE45-AF61-44DC-9AD3-A48373FD30D8}" srcOrd="0" destOrd="0" presId="urn:microsoft.com/office/officeart/2005/8/layout/radial6"/>
    <dgm:cxn modelId="{C5D493FD-15BA-4E37-BDA9-8D748ACEC6DE}" type="presOf" srcId="{ACA85047-7BE0-4225-9670-8704D3BEF02D}" destId="{8AC76FBA-3B2A-478F-8CA6-6BF563E866A5}" srcOrd="0" destOrd="0" presId="urn:microsoft.com/office/officeart/2005/8/layout/radial6"/>
    <dgm:cxn modelId="{897EAAFE-6088-4AE6-B824-02F7358EDBB6}" type="presOf" srcId="{7DF997A5-18F0-4B85-A6BD-BC9D3274238B}" destId="{CE8487E0-4D81-4222-ACFC-78C148D867E9}" srcOrd="0" destOrd="0" presId="urn:microsoft.com/office/officeart/2005/8/layout/radial6"/>
    <dgm:cxn modelId="{66E2364E-F99C-44EC-9CB5-050189D29A42}" type="presParOf" srcId="{D69FAD5E-F395-4EA9-9501-6AD2A33AD3AB}" destId="{2F4C7ED1-5FB9-4576-AAEA-B26D0E2EEE83}" srcOrd="0" destOrd="0" presId="urn:microsoft.com/office/officeart/2005/8/layout/radial6"/>
    <dgm:cxn modelId="{3A83B7CE-F417-4EAB-85C2-1D7DAF9ADBF6}" type="presParOf" srcId="{D69FAD5E-F395-4EA9-9501-6AD2A33AD3AB}" destId="{6E64CE45-AF61-44DC-9AD3-A48373FD30D8}" srcOrd="1" destOrd="0" presId="urn:microsoft.com/office/officeart/2005/8/layout/radial6"/>
    <dgm:cxn modelId="{704839D0-07AB-4938-B325-04AFB3084A89}" type="presParOf" srcId="{D69FAD5E-F395-4EA9-9501-6AD2A33AD3AB}" destId="{01A55889-2BA8-4DB6-9144-20959552CECF}" srcOrd="2" destOrd="0" presId="urn:microsoft.com/office/officeart/2005/8/layout/radial6"/>
    <dgm:cxn modelId="{6EB874EF-C098-452A-A85D-1AB142666FB4}" type="presParOf" srcId="{D69FAD5E-F395-4EA9-9501-6AD2A33AD3AB}" destId="{B831E504-BFD9-4D72-A5F1-1BAA0ABCFACB}" srcOrd="3" destOrd="0" presId="urn:microsoft.com/office/officeart/2005/8/layout/radial6"/>
    <dgm:cxn modelId="{2C333965-E4C9-4F1A-A4B2-6BED32C34F01}" type="presParOf" srcId="{D69FAD5E-F395-4EA9-9501-6AD2A33AD3AB}" destId="{3633BB14-D659-40B9-8E3E-0953A6A72312}" srcOrd="4" destOrd="0" presId="urn:microsoft.com/office/officeart/2005/8/layout/radial6"/>
    <dgm:cxn modelId="{BD460743-48A7-4C67-A2D2-058011204B7D}" type="presParOf" srcId="{D69FAD5E-F395-4EA9-9501-6AD2A33AD3AB}" destId="{02279E2D-4D1D-4D34-9CE1-3FDC821998A3}" srcOrd="5" destOrd="0" presId="urn:microsoft.com/office/officeart/2005/8/layout/radial6"/>
    <dgm:cxn modelId="{2C1E8D2A-91D5-4278-8A22-DE874F7FE953}" type="presParOf" srcId="{D69FAD5E-F395-4EA9-9501-6AD2A33AD3AB}" destId="{8AC76FBA-3B2A-478F-8CA6-6BF563E866A5}" srcOrd="6" destOrd="0" presId="urn:microsoft.com/office/officeart/2005/8/layout/radial6"/>
    <dgm:cxn modelId="{70B9AF43-A0C1-4ECC-836B-74540230AAC5}" type="presParOf" srcId="{D69FAD5E-F395-4EA9-9501-6AD2A33AD3AB}" destId="{FBF5BADB-E3E7-4D8D-8125-85669BA17328}" srcOrd="7" destOrd="0" presId="urn:microsoft.com/office/officeart/2005/8/layout/radial6"/>
    <dgm:cxn modelId="{6BB1AF7E-5A59-407E-B086-32EE814C52F2}" type="presParOf" srcId="{D69FAD5E-F395-4EA9-9501-6AD2A33AD3AB}" destId="{0EA095DB-4E67-4B32-9844-DEE0287BB7EA}" srcOrd="8" destOrd="0" presId="urn:microsoft.com/office/officeart/2005/8/layout/radial6"/>
    <dgm:cxn modelId="{F81999E0-B947-484A-B0E5-1403E0A6AF53}" type="presParOf" srcId="{D69FAD5E-F395-4EA9-9501-6AD2A33AD3AB}" destId="{62357AD2-E73B-49C6-A8EB-F161826C2170}" srcOrd="9" destOrd="0" presId="urn:microsoft.com/office/officeart/2005/8/layout/radial6"/>
    <dgm:cxn modelId="{3531E9C9-8618-45B1-89CD-AAAC76B83A3D}" type="presParOf" srcId="{D69FAD5E-F395-4EA9-9501-6AD2A33AD3AB}" destId="{79D4CCD7-5CFF-41AA-9226-4CE25EF9ED36}" srcOrd="10" destOrd="0" presId="urn:microsoft.com/office/officeart/2005/8/layout/radial6"/>
    <dgm:cxn modelId="{43F94EB7-A0EA-4538-AD57-C5B56DD22F44}" type="presParOf" srcId="{D69FAD5E-F395-4EA9-9501-6AD2A33AD3AB}" destId="{D0CF8112-177E-4B7B-A0BC-219436DFC92E}" srcOrd="11" destOrd="0" presId="urn:microsoft.com/office/officeart/2005/8/layout/radial6"/>
    <dgm:cxn modelId="{DCD5257F-BB89-451A-8D3C-E7FEDFE148ED}" type="presParOf" srcId="{D69FAD5E-F395-4EA9-9501-6AD2A33AD3AB}" destId="{CE8487E0-4D81-4222-ACFC-78C148D867E9}" srcOrd="12" destOrd="0" presId="urn:microsoft.com/office/officeart/2005/8/layout/radial6"/>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8487E0-4D81-4222-ACFC-78C148D867E9}">
      <dsp:nvSpPr>
        <dsp:cNvPr id="0" name=""/>
        <dsp:cNvSpPr/>
      </dsp:nvSpPr>
      <dsp:spPr>
        <a:xfrm>
          <a:off x="2727620" y="521145"/>
          <a:ext cx="5081914" cy="5081914"/>
        </a:xfrm>
        <a:prstGeom prst="blockArc">
          <a:avLst>
            <a:gd name="adj1" fmla="val 10616229"/>
            <a:gd name="adj2" fmla="val 18429442"/>
            <a:gd name="adj3" fmla="val 4644"/>
          </a:avLst>
        </a:prstGeom>
        <a:solidFill>
          <a:schemeClr val="accent5"/>
        </a:solidFill>
        <a:ln>
          <a:noFill/>
        </a:ln>
        <a:effectLst/>
        <a:sp3d z="-25400"/>
      </dsp:spPr>
      <dsp:style>
        <a:lnRef idx="0">
          <a:scrgbClr r="0" g="0" b="0"/>
        </a:lnRef>
        <a:fillRef idx="0">
          <a:scrgbClr r="0" g="0" b="0"/>
        </a:fillRef>
        <a:effectRef idx="0">
          <a:scrgbClr r="0" g="0" b="0"/>
        </a:effectRef>
        <a:fontRef idx="minor">
          <a:schemeClr val="lt1"/>
        </a:fontRef>
      </dsp:style>
    </dsp:sp>
    <dsp:sp modelId="{62357AD2-E73B-49C6-A8EB-F161826C2170}">
      <dsp:nvSpPr>
        <dsp:cNvPr id="0" name=""/>
        <dsp:cNvSpPr/>
      </dsp:nvSpPr>
      <dsp:spPr>
        <a:xfrm>
          <a:off x="2730300" y="719301"/>
          <a:ext cx="5081914" cy="5081914"/>
        </a:xfrm>
        <a:prstGeom prst="blockArc">
          <a:avLst>
            <a:gd name="adj1" fmla="val 6895568"/>
            <a:gd name="adj2" fmla="val 10890792"/>
            <a:gd name="adj3" fmla="val 4644"/>
          </a:avLst>
        </a:prstGeom>
        <a:solidFill>
          <a:schemeClr val="accent4"/>
        </a:solidFill>
        <a:ln>
          <a:noFill/>
        </a:ln>
        <a:effectLst/>
        <a:sp3d z="-25400"/>
      </dsp:spPr>
      <dsp:style>
        <a:lnRef idx="0">
          <a:scrgbClr r="0" g="0" b="0"/>
        </a:lnRef>
        <a:fillRef idx="0">
          <a:scrgbClr r="0" g="0" b="0"/>
        </a:fillRef>
        <a:effectRef idx="0">
          <a:scrgbClr r="0" g="0" b="0"/>
        </a:effectRef>
        <a:fontRef idx="minor">
          <a:schemeClr val="lt1"/>
        </a:fontRef>
      </dsp:style>
    </dsp:sp>
    <dsp:sp modelId="{8AC76FBA-3B2A-478F-8CA6-6BF563E866A5}">
      <dsp:nvSpPr>
        <dsp:cNvPr id="0" name=""/>
        <dsp:cNvSpPr/>
      </dsp:nvSpPr>
      <dsp:spPr>
        <a:xfrm>
          <a:off x="3271439" y="1061917"/>
          <a:ext cx="5081914" cy="5081914"/>
        </a:xfrm>
        <a:prstGeom prst="blockArc">
          <a:avLst>
            <a:gd name="adj1" fmla="val 860654"/>
            <a:gd name="adj2" fmla="val 7785175"/>
            <a:gd name="adj3" fmla="val 4644"/>
          </a:avLst>
        </a:prstGeom>
        <a:solidFill>
          <a:schemeClr val="accent6"/>
        </a:solidFill>
        <a:ln>
          <a:noFill/>
        </a:ln>
        <a:effectLst/>
        <a:sp3d z="-25400"/>
      </dsp:spPr>
      <dsp:style>
        <a:lnRef idx="0">
          <a:scrgbClr r="0" g="0" b="0"/>
        </a:lnRef>
        <a:fillRef idx="0">
          <a:scrgbClr r="0" g="0" b="0"/>
        </a:fillRef>
        <a:effectRef idx="0">
          <a:scrgbClr r="0" g="0" b="0"/>
        </a:effectRef>
        <a:fontRef idx="minor">
          <a:schemeClr val="lt1"/>
        </a:fontRef>
      </dsp:style>
    </dsp:sp>
    <dsp:sp modelId="{B831E504-BFD9-4D72-A5F1-1BAA0ABCFACB}">
      <dsp:nvSpPr>
        <dsp:cNvPr id="0" name=""/>
        <dsp:cNvSpPr/>
      </dsp:nvSpPr>
      <dsp:spPr>
        <a:xfrm>
          <a:off x="3332853" y="858477"/>
          <a:ext cx="5081914" cy="5081914"/>
        </a:xfrm>
        <a:prstGeom prst="blockArc">
          <a:avLst>
            <a:gd name="adj1" fmla="val 17466578"/>
            <a:gd name="adj2" fmla="val 1155089"/>
            <a:gd name="adj3" fmla="val 4644"/>
          </a:avLst>
        </a:prstGeom>
        <a:solidFill>
          <a:schemeClr val="accent2">
            <a:hueOff val="0"/>
            <a:satOff val="0"/>
            <a:lumOff val="0"/>
            <a:alphaOff val="0"/>
          </a:schemeClr>
        </a:solidFill>
        <a:ln w="6350" cap="flat" cmpd="sng" algn="ctr">
          <a:solidFill>
            <a:schemeClr val="lt1">
              <a:hueOff val="0"/>
              <a:satOff val="0"/>
              <a:lumOff val="0"/>
              <a:alphaOff val="0"/>
            </a:schemeClr>
          </a:solidFill>
          <a:prstDash val="solid"/>
          <a:miter lim="800000"/>
        </a:ln>
        <a:effectLst/>
        <a:sp3d z="-25400" prstMaterial="plastic">
          <a:bevelT w="25400" h="25400"/>
          <a:bevelB w="25400" h="25400"/>
        </a:sp3d>
      </dsp:spPr>
      <dsp:style>
        <a:lnRef idx="1">
          <a:scrgbClr r="0" g="0" b="0"/>
        </a:lnRef>
        <a:fillRef idx="1">
          <a:scrgbClr r="0" g="0" b="0"/>
        </a:fillRef>
        <a:effectRef idx="2">
          <a:scrgbClr r="0" g="0" b="0"/>
        </a:effectRef>
        <a:fontRef idx="minor">
          <a:schemeClr val="lt1"/>
        </a:fontRef>
      </dsp:style>
    </dsp:sp>
    <dsp:sp modelId="{2F4C7ED1-5FB9-4576-AAEA-B26D0E2EEE83}">
      <dsp:nvSpPr>
        <dsp:cNvPr id="0" name=""/>
        <dsp:cNvSpPr/>
      </dsp:nvSpPr>
      <dsp:spPr>
        <a:xfrm>
          <a:off x="4490157" y="2134920"/>
          <a:ext cx="2341128" cy="2341128"/>
        </a:xfrm>
        <a:prstGeom prst="ellipse">
          <a:avLst/>
        </a:prstGeom>
        <a:solidFill>
          <a:schemeClr val="accent1">
            <a:lumMod val="40000"/>
            <a:lumOff val="60000"/>
          </a:schemeClr>
        </a:solidFill>
        <a:ln>
          <a:noFill/>
        </a:ln>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82550" tIns="82550" rIns="82550" bIns="82550" numCol="1" spcCol="1270" anchor="ctr" anchorCtr="0">
          <a:noAutofit/>
        </a:bodyPr>
        <a:lstStyle/>
        <a:p>
          <a:pPr marL="0" lvl="0" indent="0" algn="ctr" defTabSz="2889250">
            <a:lnSpc>
              <a:spcPct val="90000"/>
            </a:lnSpc>
            <a:spcBef>
              <a:spcPct val="0"/>
            </a:spcBef>
            <a:spcAft>
              <a:spcPct val="35000"/>
            </a:spcAft>
            <a:buNone/>
          </a:pPr>
          <a:r>
            <a:rPr lang="en-GB" sz="6500" b="1" kern="1200" dirty="0">
              <a:solidFill>
                <a:schemeClr val="tx1"/>
              </a:solidFill>
              <a:effectLst>
                <a:outerShdw blurRad="38100" dist="38100" dir="2700000" algn="tl">
                  <a:srgbClr val="000000">
                    <a:alpha val="43137"/>
                  </a:srgbClr>
                </a:outerShdw>
              </a:effectLst>
            </a:rPr>
            <a:t>End</a:t>
          </a:r>
        </a:p>
      </dsp:txBody>
      <dsp:txXfrm>
        <a:off x="4833007" y="2477770"/>
        <a:ext cx="1655428" cy="1655428"/>
      </dsp:txXfrm>
    </dsp:sp>
    <dsp:sp modelId="{6E64CE45-AF61-44DC-9AD3-A48373FD30D8}">
      <dsp:nvSpPr>
        <dsp:cNvPr id="0" name=""/>
        <dsp:cNvSpPr/>
      </dsp:nvSpPr>
      <dsp:spPr>
        <a:xfrm>
          <a:off x="5948302" y="264635"/>
          <a:ext cx="1638790" cy="1638790"/>
        </a:xfrm>
        <a:prstGeom prst="ellipse">
          <a:avLst/>
        </a:prstGeom>
        <a:solidFill>
          <a:schemeClr val="accent2">
            <a:hueOff val="0"/>
            <a:satOff val="0"/>
            <a:lumOff val="0"/>
            <a:alphaOff val="0"/>
          </a:schemeClr>
        </a:solidFill>
        <a:ln>
          <a:noFill/>
        </a:ln>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en-GB" sz="2100" b="1" kern="1200" dirty="0">
              <a:effectLst>
                <a:outerShdw blurRad="38100" dist="38100" dir="2700000" algn="tl">
                  <a:srgbClr val="000000">
                    <a:alpha val="43137"/>
                  </a:srgbClr>
                </a:outerShdw>
              </a:effectLst>
            </a:rPr>
            <a:t>Disgusted Subjects</a:t>
          </a:r>
        </a:p>
      </dsp:txBody>
      <dsp:txXfrm>
        <a:off x="6188297" y="504630"/>
        <a:ext cx="1158800" cy="1158800"/>
      </dsp:txXfrm>
    </dsp:sp>
    <dsp:sp modelId="{3633BB14-D659-40B9-8E3E-0953A6A72312}">
      <dsp:nvSpPr>
        <dsp:cNvPr id="0" name=""/>
        <dsp:cNvSpPr/>
      </dsp:nvSpPr>
      <dsp:spPr>
        <a:xfrm>
          <a:off x="7397586" y="3398379"/>
          <a:ext cx="1638790" cy="1638790"/>
        </a:xfrm>
        <a:prstGeom prst="ellipse">
          <a:avLst/>
        </a:prstGeom>
        <a:solidFill>
          <a:schemeClr val="accent6"/>
        </a:solidFill>
        <a:ln>
          <a:noFill/>
        </a:ln>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en-GB" sz="2100" b="1" kern="1200" dirty="0">
              <a:effectLst>
                <a:outerShdw blurRad="38100" dist="38100" dir="2700000" algn="tl">
                  <a:srgbClr val="000000">
                    <a:alpha val="43137"/>
                  </a:srgbClr>
                </a:outerShdw>
              </a:effectLst>
            </a:rPr>
            <a:t>Not Working Class</a:t>
          </a:r>
        </a:p>
      </dsp:txBody>
      <dsp:txXfrm>
        <a:off x="7637581" y="3638374"/>
        <a:ext cx="1158800" cy="1158800"/>
      </dsp:txXfrm>
    </dsp:sp>
    <dsp:sp modelId="{FBF5BADB-E3E7-4D8D-8125-85669BA17328}">
      <dsp:nvSpPr>
        <dsp:cNvPr id="0" name=""/>
        <dsp:cNvSpPr/>
      </dsp:nvSpPr>
      <dsp:spPr>
        <a:xfrm>
          <a:off x="3405841" y="4691634"/>
          <a:ext cx="1638790" cy="1638790"/>
        </a:xfrm>
        <a:prstGeom prst="ellipse">
          <a:avLst/>
        </a:prstGeom>
        <a:solidFill>
          <a:schemeClr val="accent4">
            <a:hueOff val="0"/>
            <a:satOff val="0"/>
            <a:lumOff val="0"/>
            <a:alphaOff val="0"/>
          </a:schemeClr>
        </a:solidFill>
        <a:ln>
          <a:noFill/>
        </a:ln>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en-GB" sz="2100" b="1" kern="1200" dirty="0">
              <a:effectLst>
                <a:outerShdw blurRad="38100" dist="38100" dir="2700000" algn="tl">
                  <a:srgbClr val="000000">
                    <a:alpha val="43137"/>
                  </a:srgbClr>
                </a:outerShdw>
              </a:effectLst>
            </a:rPr>
            <a:t>Social Capital</a:t>
          </a:r>
        </a:p>
      </dsp:txBody>
      <dsp:txXfrm>
        <a:off x="3645836" y="4931629"/>
        <a:ext cx="1158800" cy="1158800"/>
      </dsp:txXfrm>
    </dsp:sp>
    <dsp:sp modelId="{79D4CCD7-5CFF-41AA-9226-4CE25EF9ED36}">
      <dsp:nvSpPr>
        <dsp:cNvPr id="0" name=""/>
        <dsp:cNvSpPr/>
      </dsp:nvSpPr>
      <dsp:spPr>
        <a:xfrm>
          <a:off x="1970767" y="2375321"/>
          <a:ext cx="1638790" cy="1638790"/>
        </a:xfrm>
        <a:prstGeom prst="ellipse">
          <a:avLst/>
        </a:prstGeom>
        <a:solidFill>
          <a:schemeClr val="accent5">
            <a:hueOff val="0"/>
            <a:satOff val="0"/>
            <a:lumOff val="0"/>
            <a:alphaOff val="0"/>
          </a:schemeClr>
        </a:solidFill>
        <a:ln>
          <a:noFill/>
        </a:ln>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en-GB" sz="2100" b="1" kern="1200" dirty="0">
              <a:effectLst>
                <a:outerShdw blurRad="38100" dist="38100" dir="2700000" algn="tl">
                  <a:srgbClr val="000000">
                    <a:alpha val="43137"/>
                  </a:srgbClr>
                </a:outerShdw>
              </a:effectLst>
            </a:rPr>
            <a:t>Cultural Capital</a:t>
          </a:r>
        </a:p>
      </dsp:txBody>
      <dsp:txXfrm>
        <a:off x="2210762" y="2615316"/>
        <a:ext cx="1158800" cy="1158800"/>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4659BF-891A-41B7-B53A-A26FE4F05923}" type="datetimeFigureOut">
              <a:rPr lang="en-GB" smtClean="0"/>
              <a:t>27/08/2019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2CCD81-79C4-4A57-B56A-354C049F6D5A}" type="slidenum">
              <a:rPr lang="en-GB" smtClean="0"/>
              <a:t>‹#›</a:t>
            </a:fld>
            <a:endParaRPr lang="en-GB"/>
          </a:p>
        </p:txBody>
      </p:sp>
    </p:spTree>
    <p:extLst>
      <p:ext uri="{BB962C8B-B14F-4D97-AF65-F5344CB8AC3E}">
        <p14:creationId xmlns:p14="http://schemas.microsoft.com/office/powerpoint/2010/main" val="11748997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Notes</a:t>
            </a:r>
          </a:p>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Almost by definition, the members are first generation converts, and, like all converts, they tend to be far more enthusiastic and committed - even fanatic - than those born into a religion. </a:t>
            </a:r>
            <a:endPar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endParaRPr lang="en-GB" dirty="0"/>
          </a:p>
        </p:txBody>
      </p:sp>
      <p:sp>
        <p:nvSpPr>
          <p:cNvPr id="4" name="Slide Number Placeholder 3"/>
          <p:cNvSpPr>
            <a:spLocks noGrp="1"/>
          </p:cNvSpPr>
          <p:nvPr>
            <p:ph type="sldNum" sz="quarter" idx="10"/>
          </p:nvPr>
        </p:nvSpPr>
        <p:spPr/>
        <p:txBody>
          <a:bodyPr/>
          <a:lstStyle/>
          <a:p>
            <a:fld id="{2A2CCD81-79C4-4A57-B56A-354C049F6D5A}" type="slidenum">
              <a:rPr lang="en-GB" smtClean="0"/>
              <a:t>2</a:t>
            </a:fld>
            <a:endParaRPr lang="en-GB"/>
          </a:p>
        </p:txBody>
      </p:sp>
    </p:spTree>
    <p:extLst>
      <p:ext uri="{BB962C8B-B14F-4D97-AF65-F5344CB8AC3E}">
        <p14:creationId xmlns:p14="http://schemas.microsoft.com/office/powerpoint/2010/main" val="4187767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E5E63-0B45-4308-8537-B4A0F61388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FB0412F-9C4D-41F7-B5A5-6CD778CD66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C09993E-60AF-41D8-A04D-6CF0D7DA8865}"/>
              </a:ext>
            </a:extLst>
          </p:cNvPr>
          <p:cNvSpPr>
            <a:spLocks noGrp="1"/>
          </p:cNvSpPr>
          <p:nvPr>
            <p:ph type="dt" sz="half" idx="10"/>
          </p:nvPr>
        </p:nvSpPr>
        <p:spPr/>
        <p:txBody>
          <a:bodyPr/>
          <a:lstStyle/>
          <a:p>
            <a:fld id="{B3AC5127-D715-4C57-ADD4-97D8D8E292C7}" type="datetimeFigureOut">
              <a:rPr lang="en-GB" smtClean="0"/>
              <a:t>27/08/2019</a:t>
            </a:fld>
            <a:endParaRPr lang="en-GB"/>
          </a:p>
        </p:txBody>
      </p:sp>
      <p:sp>
        <p:nvSpPr>
          <p:cNvPr id="5" name="Footer Placeholder 4">
            <a:extLst>
              <a:ext uri="{FF2B5EF4-FFF2-40B4-BE49-F238E27FC236}">
                <a16:creationId xmlns:a16="http://schemas.microsoft.com/office/drawing/2014/main" id="{5AEA61B9-846A-4386-B205-F9CE84C0602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AB3E37C-C3CD-483A-A338-51716C1E205F}"/>
              </a:ext>
            </a:extLst>
          </p:cNvPr>
          <p:cNvSpPr>
            <a:spLocks noGrp="1"/>
          </p:cNvSpPr>
          <p:nvPr>
            <p:ph type="sldNum" sz="quarter" idx="12"/>
          </p:nvPr>
        </p:nvSpPr>
        <p:spPr/>
        <p:txBody>
          <a:bodyPr/>
          <a:lstStyle/>
          <a:p>
            <a:fld id="{A535BDEA-DD37-4CE5-AB9B-84805D71687A}" type="slidenum">
              <a:rPr lang="en-GB" smtClean="0"/>
              <a:t>‹#›</a:t>
            </a:fld>
            <a:endParaRPr lang="en-GB"/>
          </a:p>
        </p:txBody>
      </p:sp>
    </p:spTree>
    <p:extLst>
      <p:ext uri="{BB962C8B-B14F-4D97-AF65-F5344CB8AC3E}">
        <p14:creationId xmlns:p14="http://schemas.microsoft.com/office/powerpoint/2010/main" val="1790433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37473-A3A6-4F73-8206-595CD92EC28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8323B21-78DB-400D-84F9-49E9713A00D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43D14A-B973-4DCB-9A4B-FBAA52ED48A9}"/>
              </a:ext>
            </a:extLst>
          </p:cNvPr>
          <p:cNvSpPr>
            <a:spLocks noGrp="1"/>
          </p:cNvSpPr>
          <p:nvPr>
            <p:ph type="dt" sz="half" idx="10"/>
          </p:nvPr>
        </p:nvSpPr>
        <p:spPr/>
        <p:txBody>
          <a:bodyPr/>
          <a:lstStyle/>
          <a:p>
            <a:fld id="{B3AC5127-D715-4C57-ADD4-97D8D8E292C7}" type="datetimeFigureOut">
              <a:rPr lang="en-GB" smtClean="0"/>
              <a:t>27/08/2019</a:t>
            </a:fld>
            <a:endParaRPr lang="en-GB"/>
          </a:p>
        </p:txBody>
      </p:sp>
      <p:sp>
        <p:nvSpPr>
          <p:cNvPr id="5" name="Footer Placeholder 4">
            <a:extLst>
              <a:ext uri="{FF2B5EF4-FFF2-40B4-BE49-F238E27FC236}">
                <a16:creationId xmlns:a16="http://schemas.microsoft.com/office/drawing/2014/main" id="{7E643FC6-C242-4D40-8F4E-0EF76E78FD8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E89D256-8D69-4394-A310-B2F9008AD965}"/>
              </a:ext>
            </a:extLst>
          </p:cNvPr>
          <p:cNvSpPr>
            <a:spLocks noGrp="1"/>
          </p:cNvSpPr>
          <p:nvPr>
            <p:ph type="sldNum" sz="quarter" idx="12"/>
          </p:nvPr>
        </p:nvSpPr>
        <p:spPr/>
        <p:txBody>
          <a:bodyPr/>
          <a:lstStyle/>
          <a:p>
            <a:fld id="{A535BDEA-DD37-4CE5-AB9B-84805D71687A}" type="slidenum">
              <a:rPr lang="en-GB" smtClean="0"/>
              <a:t>‹#›</a:t>
            </a:fld>
            <a:endParaRPr lang="en-GB"/>
          </a:p>
        </p:txBody>
      </p:sp>
    </p:spTree>
    <p:extLst>
      <p:ext uri="{BB962C8B-B14F-4D97-AF65-F5344CB8AC3E}">
        <p14:creationId xmlns:p14="http://schemas.microsoft.com/office/powerpoint/2010/main" val="1632847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4C6C79-AB49-44E4-8077-BBE2D65CBEC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7FF5937-3951-40EE-951B-21B0EDD6E7E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EE61D27-B6CC-4023-ABB6-E0DE5B718A84}"/>
              </a:ext>
            </a:extLst>
          </p:cNvPr>
          <p:cNvSpPr>
            <a:spLocks noGrp="1"/>
          </p:cNvSpPr>
          <p:nvPr>
            <p:ph type="dt" sz="half" idx="10"/>
          </p:nvPr>
        </p:nvSpPr>
        <p:spPr/>
        <p:txBody>
          <a:bodyPr/>
          <a:lstStyle/>
          <a:p>
            <a:fld id="{B3AC5127-D715-4C57-ADD4-97D8D8E292C7}" type="datetimeFigureOut">
              <a:rPr lang="en-GB" smtClean="0"/>
              <a:t>27/08/2019</a:t>
            </a:fld>
            <a:endParaRPr lang="en-GB"/>
          </a:p>
        </p:txBody>
      </p:sp>
      <p:sp>
        <p:nvSpPr>
          <p:cNvPr id="5" name="Footer Placeholder 4">
            <a:extLst>
              <a:ext uri="{FF2B5EF4-FFF2-40B4-BE49-F238E27FC236}">
                <a16:creationId xmlns:a16="http://schemas.microsoft.com/office/drawing/2014/main" id="{E1C67586-BEF9-495D-9083-6C7BD0FD68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7418DF-B6E5-4051-8000-DAEECED7A222}"/>
              </a:ext>
            </a:extLst>
          </p:cNvPr>
          <p:cNvSpPr>
            <a:spLocks noGrp="1"/>
          </p:cNvSpPr>
          <p:nvPr>
            <p:ph type="sldNum" sz="quarter" idx="12"/>
          </p:nvPr>
        </p:nvSpPr>
        <p:spPr/>
        <p:txBody>
          <a:bodyPr/>
          <a:lstStyle/>
          <a:p>
            <a:fld id="{A535BDEA-DD37-4CE5-AB9B-84805D71687A}" type="slidenum">
              <a:rPr lang="en-GB" smtClean="0"/>
              <a:t>‹#›</a:t>
            </a:fld>
            <a:endParaRPr lang="en-GB"/>
          </a:p>
        </p:txBody>
      </p:sp>
    </p:spTree>
    <p:extLst>
      <p:ext uri="{BB962C8B-B14F-4D97-AF65-F5344CB8AC3E}">
        <p14:creationId xmlns:p14="http://schemas.microsoft.com/office/powerpoint/2010/main" val="287479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07BBCF-7B56-4B0F-93EF-EFC47B6D713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31EAFB8-86E9-42E6-989D-74C361C7D57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7FF1FDF-EE2B-4F0B-A018-EFB4F3C6D038}"/>
              </a:ext>
            </a:extLst>
          </p:cNvPr>
          <p:cNvSpPr>
            <a:spLocks noGrp="1"/>
          </p:cNvSpPr>
          <p:nvPr>
            <p:ph type="dt" sz="half" idx="10"/>
          </p:nvPr>
        </p:nvSpPr>
        <p:spPr/>
        <p:txBody>
          <a:bodyPr/>
          <a:lstStyle/>
          <a:p>
            <a:fld id="{B3AC5127-D715-4C57-ADD4-97D8D8E292C7}" type="datetimeFigureOut">
              <a:rPr lang="en-GB" smtClean="0"/>
              <a:t>27/08/2019</a:t>
            </a:fld>
            <a:endParaRPr lang="en-GB"/>
          </a:p>
        </p:txBody>
      </p:sp>
      <p:sp>
        <p:nvSpPr>
          <p:cNvPr id="5" name="Footer Placeholder 4">
            <a:extLst>
              <a:ext uri="{FF2B5EF4-FFF2-40B4-BE49-F238E27FC236}">
                <a16:creationId xmlns:a16="http://schemas.microsoft.com/office/drawing/2014/main" id="{BAB30951-BC56-441E-BCA0-09BD4F2AD7D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DCF4CE-29AA-43D1-A35C-D7907FEE0D82}"/>
              </a:ext>
            </a:extLst>
          </p:cNvPr>
          <p:cNvSpPr>
            <a:spLocks noGrp="1"/>
          </p:cNvSpPr>
          <p:nvPr>
            <p:ph type="sldNum" sz="quarter" idx="12"/>
          </p:nvPr>
        </p:nvSpPr>
        <p:spPr/>
        <p:txBody>
          <a:bodyPr/>
          <a:lstStyle/>
          <a:p>
            <a:fld id="{A535BDEA-DD37-4CE5-AB9B-84805D71687A}" type="slidenum">
              <a:rPr lang="en-GB" smtClean="0"/>
              <a:t>‹#›</a:t>
            </a:fld>
            <a:endParaRPr lang="en-GB"/>
          </a:p>
        </p:txBody>
      </p:sp>
    </p:spTree>
    <p:extLst>
      <p:ext uri="{BB962C8B-B14F-4D97-AF65-F5344CB8AC3E}">
        <p14:creationId xmlns:p14="http://schemas.microsoft.com/office/powerpoint/2010/main" val="1198384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89F67-4FF7-4518-8085-74D0034629C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E5526DC-2B21-40C7-95CF-3FBCD3BFD3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E37DA38-8B27-49B5-8758-F67FB96AE076}"/>
              </a:ext>
            </a:extLst>
          </p:cNvPr>
          <p:cNvSpPr>
            <a:spLocks noGrp="1"/>
          </p:cNvSpPr>
          <p:nvPr>
            <p:ph type="dt" sz="half" idx="10"/>
          </p:nvPr>
        </p:nvSpPr>
        <p:spPr/>
        <p:txBody>
          <a:bodyPr/>
          <a:lstStyle/>
          <a:p>
            <a:fld id="{B3AC5127-D715-4C57-ADD4-97D8D8E292C7}" type="datetimeFigureOut">
              <a:rPr lang="en-GB" smtClean="0"/>
              <a:t>27/08/2019</a:t>
            </a:fld>
            <a:endParaRPr lang="en-GB"/>
          </a:p>
        </p:txBody>
      </p:sp>
      <p:sp>
        <p:nvSpPr>
          <p:cNvPr id="5" name="Footer Placeholder 4">
            <a:extLst>
              <a:ext uri="{FF2B5EF4-FFF2-40B4-BE49-F238E27FC236}">
                <a16:creationId xmlns:a16="http://schemas.microsoft.com/office/drawing/2014/main" id="{E7284199-E272-4D3A-A5A4-378036D3322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C81B59-FB53-4231-B6BB-E06605229F67}"/>
              </a:ext>
            </a:extLst>
          </p:cNvPr>
          <p:cNvSpPr>
            <a:spLocks noGrp="1"/>
          </p:cNvSpPr>
          <p:nvPr>
            <p:ph type="sldNum" sz="quarter" idx="12"/>
          </p:nvPr>
        </p:nvSpPr>
        <p:spPr/>
        <p:txBody>
          <a:bodyPr/>
          <a:lstStyle/>
          <a:p>
            <a:fld id="{A535BDEA-DD37-4CE5-AB9B-84805D71687A}" type="slidenum">
              <a:rPr lang="en-GB" smtClean="0"/>
              <a:t>‹#›</a:t>
            </a:fld>
            <a:endParaRPr lang="en-GB"/>
          </a:p>
        </p:txBody>
      </p:sp>
    </p:spTree>
    <p:extLst>
      <p:ext uri="{BB962C8B-B14F-4D97-AF65-F5344CB8AC3E}">
        <p14:creationId xmlns:p14="http://schemas.microsoft.com/office/powerpoint/2010/main" val="955364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4ED7C-38FB-43EE-857B-E527A5B7560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C8799CE-2523-49A7-B77D-551DB40E730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237F638-15F8-4791-A481-38A3E1B00C6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232957A-1D66-4524-B636-B4EC9BF4F3DE}"/>
              </a:ext>
            </a:extLst>
          </p:cNvPr>
          <p:cNvSpPr>
            <a:spLocks noGrp="1"/>
          </p:cNvSpPr>
          <p:nvPr>
            <p:ph type="dt" sz="half" idx="10"/>
          </p:nvPr>
        </p:nvSpPr>
        <p:spPr/>
        <p:txBody>
          <a:bodyPr/>
          <a:lstStyle/>
          <a:p>
            <a:fld id="{B3AC5127-D715-4C57-ADD4-97D8D8E292C7}" type="datetimeFigureOut">
              <a:rPr lang="en-GB" smtClean="0"/>
              <a:t>27/08/2019</a:t>
            </a:fld>
            <a:endParaRPr lang="en-GB"/>
          </a:p>
        </p:txBody>
      </p:sp>
      <p:sp>
        <p:nvSpPr>
          <p:cNvPr id="6" name="Footer Placeholder 5">
            <a:extLst>
              <a:ext uri="{FF2B5EF4-FFF2-40B4-BE49-F238E27FC236}">
                <a16:creationId xmlns:a16="http://schemas.microsoft.com/office/drawing/2014/main" id="{D243C236-1DF0-4742-94FC-A892D49289F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597E443-C959-4CE0-A544-364754A4D7DA}"/>
              </a:ext>
            </a:extLst>
          </p:cNvPr>
          <p:cNvSpPr>
            <a:spLocks noGrp="1"/>
          </p:cNvSpPr>
          <p:nvPr>
            <p:ph type="sldNum" sz="quarter" idx="12"/>
          </p:nvPr>
        </p:nvSpPr>
        <p:spPr/>
        <p:txBody>
          <a:bodyPr/>
          <a:lstStyle/>
          <a:p>
            <a:fld id="{A535BDEA-DD37-4CE5-AB9B-84805D71687A}" type="slidenum">
              <a:rPr lang="en-GB" smtClean="0"/>
              <a:t>‹#›</a:t>
            </a:fld>
            <a:endParaRPr lang="en-GB"/>
          </a:p>
        </p:txBody>
      </p:sp>
    </p:spTree>
    <p:extLst>
      <p:ext uri="{BB962C8B-B14F-4D97-AF65-F5344CB8AC3E}">
        <p14:creationId xmlns:p14="http://schemas.microsoft.com/office/powerpoint/2010/main" val="2301454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FF46C-1BE8-4D6A-9890-CAA4D6ED638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0590A55-BF75-4E66-9D74-E0843C81FB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BADF144-535D-403C-97AE-68DAF713407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A53C794-B432-43DF-B8BA-3071050FC7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5E2A167-CF18-4FD8-83B5-B93383700E2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1828299-4738-4BFA-89FA-DE55E46A5C80}"/>
              </a:ext>
            </a:extLst>
          </p:cNvPr>
          <p:cNvSpPr>
            <a:spLocks noGrp="1"/>
          </p:cNvSpPr>
          <p:nvPr>
            <p:ph type="dt" sz="half" idx="10"/>
          </p:nvPr>
        </p:nvSpPr>
        <p:spPr/>
        <p:txBody>
          <a:bodyPr/>
          <a:lstStyle/>
          <a:p>
            <a:fld id="{B3AC5127-D715-4C57-ADD4-97D8D8E292C7}" type="datetimeFigureOut">
              <a:rPr lang="en-GB" smtClean="0"/>
              <a:t>27/08/2019</a:t>
            </a:fld>
            <a:endParaRPr lang="en-GB"/>
          </a:p>
        </p:txBody>
      </p:sp>
      <p:sp>
        <p:nvSpPr>
          <p:cNvPr id="8" name="Footer Placeholder 7">
            <a:extLst>
              <a:ext uri="{FF2B5EF4-FFF2-40B4-BE49-F238E27FC236}">
                <a16:creationId xmlns:a16="http://schemas.microsoft.com/office/drawing/2014/main" id="{CCADD99E-918F-40CA-B92A-4F74FDE2B79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5FD6A3D-3F4B-4571-AA46-9AB855A0D9B9}"/>
              </a:ext>
            </a:extLst>
          </p:cNvPr>
          <p:cNvSpPr>
            <a:spLocks noGrp="1"/>
          </p:cNvSpPr>
          <p:nvPr>
            <p:ph type="sldNum" sz="quarter" idx="12"/>
          </p:nvPr>
        </p:nvSpPr>
        <p:spPr/>
        <p:txBody>
          <a:bodyPr/>
          <a:lstStyle/>
          <a:p>
            <a:fld id="{A535BDEA-DD37-4CE5-AB9B-84805D71687A}" type="slidenum">
              <a:rPr lang="en-GB" smtClean="0"/>
              <a:t>‹#›</a:t>
            </a:fld>
            <a:endParaRPr lang="en-GB"/>
          </a:p>
        </p:txBody>
      </p:sp>
    </p:spTree>
    <p:extLst>
      <p:ext uri="{BB962C8B-B14F-4D97-AF65-F5344CB8AC3E}">
        <p14:creationId xmlns:p14="http://schemas.microsoft.com/office/powerpoint/2010/main" val="38970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6F884-6D49-4E8D-92F6-4C69FFEF9E6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25575B0-68D7-4678-A065-7799D4B34AC9}"/>
              </a:ext>
            </a:extLst>
          </p:cNvPr>
          <p:cNvSpPr>
            <a:spLocks noGrp="1"/>
          </p:cNvSpPr>
          <p:nvPr>
            <p:ph type="dt" sz="half" idx="10"/>
          </p:nvPr>
        </p:nvSpPr>
        <p:spPr/>
        <p:txBody>
          <a:bodyPr/>
          <a:lstStyle/>
          <a:p>
            <a:fld id="{B3AC5127-D715-4C57-ADD4-97D8D8E292C7}" type="datetimeFigureOut">
              <a:rPr lang="en-GB" smtClean="0"/>
              <a:t>27/08/2019</a:t>
            </a:fld>
            <a:endParaRPr lang="en-GB"/>
          </a:p>
        </p:txBody>
      </p:sp>
      <p:sp>
        <p:nvSpPr>
          <p:cNvPr id="4" name="Footer Placeholder 3">
            <a:extLst>
              <a:ext uri="{FF2B5EF4-FFF2-40B4-BE49-F238E27FC236}">
                <a16:creationId xmlns:a16="http://schemas.microsoft.com/office/drawing/2014/main" id="{F3939C4A-FC05-4A9D-B39D-E3DFF17CCB4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07B6D49-BBA4-408C-B1BE-B3216C03215A}"/>
              </a:ext>
            </a:extLst>
          </p:cNvPr>
          <p:cNvSpPr>
            <a:spLocks noGrp="1"/>
          </p:cNvSpPr>
          <p:nvPr>
            <p:ph type="sldNum" sz="quarter" idx="12"/>
          </p:nvPr>
        </p:nvSpPr>
        <p:spPr/>
        <p:txBody>
          <a:bodyPr/>
          <a:lstStyle/>
          <a:p>
            <a:fld id="{A535BDEA-DD37-4CE5-AB9B-84805D71687A}" type="slidenum">
              <a:rPr lang="en-GB" smtClean="0"/>
              <a:t>‹#›</a:t>
            </a:fld>
            <a:endParaRPr lang="en-GB"/>
          </a:p>
        </p:txBody>
      </p:sp>
    </p:spTree>
    <p:extLst>
      <p:ext uri="{BB962C8B-B14F-4D97-AF65-F5344CB8AC3E}">
        <p14:creationId xmlns:p14="http://schemas.microsoft.com/office/powerpoint/2010/main" val="273806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51C883-00A6-401D-AB5A-9DF8AAD14D15}"/>
              </a:ext>
            </a:extLst>
          </p:cNvPr>
          <p:cNvSpPr>
            <a:spLocks noGrp="1"/>
          </p:cNvSpPr>
          <p:nvPr>
            <p:ph type="dt" sz="half" idx="10"/>
          </p:nvPr>
        </p:nvSpPr>
        <p:spPr/>
        <p:txBody>
          <a:bodyPr/>
          <a:lstStyle/>
          <a:p>
            <a:fld id="{B3AC5127-D715-4C57-ADD4-97D8D8E292C7}" type="datetimeFigureOut">
              <a:rPr lang="en-GB" smtClean="0"/>
              <a:t>27/08/2019</a:t>
            </a:fld>
            <a:endParaRPr lang="en-GB"/>
          </a:p>
        </p:txBody>
      </p:sp>
      <p:sp>
        <p:nvSpPr>
          <p:cNvPr id="3" name="Footer Placeholder 2">
            <a:extLst>
              <a:ext uri="{FF2B5EF4-FFF2-40B4-BE49-F238E27FC236}">
                <a16:creationId xmlns:a16="http://schemas.microsoft.com/office/drawing/2014/main" id="{BD108B95-DAB7-4413-80BB-8F12FA0C84F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FDEAC39-28F8-4366-9ADF-ED1D485A4AB7}"/>
              </a:ext>
            </a:extLst>
          </p:cNvPr>
          <p:cNvSpPr>
            <a:spLocks noGrp="1"/>
          </p:cNvSpPr>
          <p:nvPr>
            <p:ph type="sldNum" sz="quarter" idx="12"/>
          </p:nvPr>
        </p:nvSpPr>
        <p:spPr/>
        <p:txBody>
          <a:bodyPr/>
          <a:lstStyle/>
          <a:p>
            <a:fld id="{A535BDEA-DD37-4CE5-AB9B-84805D71687A}" type="slidenum">
              <a:rPr lang="en-GB" smtClean="0"/>
              <a:t>‹#›</a:t>
            </a:fld>
            <a:endParaRPr lang="en-GB"/>
          </a:p>
        </p:txBody>
      </p:sp>
    </p:spTree>
    <p:extLst>
      <p:ext uri="{BB962C8B-B14F-4D97-AF65-F5344CB8AC3E}">
        <p14:creationId xmlns:p14="http://schemas.microsoft.com/office/powerpoint/2010/main" val="1072648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9E976-0FF5-4424-B9B4-03679EFE1D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AA49F7A-B8F4-4753-9E20-06BF7BC999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8922789-500F-4A44-9B71-C213EC0248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1F71823-E036-40A2-8F68-3BAD5794EBFD}"/>
              </a:ext>
            </a:extLst>
          </p:cNvPr>
          <p:cNvSpPr>
            <a:spLocks noGrp="1"/>
          </p:cNvSpPr>
          <p:nvPr>
            <p:ph type="dt" sz="half" idx="10"/>
          </p:nvPr>
        </p:nvSpPr>
        <p:spPr/>
        <p:txBody>
          <a:bodyPr/>
          <a:lstStyle/>
          <a:p>
            <a:fld id="{B3AC5127-D715-4C57-ADD4-97D8D8E292C7}" type="datetimeFigureOut">
              <a:rPr lang="en-GB" smtClean="0"/>
              <a:t>27/08/2019</a:t>
            </a:fld>
            <a:endParaRPr lang="en-GB"/>
          </a:p>
        </p:txBody>
      </p:sp>
      <p:sp>
        <p:nvSpPr>
          <p:cNvPr id="6" name="Footer Placeholder 5">
            <a:extLst>
              <a:ext uri="{FF2B5EF4-FFF2-40B4-BE49-F238E27FC236}">
                <a16:creationId xmlns:a16="http://schemas.microsoft.com/office/drawing/2014/main" id="{E276F7F1-9315-4FC1-A667-DB7B6936BD3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17CD554-5F30-4558-B925-D7EBC6C04E72}"/>
              </a:ext>
            </a:extLst>
          </p:cNvPr>
          <p:cNvSpPr>
            <a:spLocks noGrp="1"/>
          </p:cNvSpPr>
          <p:nvPr>
            <p:ph type="sldNum" sz="quarter" idx="12"/>
          </p:nvPr>
        </p:nvSpPr>
        <p:spPr/>
        <p:txBody>
          <a:bodyPr/>
          <a:lstStyle/>
          <a:p>
            <a:fld id="{A535BDEA-DD37-4CE5-AB9B-84805D71687A}" type="slidenum">
              <a:rPr lang="en-GB" smtClean="0"/>
              <a:t>‹#›</a:t>
            </a:fld>
            <a:endParaRPr lang="en-GB"/>
          </a:p>
        </p:txBody>
      </p:sp>
    </p:spTree>
    <p:extLst>
      <p:ext uri="{BB962C8B-B14F-4D97-AF65-F5344CB8AC3E}">
        <p14:creationId xmlns:p14="http://schemas.microsoft.com/office/powerpoint/2010/main" val="2973450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DEAAB-CA9D-48A4-8351-505C86B4B2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AA4763F-2C4E-4452-9824-47392D23A6A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A92D39C-60F8-4F25-91F1-0E70C375D7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3A8AE19-6920-4EB6-A57C-153EB8BEA3BB}"/>
              </a:ext>
            </a:extLst>
          </p:cNvPr>
          <p:cNvSpPr>
            <a:spLocks noGrp="1"/>
          </p:cNvSpPr>
          <p:nvPr>
            <p:ph type="dt" sz="half" idx="10"/>
          </p:nvPr>
        </p:nvSpPr>
        <p:spPr/>
        <p:txBody>
          <a:bodyPr/>
          <a:lstStyle/>
          <a:p>
            <a:fld id="{B3AC5127-D715-4C57-ADD4-97D8D8E292C7}" type="datetimeFigureOut">
              <a:rPr lang="en-GB" smtClean="0"/>
              <a:t>27/08/2019</a:t>
            </a:fld>
            <a:endParaRPr lang="en-GB"/>
          </a:p>
        </p:txBody>
      </p:sp>
      <p:sp>
        <p:nvSpPr>
          <p:cNvPr id="6" name="Footer Placeholder 5">
            <a:extLst>
              <a:ext uri="{FF2B5EF4-FFF2-40B4-BE49-F238E27FC236}">
                <a16:creationId xmlns:a16="http://schemas.microsoft.com/office/drawing/2014/main" id="{BFC83E6C-7629-4D41-9D4C-13CCA44AAD9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2F9859A-A84B-4515-8F05-79A12662E179}"/>
              </a:ext>
            </a:extLst>
          </p:cNvPr>
          <p:cNvSpPr>
            <a:spLocks noGrp="1"/>
          </p:cNvSpPr>
          <p:nvPr>
            <p:ph type="sldNum" sz="quarter" idx="12"/>
          </p:nvPr>
        </p:nvSpPr>
        <p:spPr/>
        <p:txBody>
          <a:bodyPr/>
          <a:lstStyle/>
          <a:p>
            <a:fld id="{A535BDEA-DD37-4CE5-AB9B-84805D71687A}" type="slidenum">
              <a:rPr lang="en-GB" smtClean="0"/>
              <a:t>‹#›</a:t>
            </a:fld>
            <a:endParaRPr lang="en-GB"/>
          </a:p>
        </p:txBody>
      </p:sp>
    </p:spTree>
    <p:extLst>
      <p:ext uri="{BB962C8B-B14F-4D97-AF65-F5344CB8AC3E}">
        <p14:creationId xmlns:p14="http://schemas.microsoft.com/office/powerpoint/2010/main" val="2427946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FEC4185-8D2E-4108-8C51-CF28DEDA06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B8D1E24-6DF1-42C5-9CB8-5D35111E7A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B2F253D-F1E5-439E-B2C0-AADF296E0A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AC5127-D715-4C57-ADD4-97D8D8E292C7}" type="datetimeFigureOut">
              <a:rPr lang="en-GB" smtClean="0"/>
              <a:t>27/08/2019</a:t>
            </a:fld>
            <a:endParaRPr lang="en-GB"/>
          </a:p>
        </p:txBody>
      </p:sp>
      <p:sp>
        <p:nvSpPr>
          <p:cNvPr id="5" name="Footer Placeholder 4">
            <a:extLst>
              <a:ext uri="{FF2B5EF4-FFF2-40B4-BE49-F238E27FC236}">
                <a16:creationId xmlns:a16="http://schemas.microsoft.com/office/drawing/2014/main" id="{0CFFFE1A-3DCE-4A9D-B5F8-15918F0EA4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834866A-BF3A-48AD-AA97-478B47516F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35BDEA-DD37-4CE5-AB9B-84805D71687A}" type="slidenum">
              <a:rPr lang="en-GB" smtClean="0"/>
              <a:t>‹#›</a:t>
            </a:fld>
            <a:endParaRPr lang="en-GB"/>
          </a:p>
        </p:txBody>
      </p:sp>
    </p:spTree>
    <p:extLst>
      <p:ext uri="{BB962C8B-B14F-4D97-AF65-F5344CB8AC3E}">
        <p14:creationId xmlns:p14="http://schemas.microsoft.com/office/powerpoint/2010/main" val="3015648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1.png"/><Relationship Id="rId7" Type="http://schemas.openxmlformats.org/officeDocument/2006/relationships/diagramQuickStyle" Target="../diagrams/quickStyle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2.jpg"/><Relationship Id="rId9" Type="http://schemas.microsoft.com/office/2007/relationships/diagramDrawing" Target="../diagrams/drawing1.xml"/></Relationships>
</file>

<file path=ppt/slides/_rels/slide3.xml.rels><?xml version="1.0" encoding="UTF-8" standalone="yes"?>
<Relationships xmlns="http://schemas.openxmlformats.org/package/2006/relationships"><Relationship Id="rId3" Type="http://schemas.openxmlformats.org/officeDocument/2006/relationships/hyperlink" Target="https://www.shortcutstv.com/" TargetMode="External"/><Relationship Id="rId2" Type="http://schemas.openxmlformats.org/officeDocument/2006/relationships/image" Target="../media/image3.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F3E6BC0-6ED5-42FA-85AF-3E02660FA170}"/>
              </a:ext>
            </a:extLst>
          </p:cNvPr>
          <p:cNvPicPr>
            <a:picLocks noChangeAspect="1"/>
          </p:cNvPicPr>
          <p:nvPr/>
        </p:nvPicPr>
        <p:blipFill>
          <a:blip r:embed="rId2">
            <a:duotone>
              <a:prstClr val="black"/>
              <a:schemeClr val="accent5">
                <a:tint val="45000"/>
                <a:satMod val="400000"/>
              </a:schemeClr>
            </a:duotone>
            <a:extLst>
              <a:ext uri="{28A0092B-C50C-407E-A947-70E740481C1C}">
                <a14:useLocalDpi xmlns:a14="http://schemas.microsoft.com/office/drawing/2010/main" val="0"/>
              </a:ext>
            </a:extLst>
          </a:blip>
          <a:srcRect/>
          <a:stretch/>
        </p:blipFill>
        <p:spPr>
          <a:xfrm>
            <a:off x="1" y="927463"/>
            <a:ext cx="12191998" cy="5003076"/>
          </a:xfrm>
          <a:prstGeom prst="rect">
            <a:avLst/>
          </a:prstGeom>
        </p:spPr>
      </p:pic>
      <p:sp>
        <p:nvSpPr>
          <p:cNvPr id="6" name="TextBox 5">
            <a:extLst>
              <a:ext uri="{FF2B5EF4-FFF2-40B4-BE49-F238E27FC236}">
                <a16:creationId xmlns:a16="http://schemas.microsoft.com/office/drawing/2014/main" id="{19464B0D-9053-4419-B3B4-6707E33A93B2}"/>
              </a:ext>
            </a:extLst>
          </p:cNvPr>
          <p:cNvSpPr txBox="1"/>
          <p:nvPr/>
        </p:nvSpPr>
        <p:spPr>
          <a:xfrm>
            <a:off x="1" y="0"/>
            <a:ext cx="12192000" cy="1015663"/>
          </a:xfrm>
          <a:prstGeom prst="rect">
            <a:avLst/>
          </a:prstGeom>
          <a:noFill/>
        </p:spPr>
        <p:txBody>
          <a:bodyPr wrap="square" rtlCol="0">
            <a:spAutoFit/>
          </a:bodyPr>
          <a:lstStyle/>
          <a:p>
            <a:pPr algn="ctr"/>
            <a:r>
              <a:rPr lang="en-GB" sz="6000" b="1" dirty="0">
                <a:solidFill>
                  <a:srgbClr val="00B0F0"/>
                </a:solidFill>
                <a:effectLst>
                  <a:outerShdw blurRad="38100" dist="38100" dir="2700000" algn="tl">
                    <a:srgbClr val="000000">
                      <a:alpha val="43137"/>
                    </a:srgbClr>
                  </a:outerShdw>
                </a:effectLst>
                <a:latin typeface="Adobe Gothic Std B" panose="020B0800000000000000" pitchFamily="34" charset="-128"/>
                <a:ea typeface="Adobe Gothic Std B" panose="020B0800000000000000" pitchFamily="34" charset="-128"/>
              </a:rPr>
              <a:t>Culture and Identity</a:t>
            </a:r>
          </a:p>
        </p:txBody>
      </p:sp>
      <p:sp>
        <p:nvSpPr>
          <p:cNvPr id="7" name="TextBox 6">
            <a:extLst>
              <a:ext uri="{FF2B5EF4-FFF2-40B4-BE49-F238E27FC236}">
                <a16:creationId xmlns:a16="http://schemas.microsoft.com/office/drawing/2014/main" id="{1C11EA20-868C-4995-92E9-411D09C5C22C}"/>
              </a:ext>
            </a:extLst>
          </p:cNvPr>
          <p:cNvSpPr txBox="1"/>
          <p:nvPr/>
        </p:nvSpPr>
        <p:spPr>
          <a:xfrm>
            <a:off x="0" y="6013940"/>
            <a:ext cx="12192000" cy="830997"/>
          </a:xfrm>
          <a:prstGeom prst="rect">
            <a:avLst/>
          </a:prstGeom>
          <a:noFill/>
        </p:spPr>
        <p:txBody>
          <a:bodyPr wrap="square" rtlCol="0">
            <a:spAutoFit/>
          </a:bodyPr>
          <a:lstStyle/>
          <a:p>
            <a:pPr algn="ctr"/>
            <a:r>
              <a:rPr lang="en-GB" sz="4800" b="1" dirty="0">
                <a:solidFill>
                  <a:srgbClr val="FFFF00"/>
                </a:solidFill>
                <a:effectLst>
                  <a:outerShdw blurRad="38100" dist="38100" dir="2700000" algn="tl">
                    <a:srgbClr val="000000">
                      <a:alpha val="43137"/>
                    </a:srgbClr>
                  </a:outerShdw>
                </a:effectLst>
                <a:latin typeface="Adobe Gothic Std B" panose="020B0800000000000000" pitchFamily="34" charset="-128"/>
                <a:ea typeface="Adobe Gothic Std B" panose="020B0800000000000000" pitchFamily="34" charset="-128"/>
              </a:rPr>
              <a:t>Middle Class Identities | 2</a:t>
            </a:r>
          </a:p>
        </p:txBody>
      </p:sp>
    </p:spTree>
    <p:extLst>
      <p:ext uri="{BB962C8B-B14F-4D97-AF65-F5344CB8AC3E}">
        <p14:creationId xmlns:p14="http://schemas.microsoft.com/office/powerpoint/2010/main" val="2439904154"/>
      </p:ext>
    </p:extLst>
  </p:cSld>
  <p:clrMapOvr>
    <a:masterClrMapping/>
  </p:clrMapOvr>
  <mc:AlternateContent xmlns:mc="http://schemas.openxmlformats.org/markup-compatibility/2006" xmlns:p14="http://schemas.microsoft.com/office/powerpoint/2010/main">
    <mc:Choice Requires="p14">
      <p:transition p14:dur="10" advTm="6000"/>
    </mc:Choice>
    <mc:Fallback xmlns="">
      <p:transition advTm="6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0"/>
                                        <p:tgtEl>
                                          <p:spTgt spid="5"/>
                                        </p:tgtEl>
                                      </p:cBhvr>
                                    </p:animEffect>
                                  </p:childTnLst>
                                </p:cTn>
                              </p:par>
                              <p:par>
                                <p:cTn id="8" presetID="2" presetClass="entr" presetSubtype="1"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 calcmode="lin" valueType="num">
                                      <p:cBhvr additive="base">
                                        <p:cTn id="10" dur="2000" fill="hold"/>
                                        <p:tgtEl>
                                          <p:spTgt spid="6"/>
                                        </p:tgtEl>
                                        <p:attrNameLst>
                                          <p:attrName>ppt_x</p:attrName>
                                        </p:attrNameLst>
                                      </p:cBhvr>
                                      <p:tavLst>
                                        <p:tav tm="0">
                                          <p:val>
                                            <p:strVal val="#ppt_x"/>
                                          </p:val>
                                        </p:tav>
                                        <p:tav tm="100000">
                                          <p:val>
                                            <p:strVal val="#ppt_x"/>
                                          </p:val>
                                        </p:tav>
                                      </p:tavLst>
                                    </p:anim>
                                    <p:anim calcmode="lin" valueType="num">
                                      <p:cBhvr additive="base">
                                        <p:cTn id="11" dur="2000" fill="hold"/>
                                        <p:tgtEl>
                                          <p:spTgt spid="6"/>
                                        </p:tgtEl>
                                        <p:attrNameLst>
                                          <p:attrName>ppt_y</p:attrName>
                                        </p:attrNameLst>
                                      </p:cBhvr>
                                      <p:tavLst>
                                        <p:tav tm="0">
                                          <p:val>
                                            <p:strVal val="0-#ppt_h/2"/>
                                          </p:val>
                                        </p:tav>
                                        <p:tav tm="100000">
                                          <p:val>
                                            <p:strVal val="#ppt_y"/>
                                          </p:val>
                                        </p:tav>
                                      </p:tavLst>
                                    </p:anim>
                                  </p:childTnLst>
                                </p:cTn>
                              </p:par>
                              <p:par>
                                <p:cTn id="12" presetID="2" presetClass="entr" presetSubtype="4" fill="hold" grpId="0" nodeType="with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additive="base">
                                        <p:cTn id="14" dur="2000" fill="hold"/>
                                        <p:tgtEl>
                                          <p:spTgt spid="7"/>
                                        </p:tgtEl>
                                        <p:attrNameLst>
                                          <p:attrName>ppt_x</p:attrName>
                                        </p:attrNameLst>
                                      </p:cBhvr>
                                      <p:tavLst>
                                        <p:tav tm="0">
                                          <p:val>
                                            <p:strVal val="#ppt_x"/>
                                          </p:val>
                                        </p:tav>
                                        <p:tav tm="100000">
                                          <p:val>
                                            <p:strVal val="#ppt_x"/>
                                          </p:val>
                                        </p:tav>
                                      </p:tavLst>
                                    </p:anim>
                                    <p:anim calcmode="lin" valueType="num">
                                      <p:cBhvr additive="base">
                                        <p:cTn id="15" dur="2000" fill="hold"/>
                                        <p:tgtEl>
                                          <p:spTgt spid="7"/>
                                        </p:tgtEl>
                                        <p:attrNameLst>
                                          <p:attrName>ppt_y</p:attrName>
                                        </p:attrNameLst>
                                      </p:cBhvr>
                                      <p:tavLst>
                                        <p:tav tm="0">
                                          <p:val>
                                            <p:strVal val="1+#ppt_h/2"/>
                                          </p:val>
                                        </p:tav>
                                        <p:tav tm="100000">
                                          <p:val>
                                            <p:strVal val="#ppt_y"/>
                                          </p:val>
                                        </p:tav>
                                      </p:tavLst>
                                    </p:anim>
                                  </p:childTnLst>
                                </p:cTn>
                              </p:par>
                            </p:childTnLst>
                          </p:cTn>
                        </p:par>
                        <p:par>
                          <p:cTn id="16" fill="hold">
                            <p:stCondLst>
                              <p:cond delay="3000"/>
                            </p:stCondLst>
                            <p:childTnLst>
                              <p:par>
                                <p:cTn id="17" presetID="10" presetClass="exit" presetSubtype="0" fill="hold" grpId="1" nodeType="afterEffect">
                                  <p:stCondLst>
                                    <p:cond delay="2000"/>
                                  </p:stCondLst>
                                  <p:childTnLst>
                                    <p:animEffect transition="out" filter="fade">
                                      <p:cBhvr>
                                        <p:cTn id="18" dur="2000"/>
                                        <p:tgtEl>
                                          <p:spTgt spid="6"/>
                                        </p:tgtEl>
                                      </p:cBhvr>
                                    </p:animEffect>
                                    <p:set>
                                      <p:cBhvr>
                                        <p:cTn id="19" dur="1" fill="hold">
                                          <p:stCondLst>
                                            <p:cond delay="1999"/>
                                          </p:stCondLst>
                                        </p:cTn>
                                        <p:tgtEl>
                                          <p:spTgt spid="6"/>
                                        </p:tgtEl>
                                        <p:attrNameLst>
                                          <p:attrName>style.visibility</p:attrName>
                                        </p:attrNameLst>
                                      </p:cBhvr>
                                      <p:to>
                                        <p:strVal val="hidden"/>
                                      </p:to>
                                    </p:set>
                                  </p:childTnLst>
                                </p:cTn>
                              </p:par>
                              <p:par>
                                <p:cTn id="20" presetID="10" presetClass="exit" presetSubtype="0" fill="hold" grpId="1" nodeType="withEffect">
                                  <p:stCondLst>
                                    <p:cond delay="2000"/>
                                  </p:stCondLst>
                                  <p:childTnLst>
                                    <p:animEffect transition="out" filter="fade">
                                      <p:cBhvr>
                                        <p:cTn id="21" dur="2000"/>
                                        <p:tgtEl>
                                          <p:spTgt spid="7"/>
                                        </p:tgtEl>
                                      </p:cBhvr>
                                    </p:animEffect>
                                    <p:set>
                                      <p:cBhvr>
                                        <p:cTn id="22" dur="1" fill="hold">
                                          <p:stCondLst>
                                            <p:cond delay="19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7" grpId="0"/>
      <p:bldP spid="7"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F3E6BC0-6ED5-42FA-85AF-3E02660FA170}"/>
              </a:ext>
            </a:extLst>
          </p:cNvPr>
          <p:cNvPicPr>
            <a:picLocks noChangeAspect="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p:blipFill>
        <p:spPr>
          <a:xfrm>
            <a:off x="0" y="925066"/>
            <a:ext cx="12192000" cy="4990011"/>
          </a:xfrm>
          <a:prstGeom prst="rect">
            <a:avLst/>
          </a:prstGeom>
          <a:blipFill dpi="0" rotWithShape="1">
            <a:blip r:embed="rId4">
              <a:duotone>
                <a:schemeClr val="accent1">
                  <a:shade val="45000"/>
                  <a:satMod val="135000"/>
                </a:schemeClr>
                <a:prstClr val="white"/>
              </a:duotone>
            </a:blip>
            <a:srcRect/>
            <a:stretch>
              <a:fillRect/>
            </a:stretch>
          </a:blipFill>
        </p:spPr>
      </p:pic>
      <p:graphicFrame>
        <p:nvGraphicFramePr>
          <p:cNvPr id="2" name="Diagram 1">
            <a:extLst>
              <a:ext uri="{FF2B5EF4-FFF2-40B4-BE49-F238E27FC236}">
                <a16:creationId xmlns:a16="http://schemas.microsoft.com/office/drawing/2014/main" id="{920BD770-CB5D-43BC-B4B7-964C2C2F0189}"/>
              </a:ext>
            </a:extLst>
          </p:cNvPr>
          <p:cNvGraphicFramePr/>
          <p:nvPr>
            <p:extLst>
              <p:ext uri="{D42A27DB-BD31-4B8C-83A1-F6EECF244321}">
                <p14:modId xmlns:p14="http://schemas.microsoft.com/office/powerpoint/2010/main" val="1357356954"/>
              </p:ext>
            </p:extLst>
          </p:nvPr>
        </p:nvGraphicFramePr>
        <p:xfrm>
          <a:off x="319571" y="84940"/>
          <a:ext cx="11321444" cy="6610969"/>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3" name="TextBox 12">
            <a:extLst>
              <a:ext uri="{FF2B5EF4-FFF2-40B4-BE49-F238E27FC236}">
                <a16:creationId xmlns:a16="http://schemas.microsoft.com/office/drawing/2014/main" id="{0E10C7CD-7849-44B4-A818-858A5F83382B}"/>
              </a:ext>
            </a:extLst>
          </p:cNvPr>
          <p:cNvSpPr txBox="1"/>
          <p:nvPr/>
        </p:nvSpPr>
        <p:spPr>
          <a:xfrm>
            <a:off x="105910" y="143860"/>
            <a:ext cx="5393052" cy="584775"/>
          </a:xfrm>
          <a:prstGeom prst="rect">
            <a:avLst/>
          </a:prstGeom>
          <a:noFill/>
        </p:spPr>
        <p:txBody>
          <a:bodyPr wrap="square" rtlCol="0">
            <a:spAutoFit/>
          </a:bodyPr>
          <a:lstStyle/>
          <a:p>
            <a:r>
              <a:rPr lang="en-GB" sz="3200" b="1" dirty="0">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effectLst>
                  <a:outerShdw blurRad="38100" dist="38100" dir="2700000" algn="tl">
                    <a:srgbClr val="000000">
                      <a:alpha val="43137"/>
                    </a:srgbClr>
                  </a:outerShdw>
                </a:effectLst>
                <a:latin typeface="Adobe Gothic Std B" panose="020B0800000000000000" pitchFamily="34" charset="-128"/>
                <a:ea typeface="Adobe Gothic Std B" panose="020B0800000000000000" pitchFamily="34" charset="-128"/>
              </a:rPr>
              <a:t>Middle Class</a:t>
            </a:r>
          </a:p>
        </p:txBody>
      </p:sp>
      <p:sp>
        <p:nvSpPr>
          <p:cNvPr id="14" name="TextBox 13">
            <a:extLst>
              <a:ext uri="{FF2B5EF4-FFF2-40B4-BE49-F238E27FC236}">
                <a16:creationId xmlns:a16="http://schemas.microsoft.com/office/drawing/2014/main" id="{8B9733DE-F0E1-4BFD-BC05-40137D638CE9}"/>
              </a:ext>
            </a:extLst>
          </p:cNvPr>
          <p:cNvSpPr txBox="1"/>
          <p:nvPr/>
        </p:nvSpPr>
        <p:spPr>
          <a:xfrm>
            <a:off x="6567636" y="162091"/>
            <a:ext cx="5498962" cy="584775"/>
          </a:xfrm>
          <a:prstGeom prst="rect">
            <a:avLst/>
          </a:prstGeom>
          <a:noFill/>
        </p:spPr>
        <p:txBody>
          <a:bodyPr wrap="square" rtlCol="0">
            <a:spAutoFit/>
          </a:bodyPr>
          <a:lstStyle/>
          <a:p>
            <a:pPr algn="r"/>
            <a:r>
              <a:rPr lang="en-GB" sz="3200" b="1" dirty="0">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effectLst>
                  <a:outerShdw blurRad="38100" dist="38100" dir="2700000" algn="tl">
                    <a:srgbClr val="000000">
                      <a:alpha val="43137"/>
                    </a:srgbClr>
                  </a:outerShdw>
                </a:effectLst>
                <a:latin typeface="Adobe Gothic Std B" panose="020B0800000000000000" pitchFamily="34" charset="-128"/>
                <a:ea typeface="Adobe Gothic Std B" panose="020B0800000000000000" pitchFamily="34" charset="-128"/>
              </a:rPr>
              <a:t>Cultural Identities</a:t>
            </a:r>
          </a:p>
        </p:txBody>
      </p:sp>
      <p:sp>
        <p:nvSpPr>
          <p:cNvPr id="24" name="TextBox 23">
            <a:extLst>
              <a:ext uri="{FF2B5EF4-FFF2-40B4-BE49-F238E27FC236}">
                <a16:creationId xmlns:a16="http://schemas.microsoft.com/office/drawing/2014/main" id="{7DB9C788-078D-456C-B263-0CE1A9242F73}"/>
              </a:ext>
            </a:extLst>
          </p:cNvPr>
          <p:cNvSpPr txBox="1"/>
          <p:nvPr/>
        </p:nvSpPr>
        <p:spPr>
          <a:xfrm>
            <a:off x="319570" y="-102717"/>
            <a:ext cx="1854335" cy="1600438"/>
          </a:xfrm>
          <a:prstGeom prst="rect">
            <a:avLst/>
          </a:prstGeom>
          <a:noFill/>
        </p:spPr>
        <p:txBody>
          <a:bodyPr wrap="square" rtlCol="0">
            <a:spAutoFit/>
          </a:bodyPr>
          <a:lstStyle/>
          <a:p>
            <a:endParaRPr lang="en-US" dirty="0"/>
          </a:p>
        </p:txBody>
      </p:sp>
      <p:sp>
        <p:nvSpPr>
          <p:cNvPr id="23" name="TextBox 22">
            <a:extLst>
              <a:ext uri="{FF2B5EF4-FFF2-40B4-BE49-F238E27FC236}">
                <a16:creationId xmlns:a16="http://schemas.microsoft.com/office/drawing/2014/main" id="{999DB3E4-CBA2-4522-BD83-497A71EC2238}"/>
              </a:ext>
            </a:extLst>
          </p:cNvPr>
          <p:cNvSpPr txBox="1"/>
          <p:nvPr/>
        </p:nvSpPr>
        <p:spPr>
          <a:xfrm>
            <a:off x="10858365" y="4925388"/>
            <a:ext cx="1742377" cy="1847672"/>
          </a:xfrm>
          <a:prstGeom prst="rect">
            <a:avLst/>
          </a:prstGeom>
          <a:noFill/>
        </p:spPr>
        <p:txBody>
          <a:bodyPr wrap="square" rtlCol="0">
            <a:spAutoFit/>
          </a:bodyPr>
          <a:lstStyle/>
          <a:p>
            <a:endParaRPr lang="en-US" dirty="0"/>
          </a:p>
        </p:txBody>
      </p:sp>
      <p:sp>
        <p:nvSpPr>
          <p:cNvPr id="19" name="Rectangle 18">
            <a:extLst>
              <a:ext uri="{FF2B5EF4-FFF2-40B4-BE49-F238E27FC236}">
                <a16:creationId xmlns:a16="http://schemas.microsoft.com/office/drawing/2014/main" id="{DEDCA063-67E1-44BF-846A-50AD55901436}"/>
              </a:ext>
            </a:extLst>
          </p:cNvPr>
          <p:cNvSpPr/>
          <p:nvPr/>
        </p:nvSpPr>
        <p:spPr>
          <a:xfrm>
            <a:off x="5597799" y="5035952"/>
            <a:ext cx="6293609" cy="1569660"/>
          </a:xfrm>
          <a:prstGeom prst="rect">
            <a:avLst/>
          </a:prstGeom>
          <a:ln/>
        </p:spPr>
        <p:style>
          <a:lnRef idx="0">
            <a:schemeClr val="accent6"/>
          </a:lnRef>
          <a:fillRef idx="3">
            <a:schemeClr val="accent6"/>
          </a:fillRef>
          <a:effectRef idx="3">
            <a:schemeClr val="accent6"/>
          </a:effectRef>
          <a:fontRef idx="minor">
            <a:schemeClr val="lt1"/>
          </a:fontRef>
        </p:style>
        <p:txBody>
          <a:bodyPr wrap="square">
            <a:spAutoFit/>
          </a:bodyPr>
          <a:lstStyle/>
          <a:p>
            <a:r>
              <a:rPr lang="en-GB" sz="1600" dirty="0"/>
              <a:t>This reflects the observation “the middle classes” occupy an ambivalent and precarious class position – “above the working class” and wanting to maintain a separation from them and “below the upper class” but </a:t>
            </a:r>
            <a:r>
              <a:rPr lang="en-GB" sz="1600" i="1" dirty="0"/>
              <a:t>aspiring</a:t>
            </a:r>
            <a:r>
              <a:rPr lang="en-GB" sz="1600" dirty="0"/>
              <a:t> to be like them. As “disgusted subjects”, middle class identities are built around taste cultures (music, food, literature, film, clothing…) that are qualitatively different to lower class taste cultures.</a:t>
            </a:r>
          </a:p>
        </p:txBody>
      </p:sp>
      <p:sp>
        <p:nvSpPr>
          <p:cNvPr id="16" name="Rectangle 15">
            <a:extLst>
              <a:ext uri="{FF2B5EF4-FFF2-40B4-BE49-F238E27FC236}">
                <a16:creationId xmlns:a16="http://schemas.microsoft.com/office/drawing/2014/main" id="{F6D1F251-1E2F-4725-8C71-0000DAA289FA}"/>
              </a:ext>
            </a:extLst>
          </p:cNvPr>
          <p:cNvSpPr/>
          <p:nvPr/>
        </p:nvSpPr>
        <p:spPr>
          <a:xfrm>
            <a:off x="7858253" y="934523"/>
            <a:ext cx="4243369" cy="2308324"/>
          </a:xfrm>
          <a:prstGeom prst="rect">
            <a:avLst/>
          </a:prstGeom>
          <a:ln/>
        </p:spPr>
        <p:style>
          <a:lnRef idx="0">
            <a:schemeClr val="accent2"/>
          </a:lnRef>
          <a:fillRef idx="3">
            <a:schemeClr val="accent2"/>
          </a:fillRef>
          <a:effectRef idx="3">
            <a:schemeClr val="accent2"/>
          </a:effectRef>
          <a:fontRef idx="minor">
            <a:schemeClr val="lt1"/>
          </a:fontRef>
        </p:style>
        <p:txBody>
          <a:bodyPr wrap="square">
            <a:spAutoFit/>
          </a:bodyPr>
          <a:lstStyle/>
          <a:p>
            <a:r>
              <a:rPr lang="en-GB" sz="1600" dirty="0"/>
              <a:t>This refers to what </a:t>
            </a:r>
            <a:r>
              <a:rPr lang="en-GB" sz="1600" b="1" dirty="0"/>
              <a:t>Lawler</a:t>
            </a:r>
            <a:r>
              <a:rPr lang="en-GB" sz="1600" dirty="0"/>
              <a:t> (2005) calls “expressions of disgust at perceived violations of taste” – a consistent and unifying feature of middle class identities. Through the “cultural ownership of taste” the middle classes distinguish themselves from those below (their worthless and disposable cultural forms) merely vulgar) and </a:t>
            </a:r>
            <a:r>
              <a:rPr lang="en-GB" sz="1600" dirty="0" err="1"/>
              <a:t>thise</a:t>
            </a:r>
            <a:r>
              <a:rPr lang="en-GB" sz="1600" dirty="0"/>
              <a:t> above, with their “vulgar and tasteless shows of wealth”. </a:t>
            </a:r>
          </a:p>
        </p:txBody>
      </p:sp>
      <p:sp>
        <p:nvSpPr>
          <p:cNvPr id="18" name="Rectangle 17">
            <a:extLst>
              <a:ext uri="{FF2B5EF4-FFF2-40B4-BE49-F238E27FC236}">
                <a16:creationId xmlns:a16="http://schemas.microsoft.com/office/drawing/2014/main" id="{6C242B99-F4B4-4A4B-AF6A-F35C0F1E032F}"/>
              </a:ext>
            </a:extLst>
          </p:cNvPr>
          <p:cNvSpPr/>
          <p:nvPr/>
        </p:nvSpPr>
        <p:spPr>
          <a:xfrm>
            <a:off x="121807" y="978995"/>
            <a:ext cx="5191639" cy="1323439"/>
          </a:xfrm>
          <a:prstGeom prst="rect">
            <a:avLst/>
          </a:prstGeom>
          <a:ln/>
        </p:spPr>
        <p:style>
          <a:lnRef idx="0">
            <a:schemeClr val="accent5"/>
          </a:lnRef>
          <a:fillRef idx="3">
            <a:schemeClr val="accent5"/>
          </a:fillRef>
          <a:effectRef idx="3">
            <a:schemeClr val="accent5"/>
          </a:effectRef>
          <a:fontRef idx="minor">
            <a:schemeClr val="lt1"/>
          </a:fontRef>
        </p:style>
        <p:txBody>
          <a:bodyPr wrap="square">
            <a:spAutoFit/>
          </a:bodyPr>
          <a:lstStyle/>
          <a:p>
            <a:r>
              <a:rPr lang="en-GB" sz="1600" dirty="0"/>
              <a:t>Various </a:t>
            </a:r>
            <a:r>
              <a:rPr lang="en-GB" sz="1600" i="1" dirty="0"/>
              <a:t>non-economic</a:t>
            </a:r>
            <a:r>
              <a:rPr lang="en-GB" sz="1600" dirty="0"/>
              <a:t> resources - of which educational qualifications (</a:t>
            </a:r>
            <a:r>
              <a:rPr lang="en-GB" sz="1600" i="1" dirty="0"/>
              <a:t>symbolic cultural capital</a:t>
            </a:r>
            <a:r>
              <a:rPr lang="en-GB" sz="1600" dirty="0"/>
              <a:t>) are hugely-important for the cultural reproduction of middle class statuses and identities - used to enhance cultural identities through a sense of difference, separation and superiority.</a:t>
            </a:r>
          </a:p>
        </p:txBody>
      </p:sp>
      <p:sp>
        <p:nvSpPr>
          <p:cNvPr id="28" name="TextBox 27">
            <a:hlinkClick r:id="" action="ppaction://hlinkshowjump?jump=lastslide"/>
            <a:extLst>
              <a:ext uri="{FF2B5EF4-FFF2-40B4-BE49-F238E27FC236}">
                <a16:creationId xmlns:a16="http://schemas.microsoft.com/office/drawing/2014/main" id="{135850AB-415A-4076-80A8-4EB2F7C7E252}"/>
              </a:ext>
            </a:extLst>
          </p:cNvPr>
          <p:cNvSpPr txBox="1"/>
          <p:nvPr/>
        </p:nvSpPr>
        <p:spPr>
          <a:xfrm>
            <a:off x="4859810" y="2551523"/>
            <a:ext cx="2189611" cy="1754326"/>
          </a:xfrm>
          <a:prstGeom prst="rect">
            <a:avLst/>
          </a:prstGeom>
          <a:noFill/>
        </p:spPr>
        <p:txBody>
          <a:bodyPr wrap="square" rtlCol="0">
            <a:spAutoFit/>
          </a:bodyPr>
          <a:lstStyle/>
          <a:p>
            <a:endParaRPr lang="en-GB" dirty="0"/>
          </a:p>
          <a:p>
            <a:endParaRPr lang="en-GB" dirty="0"/>
          </a:p>
          <a:p>
            <a:endParaRPr lang="en-GB" dirty="0"/>
          </a:p>
          <a:p>
            <a:endParaRPr lang="en-GB" dirty="0"/>
          </a:p>
          <a:p>
            <a:endParaRPr lang="en-GB" dirty="0"/>
          </a:p>
          <a:p>
            <a:endParaRPr lang="en-GB" dirty="0"/>
          </a:p>
        </p:txBody>
      </p:sp>
      <p:sp>
        <p:nvSpPr>
          <p:cNvPr id="25" name="Rectangle 24">
            <a:extLst>
              <a:ext uri="{FF2B5EF4-FFF2-40B4-BE49-F238E27FC236}">
                <a16:creationId xmlns:a16="http://schemas.microsoft.com/office/drawing/2014/main" id="{70DAAC65-A37F-406C-9161-DFFC2A74A6B8}"/>
              </a:ext>
            </a:extLst>
          </p:cNvPr>
          <p:cNvSpPr/>
          <p:nvPr/>
        </p:nvSpPr>
        <p:spPr>
          <a:xfrm>
            <a:off x="143203" y="4099058"/>
            <a:ext cx="3460027" cy="2554545"/>
          </a:xfrm>
          <a:prstGeom prst="rect">
            <a:avLst/>
          </a:prstGeom>
          <a:ln/>
        </p:spPr>
        <p:style>
          <a:lnRef idx="0">
            <a:schemeClr val="accent4"/>
          </a:lnRef>
          <a:fillRef idx="3">
            <a:schemeClr val="accent4"/>
          </a:fillRef>
          <a:effectRef idx="3">
            <a:schemeClr val="accent4"/>
          </a:effectRef>
          <a:fontRef idx="minor">
            <a:schemeClr val="lt1"/>
          </a:fontRef>
        </p:style>
        <p:txBody>
          <a:bodyPr wrap="square">
            <a:spAutoFit/>
          </a:bodyPr>
          <a:lstStyle/>
          <a:p>
            <a:r>
              <a:rPr lang="en-GB" sz="1600" dirty="0">
                <a:solidFill>
                  <a:schemeClr val="tx1"/>
                </a:solidFill>
              </a:rPr>
              <a:t>The various ways people are connected to </a:t>
            </a:r>
            <a:r>
              <a:rPr lang="en-GB" sz="1600" i="1" dirty="0">
                <a:solidFill>
                  <a:schemeClr val="tx1"/>
                </a:solidFill>
              </a:rPr>
              <a:t>social networks</a:t>
            </a:r>
            <a:r>
              <a:rPr lang="en-GB" sz="1600" dirty="0">
                <a:solidFill>
                  <a:schemeClr val="tx1"/>
                </a:solidFill>
              </a:rPr>
              <a:t> (who you know) and the value these have for </a:t>
            </a:r>
            <a:r>
              <a:rPr lang="en-GB" sz="1600" i="1" dirty="0">
                <a:solidFill>
                  <a:schemeClr val="tx1"/>
                </a:solidFill>
              </a:rPr>
              <a:t>norms of reciprocity</a:t>
            </a:r>
            <a:r>
              <a:rPr lang="en-GB" sz="1600" dirty="0">
                <a:solidFill>
                  <a:schemeClr val="tx1"/>
                </a:solidFill>
              </a:rPr>
              <a:t> - what people are willing and able to do for each other. The middle classes are better placed to key into significant </a:t>
            </a:r>
            <a:r>
              <a:rPr lang="en-GB" sz="1600" i="1" dirty="0">
                <a:solidFill>
                  <a:schemeClr val="tx1"/>
                </a:solidFill>
              </a:rPr>
              <a:t>social networks</a:t>
            </a:r>
            <a:r>
              <a:rPr lang="en-GB" sz="1600" dirty="0">
                <a:solidFill>
                  <a:schemeClr val="tx1"/>
                </a:solidFill>
              </a:rPr>
              <a:t>, such as schools or the workplace, that can be exploited for social and economic advantage.</a:t>
            </a:r>
          </a:p>
        </p:txBody>
      </p:sp>
      <p:sp>
        <p:nvSpPr>
          <p:cNvPr id="8" name="TextBox 7">
            <a:extLst>
              <a:ext uri="{FF2B5EF4-FFF2-40B4-BE49-F238E27FC236}">
                <a16:creationId xmlns:a16="http://schemas.microsoft.com/office/drawing/2014/main" id="{C6BB4604-C9A9-4C93-A589-36258C6FC2A5}"/>
              </a:ext>
            </a:extLst>
          </p:cNvPr>
          <p:cNvSpPr txBox="1"/>
          <p:nvPr/>
        </p:nvSpPr>
        <p:spPr>
          <a:xfrm>
            <a:off x="2504631" y="2643218"/>
            <a:ext cx="1719735" cy="1374251"/>
          </a:xfrm>
          <a:prstGeom prst="rect">
            <a:avLst/>
          </a:prstGeom>
          <a:noFill/>
        </p:spPr>
        <p:txBody>
          <a:bodyPr wrap="square" rtlCol="0">
            <a:spAutoFit/>
          </a:bodyPr>
          <a:lstStyle/>
          <a:p>
            <a:endParaRPr lang="en-GB" dirty="0"/>
          </a:p>
        </p:txBody>
      </p:sp>
      <p:sp>
        <p:nvSpPr>
          <p:cNvPr id="3" name="TextBox 2">
            <a:extLst>
              <a:ext uri="{FF2B5EF4-FFF2-40B4-BE49-F238E27FC236}">
                <a16:creationId xmlns:a16="http://schemas.microsoft.com/office/drawing/2014/main" id="{D0FEB1D7-1567-41CB-B251-FACE2297EC8E}"/>
              </a:ext>
            </a:extLst>
          </p:cNvPr>
          <p:cNvSpPr txBox="1"/>
          <p:nvPr/>
        </p:nvSpPr>
        <p:spPr>
          <a:xfrm>
            <a:off x="6226793" y="1312933"/>
            <a:ext cx="1343466" cy="1114934"/>
          </a:xfrm>
          <a:prstGeom prst="rect">
            <a:avLst/>
          </a:prstGeom>
          <a:noFill/>
        </p:spPr>
        <p:txBody>
          <a:bodyPr wrap="square" rtlCol="0">
            <a:spAutoFit/>
          </a:bodyPr>
          <a:lstStyle/>
          <a:p>
            <a:endParaRPr lang="en-GB" dirty="0"/>
          </a:p>
        </p:txBody>
      </p:sp>
      <p:sp>
        <p:nvSpPr>
          <p:cNvPr id="4" name="TextBox 3">
            <a:extLst>
              <a:ext uri="{FF2B5EF4-FFF2-40B4-BE49-F238E27FC236}">
                <a16:creationId xmlns:a16="http://schemas.microsoft.com/office/drawing/2014/main" id="{AA5F575F-E4CB-49E1-822B-24613A48A480}"/>
              </a:ext>
            </a:extLst>
          </p:cNvPr>
          <p:cNvSpPr txBox="1"/>
          <p:nvPr/>
        </p:nvSpPr>
        <p:spPr>
          <a:xfrm>
            <a:off x="3712473" y="4495726"/>
            <a:ext cx="1600973" cy="1585626"/>
          </a:xfrm>
          <a:prstGeom prst="rect">
            <a:avLst/>
          </a:prstGeom>
          <a:noFill/>
        </p:spPr>
        <p:txBody>
          <a:bodyPr wrap="square" rtlCol="0">
            <a:spAutoFit/>
          </a:bodyPr>
          <a:lstStyle/>
          <a:p>
            <a:endParaRPr lang="en-GB" dirty="0"/>
          </a:p>
        </p:txBody>
      </p:sp>
      <p:sp>
        <p:nvSpPr>
          <p:cNvPr id="6" name="TextBox 5">
            <a:extLst>
              <a:ext uri="{FF2B5EF4-FFF2-40B4-BE49-F238E27FC236}">
                <a16:creationId xmlns:a16="http://schemas.microsoft.com/office/drawing/2014/main" id="{7175CA68-0FF7-4F3E-87B1-24EF717BD744}"/>
              </a:ext>
            </a:extLst>
          </p:cNvPr>
          <p:cNvSpPr txBox="1"/>
          <p:nvPr/>
        </p:nvSpPr>
        <p:spPr>
          <a:xfrm>
            <a:off x="7578953" y="3428686"/>
            <a:ext cx="1600973" cy="1439818"/>
          </a:xfrm>
          <a:prstGeom prst="rect">
            <a:avLst/>
          </a:prstGeom>
          <a:noFill/>
        </p:spPr>
        <p:txBody>
          <a:bodyPr wrap="square" rtlCol="0">
            <a:spAutoFit/>
          </a:bodyPr>
          <a:lstStyle/>
          <a:p>
            <a:endParaRPr lang="en-GB" dirty="0"/>
          </a:p>
        </p:txBody>
      </p:sp>
      <p:pic>
        <p:nvPicPr>
          <p:cNvPr id="20" name="Picture 19">
            <a:extLst>
              <a:ext uri="{FF2B5EF4-FFF2-40B4-BE49-F238E27FC236}">
                <a16:creationId xmlns:a16="http://schemas.microsoft.com/office/drawing/2014/main" id="{B097BE3E-DD2E-452E-BE40-2727B2EB1B9B}"/>
              </a:ext>
            </a:extLst>
          </p:cNvPr>
          <p:cNvPicPr>
            <a:picLocks noChangeAspect="1"/>
          </p:cNvPicPr>
          <p:nvPr/>
        </p:nvPicPr>
        <p:blipFill>
          <a:blip r:embed="rId3">
            <a:duotone>
              <a:prstClr val="black"/>
              <a:schemeClr val="accent5">
                <a:tint val="45000"/>
                <a:satMod val="400000"/>
              </a:schemeClr>
            </a:duotone>
            <a:extLst>
              <a:ext uri="{28A0092B-C50C-407E-A947-70E740481C1C}">
                <a14:useLocalDpi xmlns:a14="http://schemas.microsoft.com/office/drawing/2010/main" val="0"/>
              </a:ext>
            </a:extLst>
          </a:blip>
          <a:srcRect/>
          <a:stretch/>
        </p:blipFill>
        <p:spPr>
          <a:xfrm>
            <a:off x="-1" y="927463"/>
            <a:ext cx="12192000" cy="5003076"/>
          </a:xfrm>
          <a:prstGeom prst="rect">
            <a:avLst/>
          </a:prstGeom>
        </p:spPr>
      </p:pic>
    </p:spTree>
    <p:extLst>
      <p:ext uri="{BB962C8B-B14F-4D97-AF65-F5344CB8AC3E}">
        <p14:creationId xmlns:p14="http://schemas.microsoft.com/office/powerpoint/2010/main" val="641833456"/>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3000" fill="hold"/>
                                        <p:tgtEl>
                                          <p:spTgt spid="13"/>
                                        </p:tgtEl>
                                        <p:attrNameLst>
                                          <p:attrName>ppt_x</p:attrName>
                                        </p:attrNameLst>
                                      </p:cBhvr>
                                      <p:tavLst>
                                        <p:tav tm="0">
                                          <p:val>
                                            <p:strVal val="0-#ppt_w/2"/>
                                          </p:val>
                                        </p:tav>
                                        <p:tav tm="100000">
                                          <p:val>
                                            <p:strVal val="#ppt_x"/>
                                          </p:val>
                                        </p:tav>
                                      </p:tavLst>
                                    </p:anim>
                                    <p:anim calcmode="lin" valueType="num">
                                      <p:cBhvr additive="base">
                                        <p:cTn id="8" dur="3000" fill="hold"/>
                                        <p:tgtEl>
                                          <p:spTgt spid="13"/>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anim calcmode="lin" valueType="num">
                                      <p:cBhvr additive="base">
                                        <p:cTn id="11" dur="3000" fill="hold"/>
                                        <p:tgtEl>
                                          <p:spTgt spid="14"/>
                                        </p:tgtEl>
                                        <p:attrNameLst>
                                          <p:attrName>ppt_x</p:attrName>
                                        </p:attrNameLst>
                                      </p:cBhvr>
                                      <p:tavLst>
                                        <p:tav tm="0">
                                          <p:val>
                                            <p:strVal val="1+#ppt_w/2"/>
                                          </p:val>
                                        </p:tav>
                                        <p:tav tm="100000">
                                          <p:val>
                                            <p:strVal val="#ppt_x"/>
                                          </p:val>
                                        </p:tav>
                                      </p:tavLst>
                                    </p:anim>
                                    <p:anim calcmode="lin" valueType="num">
                                      <p:cBhvr additive="base">
                                        <p:cTn id="12" dur="3000" fill="hold"/>
                                        <p:tgtEl>
                                          <p:spTgt spid="14"/>
                                        </p:tgtEl>
                                        <p:attrNameLst>
                                          <p:attrName>ppt_y</p:attrName>
                                        </p:attrNameLst>
                                      </p:cBhvr>
                                      <p:tavLst>
                                        <p:tav tm="0">
                                          <p:val>
                                            <p:strVal val="#ppt_y"/>
                                          </p:val>
                                        </p:tav>
                                        <p:tav tm="100000">
                                          <p:val>
                                            <p:strVal val="#ppt_y"/>
                                          </p:val>
                                        </p:tav>
                                      </p:tavLst>
                                    </p:anim>
                                  </p:childTnLst>
                                </p:cTn>
                              </p:par>
                              <p:par>
                                <p:cTn id="13" presetID="10" presetClass="exit" presetSubtype="0" fill="hold" nodeType="withEffect">
                                  <p:stCondLst>
                                    <p:cond delay="0"/>
                                  </p:stCondLst>
                                  <p:childTnLst>
                                    <p:animEffect transition="out" filter="fade">
                                      <p:cBhvr>
                                        <p:cTn id="14" dur="2000"/>
                                        <p:tgtEl>
                                          <p:spTgt spid="20"/>
                                        </p:tgtEl>
                                      </p:cBhvr>
                                    </p:animEffect>
                                    <p:set>
                                      <p:cBhvr>
                                        <p:cTn id="15" dur="1" fill="hold">
                                          <p:stCondLst>
                                            <p:cond delay="1999"/>
                                          </p:stCondLst>
                                        </p:cTn>
                                        <p:tgtEl>
                                          <p:spTgt spid="2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6" restart="whenNotActive" fill="hold" evtFilter="cancelBubble" nodeType="interactiveSeq">
                <p:stCondLst>
                  <p:cond evt="onClick" delay="0">
                    <p:tgtEl>
                      <p:spTgt spid="8"/>
                    </p:tgtEl>
                  </p:cond>
                </p:stCondLst>
                <p:endSync evt="end" delay="0">
                  <p:rtn val="all"/>
                </p:endSync>
                <p:childTnLst>
                  <p:par>
                    <p:cTn id="17" fill="hold">
                      <p:stCondLst>
                        <p:cond delay="0"/>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fade">
                                      <p:cBhvr>
                                        <p:cTn id="21" dur="500"/>
                                        <p:tgtEl>
                                          <p:spTgt spid="18"/>
                                        </p:tgtEl>
                                      </p:cBhvr>
                                    </p:animEffect>
                                  </p:childTnLst>
                                </p:cTn>
                              </p:par>
                            </p:childTnLst>
                          </p:cTn>
                        </p:par>
                      </p:childTnLst>
                    </p:cTn>
                  </p:par>
                </p:childTnLst>
              </p:cTn>
              <p:nextCondLst>
                <p:cond evt="onClick" delay="0">
                  <p:tgtEl>
                    <p:spTgt spid="8"/>
                  </p:tgtEl>
                </p:cond>
              </p:nextCondLst>
            </p:seq>
            <p:seq concurrent="1" nextAc="seek">
              <p:cTn id="22" restart="whenNotActive" fill="hold" evtFilter="cancelBubble" nodeType="interactiveSeq">
                <p:stCondLst>
                  <p:cond evt="onClick" delay="0">
                    <p:tgtEl>
                      <p:spTgt spid="18"/>
                    </p:tgtEl>
                  </p:cond>
                </p:stCondLst>
                <p:endSync evt="end" delay="0">
                  <p:rtn val="all"/>
                </p:endSync>
                <p:childTnLst>
                  <p:par>
                    <p:cTn id="23" fill="hold">
                      <p:stCondLst>
                        <p:cond delay="0"/>
                      </p:stCondLst>
                      <p:childTnLst>
                        <p:par>
                          <p:cTn id="24" fill="hold">
                            <p:stCondLst>
                              <p:cond delay="0"/>
                            </p:stCondLst>
                            <p:childTnLst>
                              <p:par>
                                <p:cTn id="25" presetID="10" presetClass="exit" presetSubtype="0" fill="hold" grpId="1" nodeType="clickEffect">
                                  <p:stCondLst>
                                    <p:cond delay="0"/>
                                  </p:stCondLst>
                                  <p:childTnLst>
                                    <p:animEffect transition="out" filter="fade">
                                      <p:cBhvr>
                                        <p:cTn id="26" dur="500"/>
                                        <p:tgtEl>
                                          <p:spTgt spid="18"/>
                                        </p:tgtEl>
                                      </p:cBhvr>
                                    </p:animEffect>
                                    <p:set>
                                      <p:cBhvr>
                                        <p:cTn id="27" dur="1" fill="hold">
                                          <p:stCondLst>
                                            <p:cond delay="499"/>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8"/>
                  </p:tgtEl>
                </p:cond>
              </p:nextCondLst>
            </p:seq>
            <p:seq concurrent="1" nextAc="seek">
              <p:cTn id="28" restart="whenNotActive" fill="hold" evtFilter="cancelBubble" nodeType="interactiveSeq">
                <p:stCondLst>
                  <p:cond evt="onClick" delay="0">
                    <p:tgtEl>
                      <p:spTgt spid="3"/>
                    </p:tgtEl>
                  </p:cond>
                </p:stCondLst>
                <p:endSync evt="end" delay="0">
                  <p:rtn val="all"/>
                </p:endSync>
                <p:childTnLst>
                  <p:par>
                    <p:cTn id="29" fill="hold">
                      <p:stCondLst>
                        <p:cond delay="0"/>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fade">
                                      <p:cBhvr>
                                        <p:cTn id="33" dur="500"/>
                                        <p:tgtEl>
                                          <p:spTgt spid="16"/>
                                        </p:tgtEl>
                                      </p:cBhvr>
                                    </p:animEffect>
                                  </p:childTnLst>
                                </p:cTn>
                              </p:par>
                            </p:childTnLst>
                          </p:cTn>
                        </p:par>
                      </p:childTnLst>
                    </p:cTn>
                  </p:par>
                </p:childTnLst>
              </p:cTn>
              <p:nextCondLst>
                <p:cond evt="onClick" delay="0">
                  <p:tgtEl>
                    <p:spTgt spid="3"/>
                  </p:tgtEl>
                </p:cond>
              </p:nextCondLst>
            </p:seq>
            <p:seq concurrent="1" nextAc="seek">
              <p:cTn id="34" restart="whenNotActive" fill="hold" evtFilter="cancelBubble" nodeType="interactiveSeq">
                <p:stCondLst>
                  <p:cond evt="onClick" delay="0">
                    <p:tgtEl>
                      <p:spTgt spid="16"/>
                    </p:tgtEl>
                  </p:cond>
                </p:stCondLst>
                <p:endSync evt="end" delay="0">
                  <p:rtn val="all"/>
                </p:endSync>
                <p:childTnLst>
                  <p:par>
                    <p:cTn id="35" fill="hold">
                      <p:stCondLst>
                        <p:cond delay="0"/>
                      </p:stCondLst>
                      <p:childTnLst>
                        <p:par>
                          <p:cTn id="36" fill="hold">
                            <p:stCondLst>
                              <p:cond delay="0"/>
                            </p:stCondLst>
                            <p:childTnLst>
                              <p:par>
                                <p:cTn id="37" presetID="10" presetClass="exit" presetSubtype="0" fill="hold" grpId="1" nodeType="clickEffect">
                                  <p:stCondLst>
                                    <p:cond delay="0"/>
                                  </p:stCondLst>
                                  <p:childTnLst>
                                    <p:animEffect transition="out" filter="fade">
                                      <p:cBhvr>
                                        <p:cTn id="38" dur="500"/>
                                        <p:tgtEl>
                                          <p:spTgt spid="16"/>
                                        </p:tgtEl>
                                      </p:cBhvr>
                                    </p:animEffect>
                                    <p:set>
                                      <p:cBhvr>
                                        <p:cTn id="39" dur="1" fill="hold">
                                          <p:stCondLst>
                                            <p:cond delay="499"/>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40" restart="whenNotActive" fill="hold" evtFilter="cancelBubble" nodeType="interactiveSeq">
                <p:stCondLst>
                  <p:cond evt="onClick" delay="0">
                    <p:tgtEl>
                      <p:spTgt spid="4"/>
                    </p:tgtEl>
                  </p:cond>
                </p:stCondLst>
                <p:endSync evt="end" delay="0">
                  <p:rtn val="all"/>
                </p:endSync>
                <p:childTnLst>
                  <p:par>
                    <p:cTn id="41" fill="hold">
                      <p:stCondLst>
                        <p:cond delay="0"/>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25"/>
                                        </p:tgtEl>
                                        <p:attrNameLst>
                                          <p:attrName>style.visibility</p:attrName>
                                        </p:attrNameLst>
                                      </p:cBhvr>
                                      <p:to>
                                        <p:strVal val="visible"/>
                                      </p:to>
                                    </p:set>
                                    <p:animEffect transition="in" filter="fade">
                                      <p:cBhvr>
                                        <p:cTn id="45" dur="500"/>
                                        <p:tgtEl>
                                          <p:spTgt spid="25"/>
                                        </p:tgtEl>
                                      </p:cBhvr>
                                    </p:animEffect>
                                  </p:childTnLst>
                                </p:cTn>
                              </p:par>
                            </p:childTnLst>
                          </p:cTn>
                        </p:par>
                      </p:childTnLst>
                    </p:cTn>
                  </p:par>
                </p:childTnLst>
              </p:cTn>
              <p:nextCondLst>
                <p:cond evt="onClick" delay="0">
                  <p:tgtEl>
                    <p:spTgt spid="4"/>
                  </p:tgtEl>
                </p:cond>
              </p:nextCondLst>
            </p:seq>
            <p:seq concurrent="1" nextAc="seek">
              <p:cTn id="46" restart="whenNotActive" fill="hold" evtFilter="cancelBubble" nodeType="interactiveSeq">
                <p:stCondLst>
                  <p:cond evt="onClick" delay="0">
                    <p:tgtEl>
                      <p:spTgt spid="25"/>
                    </p:tgtEl>
                  </p:cond>
                </p:stCondLst>
                <p:endSync evt="end" delay="0">
                  <p:rtn val="all"/>
                </p:endSync>
                <p:childTnLst>
                  <p:par>
                    <p:cTn id="47" fill="hold">
                      <p:stCondLst>
                        <p:cond delay="0"/>
                      </p:stCondLst>
                      <p:childTnLst>
                        <p:par>
                          <p:cTn id="48" fill="hold">
                            <p:stCondLst>
                              <p:cond delay="0"/>
                            </p:stCondLst>
                            <p:childTnLst>
                              <p:par>
                                <p:cTn id="49" presetID="10" presetClass="exit" presetSubtype="0" fill="hold" grpId="1" nodeType="clickEffect">
                                  <p:stCondLst>
                                    <p:cond delay="0"/>
                                  </p:stCondLst>
                                  <p:childTnLst>
                                    <p:animEffect transition="out" filter="fade">
                                      <p:cBhvr>
                                        <p:cTn id="50" dur="500"/>
                                        <p:tgtEl>
                                          <p:spTgt spid="25"/>
                                        </p:tgtEl>
                                      </p:cBhvr>
                                    </p:animEffect>
                                    <p:set>
                                      <p:cBhvr>
                                        <p:cTn id="51" dur="1" fill="hold">
                                          <p:stCondLst>
                                            <p:cond delay="499"/>
                                          </p:stCondLst>
                                        </p:cTn>
                                        <p:tgtEl>
                                          <p:spTgt spid="25"/>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52" restart="whenNotActive" fill="hold" evtFilter="cancelBubble" nodeType="interactiveSeq">
                <p:stCondLst>
                  <p:cond evt="onClick" delay="0">
                    <p:tgtEl>
                      <p:spTgt spid="6"/>
                    </p:tgtEl>
                  </p:cond>
                </p:stCondLst>
                <p:endSync evt="end" delay="0">
                  <p:rtn val="all"/>
                </p:endSync>
                <p:childTnLst>
                  <p:par>
                    <p:cTn id="53" fill="hold">
                      <p:stCondLst>
                        <p:cond delay="0"/>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9"/>
                                        </p:tgtEl>
                                        <p:attrNameLst>
                                          <p:attrName>style.visibility</p:attrName>
                                        </p:attrNameLst>
                                      </p:cBhvr>
                                      <p:to>
                                        <p:strVal val="visible"/>
                                      </p:to>
                                    </p:set>
                                    <p:animEffect transition="in" filter="fade">
                                      <p:cBhvr>
                                        <p:cTn id="57" dur="500"/>
                                        <p:tgtEl>
                                          <p:spTgt spid="19"/>
                                        </p:tgtEl>
                                      </p:cBhvr>
                                    </p:animEffect>
                                  </p:childTnLst>
                                </p:cTn>
                              </p:par>
                            </p:childTnLst>
                          </p:cTn>
                        </p:par>
                      </p:childTnLst>
                    </p:cTn>
                  </p:par>
                </p:childTnLst>
              </p:cTn>
              <p:nextCondLst>
                <p:cond evt="onClick" delay="0">
                  <p:tgtEl>
                    <p:spTgt spid="6"/>
                  </p:tgtEl>
                </p:cond>
              </p:nextCondLst>
            </p:seq>
            <p:seq concurrent="1" nextAc="seek">
              <p:cTn id="58" restart="whenNotActive" fill="hold" evtFilter="cancelBubble" nodeType="interactiveSeq">
                <p:stCondLst>
                  <p:cond evt="onClick" delay="0">
                    <p:tgtEl>
                      <p:spTgt spid="19"/>
                    </p:tgtEl>
                  </p:cond>
                </p:stCondLst>
                <p:endSync evt="end" delay="0">
                  <p:rtn val="all"/>
                </p:endSync>
                <p:childTnLst>
                  <p:par>
                    <p:cTn id="59" fill="hold">
                      <p:stCondLst>
                        <p:cond delay="0"/>
                      </p:stCondLst>
                      <p:childTnLst>
                        <p:par>
                          <p:cTn id="60" fill="hold">
                            <p:stCondLst>
                              <p:cond delay="0"/>
                            </p:stCondLst>
                            <p:childTnLst>
                              <p:par>
                                <p:cTn id="61" presetID="10" presetClass="exit" presetSubtype="0" fill="hold" grpId="1" nodeType="clickEffect">
                                  <p:stCondLst>
                                    <p:cond delay="0"/>
                                  </p:stCondLst>
                                  <p:childTnLst>
                                    <p:animEffect transition="out" filter="fade">
                                      <p:cBhvr>
                                        <p:cTn id="62" dur="500"/>
                                        <p:tgtEl>
                                          <p:spTgt spid="19"/>
                                        </p:tgtEl>
                                      </p:cBhvr>
                                    </p:animEffect>
                                    <p:set>
                                      <p:cBhvr>
                                        <p:cTn id="63" dur="1" fill="hold">
                                          <p:stCondLst>
                                            <p:cond delay="499"/>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9"/>
                  </p:tgtEl>
                </p:cond>
              </p:nextCondLst>
            </p:seq>
          </p:childTnLst>
        </p:cTn>
      </p:par>
    </p:tnLst>
    <p:bldLst>
      <p:bldP spid="13" grpId="0"/>
      <p:bldP spid="14" grpId="0"/>
      <p:bldP spid="19" grpId="0" animBg="1"/>
      <p:bldP spid="19" grpId="1" animBg="1"/>
      <p:bldP spid="16" grpId="0" animBg="1"/>
      <p:bldP spid="16" grpId="1" animBg="1"/>
      <p:bldP spid="18" grpId="0" animBg="1"/>
      <p:bldP spid="18" grpId="1" animBg="1"/>
      <p:bldP spid="25" grpId="0" animBg="1"/>
      <p:bldP spid="25"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F3E6BC0-6ED5-42FA-85AF-3E02660FA170}"/>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923109"/>
            <a:ext cx="12192000" cy="4990011"/>
          </a:xfrm>
          <a:prstGeom prst="rect">
            <a:avLst/>
          </a:prstGeom>
        </p:spPr>
      </p:pic>
      <p:sp>
        <p:nvSpPr>
          <p:cNvPr id="6" name="TextBox 5">
            <a:extLst>
              <a:ext uri="{FF2B5EF4-FFF2-40B4-BE49-F238E27FC236}">
                <a16:creationId xmlns:a16="http://schemas.microsoft.com/office/drawing/2014/main" id="{19464B0D-9053-4419-B3B4-6707E33A93B2}"/>
              </a:ext>
            </a:extLst>
          </p:cNvPr>
          <p:cNvSpPr txBox="1"/>
          <p:nvPr/>
        </p:nvSpPr>
        <p:spPr>
          <a:xfrm>
            <a:off x="6801981" y="5037972"/>
            <a:ext cx="5791200" cy="1107996"/>
          </a:xfrm>
          <a:prstGeom prst="rect">
            <a:avLst/>
          </a:prstGeom>
          <a:noFill/>
        </p:spPr>
        <p:txBody>
          <a:bodyPr wrap="square" rtlCol="0">
            <a:spAutoFit/>
          </a:bodyPr>
          <a:lstStyle/>
          <a:p>
            <a:pPr algn="ctr"/>
            <a:r>
              <a:rPr lang="en-GB" sz="6600" b="1" dirty="0" err="1">
                <a:solidFill>
                  <a:srgbClr val="FF0000"/>
                </a:solidFill>
                <a:effectLst>
                  <a:outerShdw blurRad="38100" dist="38100" dir="2700000" algn="tl">
                    <a:srgbClr val="000000">
                      <a:alpha val="43137"/>
                    </a:srgbClr>
                  </a:outerShdw>
                </a:effectLst>
                <a:latin typeface="Adobe Gothic Std B" panose="020B0800000000000000" pitchFamily="34" charset="-128"/>
                <a:ea typeface="Adobe Gothic Std B" panose="020B0800000000000000" pitchFamily="34" charset="-128"/>
              </a:rPr>
              <a:t>ShortCutstv</a:t>
            </a:r>
            <a:endParaRPr lang="en-GB" sz="6600" b="1" dirty="0">
              <a:solidFill>
                <a:srgbClr val="FF0000"/>
              </a:solidFill>
              <a:effectLst>
                <a:outerShdw blurRad="38100" dist="38100" dir="2700000" algn="tl">
                  <a:srgbClr val="000000">
                    <a:alpha val="43137"/>
                  </a:srgbClr>
                </a:outerShdw>
              </a:effectLst>
              <a:latin typeface="Adobe Gothic Std B" panose="020B0800000000000000" pitchFamily="34" charset="-128"/>
              <a:ea typeface="Adobe Gothic Std B" panose="020B0800000000000000" pitchFamily="34" charset="-128"/>
            </a:endParaRPr>
          </a:p>
        </p:txBody>
      </p:sp>
      <p:sp>
        <p:nvSpPr>
          <p:cNvPr id="7" name="TextBox 6">
            <a:extLst>
              <a:ext uri="{FF2B5EF4-FFF2-40B4-BE49-F238E27FC236}">
                <a16:creationId xmlns:a16="http://schemas.microsoft.com/office/drawing/2014/main" id="{1C11EA20-868C-4995-92E9-411D09C5C22C}"/>
              </a:ext>
            </a:extLst>
          </p:cNvPr>
          <p:cNvSpPr txBox="1"/>
          <p:nvPr/>
        </p:nvSpPr>
        <p:spPr>
          <a:xfrm>
            <a:off x="-606001" y="6107594"/>
            <a:ext cx="5317066" cy="523220"/>
          </a:xfrm>
          <a:prstGeom prst="rect">
            <a:avLst/>
          </a:prstGeom>
          <a:noFill/>
        </p:spPr>
        <p:txBody>
          <a:bodyPr wrap="square" rtlCol="0">
            <a:spAutoFit/>
          </a:bodyPr>
          <a:lstStyle/>
          <a:p>
            <a:pPr algn="ctr"/>
            <a:r>
              <a:rPr lang="en-GB" sz="2800" dirty="0">
                <a:solidFill>
                  <a:srgbClr val="00B0F0"/>
                </a:solidFill>
                <a:effectLst>
                  <a:outerShdw blurRad="38100" dist="38100" dir="2700000" algn="tl">
                    <a:srgbClr val="000000">
                      <a:alpha val="43137"/>
                    </a:srgbClr>
                  </a:outerShdw>
                </a:effectLst>
                <a:latin typeface="Adobe Gothic Std B" panose="020B0800000000000000" pitchFamily="34" charset="-128"/>
                <a:ea typeface="Adobe Gothic Std B" panose="020B0800000000000000" pitchFamily="34" charset="-128"/>
              </a:rPr>
              <a:t>www.shortcutstv.com</a:t>
            </a:r>
          </a:p>
        </p:txBody>
      </p:sp>
      <p:sp>
        <p:nvSpPr>
          <p:cNvPr id="8" name="TextBox 7">
            <a:extLst>
              <a:ext uri="{FF2B5EF4-FFF2-40B4-BE49-F238E27FC236}">
                <a16:creationId xmlns:a16="http://schemas.microsoft.com/office/drawing/2014/main" id="{0FB9D3BD-239B-4D6B-A618-45D3716463D9}"/>
              </a:ext>
            </a:extLst>
          </p:cNvPr>
          <p:cNvSpPr txBox="1"/>
          <p:nvPr/>
        </p:nvSpPr>
        <p:spPr>
          <a:xfrm>
            <a:off x="7984808" y="6107594"/>
            <a:ext cx="2870201" cy="523220"/>
          </a:xfrm>
          <a:prstGeom prst="rect">
            <a:avLst/>
          </a:prstGeom>
          <a:noFill/>
        </p:spPr>
        <p:txBody>
          <a:bodyPr wrap="square" rtlCol="0">
            <a:spAutoFit/>
          </a:bodyPr>
          <a:lstStyle>
            <a:defPPr>
              <a:defRPr lang="en-US"/>
            </a:defPPr>
            <a:lvl1pPr algn="ctr">
              <a:defRPr sz="6000">
                <a:solidFill>
                  <a:srgbClr val="FFFF00"/>
                </a:solidFill>
                <a:latin typeface="Adobe Gothic Std B" panose="020B0800000000000000" pitchFamily="34" charset="-128"/>
                <a:ea typeface="Adobe Gothic Std B" panose="020B0800000000000000" pitchFamily="34" charset="-128"/>
              </a:defRPr>
            </a:lvl1pPr>
          </a:lstStyle>
          <a:p>
            <a:r>
              <a:rPr lang="en-GB" sz="2800" b="1" dirty="0">
                <a:solidFill>
                  <a:schemeClr val="bg1"/>
                </a:solidFill>
                <a:effectLst>
                  <a:outerShdw blurRad="38100" dist="38100" dir="2700000" algn="tl">
                    <a:srgbClr val="000000">
                      <a:alpha val="43137"/>
                    </a:srgbClr>
                  </a:outerShdw>
                </a:effectLst>
              </a:rPr>
              <a:t>© 2019</a:t>
            </a:r>
          </a:p>
        </p:txBody>
      </p:sp>
      <p:sp>
        <p:nvSpPr>
          <p:cNvPr id="3" name="Rectangle 2">
            <a:hlinkClick r:id="rId3" tooltip="Visit ShortCutstv for more films and resources"/>
            <a:extLst>
              <a:ext uri="{FF2B5EF4-FFF2-40B4-BE49-F238E27FC236}">
                <a16:creationId xmlns:a16="http://schemas.microsoft.com/office/drawing/2014/main" id="{A819C42C-C846-4E93-856B-29B4277C0EE0}"/>
              </a:ext>
            </a:extLst>
          </p:cNvPr>
          <p:cNvSpPr/>
          <p:nvPr/>
        </p:nvSpPr>
        <p:spPr>
          <a:xfrm>
            <a:off x="105910" y="6145968"/>
            <a:ext cx="3802794" cy="4464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669FAF2F-6C0E-4544-925A-A4CAB78683D0}"/>
              </a:ext>
            </a:extLst>
          </p:cNvPr>
          <p:cNvSpPr txBox="1"/>
          <p:nvPr/>
        </p:nvSpPr>
        <p:spPr>
          <a:xfrm>
            <a:off x="105910" y="143860"/>
            <a:ext cx="5393052" cy="584775"/>
          </a:xfrm>
          <a:prstGeom prst="rect">
            <a:avLst/>
          </a:prstGeom>
          <a:noFill/>
        </p:spPr>
        <p:txBody>
          <a:bodyPr wrap="square" rtlCol="0">
            <a:spAutoFit/>
          </a:bodyPr>
          <a:lstStyle/>
          <a:p>
            <a:r>
              <a:rPr lang="en-GB" sz="3200" b="1" dirty="0">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effectLst>
                  <a:outerShdw blurRad="38100" dist="38100" dir="2700000" algn="tl">
                    <a:srgbClr val="000000">
                      <a:alpha val="43137"/>
                    </a:srgbClr>
                  </a:outerShdw>
                </a:effectLst>
                <a:latin typeface="Adobe Gothic Std B" panose="020B0800000000000000" pitchFamily="34" charset="-128"/>
                <a:ea typeface="Adobe Gothic Std B" panose="020B0800000000000000" pitchFamily="34" charset="-128"/>
              </a:rPr>
              <a:t>Middle Class</a:t>
            </a:r>
          </a:p>
        </p:txBody>
      </p:sp>
      <p:sp>
        <p:nvSpPr>
          <p:cNvPr id="10" name="TextBox 9">
            <a:extLst>
              <a:ext uri="{FF2B5EF4-FFF2-40B4-BE49-F238E27FC236}">
                <a16:creationId xmlns:a16="http://schemas.microsoft.com/office/drawing/2014/main" id="{CBAD0B09-0A2A-4AFD-A42F-DCFD47AB0080}"/>
              </a:ext>
            </a:extLst>
          </p:cNvPr>
          <p:cNvSpPr txBox="1"/>
          <p:nvPr/>
        </p:nvSpPr>
        <p:spPr>
          <a:xfrm>
            <a:off x="6567636" y="162091"/>
            <a:ext cx="5498962" cy="584775"/>
          </a:xfrm>
          <a:prstGeom prst="rect">
            <a:avLst/>
          </a:prstGeom>
          <a:noFill/>
        </p:spPr>
        <p:txBody>
          <a:bodyPr wrap="square" rtlCol="0">
            <a:spAutoFit/>
          </a:bodyPr>
          <a:lstStyle/>
          <a:p>
            <a:pPr algn="r"/>
            <a:r>
              <a:rPr lang="en-GB" sz="3200" b="1" dirty="0">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effectLst>
                  <a:outerShdw blurRad="38100" dist="38100" dir="2700000" algn="tl">
                    <a:srgbClr val="000000">
                      <a:alpha val="43137"/>
                    </a:srgbClr>
                  </a:outerShdw>
                </a:effectLst>
                <a:latin typeface="Adobe Gothic Std B" panose="020B0800000000000000" pitchFamily="34" charset="-128"/>
                <a:ea typeface="Adobe Gothic Std B" panose="020B0800000000000000" pitchFamily="34" charset="-128"/>
              </a:rPr>
              <a:t>Cultural Identities</a:t>
            </a:r>
          </a:p>
        </p:txBody>
      </p:sp>
    </p:spTree>
    <p:extLst>
      <p:ext uri="{BB962C8B-B14F-4D97-AF65-F5344CB8AC3E}">
        <p14:creationId xmlns:p14="http://schemas.microsoft.com/office/powerpoint/2010/main" val="1161020081"/>
      </p:ext>
    </p:extLst>
  </p:cSld>
  <p:clrMapOvr>
    <a:masterClrMapping/>
  </p:clrMapOvr>
  <mc:AlternateContent xmlns:mc="http://schemas.openxmlformats.org/markup-compatibility/2006" xmlns:p14="http://schemas.microsoft.com/office/powerpoint/2010/main">
    <mc:Choice Requires="p14">
      <p:transition spd="slow" p14:dur="1400" advTm="9000">
        <p14:ripple/>
      </p:transition>
    </mc:Choice>
    <mc:Fallback xmlns="">
      <p:transition spd="slow" advTm="9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2000"/>
                                        <p:tgtEl>
                                          <p:spTgt spid="8"/>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693</TotalTime>
  <Words>296</Words>
  <Application>Microsoft Office PowerPoint</Application>
  <PresentationFormat>Widescreen</PresentationFormat>
  <Paragraphs>26</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Adobe Gothic Std B</vt:lpstr>
      <vt:lpstr>Arial</vt:lpstr>
      <vt:lpstr>Calibri</vt:lpstr>
      <vt:lpstr>Calibri Light</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livesey</dc:creator>
  <cp:lastModifiedBy>chris livesey</cp:lastModifiedBy>
  <cp:revision>116</cp:revision>
  <dcterms:created xsi:type="dcterms:W3CDTF">2018-07-20T10:58:23Z</dcterms:created>
  <dcterms:modified xsi:type="dcterms:W3CDTF">2019-08-27T07:59:37Z</dcterms:modified>
</cp:coreProperties>
</file>