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93"/>
    <a:srgbClr val="FF5050"/>
    <a:srgbClr val="0000F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5343" autoAdjust="0"/>
  </p:normalViewPr>
  <p:slideViewPr>
    <p:cSldViewPr snapToGrid="0">
      <p:cViewPr>
        <p:scale>
          <a:sx n="90" d="100"/>
          <a:sy n="90" d="100"/>
        </p:scale>
        <p:origin x="63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59BF-891A-41B7-B53A-A26FE4F05923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D81-79C4-4A57-B56A-354C049F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E63-0B45-4308-8537-B4A0F61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412F-9C4D-41F7-B5A5-6CD778C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993E-60AF-41D8-A04D-6CF0D7D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61B9-846A-4386-B205-F9CE84C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37C-C3CD-483A-A338-51716C1E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473-A3A6-4F73-8206-595CD92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3B21-78DB-400D-84F9-49E9713A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D14A-B973-4DCB-9A4B-FBAA52E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3FC6-C242-4D40-8F4E-0EF76E7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D256-8D69-4394-A310-B2F9008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C6C79-AB49-44E4-8077-BBE2D65C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5937-3951-40EE-951B-21B0EDD6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1D27-B6CC-4023-ABB6-E0DE5B71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7586-BEF9-495D-9083-6C7BD0F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18DF-B6E5-4051-8000-DAEECED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BCF-7B56-4B0F-93EF-EFC47B6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AFB8-86E9-42E6-989D-74C361C7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1FDF-EE2B-4F0B-A018-EFB4F3C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0951-BC56-441E-BCA0-09BD4F2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4CE-29AA-43D1-A35C-D7907FE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F67-4FF7-4518-8085-74D0034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26DC-2B21-40C7-95CF-3FBCD3BF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DA38-8B27-49B5-8758-F67FB96A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4199-E272-4D3A-A5A4-378036D3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1B59-FB53-4231-B6BB-E0660522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D7C-38FB-43EE-857B-E527A5B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99CE-2523-49A7-B77D-551DB40E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F638-15F8-4791-A481-38A3E1B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2957A-1D66-4524-B636-B4EC9BF4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C236-1DF0-4742-94FC-A892D49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E443-C959-4CE0-A544-364754A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F46C-1BE8-4D6A-9890-CAA4D6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A55-BF75-4E66-9D74-E0843C81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DF144-535D-403C-97AE-68DAF71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C794-B432-43DF-B8BA-3071050F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A167-CF18-4FD8-83B5-B9338370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8299-4738-4BFA-89FA-DE55E46A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DD99E-918F-40CA-B92A-4F74FD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D6A3D-3F4B-4571-AA46-9AB855A0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F884-6D49-4E8D-92F6-4C69FF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75B0-68D7-4678-A065-7799D4B3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C4A-FC05-4A9D-B39D-E3DFF17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6D49-BBA4-408C-B1BE-B3216C03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1C883-00A6-401D-AB5A-9DF8AAD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8B95-DAB7-4413-80BB-8F12FA0C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AC39-28F8-4366-9ADF-ED1D485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976-0FF5-4424-B9B4-03679EF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9F7A-B8F4-4753-9E20-06BF7BC9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22789-500F-4A44-9B71-C213EC0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1823-E036-40A2-8F68-3BAD5794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7F1-9315-4FC1-A667-DB7B693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CD554-5F30-4558-B925-D7EBC6C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AAB-CA9D-48A4-8351-505C86B4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4763F-2C4E-4452-9824-47392D23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2D39C-60F8-4F25-91F1-0E70C375D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AE19-6920-4EB6-A57C-153EB8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3E6C-7629-4D41-9D4C-13CCA44A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859A-A84B-4515-8F05-79A1266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C4185-8D2E-4108-8C51-CF28DEDA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1E24-6DF1-42C5-9CB8-5D35111E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F253D-F1E5-439E-B2C0-AADF296E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127-D715-4C57-ADD4-97D8D8E292C7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FE1A-3DCE-4A9D-B5F8-15918F0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66A-BF3A-48AD-AA97-478B4751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8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0" y="5928763"/>
            <a:ext cx="12192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20th Century Font" panose="00000400000000000000" pitchFamily="2" charset="0"/>
              </a:rPr>
              <a:t>W3</a:t>
            </a:r>
            <a:endParaRPr lang="en-US" sz="4800" dirty="0">
              <a:latin typeface="20th Century Font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28128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Graphic Organiser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96B04-34EA-4E2E-B97D-5304C78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9" cy="491380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8C04D72-A07E-4821-B2CB-614D7A75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6751"/>
          <a:stretch/>
        </p:blipFill>
        <p:spPr>
          <a:xfrm>
            <a:off x="11164389" y="0"/>
            <a:ext cx="914400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DC129-5D8C-4A2A-8321-D27EC4EE1424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W3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681505-DB35-47DD-B2AF-04A2A8A2BE70}"/>
              </a:ext>
            </a:extLst>
          </p:cNvPr>
          <p:cNvCxnSpPr>
            <a:cxnSpLocks/>
          </p:cNvCxnSpPr>
          <p:nvPr/>
        </p:nvCxnSpPr>
        <p:spPr>
          <a:xfrm>
            <a:off x="3657600" y="3450889"/>
            <a:ext cx="1" cy="1508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BE059B-D547-42BD-AE98-BA2D5C610C33}"/>
              </a:ext>
            </a:extLst>
          </p:cNvPr>
          <p:cNvCxnSpPr>
            <a:cxnSpLocks/>
          </p:cNvCxnSpPr>
          <p:nvPr/>
        </p:nvCxnSpPr>
        <p:spPr>
          <a:xfrm>
            <a:off x="6095999" y="1193509"/>
            <a:ext cx="1" cy="2673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411C95-B4F7-4BE3-8406-AF939974BDB1}"/>
              </a:ext>
            </a:extLst>
          </p:cNvPr>
          <p:cNvSpPr/>
          <p:nvPr/>
        </p:nvSpPr>
        <p:spPr>
          <a:xfrm>
            <a:off x="1260407" y="795862"/>
            <a:ext cx="10461330" cy="397647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143A-8DFE-47C4-AAC9-CE4F9237BF15}"/>
              </a:ext>
            </a:extLst>
          </p:cNvPr>
          <p:cNvSpPr/>
          <p:nvPr/>
        </p:nvSpPr>
        <p:spPr>
          <a:xfrm>
            <a:off x="1260407" y="2410857"/>
            <a:ext cx="10461330" cy="1043495"/>
          </a:xfrm>
          <a:prstGeom prst="rect">
            <a:avLst/>
          </a:prstGeom>
          <a:solidFill>
            <a:schemeClr val="accent2">
              <a:alpha val="6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F114A-B64E-4E1A-9416-3A5AA36ACA3C}"/>
              </a:ext>
            </a:extLst>
          </p:cNvPr>
          <p:cNvSpPr/>
          <p:nvPr/>
        </p:nvSpPr>
        <p:spPr>
          <a:xfrm>
            <a:off x="1289149" y="1460833"/>
            <a:ext cx="10432588" cy="759133"/>
          </a:xfrm>
          <a:prstGeom prst="rect">
            <a:avLst/>
          </a:prstGeom>
          <a:solidFill>
            <a:srgbClr val="FF9393">
              <a:alpha val="80000"/>
            </a:srgb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C11271-DEC1-434C-9365-56BBD52E5439}"/>
              </a:ext>
            </a:extLst>
          </p:cNvPr>
          <p:cNvSpPr/>
          <p:nvPr/>
        </p:nvSpPr>
        <p:spPr>
          <a:xfrm>
            <a:off x="1260407" y="3594858"/>
            <a:ext cx="4983639" cy="3162994"/>
          </a:xfrm>
          <a:prstGeom prst="rect">
            <a:avLst/>
          </a:prstGeom>
          <a:solidFill>
            <a:schemeClr val="accent6">
              <a:alpha val="6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For: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25E43-A350-4531-87DC-0CEE2870E456}"/>
              </a:ext>
            </a:extLst>
          </p:cNvPr>
          <p:cNvSpPr/>
          <p:nvPr/>
        </p:nvSpPr>
        <p:spPr>
          <a:xfrm>
            <a:off x="6491072" y="3594858"/>
            <a:ext cx="5230664" cy="3162994"/>
          </a:xfrm>
          <a:prstGeom prst="rect">
            <a:avLst/>
          </a:prstGeom>
          <a:solidFill>
            <a:srgbClr val="FFFFCC">
              <a:alpha val="65000"/>
            </a:srgb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r>
              <a:rPr lang="en-GB" sz="1400" b="1" dirty="0"/>
              <a:t>Against: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3B0354-C81D-41FC-9808-92CE46EE0B34}"/>
              </a:ext>
            </a:extLst>
          </p:cNvPr>
          <p:cNvSpPr/>
          <p:nvPr/>
        </p:nvSpPr>
        <p:spPr>
          <a:xfrm>
            <a:off x="159367" y="1460833"/>
            <a:ext cx="970416" cy="414054"/>
          </a:xfrm>
          <a:prstGeom prst="rect">
            <a:avLst/>
          </a:prstGeom>
          <a:solidFill>
            <a:srgbClr val="FF9393">
              <a:alpha val="80000"/>
            </a:srgb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What?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719A6-11F2-4A58-B490-FF4F24704C65}"/>
              </a:ext>
            </a:extLst>
          </p:cNvPr>
          <p:cNvSpPr/>
          <p:nvPr/>
        </p:nvSpPr>
        <p:spPr>
          <a:xfrm>
            <a:off x="126849" y="2410857"/>
            <a:ext cx="970416" cy="414054"/>
          </a:xfrm>
          <a:prstGeom prst="rect">
            <a:avLst/>
          </a:prstGeom>
          <a:solidFill>
            <a:schemeClr val="accent2">
              <a:alpha val="6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Why?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E8FCF-352C-43BA-91AB-F0613D480906}"/>
              </a:ext>
            </a:extLst>
          </p:cNvPr>
          <p:cNvSpPr/>
          <p:nvPr/>
        </p:nvSpPr>
        <p:spPr>
          <a:xfrm>
            <a:off x="126849" y="3594858"/>
            <a:ext cx="970416" cy="414054"/>
          </a:xfrm>
          <a:prstGeom prst="rect">
            <a:avLst/>
          </a:prstGeom>
          <a:solidFill>
            <a:schemeClr val="accent6">
              <a:alpha val="6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Where?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6B917F-A112-4D0C-9A08-CE3F398554F3}"/>
              </a:ext>
            </a:extLst>
          </p:cNvPr>
          <p:cNvSpPr/>
          <p:nvPr/>
        </p:nvSpPr>
        <p:spPr>
          <a:xfrm>
            <a:off x="159367" y="795862"/>
            <a:ext cx="970416" cy="414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Topic?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EF29E4-A298-4890-9F44-E90ADE03E9D2}"/>
              </a:ext>
            </a:extLst>
          </p:cNvPr>
          <p:cNvCxnSpPr>
            <a:cxnSpLocks/>
          </p:cNvCxnSpPr>
          <p:nvPr/>
        </p:nvCxnSpPr>
        <p:spPr>
          <a:xfrm>
            <a:off x="6095999" y="2230231"/>
            <a:ext cx="0" cy="1806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92D0B0-E1AC-418C-9BDF-9E06C16BB0D4}"/>
              </a:ext>
            </a:extLst>
          </p:cNvPr>
          <p:cNvCxnSpPr>
            <a:cxnSpLocks/>
          </p:cNvCxnSpPr>
          <p:nvPr/>
        </p:nvCxnSpPr>
        <p:spPr>
          <a:xfrm>
            <a:off x="8976360" y="3443962"/>
            <a:ext cx="1" cy="1508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ED027-5D7F-4FFE-961A-61D854B15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2099"/>
            <a:ext cx="12192000" cy="491380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876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21" grpId="0" animBg="1"/>
      <p:bldP spid="25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1998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5833530" y="1172485"/>
            <a:ext cx="552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ShortCutstv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6233158" y="2838204"/>
            <a:ext cx="512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www.shortcutstv.com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6805750" y="3443514"/>
            <a:ext cx="380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2018</a:t>
            </a:r>
          </a:p>
        </p:txBody>
      </p:sp>
      <p:sp>
        <p:nvSpPr>
          <p:cNvPr id="3" name="Rectangle 2">
            <a:hlinkClick r:id="rId3" tooltip="Visit ShortCutstv for more films and resources"/>
            <a:extLst>
              <a:ext uri="{FF2B5EF4-FFF2-40B4-BE49-F238E27FC236}">
                <a16:creationId xmlns:a16="http://schemas.microsoft.com/office/drawing/2014/main" id="{A819C42C-C846-4E93-856B-29B4277C0EE0}"/>
              </a:ext>
            </a:extLst>
          </p:cNvPr>
          <p:cNvSpPr/>
          <p:nvPr/>
        </p:nvSpPr>
        <p:spPr>
          <a:xfrm>
            <a:off x="6906907" y="2838204"/>
            <a:ext cx="3802794" cy="44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2A97A7BB-2F23-4D12-B592-7EBA3DE72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80EBA7-AAB6-44CE-9029-CDDE43EFED31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W3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0">
        <p15:prstTrans prst="pageCurlDouble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92F71F4-D1D6-4720-B1D8-E7D8901E39D8}"/>
  <p:tag name="ISPRING_RESOURCE_FOLDER" val="F:\ShortCutsTV\Social Media\Blog\Sociology\Crime\Rational Choice\RCT1_3\"/>
  <p:tag name="ISPRING_PRESENTATION_PATH" val="F:\ShortCutsTV\Social Media\Blog\Sociology\Crime\Rational Choice\RCT1_3.pptx"/>
  <p:tag name="ISPRING_PROJECT_FOLDER_UPDATED" val="1"/>
  <p:tag name="ISPRING_SCREEN_RECS_UPDATED" val="F:\ShortCutsTV\Social Media\Blog\Sociology\Crime\Rational Choice\RCT1_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31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20th Century Font</vt:lpstr>
      <vt:lpstr>Adobe Gothic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177</cp:revision>
  <dcterms:created xsi:type="dcterms:W3CDTF">2018-07-20T10:58:23Z</dcterms:created>
  <dcterms:modified xsi:type="dcterms:W3CDTF">2019-03-16T09:43:12Z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