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66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393"/>
    <a:srgbClr val="FF5050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5343" autoAdjust="0"/>
  </p:normalViewPr>
  <p:slideViewPr>
    <p:cSldViewPr snapToGrid="0">
      <p:cViewPr varScale="1">
        <p:scale>
          <a:sx n="88" d="100"/>
          <a:sy n="88" d="100"/>
        </p:scale>
        <p:origin x="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59BF-891A-41B7-B53A-A26FE4F05923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CD81-79C4-4A57-B56A-354C049F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5E63-0B45-4308-8537-B4A0F61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0412F-9C4D-41F7-B5A5-6CD778CD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993E-60AF-41D8-A04D-6CF0D7DA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A61B9-846A-4386-B205-F9CE84C0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E37C-C3CD-483A-A338-51716C1E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3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7473-A3A6-4F73-8206-595CD92E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3B21-78DB-400D-84F9-49E9713A0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D14A-B973-4DCB-9A4B-FBAA52ED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3FC6-C242-4D40-8F4E-0EF76E78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D256-8D69-4394-A310-B2F9008A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4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C6C79-AB49-44E4-8077-BBE2D65CB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F5937-3951-40EE-951B-21B0EDD6E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61D27-B6CC-4023-ABB6-E0DE5B71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7586-BEF9-495D-9083-6C7BD0FD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418DF-B6E5-4051-8000-DAEECED7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BBCF-7B56-4B0F-93EF-EFC47B6D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AFB8-86E9-42E6-989D-74C361C7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1FDF-EE2B-4F0B-A018-EFB4F3C6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0951-BC56-441E-BCA0-09BD4F2A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4CE-29AA-43D1-A35C-D7907FEE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8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9F67-4FF7-4518-8085-74D0034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526DC-2B21-40C7-95CF-3FBCD3BF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7DA38-8B27-49B5-8758-F67FB96A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84199-E272-4D3A-A5A4-378036D3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81B59-FB53-4231-B6BB-E0660522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ED7C-38FB-43EE-857B-E527A5B7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99CE-2523-49A7-B77D-551DB40E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7F638-15F8-4791-A481-38A3E1B0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2957A-1D66-4524-B636-B4EC9BF4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3C236-1DF0-4742-94FC-A892D492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E443-C959-4CE0-A544-364754A4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F46C-1BE8-4D6A-9890-CAA4D6E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0A55-BF75-4E66-9D74-E0843C81F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DF144-535D-403C-97AE-68DAF713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3C794-B432-43DF-B8BA-3071050FC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2A167-CF18-4FD8-83B5-B93383700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28299-4738-4BFA-89FA-DE55E46A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DD99E-918F-40CA-B92A-4F74FDE2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D6A3D-3F4B-4571-AA46-9AB855A0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F884-6D49-4E8D-92F6-4C69FFE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575B0-68D7-4678-A065-7799D4B3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39C4A-FC05-4A9D-B39D-E3DFF17C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B6D49-BBA4-408C-B1BE-B3216C03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1C883-00A6-401D-AB5A-9DF8AAD1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08B95-DAB7-4413-80BB-8F12FA0C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AC39-28F8-4366-9ADF-ED1D485A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4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E976-0FF5-4424-B9B4-03679EFE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49F7A-B8F4-4753-9E20-06BF7BC9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22789-500F-4A44-9B71-C213EC02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71823-E036-40A2-8F68-3BAD5794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6F7F1-9315-4FC1-A667-DB7B6936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CD554-5F30-4558-B925-D7EBC6C0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5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EAAB-CA9D-48A4-8351-505C86B4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4763F-2C4E-4452-9824-47392D23A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2D39C-60F8-4F25-91F1-0E70C375D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8AE19-6920-4EB6-A57C-153EB8BE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83E6C-7629-4D41-9D4C-13CCA44A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9859A-A84B-4515-8F05-79A12662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C4185-8D2E-4108-8C51-CF28DEDA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D1E24-6DF1-42C5-9CB8-5D35111E7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F253D-F1E5-439E-B2C0-AADF296E0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127-D715-4C57-ADD4-97D8D8E292C7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FFE1A-3DCE-4A9D-B5F8-15918F0EA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866A-BF3A-48AD-AA97-478B4751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tcutstv.com/blo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tcutstv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www.shortcutstv.com/bl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1998" cy="491380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/>
          <p:cNvSpPr txBox="1"/>
          <p:nvPr/>
        </p:nvSpPr>
        <p:spPr>
          <a:xfrm>
            <a:off x="0" y="5928763"/>
            <a:ext cx="12192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20th Century Font" panose="00000400000000000000" pitchFamily="2" charset="0"/>
              </a:rPr>
              <a:t>Hierarchies</a:t>
            </a:r>
            <a:endParaRPr lang="en-US" sz="4800" dirty="0">
              <a:latin typeface="20th Century Font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28128"/>
            <a:ext cx="12191998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20th Century Font" panose="00000400000000000000" pitchFamily="2" charset="0"/>
              </a:rPr>
              <a:t>Graphic Organiser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96B04-34EA-4E2E-B97D-5304C780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9"/>
            <a:ext cx="12192000" cy="491380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58C04D72-A07E-4821-B2CB-614D7A75C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6751"/>
          <a:stretch/>
        </p:blipFill>
        <p:spPr>
          <a:xfrm>
            <a:off x="11164389" y="0"/>
            <a:ext cx="914400" cy="707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EDC129-5D8C-4A2A-8321-D27EC4EE1424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3-Level Hierarchy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894130-BEB0-4977-AC01-329DB9FF6937}"/>
              </a:ext>
            </a:extLst>
          </p:cNvPr>
          <p:cNvCxnSpPr>
            <a:cxnSpLocks/>
          </p:cNvCxnSpPr>
          <p:nvPr/>
        </p:nvCxnSpPr>
        <p:spPr>
          <a:xfrm flipH="1">
            <a:off x="2916038" y="1565292"/>
            <a:ext cx="1574209" cy="494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937D63F-4459-44EE-BBA0-2B6CEBB202D8}"/>
              </a:ext>
            </a:extLst>
          </p:cNvPr>
          <p:cNvCxnSpPr>
            <a:cxnSpLocks/>
          </p:cNvCxnSpPr>
          <p:nvPr/>
        </p:nvCxnSpPr>
        <p:spPr>
          <a:xfrm>
            <a:off x="6235337" y="1605092"/>
            <a:ext cx="0" cy="4343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6A55AA-24B1-4D98-A606-9E6B7D583BF2}"/>
              </a:ext>
            </a:extLst>
          </p:cNvPr>
          <p:cNvCxnSpPr>
            <a:cxnSpLocks/>
          </p:cNvCxnSpPr>
          <p:nvPr/>
        </p:nvCxnSpPr>
        <p:spPr>
          <a:xfrm flipH="1" flipV="1">
            <a:off x="7767235" y="1605092"/>
            <a:ext cx="1699495" cy="4544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86787D-692F-424F-9AC9-A471CA1F5D4E}"/>
              </a:ext>
            </a:extLst>
          </p:cNvPr>
          <p:cNvCxnSpPr>
            <a:cxnSpLocks/>
          </p:cNvCxnSpPr>
          <p:nvPr/>
        </p:nvCxnSpPr>
        <p:spPr>
          <a:xfrm flipH="1">
            <a:off x="2873726" y="2455303"/>
            <a:ext cx="6638600" cy="620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A6A0EB-DBFF-484D-8F6C-7CE87582371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13842" y="2761002"/>
            <a:ext cx="0" cy="1114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681505-DB35-47DD-B2AF-04A2A8A2BE70}"/>
              </a:ext>
            </a:extLst>
          </p:cNvPr>
          <p:cNvCxnSpPr>
            <a:cxnSpLocks/>
          </p:cNvCxnSpPr>
          <p:nvPr/>
        </p:nvCxnSpPr>
        <p:spPr>
          <a:xfrm>
            <a:off x="1620666" y="2791030"/>
            <a:ext cx="0" cy="26605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D42587-54AF-480A-B4A0-3AF73B0D8F12}"/>
              </a:ext>
            </a:extLst>
          </p:cNvPr>
          <p:cNvCxnSpPr>
            <a:cxnSpLocks/>
          </p:cNvCxnSpPr>
          <p:nvPr/>
        </p:nvCxnSpPr>
        <p:spPr>
          <a:xfrm>
            <a:off x="2086830" y="2791030"/>
            <a:ext cx="0" cy="29786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BEBB5C-0DED-4F26-A408-3E82267AD481}"/>
              </a:ext>
            </a:extLst>
          </p:cNvPr>
          <p:cNvCxnSpPr>
            <a:cxnSpLocks/>
          </p:cNvCxnSpPr>
          <p:nvPr/>
        </p:nvCxnSpPr>
        <p:spPr>
          <a:xfrm>
            <a:off x="2605543" y="2728082"/>
            <a:ext cx="0" cy="1114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096344-090A-4EAE-BA01-3788491AADD6}"/>
              </a:ext>
            </a:extLst>
          </p:cNvPr>
          <p:cNvCxnSpPr>
            <a:cxnSpLocks/>
          </p:cNvCxnSpPr>
          <p:nvPr/>
        </p:nvCxnSpPr>
        <p:spPr>
          <a:xfrm>
            <a:off x="5013376" y="2801127"/>
            <a:ext cx="0" cy="1114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8552C95-4628-4B54-B2B9-2E0095740C68}"/>
              </a:ext>
            </a:extLst>
          </p:cNvPr>
          <p:cNvCxnSpPr>
            <a:cxnSpLocks/>
          </p:cNvCxnSpPr>
          <p:nvPr/>
        </p:nvCxnSpPr>
        <p:spPr>
          <a:xfrm>
            <a:off x="5739518" y="2768207"/>
            <a:ext cx="0" cy="26605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320C322-E72E-44AC-B654-72FA26289944}"/>
              </a:ext>
            </a:extLst>
          </p:cNvPr>
          <p:cNvCxnSpPr>
            <a:cxnSpLocks/>
          </p:cNvCxnSpPr>
          <p:nvPr/>
        </p:nvCxnSpPr>
        <p:spPr>
          <a:xfrm>
            <a:off x="6286364" y="2831155"/>
            <a:ext cx="0" cy="29786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C997410-C358-4E14-A136-BB649D7C664D}"/>
              </a:ext>
            </a:extLst>
          </p:cNvPr>
          <p:cNvCxnSpPr>
            <a:cxnSpLocks/>
          </p:cNvCxnSpPr>
          <p:nvPr/>
        </p:nvCxnSpPr>
        <p:spPr>
          <a:xfrm>
            <a:off x="6805077" y="2768207"/>
            <a:ext cx="0" cy="1114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007EEB-3855-4F2E-8734-3B8288541D8B}"/>
              </a:ext>
            </a:extLst>
          </p:cNvPr>
          <p:cNvCxnSpPr>
            <a:cxnSpLocks/>
          </p:cNvCxnSpPr>
          <p:nvPr/>
        </p:nvCxnSpPr>
        <p:spPr>
          <a:xfrm>
            <a:off x="9582414" y="2801127"/>
            <a:ext cx="0" cy="1114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704C322-E7A8-4DCF-A32D-1010E0744E51}"/>
              </a:ext>
            </a:extLst>
          </p:cNvPr>
          <p:cNvCxnSpPr>
            <a:cxnSpLocks/>
          </p:cNvCxnSpPr>
          <p:nvPr/>
        </p:nvCxnSpPr>
        <p:spPr>
          <a:xfrm>
            <a:off x="10003755" y="2728082"/>
            <a:ext cx="0" cy="26605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5BE059B-D547-42BD-AE98-BA2D5C610C33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547220" y="2831155"/>
            <a:ext cx="0" cy="3023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D9E05B3-ED45-4699-8F0C-E71AEA59AD68}"/>
              </a:ext>
            </a:extLst>
          </p:cNvPr>
          <p:cNvCxnSpPr>
            <a:cxnSpLocks/>
          </p:cNvCxnSpPr>
          <p:nvPr/>
        </p:nvCxnSpPr>
        <p:spPr>
          <a:xfrm>
            <a:off x="11374115" y="2768207"/>
            <a:ext cx="0" cy="1114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A411C95-B4F7-4BE3-8406-AF939974BDB1}"/>
              </a:ext>
            </a:extLst>
          </p:cNvPr>
          <p:cNvSpPr/>
          <p:nvPr/>
        </p:nvSpPr>
        <p:spPr>
          <a:xfrm>
            <a:off x="4302411" y="949834"/>
            <a:ext cx="35705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8D143A-8DFE-47C4-AAC9-CE4F9237BF15}"/>
              </a:ext>
            </a:extLst>
          </p:cNvPr>
          <p:cNvSpPr/>
          <p:nvPr/>
        </p:nvSpPr>
        <p:spPr>
          <a:xfrm>
            <a:off x="4916680" y="2039655"/>
            <a:ext cx="2424122" cy="791500"/>
          </a:xfrm>
          <a:prstGeom prst="rect">
            <a:avLst/>
          </a:prstGeom>
          <a:solidFill>
            <a:srgbClr val="FFFFCC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3F436C-2EF4-44A5-AF5B-9EF97EAC0DD1}"/>
              </a:ext>
            </a:extLst>
          </p:cNvPr>
          <p:cNvSpPr/>
          <p:nvPr/>
        </p:nvSpPr>
        <p:spPr>
          <a:xfrm>
            <a:off x="9328874" y="2039655"/>
            <a:ext cx="2436692" cy="79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F114A-B64E-4E1A-9416-3A5AA36ACA3C}"/>
              </a:ext>
            </a:extLst>
          </p:cNvPr>
          <p:cNvSpPr/>
          <p:nvPr/>
        </p:nvSpPr>
        <p:spPr>
          <a:xfrm>
            <a:off x="491915" y="2039655"/>
            <a:ext cx="2424122" cy="791500"/>
          </a:xfrm>
          <a:prstGeom prst="rect">
            <a:avLst/>
          </a:prstGeom>
          <a:solidFill>
            <a:srgbClr val="FF9393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F34FAB-1999-4E73-868B-3443E2550BC0}"/>
              </a:ext>
            </a:extLst>
          </p:cNvPr>
          <p:cNvSpPr/>
          <p:nvPr/>
        </p:nvSpPr>
        <p:spPr>
          <a:xfrm>
            <a:off x="128792" y="3875283"/>
            <a:ext cx="1370100" cy="791500"/>
          </a:xfrm>
          <a:prstGeom prst="rect">
            <a:avLst/>
          </a:prstGeom>
          <a:solidFill>
            <a:srgbClr val="FF9393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C973D1-8D29-429E-AA12-08ABB3A50D33}"/>
              </a:ext>
            </a:extLst>
          </p:cNvPr>
          <p:cNvSpPr/>
          <p:nvPr/>
        </p:nvSpPr>
        <p:spPr>
          <a:xfrm>
            <a:off x="2270486" y="3446613"/>
            <a:ext cx="1326556" cy="791500"/>
          </a:xfrm>
          <a:prstGeom prst="rect">
            <a:avLst/>
          </a:prstGeom>
          <a:solidFill>
            <a:srgbClr val="FF9393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C11271-DEC1-434C-9365-56BBD52E5439}"/>
              </a:ext>
            </a:extLst>
          </p:cNvPr>
          <p:cNvSpPr/>
          <p:nvPr/>
        </p:nvSpPr>
        <p:spPr>
          <a:xfrm>
            <a:off x="377144" y="5373948"/>
            <a:ext cx="1326556" cy="791500"/>
          </a:xfrm>
          <a:prstGeom prst="rect">
            <a:avLst/>
          </a:prstGeom>
          <a:solidFill>
            <a:srgbClr val="FF9393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21AB11-C7DD-4C33-83C3-601800B5590C}"/>
              </a:ext>
            </a:extLst>
          </p:cNvPr>
          <p:cNvSpPr/>
          <p:nvPr/>
        </p:nvSpPr>
        <p:spPr>
          <a:xfrm>
            <a:off x="4302411" y="3446613"/>
            <a:ext cx="1326556" cy="791500"/>
          </a:xfrm>
          <a:prstGeom prst="rect">
            <a:avLst/>
          </a:prstGeom>
          <a:solidFill>
            <a:srgbClr val="FFFFCC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931DBD-E45C-402A-AD26-5E14CA91CB3F}"/>
              </a:ext>
            </a:extLst>
          </p:cNvPr>
          <p:cNvSpPr/>
          <p:nvPr/>
        </p:nvSpPr>
        <p:spPr>
          <a:xfrm>
            <a:off x="6550993" y="3875283"/>
            <a:ext cx="1326556" cy="791500"/>
          </a:xfrm>
          <a:prstGeom prst="rect">
            <a:avLst/>
          </a:prstGeom>
          <a:solidFill>
            <a:srgbClr val="FFFFCC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27AA7B-CF49-4602-8108-491B601EACE3}"/>
              </a:ext>
            </a:extLst>
          </p:cNvPr>
          <p:cNvSpPr/>
          <p:nvPr/>
        </p:nvSpPr>
        <p:spPr>
          <a:xfrm>
            <a:off x="4490769" y="5369161"/>
            <a:ext cx="1326556" cy="791500"/>
          </a:xfrm>
          <a:prstGeom prst="rect">
            <a:avLst/>
          </a:prstGeom>
          <a:solidFill>
            <a:srgbClr val="FFFFCC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825E43-A350-4531-87DC-0CEE2870E456}"/>
              </a:ext>
            </a:extLst>
          </p:cNvPr>
          <p:cNvSpPr/>
          <p:nvPr/>
        </p:nvSpPr>
        <p:spPr>
          <a:xfrm>
            <a:off x="6160498" y="5718284"/>
            <a:ext cx="1326556" cy="791500"/>
          </a:xfrm>
          <a:prstGeom prst="rect">
            <a:avLst/>
          </a:prstGeom>
          <a:solidFill>
            <a:srgbClr val="FFFFCC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74A41B-9FB8-4EF3-8C2F-82360FAB516F}"/>
              </a:ext>
            </a:extLst>
          </p:cNvPr>
          <p:cNvSpPr/>
          <p:nvPr/>
        </p:nvSpPr>
        <p:spPr>
          <a:xfrm>
            <a:off x="1942265" y="5718284"/>
            <a:ext cx="1326556" cy="791500"/>
          </a:xfrm>
          <a:prstGeom prst="rect">
            <a:avLst/>
          </a:prstGeom>
          <a:solidFill>
            <a:srgbClr val="FF9393"/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F46133-377F-4F49-907D-069F90CD29FE}"/>
              </a:ext>
            </a:extLst>
          </p:cNvPr>
          <p:cNvSpPr/>
          <p:nvPr/>
        </p:nvSpPr>
        <p:spPr>
          <a:xfrm>
            <a:off x="8420617" y="3875283"/>
            <a:ext cx="1326556" cy="79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632E1D-CB73-47EA-ACA5-621181B97E70}"/>
              </a:ext>
            </a:extLst>
          </p:cNvPr>
          <p:cNvSpPr/>
          <p:nvPr/>
        </p:nvSpPr>
        <p:spPr>
          <a:xfrm>
            <a:off x="8818571" y="5344312"/>
            <a:ext cx="1326556" cy="79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0E7551-B937-4A28-8F4E-C1195CB380D1}"/>
              </a:ext>
            </a:extLst>
          </p:cNvPr>
          <p:cNvSpPr/>
          <p:nvPr/>
        </p:nvSpPr>
        <p:spPr>
          <a:xfrm>
            <a:off x="10488300" y="5718284"/>
            <a:ext cx="1326556" cy="79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0CB0F4-CF04-465E-8318-9F0F92C24F0A}"/>
              </a:ext>
            </a:extLst>
          </p:cNvPr>
          <p:cNvSpPr/>
          <p:nvPr/>
        </p:nvSpPr>
        <p:spPr>
          <a:xfrm>
            <a:off x="10669199" y="3446613"/>
            <a:ext cx="1326556" cy="79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EED027-5D7F-4FFE-961A-61D854B15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2099"/>
            <a:ext cx="12192000" cy="491380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876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E6BC0-6ED5-42FA-85AF-3E02660F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109"/>
            <a:ext cx="12191998" cy="4990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64B0D-9053-4419-B3B4-6707E33A93B2}"/>
              </a:ext>
            </a:extLst>
          </p:cNvPr>
          <p:cNvSpPr txBox="1"/>
          <p:nvPr/>
        </p:nvSpPr>
        <p:spPr>
          <a:xfrm>
            <a:off x="5833530" y="1172485"/>
            <a:ext cx="5520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ShortCutstv</a:t>
            </a:r>
            <a:endParaRPr lang="en-GB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1EA20-868C-4995-92E9-411D09C5C22C}"/>
              </a:ext>
            </a:extLst>
          </p:cNvPr>
          <p:cNvSpPr txBox="1"/>
          <p:nvPr/>
        </p:nvSpPr>
        <p:spPr>
          <a:xfrm>
            <a:off x="6233158" y="2838204"/>
            <a:ext cx="512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www.shortcutstv.com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9D3BD-239B-4D6B-A618-45D3716463D9}"/>
              </a:ext>
            </a:extLst>
          </p:cNvPr>
          <p:cNvSpPr txBox="1"/>
          <p:nvPr/>
        </p:nvSpPr>
        <p:spPr>
          <a:xfrm>
            <a:off x="6805750" y="3443514"/>
            <a:ext cx="380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2018</a:t>
            </a:r>
          </a:p>
        </p:txBody>
      </p:sp>
      <p:sp>
        <p:nvSpPr>
          <p:cNvPr id="3" name="Rectangle 2">
            <a:hlinkClick r:id="rId3" tooltip="Visit ShortCutstv for more films and resources"/>
            <a:extLst>
              <a:ext uri="{FF2B5EF4-FFF2-40B4-BE49-F238E27FC236}">
                <a16:creationId xmlns:a16="http://schemas.microsoft.com/office/drawing/2014/main" id="{A819C42C-C846-4E93-856B-29B4277C0EE0}"/>
              </a:ext>
            </a:extLst>
          </p:cNvPr>
          <p:cNvSpPr/>
          <p:nvPr/>
        </p:nvSpPr>
        <p:spPr>
          <a:xfrm>
            <a:off x="6906907" y="2838204"/>
            <a:ext cx="3802794" cy="446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2A97A7BB-2F23-4D12-B592-7EBA3DE72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4837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80EBA7-AAB6-44CE-9029-CDDE43EFED31}"/>
              </a:ext>
            </a:extLst>
          </p:cNvPr>
          <p:cNvSpPr/>
          <p:nvPr/>
        </p:nvSpPr>
        <p:spPr>
          <a:xfrm>
            <a:off x="0" y="-28025"/>
            <a:ext cx="121920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latin typeface="20th Century Font" panose="00000400000000000000" pitchFamily="2" charset="0"/>
              </a:rPr>
              <a:t>Graphic Organiser: 3-Level Hierarchy</a:t>
            </a:r>
            <a:endParaRPr lang="en-US" sz="4000" dirty="0">
              <a:latin typeface="20th Century Fo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1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000">
        <p15:prstTrans prst="pageCurlDouble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92F71F4-D1D6-4720-B1D8-E7D8901E39D8}"/>
  <p:tag name="ISPRING_RESOURCE_FOLDER" val="F:\ShortCutsTV\Social Media\Blog\Sociology\Crime\Rational Choice\RCT1_3\"/>
  <p:tag name="ISPRING_PRESENTATION_PATH" val="F:\ShortCutsTV\Social Media\Blog\Sociology\Crime\Rational Choice\RCT1_3.pptx"/>
  <p:tag name="ISPRING_PROJECT_FOLDER_UPDATED" val="1"/>
  <p:tag name="ISPRING_SCREEN_RECS_UPDATED" val="F:\ShortCutsTV\Social Media\Blog\Sociology\Crime\Rational Choice\RCT1_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21</Words>
  <Application>Microsoft Office PowerPoint</Application>
  <PresentationFormat>Widescreen</PresentationFormat>
  <Paragraphs>114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Adobe Gothic Std B</vt:lpstr>
      <vt:lpstr>20th Century Font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157</cp:revision>
  <dcterms:created xsi:type="dcterms:W3CDTF">2018-07-20T10:58:23Z</dcterms:created>
  <dcterms:modified xsi:type="dcterms:W3CDTF">2019-02-28T12:22:00Z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