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7"/>
    <p:restoredTop sz="95332" autoAdjust="0"/>
  </p:normalViewPr>
  <p:slideViewPr>
    <p:cSldViewPr snapToGrid="0" snapToObjects="1">
      <p:cViewPr varScale="1">
        <p:scale>
          <a:sx n="88" d="100"/>
          <a:sy n="88" d="100"/>
        </p:scale>
        <p:origin x="797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82824-4840-0940-80A4-3673BBB6FA50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0FD41-3E72-204D-9DCD-D423C6E13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15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B0FD41-3E72-204D-9DCD-D423C6E13D5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08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64526-E8DA-B34E-BC37-DB27A2456C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758E7-1CD6-624A-ACEB-97C9BC030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B3599-38A7-C644-8550-04C8637F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3964F-4F3A-2248-B368-16EEFF11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D2033-B94E-F74C-845E-6FF83BDB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25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57055-42A9-2441-9EE3-F0AB3BE09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E8A560-354D-E34E-89B7-DFE4B0069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5ABC9-DFBA-ED4B-9F4B-5B849D77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91E23-8A1A-034B-B9F0-32EBC295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6DDA5-F972-2A4F-A190-D8495BED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77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C3D7B2-F16E-9746-B854-5ED57D4581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4D824-901B-164C-BC50-B9BDE0F51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C7036-835E-5248-BD4A-CD6C4F80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6FF96-B12D-2C43-8667-DF213CE0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63181-D54C-5042-AF7D-E0B44226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9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EC79-7284-DE41-9AAA-86E730D7A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CEB06-A0A2-B143-9434-E208287AE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52FE1-E917-A140-9771-99BA9185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D4EC5-5ABD-024E-B61B-6DBBAD536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82F94-8729-7149-8B3B-BCEE17532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00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CA9D8-8CEA-7147-88DB-B5B567DD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E8EDE-5BFB-9F44-906C-4B7F53076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08A76-178A-E040-9CC8-89D7EDE90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43D94-CBD0-5F41-942B-B673322A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901B1-4512-C142-86FC-DE63DEE4E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98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6CE20-BE93-CE4E-B515-DFBB361F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BA785-57A6-A24B-B229-9FEB33EDF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347DA-415F-3E4B-BB6C-0EAA7ECFA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C17BB-3AD2-7842-9832-9F9EB08CD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90202-D0C8-4D47-8CD1-7DF48F57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3930B-9850-314D-95A7-129B82EAE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5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D7955-E415-2C48-BC06-25CDB4BF2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1B3F4-3FD5-E444-9E06-046685689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D4597-B572-F546-A139-7D7D53175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8A375-8154-0C46-A6F1-AAD5F61A0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CB87CA-533F-6640-BF9A-5FF9C14A8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71A302-EA36-AB42-BE95-57013273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138D4A-EAF9-8843-B396-DE5633866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BF7723-74B0-9B47-9CBA-D6A8A48A3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87697-05CD-8642-A68D-3D0D1C58C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EB32A3-E212-0546-A731-3AE7BB90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B0693-5C29-914C-BD4C-BA591F12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2F5EB-0262-DB44-A481-1CC3987F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63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96DF6D-F39E-0448-8403-BA9A9F1A9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96C8CB-3333-394D-A6BA-EB8DCA3BF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3DEF4-7600-9541-B42F-3335C6FF8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7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FBCAF-FEE1-6F4A-B2E4-2A8B67B52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0D340-4ECE-D948-A8E9-E241D324C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3E281-C3EB-034F-B56E-B3F516A65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C6A41-41AC-DA43-9813-D0F1DC88C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10A76-A8D7-1E4C-82D4-36F51AC97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BB5E8-DA91-B64C-B544-91B46A5C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5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B1E52-9666-A64B-8B2B-3476B4BB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0946A-61F2-2841-9343-6FB3A9D61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987F0-A6E7-F145-8DBE-563495987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05FA2-59FB-A34B-A332-D2661C97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5E509-98E8-A749-9C74-603339F5F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2D1DB-EF38-FC4C-92BF-6880BA08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13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2E73B6-6813-B84B-9923-64F8936B6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40EC2-A368-6C49-BE93-245E72220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B434A-7087-C345-A472-8A9439F92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F4331-DA1D-AC4E-B013-CD767B7EBF75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2C3CF-FF05-5141-B3C4-200024C74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10E06-3A8B-9F47-B6D7-2331DBB21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2145F-06C1-2E41-9010-970EEE960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67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B2D48E1-65CB-1A4A-97A0-DDC883D8A097}"/>
              </a:ext>
            </a:extLst>
          </p:cNvPr>
          <p:cNvSpPr txBox="1"/>
          <p:nvPr/>
        </p:nvSpPr>
        <p:spPr>
          <a:xfrm>
            <a:off x="332368" y="2422197"/>
            <a:ext cx="4743450" cy="23083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Command Words– What is the question asking? </a:t>
            </a:r>
          </a:p>
          <a:p>
            <a:r>
              <a:rPr lang="en-GB" sz="800" b="1" dirty="0"/>
              <a:t>Assess-  </a:t>
            </a:r>
            <a:r>
              <a:rPr lang="en-GB" sz="800" dirty="0"/>
              <a:t>Make an informed judgement after looking at all the evidence available. </a:t>
            </a:r>
            <a:endParaRPr lang="en-GB" sz="800" b="1" dirty="0"/>
          </a:p>
          <a:p>
            <a:r>
              <a:rPr lang="en-GB" sz="800" b="1" dirty="0"/>
              <a:t>Annotate</a:t>
            </a:r>
            <a:r>
              <a:rPr lang="en-GB" sz="800" dirty="0"/>
              <a:t>- Add labels or short comments, usually to a diagram, map or photograph.</a:t>
            </a:r>
          </a:p>
          <a:p>
            <a:r>
              <a:rPr lang="en-GB" sz="800" b="1" dirty="0"/>
              <a:t>Compare</a:t>
            </a:r>
            <a:r>
              <a:rPr lang="en-GB" sz="800" dirty="0"/>
              <a:t>- Write about what is similar and different about two things. Two separate descriptions do not make a comparison. </a:t>
            </a:r>
          </a:p>
          <a:p>
            <a:r>
              <a:rPr lang="en-GB" sz="800" b="1" dirty="0"/>
              <a:t>Define</a:t>
            </a:r>
            <a:r>
              <a:rPr lang="en-GB" sz="800" dirty="0"/>
              <a:t>- State the meaning of or what is meant by the word stated.</a:t>
            </a:r>
          </a:p>
          <a:p>
            <a:r>
              <a:rPr lang="en-GB" sz="800" b="1" dirty="0"/>
              <a:t>Describe</a:t>
            </a:r>
            <a:r>
              <a:rPr lang="en-GB" sz="800" dirty="0"/>
              <a:t>- Give the main characteristic features of something.</a:t>
            </a:r>
          </a:p>
          <a:p>
            <a:r>
              <a:rPr lang="en-GB" sz="800" b="1" dirty="0"/>
              <a:t>Discuss</a:t>
            </a:r>
            <a:r>
              <a:rPr lang="en-GB" sz="800" dirty="0"/>
              <a:t>- Bring out the important points of something. Consider the good and bad and come to a conclusion.</a:t>
            </a:r>
          </a:p>
          <a:p>
            <a:r>
              <a:rPr lang="en-GB" sz="800" b="1" dirty="0"/>
              <a:t>Examine- </a:t>
            </a:r>
            <a:r>
              <a:rPr lang="en-GB" sz="800" dirty="0"/>
              <a:t>Discuss the relevant points in detail. </a:t>
            </a:r>
            <a:endParaRPr lang="en-GB" sz="800" b="1" dirty="0"/>
          </a:p>
          <a:p>
            <a:r>
              <a:rPr lang="en-GB" sz="800" b="1" dirty="0"/>
              <a:t>Evaluate</a:t>
            </a:r>
            <a:r>
              <a:rPr lang="en-GB" sz="800" dirty="0"/>
              <a:t>- Pick out the good and bad points and give judgements. </a:t>
            </a:r>
          </a:p>
          <a:p>
            <a:r>
              <a:rPr lang="en-GB" sz="800" b="1" dirty="0"/>
              <a:t>Explain or Account or Give Reasons for- </a:t>
            </a:r>
            <a:r>
              <a:rPr lang="en-GB" sz="800" dirty="0"/>
              <a:t>Write about why something happens or occurs.</a:t>
            </a:r>
          </a:p>
          <a:p>
            <a:r>
              <a:rPr lang="en-GB" sz="800" b="1" dirty="0"/>
              <a:t>Identify-</a:t>
            </a:r>
            <a:r>
              <a:rPr lang="en-GB" sz="800" dirty="0"/>
              <a:t> Pick out something from information.</a:t>
            </a:r>
          </a:p>
          <a:p>
            <a:r>
              <a:rPr lang="en-GB" sz="800" b="1" dirty="0"/>
              <a:t>Illustrate-</a:t>
            </a:r>
            <a:r>
              <a:rPr lang="en-GB" sz="800" dirty="0"/>
              <a:t> Explain by using specific examples or diagrams. </a:t>
            </a:r>
          </a:p>
          <a:p>
            <a:r>
              <a:rPr lang="en-GB" sz="800" b="1" dirty="0"/>
              <a:t>Justify</a:t>
            </a:r>
            <a:r>
              <a:rPr lang="en-GB" sz="800" dirty="0"/>
              <a:t>- Why you chose something or why you think in a certain way.</a:t>
            </a:r>
          </a:p>
          <a:p>
            <a:r>
              <a:rPr lang="en-GB" sz="800" b="1" dirty="0"/>
              <a:t>Refer to or with reference to- </a:t>
            </a:r>
            <a:r>
              <a:rPr lang="en-GB" sz="800" dirty="0"/>
              <a:t>Write an answer which uses some of the idea provided in map/photograph/diagram etc</a:t>
            </a:r>
          </a:p>
          <a:p>
            <a:r>
              <a:rPr lang="en-GB" sz="800" b="1" dirty="0"/>
              <a:t>Suggest</a:t>
            </a:r>
            <a:r>
              <a:rPr lang="en-GB" sz="800" dirty="0"/>
              <a:t>- Set down your ideas on or knowledge of. </a:t>
            </a:r>
          </a:p>
          <a:p>
            <a:r>
              <a:rPr lang="en-GB" sz="800" b="1" dirty="0"/>
              <a:t>To what extent – </a:t>
            </a:r>
            <a:r>
              <a:rPr lang="en-GB" sz="800" dirty="0"/>
              <a:t>Look at the arguments and decide how true something is. </a:t>
            </a:r>
            <a:endParaRPr lang="en-GB" sz="8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197BA3-242F-724D-A51A-0221F74446AA}"/>
              </a:ext>
            </a:extLst>
          </p:cNvPr>
          <p:cNvSpPr txBox="1"/>
          <p:nvPr/>
        </p:nvSpPr>
        <p:spPr>
          <a:xfrm>
            <a:off x="332368" y="4852748"/>
            <a:ext cx="1881056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Elaborating your ideas. Ask “So what?”</a:t>
            </a:r>
          </a:p>
          <a:p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suggests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shows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infers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signifies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implies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portrays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conveys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This means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Therefore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However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Furthermore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Developing this point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4602AC-EFF4-1F42-A46B-5D8083A81D92}"/>
              </a:ext>
            </a:extLst>
          </p:cNvPr>
          <p:cNvSpPr txBox="1"/>
          <p:nvPr/>
        </p:nvSpPr>
        <p:spPr>
          <a:xfrm>
            <a:off x="2336024" y="4852748"/>
            <a:ext cx="1694576" cy="13234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What do you think? language</a:t>
            </a:r>
          </a:p>
          <a:p>
            <a:endParaRPr lang="en-GB" sz="8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In conclusion…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It is clear that…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From looking at…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The evidence suggests…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Overall…</a:t>
            </a:r>
          </a:p>
          <a:p>
            <a:endParaRPr lang="en-GB" sz="800" dirty="0"/>
          </a:p>
          <a:p>
            <a:r>
              <a:rPr lang="en-GB" sz="800" b="1" dirty="0"/>
              <a:t>DO NOT USE ”I THINK” OR SIMILAR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50675D-2607-EA4C-8199-E73795B536FF}"/>
              </a:ext>
            </a:extLst>
          </p:cNvPr>
          <p:cNvSpPr txBox="1"/>
          <p:nvPr/>
        </p:nvSpPr>
        <p:spPr>
          <a:xfrm>
            <a:off x="8667750" y="3646203"/>
            <a:ext cx="3257550" cy="21544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Use connectives to extend your sentences and link each paragraph.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97DEA8-E225-6A4B-AE54-EAAA7DCE7888}"/>
              </a:ext>
            </a:extLst>
          </p:cNvPr>
          <p:cNvSpPr txBox="1"/>
          <p:nvPr/>
        </p:nvSpPr>
        <p:spPr>
          <a:xfrm>
            <a:off x="9793149" y="3980890"/>
            <a:ext cx="1006752" cy="830997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Explain an idea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Although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Except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Unless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However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Therefore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B5EB1F-1A7C-CD4F-A8B2-838E661C6C6A}"/>
              </a:ext>
            </a:extLst>
          </p:cNvPr>
          <p:cNvSpPr txBox="1"/>
          <p:nvPr/>
        </p:nvSpPr>
        <p:spPr>
          <a:xfrm>
            <a:off x="8667750" y="3980890"/>
            <a:ext cx="100675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Give examples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Such as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In the case of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For example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As revealed by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For instance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952FA2A-BDC4-2E4E-82BB-4477FAA3708F}"/>
              </a:ext>
            </a:extLst>
          </p:cNvPr>
          <p:cNvSpPr txBox="1"/>
          <p:nvPr/>
        </p:nvSpPr>
        <p:spPr>
          <a:xfrm>
            <a:off x="10918548" y="3998417"/>
            <a:ext cx="100675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Sequencing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Firstly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Secondly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Next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Finally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Since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DB5D1C0-EDD9-9249-8C0A-8FD8E2E44BDF}"/>
              </a:ext>
            </a:extLst>
          </p:cNvPr>
          <p:cNvSpPr txBox="1"/>
          <p:nvPr/>
        </p:nvSpPr>
        <p:spPr>
          <a:xfrm>
            <a:off x="8667750" y="4931130"/>
            <a:ext cx="1006752" cy="954107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Adding 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Also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As well 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Moreover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Too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Furthermore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AA9DAD1-27D6-0646-82EE-1620D05D45A1}"/>
              </a:ext>
            </a:extLst>
          </p:cNvPr>
          <p:cNvSpPr txBox="1"/>
          <p:nvPr/>
        </p:nvSpPr>
        <p:spPr>
          <a:xfrm>
            <a:off x="9793149" y="4940889"/>
            <a:ext cx="1006752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Cause and Effect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Because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Therefore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Consequently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As a result of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850A880-DA27-DE49-9F9E-C4EA28CE154D}"/>
              </a:ext>
            </a:extLst>
          </p:cNvPr>
          <p:cNvSpPr txBox="1"/>
          <p:nvPr/>
        </p:nvSpPr>
        <p:spPr>
          <a:xfrm>
            <a:off x="10918548" y="4940965"/>
            <a:ext cx="1006752" cy="954107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Contrasting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Whereas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Instead of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Alternatively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Otherwise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In another 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Then again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B5EB8E-E20B-A048-9153-36D1A6E79E57}"/>
              </a:ext>
            </a:extLst>
          </p:cNvPr>
          <p:cNvSpPr txBox="1"/>
          <p:nvPr/>
        </p:nvSpPr>
        <p:spPr>
          <a:xfrm>
            <a:off x="8667750" y="6004480"/>
            <a:ext cx="1548434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To Emphasise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Above 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Ultimately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Especially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Significantly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CF8680E-CBBF-8D47-B698-7F282A33B4A4}"/>
              </a:ext>
            </a:extLst>
          </p:cNvPr>
          <p:cNvSpPr txBox="1"/>
          <p:nvPr/>
        </p:nvSpPr>
        <p:spPr>
          <a:xfrm>
            <a:off x="10376866" y="6004480"/>
            <a:ext cx="1548434" cy="70788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To compare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Likewise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Equally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In the same 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Similarly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0A83682-9DF9-F141-8F03-84F9325C4C91}"/>
              </a:ext>
            </a:extLst>
          </p:cNvPr>
          <p:cNvSpPr txBox="1"/>
          <p:nvPr/>
        </p:nvSpPr>
        <p:spPr>
          <a:xfrm>
            <a:off x="332368" y="999882"/>
            <a:ext cx="3844680" cy="13234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Golden Rules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Always follow the command words of questions asked.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Back up your points with appropriate evidence.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Briefly explain key terms when you first use them.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Write professionally and academically at all times by using the correct terminology.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Plan your essays!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Make sure you answer the questions by building towards a conclusion.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Leave a line between paragraphs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Refer back to the question in the conclusion sentence of each paragraph.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Make sure how much you write corresponds to the marks available.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3AE1A4-FDF8-1D49-80B9-3E8DE0442B4C}"/>
              </a:ext>
            </a:extLst>
          </p:cNvPr>
          <p:cNvSpPr txBox="1"/>
          <p:nvPr/>
        </p:nvSpPr>
        <p:spPr>
          <a:xfrm>
            <a:off x="2336025" y="6251713"/>
            <a:ext cx="2739794" cy="461665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Proper Noun-</a:t>
            </a:r>
          </a:p>
          <a:p>
            <a:r>
              <a:rPr lang="en-GB" sz="800" dirty="0"/>
              <a:t>As person, place or thing. </a:t>
            </a:r>
            <a:r>
              <a:rPr lang="en-GB" sz="800" b="1" dirty="0"/>
              <a:t>They should always start with a capital letter. </a:t>
            </a:r>
            <a:r>
              <a:rPr lang="en-GB" sz="800" dirty="0"/>
              <a:t>E.g. Marxism, Functionalism, Weber etc.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2BFA3BB-F335-5F4D-8F8C-6F4C649C428E}"/>
              </a:ext>
            </a:extLst>
          </p:cNvPr>
          <p:cNvSpPr txBox="1"/>
          <p:nvPr/>
        </p:nvSpPr>
        <p:spPr>
          <a:xfrm>
            <a:off x="8667750" y="1155146"/>
            <a:ext cx="3257550" cy="24314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0000" numCol="3" rtlCol="0">
            <a:spAutoFit/>
          </a:bodyPr>
          <a:lstStyle/>
          <a:p>
            <a:r>
              <a:rPr lang="en-GB" sz="800" dirty="0"/>
              <a:t>Positivism</a:t>
            </a:r>
          </a:p>
          <a:p>
            <a:r>
              <a:rPr lang="en-GB" sz="800" dirty="0"/>
              <a:t>Interpretivism </a:t>
            </a:r>
          </a:p>
          <a:p>
            <a:r>
              <a:rPr lang="en-GB" sz="800" dirty="0"/>
              <a:t>Quantitative </a:t>
            </a:r>
          </a:p>
          <a:p>
            <a:r>
              <a:rPr lang="en-GB" sz="800" dirty="0"/>
              <a:t>Qualitative </a:t>
            </a:r>
          </a:p>
          <a:p>
            <a:r>
              <a:rPr lang="en-GB" sz="800" dirty="0"/>
              <a:t>Reliability </a:t>
            </a:r>
          </a:p>
          <a:p>
            <a:r>
              <a:rPr lang="en-GB" sz="800" dirty="0"/>
              <a:t>Representativeness</a:t>
            </a:r>
          </a:p>
          <a:p>
            <a:r>
              <a:rPr lang="en-GB" sz="800" dirty="0"/>
              <a:t>Validity </a:t>
            </a:r>
          </a:p>
          <a:p>
            <a:r>
              <a:rPr lang="en-GB" sz="800" dirty="0"/>
              <a:t>Methodology </a:t>
            </a:r>
          </a:p>
          <a:p>
            <a:r>
              <a:rPr lang="en-GB" sz="800" dirty="0"/>
              <a:t>Sampling </a:t>
            </a:r>
          </a:p>
          <a:p>
            <a:r>
              <a:rPr lang="en-GB" sz="800" dirty="0"/>
              <a:t>Statistics </a:t>
            </a:r>
          </a:p>
          <a:p>
            <a:r>
              <a:rPr lang="en-GB" sz="800" dirty="0"/>
              <a:t>Questionnaires</a:t>
            </a:r>
          </a:p>
          <a:p>
            <a:r>
              <a:rPr lang="en-GB" sz="800" dirty="0"/>
              <a:t>Development </a:t>
            </a:r>
          </a:p>
          <a:p>
            <a:r>
              <a:rPr lang="en-GB" sz="800" dirty="0"/>
              <a:t>Pluralism </a:t>
            </a:r>
          </a:p>
          <a:p>
            <a:r>
              <a:rPr lang="en-GB" sz="800" dirty="0"/>
              <a:t>Functionalism </a:t>
            </a:r>
          </a:p>
          <a:p>
            <a:r>
              <a:rPr lang="en-GB" sz="800" dirty="0"/>
              <a:t>Marxism</a:t>
            </a:r>
          </a:p>
          <a:p>
            <a:r>
              <a:rPr lang="en-GB" sz="800" dirty="0"/>
              <a:t>Feminism</a:t>
            </a:r>
          </a:p>
          <a:p>
            <a:r>
              <a:rPr lang="en-GB" sz="800" dirty="0"/>
              <a:t>Postmodernism </a:t>
            </a:r>
          </a:p>
          <a:p>
            <a:r>
              <a:rPr lang="en-GB" sz="800" dirty="0"/>
              <a:t>Hegemony </a:t>
            </a:r>
          </a:p>
          <a:p>
            <a:r>
              <a:rPr lang="en-GB" sz="800" dirty="0"/>
              <a:t>Socialisation</a:t>
            </a:r>
          </a:p>
          <a:p>
            <a:r>
              <a:rPr lang="en-GB" sz="800" dirty="0"/>
              <a:t>Institutionalisation</a:t>
            </a:r>
          </a:p>
          <a:p>
            <a:r>
              <a:rPr lang="en-GB" sz="800" dirty="0"/>
              <a:t>Microsociology </a:t>
            </a:r>
          </a:p>
          <a:p>
            <a:r>
              <a:rPr lang="en-GB" sz="800" dirty="0"/>
              <a:t>Macrosociology</a:t>
            </a:r>
          </a:p>
          <a:p>
            <a:r>
              <a:rPr lang="en-GB" sz="800" dirty="0"/>
              <a:t>Meritocracy </a:t>
            </a:r>
          </a:p>
          <a:p>
            <a:r>
              <a:rPr lang="en-GB" sz="800" dirty="0"/>
              <a:t>Rationalisation</a:t>
            </a:r>
          </a:p>
          <a:p>
            <a:r>
              <a:rPr lang="en-GB" sz="800" dirty="0"/>
              <a:t>Education</a:t>
            </a:r>
          </a:p>
          <a:p>
            <a:r>
              <a:rPr lang="en-GB" sz="800" dirty="0"/>
              <a:t>Agencies</a:t>
            </a:r>
          </a:p>
          <a:p>
            <a:r>
              <a:rPr lang="en-GB" sz="800" dirty="0"/>
              <a:t>Semiology </a:t>
            </a:r>
          </a:p>
          <a:p>
            <a:r>
              <a:rPr lang="en-GB" sz="800" dirty="0"/>
              <a:t>Interviews</a:t>
            </a:r>
          </a:p>
          <a:p>
            <a:r>
              <a:rPr lang="en-GB" sz="800" dirty="0"/>
              <a:t>Structuration </a:t>
            </a:r>
          </a:p>
          <a:p>
            <a:r>
              <a:rPr lang="en-GB" sz="800" dirty="0"/>
              <a:t>Deviance</a:t>
            </a:r>
          </a:p>
          <a:p>
            <a:r>
              <a:rPr lang="en-GB" sz="800" dirty="0"/>
              <a:t>Bourgeoisie </a:t>
            </a:r>
          </a:p>
          <a:p>
            <a:r>
              <a:rPr lang="en-GB" sz="800" dirty="0"/>
              <a:t>Proletariat </a:t>
            </a:r>
          </a:p>
          <a:p>
            <a:r>
              <a:rPr lang="en-GB" sz="800" dirty="0"/>
              <a:t>Stratification </a:t>
            </a:r>
          </a:p>
          <a:p>
            <a:r>
              <a:rPr lang="en-GB" sz="800" dirty="0"/>
              <a:t>Interactionism </a:t>
            </a:r>
          </a:p>
          <a:p>
            <a:r>
              <a:rPr lang="en-GB" sz="800" dirty="0"/>
              <a:t>Authority </a:t>
            </a:r>
          </a:p>
          <a:p>
            <a:r>
              <a:rPr lang="en-GB" sz="800" dirty="0"/>
              <a:t>Urbanisation </a:t>
            </a:r>
          </a:p>
          <a:p>
            <a:r>
              <a:rPr lang="en-GB" sz="800" dirty="0"/>
              <a:t>Capitalism</a:t>
            </a:r>
          </a:p>
          <a:p>
            <a:r>
              <a:rPr lang="en-GB" sz="800" dirty="0"/>
              <a:t>Communism</a:t>
            </a:r>
          </a:p>
          <a:p>
            <a:r>
              <a:rPr lang="en-GB" sz="800" dirty="0"/>
              <a:t>Socialism </a:t>
            </a:r>
          </a:p>
          <a:p>
            <a:r>
              <a:rPr lang="en-GB" sz="800" dirty="0"/>
              <a:t>Democracy </a:t>
            </a:r>
          </a:p>
          <a:p>
            <a:r>
              <a:rPr lang="en-GB" sz="800" dirty="0"/>
              <a:t>Dictatorship</a:t>
            </a:r>
          </a:p>
          <a:p>
            <a:r>
              <a:rPr lang="en-GB" sz="800" dirty="0"/>
              <a:t>Globalisation </a:t>
            </a:r>
          </a:p>
          <a:p>
            <a:r>
              <a:rPr lang="en-GB" sz="800" dirty="0"/>
              <a:t>Theoretical</a:t>
            </a:r>
          </a:p>
          <a:p>
            <a:r>
              <a:rPr lang="en-GB" sz="800" dirty="0"/>
              <a:t>Economic </a:t>
            </a:r>
          </a:p>
          <a:p>
            <a:r>
              <a:rPr lang="en-GB" sz="800" dirty="0"/>
              <a:t>Ideology </a:t>
            </a:r>
          </a:p>
          <a:p>
            <a:r>
              <a:rPr lang="en-GB" sz="800" dirty="0"/>
              <a:t>Triangulation</a:t>
            </a:r>
          </a:p>
          <a:p>
            <a:r>
              <a:rPr lang="en-GB" sz="800" dirty="0"/>
              <a:t>Representation</a:t>
            </a:r>
          </a:p>
          <a:p>
            <a:r>
              <a:rPr lang="en-GB" sz="800" dirty="0"/>
              <a:t>Inequality </a:t>
            </a:r>
          </a:p>
          <a:p>
            <a:r>
              <a:rPr lang="en-GB" sz="800" dirty="0"/>
              <a:t>Poverty </a:t>
            </a:r>
          </a:p>
          <a:p>
            <a:r>
              <a:rPr lang="en-GB" sz="800" dirty="0"/>
              <a:t>Multinational </a:t>
            </a:r>
          </a:p>
          <a:p>
            <a:r>
              <a:rPr lang="en-GB" sz="800" dirty="0"/>
              <a:t>Ethnomethodology </a:t>
            </a:r>
          </a:p>
          <a:p>
            <a:r>
              <a:rPr lang="en-GB" sz="800" dirty="0"/>
              <a:t>Phenomenology </a:t>
            </a:r>
          </a:p>
          <a:p>
            <a:r>
              <a:rPr lang="en-GB" sz="800" dirty="0"/>
              <a:t>Corporation </a:t>
            </a:r>
          </a:p>
          <a:p>
            <a:r>
              <a:rPr lang="en-GB" sz="800" dirty="0"/>
              <a:t>Subculture</a:t>
            </a:r>
          </a:p>
          <a:p>
            <a:r>
              <a:rPr lang="en-GB" sz="800" dirty="0"/>
              <a:t>Exploitation </a:t>
            </a:r>
          </a:p>
          <a:p>
            <a:r>
              <a:rPr lang="en-GB" sz="800" dirty="0"/>
              <a:t>Relativism </a:t>
            </a:r>
          </a:p>
          <a:p>
            <a:r>
              <a:rPr lang="en-GB" sz="800" dirty="0"/>
              <a:t>Colonialism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FB594CC-CE4F-904E-A37E-25D90BAA21BF}"/>
              </a:ext>
            </a:extLst>
          </p:cNvPr>
          <p:cNvSpPr txBox="1"/>
          <p:nvPr/>
        </p:nvSpPr>
        <p:spPr>
          <a:xfrm>
            <a:off x="8689050" y="1008473"/>
            <a:ext cx="3121480" cy="21544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Look carefully at spelling of these Sociological terms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DFAFE56-50D1-F643-B1D9-FB38A9FA2D78}"/>
              </a:ext>
            </a:extLst>
          </p:cNvPr>
          <p:cNvSpPr/>
          <p:nvPr/>
        </p:nvSpPr>
        <p:spPr>
          <a:xfrm>
            <a:off x="8667750" y="999882"/>
            <a:ext cx="3257550" cy="25764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1E14231-D536-AE47-A776-AA612D4BFBA6}"/>
              </a:ext>
            </a:extLst>
          </p:cNvPr>
          <p:cNvSpPr/>
          <p:nvPr/>
        </p:nvSpPr>
        <p:spPr>
          <a:xfrm>
            <a:off x="11706997" y="1008473"/>
            <a:ext cx="207065" cy="1759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B10CE1C-B085-CE47-B347-53B81CA75DBD}"/>
              </a:ext>
            </a:extLst>
          </p:cNvPr>
          <p:cNvSpPr/>
          <p:nvPr/>
        </p:nvSpPr>
        <p:spPr>
          <a:xfrm>
            <a:off x="8667750" y="1008473"/>
            <a:ext cx="74173" cy="1367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3F003CB-4F50-3D40-90E9-FAAF2ECB889E}"/>
              </a:ext>
            </a:extLst>
          </p:cNvPr>
          <p:cNvSpPr txBox="1"/>
          <p:nvPr/>
        </p:nvSpPr>
        <p:spPr>
          <a:xfrm>
            <a:off x="3525737" y="191460"/>
            <a:ext cx="5140526" cy="52322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Sociology Literacy Mat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3E84ED9-69AB-1144-ABC8-0EF51F050483}"/>
              </a:ext>
            </a:extLst>
          </p:cNvPr>
          <p:cNvSpPr txBox="1"/>
          <p:nvPr/>
        </p:nvSpPr>
        <p:spPr>
          <a:xfrm>
            <a:off x="5335390" y="4413915"/>
            <a:ext cx="3129258" cy="23083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Features of a good essay </a:t>
            </a:r>
          </a:p>
          <a:p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Coherence</a:t>
            </a:r>
            <a:r>
              <a:rPr lang="en-GB" sz="800" dirty="0"/>
              <a:t>- The essay follows a logical structure.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Detail</a:t>
            </a:r>
            <a:r>
              <a:rPr lang="en-GB" sz="800" dirty="0"/>
              <a:t>- High level understanding is demonstrated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</a:t>
            </a:r>
            <a:r>
              <a:rPr lang="en-GB" sz="800" b="1" dirty="0"/>
              <a:t>ocus</a:t>
            </a:r>
            <a:r>
              <a:rPr lang="en-GB" sz="800" dirty="0"/>
              <a:t>- The essay does not talk about irrelevant content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Analysis-</a:t>
            </a:r>
            <a:r>
              <a:rPr lang="en-GB" sz="800" dirty="0"/>
              <a:t> The knowledge should be used as the basis for discussion focused on the question asked.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Introduction</a:t>
            </a:r>
            <a:r>
              <a:rPr lang="en-GB" sz="800" dirty="0"/>
              <a:t>- Address the question and main points right away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Organisation</a:t>
            </a:r>
            <a:r>
              <a:rPr lang="en-GB" sz="800" dirty="0"/>
              <a:t>- The essay is clear and  does not repeat itself.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Themes</a:t>
            </a:r>
            <a:r>
              <a:rPr lang="en-GB" sz="800" dirty="0"/>
              <a:t>- Each paragraph should focus on a particular theme.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Thesis-</a:t>
            </a:r>
            <a:r>
              <a:rPr lang="en-GB" sz="800" dirty="0"/>
              <a:t> There should be  a clear argument throughout the essay building towards a conclusion.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Terminology-</a:t>
            </a:r>
            <a:r>
              <a:rPr lang="en-GB" sz="800" dirty="0"/>
              <a:t>  Show your understanding using the correct words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Evidence</a:t>
            </a:r>
            <a:r>
              <a:rPr lang="en-GB" sz="800" dirty="0"/>
              <a:t>- You must use appropriate evidence to support your points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SPAG</a:t>
            </a:r>
            <a:r>
              <a:rPr lang="en-GB" sz="800" dirty="0"/>
              <a:t>- It never hurts to have excellent spelling, punctuation and grammar.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Conclusion</a:t>
            </a:r>
            <a:r>
              <a:rPr lang="en-GB" sz="800" dirty="0"/>
              <a:t>- Answer the question at the end.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8EC9060-55B1-8242-B89F-2EB5EA7F61CC}"/>
              </a:ext>
            </a:extLst>
          </p:cNvPr>
          <p:cNvSpPr txBox="1"/>
          <p:nvPr/>
        </p:nvSpPr>
        <p:spPr>
          <a:xfrm>
            <a:off x="4323036" y="1045609"/>
            <a:ext cx="3129258" cy="21544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Good examples of evidence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68C9AE2-B598-B643-B4FD-69785A7E0798}"/>
              </a:ext>
            </a:extLst>
          </p:cNvPr>
          <p:cNvSpPr txBox="1"/>
          <p:nvPr/>
        </p:nvSpPr>
        <p:spPr>
          <a:xfrm>
            <a:off x="4323036" y="1223917"/>
            <a:ext cx="3129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numCol="3" rtlCol="0">
            <a:spAutoFit/>
          </a:bodyPr>
          <a:lstStyle/>
          <a:p>
            <a:r>
              <a:rPr lang="en-GB" sz="800" dirty="0"/>
              <a:t>Quotations</a:t>
            </a:r>
          </a:p>
          <a:p>
            <a:r>
              <a:rPr lang="en-GB" sz="800" dirty="0"/>
              <a:t>Statistics</a:t>
            </a:r>
          </a:p>
          <a:p>
            <a:r>
              <a:rPr lang="en-GB" sz="800" dirty="0"/>
              <a:t>Textbooks</a:t>
            </a:r>
          </a:p>
          <a:p>
            <a:r>
              <a:rPr lang="en-GB" sz="800" dirty="0"/>
              <a:t>Official Statistics</a:t>
            </a:r>
          </a:p>
          <a:p>
            <a:r>
              <a:rPr lang="en-GB" sz="800" dirty="0"/>
              <a:t>Autobiographies</a:t>
            </a:r>
          </a:p>
          <a:p>
            <a:r>
              <a:rPr lang="en-GB" sz="800" dirty="0"/>
              <a:t>Newspaper Articles</a:t>
            </a:r>
          </a:p>
          <a:p>
            <a:r>
              <a:rPr lang="en-GB" sz="800" dirty="0"/>
              <a:t>Speeches</a:t>
            </a:r>
          </a:p>
          <a:p>
            <a:r>
              <a:rPr lang="en-GB" sz="800" dirty="0"/>
              <a:t>Case Studies</a:t>
            </a:r>
          </a:p>
          <a:p>
            <a:r>
              <a:rPr lang="en-GB" sz="800" dirty="0"/>
              <a:t>Numeric Data</a:t>
            </a:r>
          </a:p>
          <a:p>
            <a:r>
              <a:rPr lang="en-GB" sz="800" dirty="0"/>
              <a:t>Survey Results</a:t>
            </a:r>
          </a:p>
          <a:p>
            <a:r>
              <a:rPr lang="en-GB" sz="800" dirty="0"/>
              <a:t>Diaries</a:t>
            </a:r>
          </a:p>
          <a:p>
            <a:r>
              <a:rPr lang="en-GB" sz="800" dirty="0"/>
              <a:t>Content Analysis </a:t>
            </a:r>
          </a:p>
          <a:p>
            <a:r>
              <a:rPr lang="en-GB" sz="800" dirty="0"/>
              <a:t>Paintings</a:t>
            </a:r>
          </a:p>
          <a:p>
            <a:r>
              <a:rPr lang="en-GB" sz="800" dirty="0"/>
              <a:t>Photographs</a:t>
            </a:r>
          </a:p>
          <a:p>
            <a:r>
              <a:rPr lang="en-GB" sz="800" dirty="0"/>
              <a:t>Interview transcripts</a:t>
            </a:r>
          </a:p>
          <a:p>
            <a:r>
              <a:rPr lang="en-GB" sz="800" dirty="0"/>
              <a:t>Eyewitness accounts</a:t>
            </a:r>
          </a:p>
          <a:p>
            <a:r>
              <a:rPr lang="en-GB" sz="800" dirty="0"/>
              <a:t>Letters</a:t>
            </a:r>
          </a:p>
          <a:p>
            <a:r>
              <a:rPr lang="en-GB" sz="800" dirty="0"/>
              <a:t>TV News Reports</a:t>
            </a:r>
          </a:p>
          <a:p>
            <a:r>
              <a:rPr lang="en-GB" sz="800" dirty="0"/>
              <a:t>Documentaries</a:t>
            </a:r>
          </a:p>
          <a:p>
            <a:r>
              <a:rPr lang="en-GB" sz="800" dirty="0"/>
              <a:t>Semiology </a:t>
            </a:r>
          </a:p>
          <a:p>
            <a:r>
              <a:rPr lang="en-GB" sz="800" dirty="0"/>
              <a:t>Experiments</a:t>
            </a:r>
          </a:p>
          <a:p>
            <a:r>
              <a:rPr lang="en-GB" sz="800" dirty="0"/>
              <a:t>Observation</a:t>
            </a:r>
          </a:p>
          <a:p>
            <a:r>
              <a:rPr lang="en-GB" sz="800" dirty="0"/>
              <a:t>Census Data</a:t>
            </a:r>
          </a:p>
          <a:p>
            <a:r>
              <a:rPr lang="en-GB" sz="800" dirty="0"/>
              <a:t>Longitudinal Studies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17508AD-B918-4744-A81D-80B7B48DA396}"/>
              </a:ext>
            </a:extLst>
          </p:cNvPr>
          <p:cNvSpPr/>
          <p:nvPr/>
        </p:nvSpPr>
        <p:spPr>
          <a:xfrm>
            <a:off x="4323036" y="1045609"/>
            <a:ext cx="3129258" cy="12425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0F8A6DF-23C0-4141-861A-BCF88CD7FA65}"/>
              </a:ext>
            </a:extLst>
          </p:cNvPr>
          <p:cNvSpPr txBox="1"/>
          <p:nvPr/>
        </p:nvSpPr>
        <p:spPr>
          <a:xfrm>
            <a:off x="5328365" y="2412282"/>
            <a:ext cx="3129258" cy="1938992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Key Terminology</a:t>
            </a:r>
          </a:p>
          <a:p>
            <a:endParaRPr lang="en-GB" sz="800" dirty="0"/>
          </a:p>
          <a:p>
            <a:r>
              <a:rPr lang="en-GB" sz="800" b="1" dirty="0"/>
              <a:t>Evidence</a:t>
            </a:r>
            <a:r>
              <a:rPr lang="en-GB" sz="800" dirty="0"/>
              <a:t>- Sources or data to support an argument.</a:t>
            </a:r>
          </a:p>
          <a:p>
            <a:r>
              <a:rPr lang="en-GB" sz="800" b="1" dirty="0"/>
              <a:t>Primary Source- </a:t>
            </a:r>
            <a:r>
              <a:rPr lang="en-GB" sz="800" dirty="0"/>
              <a:t>An original piece of evidence containing first hand information from the time of the event. </a:t>
            </a:r>
          </a:p>
          <a:p>
            <a:r>
              <a:rPr lang="en-GB" sz="800" b="1" dirty="0"/>
              <a:t>Secondary Source- </a:t>
            </a:r>
            <a:r>
              <a:rPr lang="en-GB" sz="800" dirty="0"/>
              <a:t>A piece of evidence produced after the event. </a:t>
            </a:r>
          </a:p>
          <a:p>
            <a:r>
              <a:rPr lang="en-GB" sz="800" b="1" dirty="0"/>
              <a:t>Methodology</a:t>
            </a:r>
            <a:r>
              <a:rPr lang="en-GB" sz="800" dirty="0"/>
              <a:t>- How Sociologists conduct their research, the methods they use and how they explain their findings. </a:t>
            </a:r>
            <a:br>
              <a:rPr lang="en-GB" sz="800" dirty="0"/>
            </a:br>
            <a:r>
              <a:rPr lang="en-GB" sz="800" b="1" dirty="0"/>
              <a:t>Reliability</a:t>
            </a:r>
            <a:r>
              <a:rPr lang="en-GB" sz="800" dirty="0"/>
              <a:t>- How likely it is another researcher will conduct the same research and reach the same conclusions. </a:t>
            </a:r>
            <a:endParaRPr lang="en-GB" sz="800" b="1" dirty="0"/>
          </a:p>
          <a:p>
            <a:r>
              <a:rPr lang="en-GB" sz="800" b="1" dirty="0"/>
              <a:t>Validity</a:t>
            </a:r>
            <a:r>
              <a:rPr lang="en-GB" sz="800" dirty="0"/>
              <a:t>- How ‘true to life’ research findings are (‘verstehen’)</a:t>
            </a:r>
          </a:p>
          <a:p>
            <a:r>
              <a:rPr lang="en-GB" sz="800" b="1" dirty="0"/>
              <a:t>Representativeness</a:t>
            </a:r>
            <a:r>
              <a:rPr lang="en-GB" sz="800" dirty="0"/>
              <a:t>- The extent to which findings can be applied to wider society</a:t>
            </a:r>
          </a:p>
          <a:p>
            <a:r>
              <a:rPr lang="en-GB" sz="800" b="1" dirty="0"/>
              <a:t>Cause</a:t>
            </a:r>
            <a:r>
              <a:rPr lang="en-GB" sz="800" dirty="0"/>
              <a:t>- Reason as to why something happened.</a:t>
            </a:r>
          </a:p>
          <a:p>
            <a:r>
              <a:rPr lang="en-GB" sz="800" b="1"/>
              <a:t>Perspective</a:t>
            </a:r>
            <a:r>
              <a:rPr lang="en-GB" sz="800"/>
              <a:t>- </a:t>
            </a:r>
            <a:r>
              <a:rPr lang="en-GB" sz="800" dirty="0"/>
              <a:t>A lens through which an event is judged.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076D61C2-7F45-0241-B005-7848ACD80D7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0447" y="1031719"/>
            <a:ext cx="1045071" cy="125640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31D27B60-06D3-2C47-BA6A-805F456B9BF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9247" y="4851583"/>
            <a:ext cx="976016" cy="1351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04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781</Words>
  <Application>Microsoft Office PowerPoint</Application>
  <PresentationFormat>Widescreen</PresentationFormat>
  <Paragraphs>210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Core</dc:creator>
  <cp:lastModifiedBy>chris livesey</cp:lastModifiedBy>
  <cp:revision>38</cp:revision>
  <dcterms:created xsi:type="dcterms:W3CDTF">2018-11-19T07:58:51Z</dcterms:created>
  <dcterms:modified xsi:type="dcterms:W3CDTF">2018-12-06T11:52:02Z</dcterms:modified>
</cp:coreProperties>
</file>