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43" autoAdjust="0"/>
  </p:normalViewPr>
  <p:slideViewPr>
    <p:cSldViewPr snapToGrid="0">
      <p:cViewPr>
        <p:scale>
          <a:sx n="60" d="100"/>
          <a:sy n="60" d="100"/>
        </p:scale>
        <p:origin x="1550" y="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BCCDF-6795-4461-A6C1-9969D9BA29AE}" type="doc">
      <dgm:prSet loTypeId="urn:microsoft.com/office/officeart/2005/8/layout/radial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3BF4AC6-62E9-4DD1-AAC0-3995612E7576}">
      <dgm:prSet phldrT="[Text]"/>
      <dgm:spPr/>
      <dgm:t>
        <a:bodyPr/>
        <a:lstStyle/>
        <a:p>
          <a:r>
            <a:rPr lang="en-GB" dirty="0"/>
            <a:t>Leave Spiritual Pathways</a:t>
          </a:r>
        </a:p>
      </dgm:t>
    </dgm:pt>
    <dgm:pt modelId="{EF832E3B-6A2E-4F51-A7C1-70E9E6741CDF}" type="parTrans" cxnId="{540AAE2C-C0B3-4EE5-A669-A3D7BB5EF082}">
      <dgm:prSet/>
      <dgm:spPr/>
      <dgm:t>
        <a:bodyPr/>
        <a:lstStyle/>
        <a:p>
          <a:endParaRPr lang="en-GB"/>
        </a:p>
      </dgm:t>
    </dgm:pt>
    <dgm:pt modelId="{C7899F96-68AC-4FA2-B309-5EF4192AF0E8}" type="sibTrans" cxnId="{540AAE2C-C0B3-4EE5-A669-A3D7BB5EF082}">
      <dgm:prSet/>
      <dgm:spPr/>
      <dgm:t>
        <a:bodyPr/>
        <a:lstStyle/>
        <a:p>
          <a:endParaRPr lang="en-GB"/>
        </a:p>
      </dgm:t>
    </dgm:pt>
    <dgm:pt modelId="{8E85F8CC-8AAC-47B0-82E7-E043CD9AC909}">
      <dgm:prSet phldrT="[Text]"/>
      <dgm:spPr/>
      <dgm:t>
        <a:bodyPr/>
        <a:lstStyle/>
        <a:p>
          <a:r>
            <a:rPr lang="en-GB" dirty="0"/>
            <a:t>Identity</a:t>
          </a:r>
        </a:p>
      </dgm:t>
    </dgm:pt>
    <dgm:pt modelId="{59F377C2-B3B1-4875-AB07-C2B21226A187}" type="parTrans" cxnId="{FEFEAF00-43E3-41E7-B5FE-D04B2EE28FD2}">
      <dgm:prSet/>
      <dgm:spPr/>
      <dgm:t>
        <a:bodyPr/>
        <a:lstStyle/>
        <a:p>
          <a:endParaRPr lang="en-GB"/>
        </a:p>
      </dgm:t>
    </dgm:pt>
    <dgm:pt modelId="{4DAD8707-B1CB-4055-A940-E9CDD1527A87}" type="sibTrans" cxnId="{FEFEAF00-43E3-41E7-B5FE-D04B2EE28FD2}">
      <dgm:prSet/>
      <dgm:spPr/>
      <dgm:t>
        <a:bodyPr/>
        <a:lstStyle/>
        <a:p>
          <a:endParaRPr lang="en-GB"/>
        </a:p>
      </dgm:t>
    </dgm:pt>
    <dgm:pt modelId="{89E3E930-47C7-4E1A-84AA-656D69F71BA9}">
      <dgm:prSet phldrT="[Text]"/>
      <dgm:spPr/>
      <dgm:t>
        <a:bodyPr/>
        <a:lstStyle/>
        <a:p>
          <a:r>
            <a:rPr lang="en-GB" dirty="0"/>
            <a:t>Society</a:t>
          </a:r>
        </a:p>
      </dgm:t>
    </dgm:pt>
    <dgm:pt modelId="{D6D08E12-E2E3-4D11-846C-9BFE8CE41DF4}" type="parTrans" cxnId="{C123EECC-BEC4-446E-861F-DAA9F1E7D184}">
      <dgm:prSet/>
      <dgm:spPr/>
      <dgm:t>
        <a:bodyPr/>
        <a:lstStyle/>
        <a:p>
          <a:endParaRPr lang="en-GB"/>
        </a:p>
      </dgm:t>
    </dgm:pt>
    <dgm:pt modelId="{4C0CF4B6-D200-4E26-9355-B76A2B4914C2}" type="sibTrans" cxnId="{C123EECC-BEC4-446E-861F-DAA9F1E7D184}">
      <dgm:prSet/>
      <dgm:spPr/>
      <dgm:t>
        <a:bodyPr/>
        <a:lstStyle/>
        <a:p>
          <a:endParaRPr lang="en-GB"/>
        </a:p>
      </dgm:t>
    </dgm:pt>
    <dgm:pt modelId="{9C53F5EE-63D1-4B2E-99D2-6E2C8B25E6F3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Earth</a:t>
          </a:r>
        </a:p>
      </dgm:t>
    </dgm:pt>
    <dgm:pt modelId="{4D2D2491-0052-4F19-9A42-07BA5648964A}" type="parTrans" cxnId="{F98D069F-6837-4270-932C-23F408FFEC43}">
      <dgm:prSet/>
      <dgm:spPr/>
      <dgm:t>
        <a:bodyPr/>
        <a:lstStyle/>
        <a:p>
          <a:endParaRPr lang="en-GB"/>
        </a:p>
      </dgm:t>
    </dgm:pt>
    <dgm:pt modelId="{9D5A58A6-B0AA-48DA-BC52-3D26D4794E3B}" type="sibTrans" cxnId="{F98D069F-6837-4270-932C-23F408FFEC43}">
      <dgm:prSet/>
      <dgm:spPr/>
      <dgm:t>
        <a:bodyPr/>
        <a:lstStyle/>
        <a:p>
          <a:endParaRPr lang="en-GB"/>
        </a:p>
      </dgm:t>
    </dgm:pt>
    <dgm:pt modelId="{D48A93F1-F546-40DA-9FE7-93C92A5E2208}">
      <dgm:prSet phldrT="[Text]"/>
      <dgm:spPr/>
      <dgm:t>
        <a:bodyPr/>
        <a:lstStyle/>
        <a:p>
          <a:r>
            <a:rPr lang="en-GB" dirty="0"/>
            <a:t>Family</a:t>
          </a:r>
        </a:p>
      </dgm:t>
    </dgm:pt>
    <dgm:pt modelId="{1EA59298-AF36-4EEE-8C18-7E267AF5FA1A}" type="parTrans" cxnId="{250638B6-40FF-47ED-8764-4C502B7F27E1}">
      <dgm:prSet/>
      <dgm:spPr/>
      <dgm:t>
        <a:bodyPr/>
        <a:lstStyle/>
        <a:p>
          <a:endParaRPr lang="en-GB"/>
        </a:p>
      </dgm:t>
    </dgm:pt>
    <dgm:pt modelId="{FC16339B-293D-4DCD-A62C-C14EE3E93C50}" type="sibTrans" cxnId="{250638B6-40FF-47ED-8764-4C502B7F27E1}">
      <dgm:prSet/>
      <dgm:spPr/>
      <dgm:t>
        <a:bodyPr/>
        <a:lstStyle/>
        <a:p>
          <a:endParaRPr lang="en-GB"/>
        </a:p>
      </dgm:t>
    </dgm:pt>
    <dgm:pt modelId="{7F0782C0-5966-4FD4-B8E5-4CFCC34910FD}">
      <dgm:prSet/>
      <dgm:spPr/>
      <dgm:t>
        <a:bodyPr/>
        <a:lstStyle/>
        <a:p>
          <a:r>
            <a:rPr lang="en-GB" dirty="0"/>
            <a:t>Perception</a:t>
          </a:r>
        </a:p>
      </dgm:t>
    </dgm:pt>
    <dgm:pt modelId="{BF6EC4E1-D520-4C83-AE89-C1B9AB87C929}" type="parTrans" cxnId="{3581E17E-BA50-43AB-ADFB-0DB7E7AB819F}">
      <dgm:prSet/>
      <dgm:spPr/>
      <dgm:t>
        <a:bodyPr/>
        <a:lstStyle/>
        <a:p>
          <a:endParaRPr lang="en-GB"/>
        </a:p>
      </dgm:t>
    </dgm:pt>
    <dgm:pt modelId="{DA15324B-D753-4F80-8ACE-39C35BD0DA24}" type="sibTrans" cxnId="{3581E17E-BA50-43AB-ADFB-0DB7E7AB819F}">
      <dgm:prSet/>
      <dgm:spPr/>
      <dgm:t>
        <a:bodyPr/>
        <a:lstStyle/>
        <a:p>
          <a:endParaRPr lang="en-GB"/>
        </a:p>
      </dgm:t>
    </dgm:pt>
    <dgm:pt modelId="{F2DFB464-A412-424A-BA2F-6548AF5F90B9}" type="pres">
      <dgm:prSet presAssocID="{77BBCCDF-6795-4461-A6C1-9969D9BA29A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E954DBB-F15B-4056-BDCE-4BAF1446B71C}" type="pres">
      <dgm:prSet presAssocID="{A3BF4AC6-62E9-4DD1-AAC0-3995612E7576}" presName="centerShape" presStyleLbl="node0" presStyleIdx="0" presStyleCnt="1"/>
      <dgm:spPr/>
    </dgm:pt>
    <dgm:pt modelId="{F2F8C6BB-12B0-40A1-A58E-11179A17B25D}" type="pres">
      <dgm:prSet presAssocID="{8E85F8CC-8AAC-47B0-82E7-E043CD9AC909}" presName="node" presStyleLbl="node1" presStyleIdx="0" presStyleCnt="5">
        <dgm:presLayoutVars>
          <dgm:bulletEnabled val="1"/>
        </dgm:presLayoutVars>
      </dgm:prSet>
      <dgm:spPr/>
    </dgm:pt>
    <dgm:pt modelId="{4E0FB2C0-2A1A-4D6B-BF81-8F3C753F0EAC}" type="pres">
      <dgm:prSet presAssocID="{8E85F8CC-8AAC-47B0-82E7-E043CD9AC909}" presName="dummy" presStyleCnt="0"/>
      <dgm:spPr/>
    </dgm:pt>
    <dgm:pt modelId="{9D6F28BC-9E54-4B5F-A26E-881BCFEB76CB}" type="pres">
      <dgm:prSet presAssocID="{4DAD8707-B1CB-4055-A940-E9CDD1527A87}" presName="sibTrans" presStyleLbl="sibTrans2D1" presStyleIdx="0" presStyleCnt="5"/>
      <dgm:spPr/>
    </dgm:pt>
    <dgm:pt modelId="{D41BEC19-E76C-4818-8721-E5D2B1C0E3A5}" type="pres">
      <dgm:prSet presAssocID="{89E3E930-47C7-4E1A-84AA-656D69F71BA9}" presName="node" presStyleLbl="node1" presStyleIdx="1" presStyleCnt="5">
        <dgm:presLayoutVars>
          <dgm:bulletEnabled val="1"/>
        </dgm:presLayoutVars>
      </dgm:prSet>
      <dgm:spPr/>
    </dgm:pt>
    <dgm:pt modelId="{C24CA238-4C27-44D6-906E-69D4EE39BBCE}" type="pres">
      <dgm:prSet presAssocID="{89E3E930-47C7-4E1A-84AA-656D69F71BA9}" presName="dummy" presStyleCnt="0"/>
      <dgm:spPr/>
    </dgm:pt>
    <dgm:pt modelId="{E17C9B47-A2F9-465B-A756-AF08C2085B6D}" type="pres">
      <dgm:prSet presAssocID="{4C0CF4B6-D200-4E26-9355-B76A2B4914C2}" presName="sibTrans" presStyleLbl="sibTrans2D1" presStyleIdx="1" presStyleCnt="5"/>
      <dgm:spPr/>
    </dgm:pt>
    <dgm:pt modelId="{8B497B04-D2C9-4B9B-8338-F02DB4D19387}" type="pres">
      <dgm:prSet presAssocID="{9C53F5EE-63D1-4B2E-99D2-6E2C8B25E6F3}" presName="node" presStyleLbl="node1" presStyleIdx="2" presStyleCnt="5">
        <dgm:presLayoutVars>
          <dgm:bulletEnabled val="1"/>
        </dgm:presLayoutVars>
      </dgm:prSet>
      <dgm:spPr/>
    </dgm:pt>
    <dgm:pt modelId="{B787E2A8-80FB-4072-8671-11D27583B531}" type="pres">
      <dgm:prSet presAssocID="{9C53F5EE-63D1-4B2E-99D2-6E2C8B25E6F3}" presName="dummy" presStyleCnt="0"/>
      <dgm:spPr/>
    </dgm:pt>
    <dgm:pt modelId="{51D6AD2C-36BF-4AD8-957D-8CBADF1266EC}" type="pres">
      <dgm:prSet presAssocID="{9D5A58A6-B0AA-48DA-BC52-3D26D4794E3B}" presName="sibTrans" presStyleLbl="sibTrans2D1" presStyleIdx="2" presStyleCnt="5"/>
      <dgm:spPr/>
    </dgm:pt>
    <dgm:pt modelId="{E8270816-A562-4791-BB32-CBF29935CE25}" type="pres">
      <dgm:prSet presAssocID="{D48A93F1-F546-40DA-9FE7-93C92A5E2208}" presName="node" presStyleLbl="node1" presStyleIdx="3" presStyleCnt="5">
        <dgm:presLayoutVars>
          <dgm:bulletEnabled val="1"/>
        </dgm:presLayoutVars>
      </dgm:prSet>
      <dgm:spPr/>
    </dgm:pt>
    <dgm:pt modelId="{9DA978F3-F391-4384-A275-93EEE6A8803F}" type="pres">
      <dgm:prSet presAssocID="{D48A93F1-F546-40DA-9FE7-93C92A5E2208}" presName="dummy" presStyleCnt="0"/>
      <dgm:spPr/>
    </dgm:pt>
    <dgm:pt modelId="{68CF79E6-667B-4008-A9D3-4EBCFDD452D8}" type="pres">
      <dgm:prSet presAssocID="{FC16339B-293D-4DCD-A62C-C14EE3E93C50}" presName="sibTrans" presStyleLbl="sibTrans2D1" presStyleIdx="3" presStyleCnt="5"/>
      <dgm:spPr/>
    </dgm:pt>
    <dgm:pt modelId="{772DA319-5322-4473-BAF9-BE095FB57CFA}" type="pres">
      <dgm:prSet presAssocID="{7F0782C0-5966-4FD4-B8E5-4CFCC34910FD}" presName="node" presStyleLbl="node1" presStyleIdx="4" presStyleCnt="5">
        <dgm:presLayoutVars>
          <dgm:bulletEnabled val="1"/>
        </dgm:presLayoutVars>
      </dgm:prSet>
      <dgm:spPr/>
    </dgm:pt>
    <dgm:pt modelId="{90912BA9-6949-4DE5-9DB7-9F5A0A1FF021}" type="pres">
      <dgm:prSet presAssocID="{7F0782C0-5966-4FD4-B8E5-4CFCC34910FD}" presName="dummy" presStyleCnt="0"/>
      <dgm:spPr/>
    </dgm:pt>
    <dgm:pt modelId="{91632090-1767-4063-B531-D6E670584B25}" type="pres">
      <dgm:prSet presAssocID="{DA15324B-D753-4F80-8ACE-39C35BD0DA24}" presName="sibTrans" presStyleLbl="sibTrans2D1" presStyleIdx="4" presStyleCnt="5"/>
      <dgm:spPr/>
    </dgm:pt>
  </dgm:ptLst>
  <dgm:cxnLst>
    <dgm:cxn modelId="{FEFEAF00-43E3-41E7-B5FE-D04B2EE28FD2}" srcId="{A3BF4AC6-62E9-4DD1-AAC0-3995612E7576}" destId="{8E85F8CC-8AAC-47B0-82E7-E043CD9AC909}" srcOrd="0" destOrd="0" parTransId="{59F377C2-B3B1-4875-AB07-C2B21226A187}" sibTransId="{4DAD8707-B1CB-4055-A940-E9CDD1527A87}"/>
    <dgm:cxn modelId="{66AF3507-102C-4815-B04B-3BDFEC6E5D39}" type="presOf" srcId="{9C53F5EE-63D1-4B2E-99D2-6E2C8B25E6F3}" destId="{8B497B04-D2C9-4B9B-8338-F02DB4D19387}" srcOrd="0" destOrd="0" presId="urn:microsoft.com/office/officeart/2005/8/layout/radial6"/>
    <dgm:cxn modelId="{DBCDD70B-30DE-4187-A585-EFB2AFB1962B}" type="presOf" srcId="{4DAD8707-B1CB-4055-A940-E9CDD1527A87}" destId="{9D6F28BC-9E54-4B5F-A26E-881BCFEB76CB}" srcOrd="0" destOrd="0" presId="urn:microsoft.com/office/officeart/2005/8/layout/radial6"/>
    <dgm:cxn modelId="{C27C7F24-4B92-4A9F-B3D9-5B75ED154319}" type="presOf" srcId="{A3BF4AC6-62E9-4DD1-AAC0-3995612E7576}" destId="{FE954DBB-F15B-4056-BDCE-4BAF1446B71C}" srcOrd="0" destOrd="0" presId="urn:microsoft.com/office/officeart/2005/8/layout/radial6"/>
    <dgm:cxn modelId="{17FFDE29-AC30-42F2-B077-7410CC6525A5}" type="presOf" srcId="{89E3E930-47C7-4E1A-84AA-656D69F71BA9}" destId="{D41BEC19-E76C-4818-8721-E5D2B1C0E3A5}" srcOrd="0" destOrd="0" presId="urn:microsoft.com/office/officeart/2005/8/layout/radial6"/>
    <dgm:cxn modelId="{540AAE2C-C0B3-4EE5-A669-A3D7BB5EF082}" srcId="{77BBCCDF-6795-4461-A6C1-9969D9BA29AE}" destId="{A3BF4AC6-62E9-4DD1-AAC0-3995612E7576}" srcOrd="0" destOrd="0" parTransId="{EF832E3B-6A2E-4F51-A7C1-70E9E6741CDF}" sibTransId="{C7899F96-68AC-4FA2-B309-5EF4192AF0E8}"/>
    <dgm:cxn modelId="{C0784C2F-C567-42CE-9ADC-D9B16DAA9BBA}" type="presOf" srcId="{77BBCCDF-6795-4461-A6C1-9969D9BA29AE}" destId="{F2DFB464-A412-424A-BA2F-6548AF5F90B9}" srcOrd="0" destOrd="0" presId="urn:microsoft.com/office/officeart/2005/8/layout/radial6"/>
    <dgm:cxn modelId="{4D148334-9B68-4658-88DD-AC18ABBAF0D5}" type="presOf" srcId="{FC16339B-293D-4DCD-A62C-C14EE3E93C50}" destId="{68CF79E6-667B-4008-A9D3-4EBCFDD452D8}" srcOrd="0" destOrd="0" presId="urn:microsoft.com/office/officeart/2005/8/layout/radial6"/>
    <dgm:cxn modelId="{B4C66438-5ED1-425D-8FA9-43300AACF8C9}" type="presOf" srcId="{D48A93F1-F546-40DA-9FE7-93C92A5E2208}" destId="{E8270816-A562-4791-BB32-CBF29935CE25}" srcOrd="0" destOrd="0" presId="urn:microsoft.com/office/officeart/2005/8/layout/radial6"/>
    <dgm:cxn modelId="{3581E17E-BA50-43AB-ADFB-0DB7E7AB819F}" srcId="{A3BF4AC6-62E9-4DD1-AAC0-3995612E7576}" destId="{7F0782C0-5966-4FD4-B8E5-4CFCC34910FD}" srcOrd="4" destOrd="0" parTransId="{BF6EC4E1-D520-4C83-AE89-C1B9AB87C929}" sibTransId="{DA15324B-D753-4F80-8ACE-39C35BD0DA24}"/>
    <dgm:cxn modelId="{7AAC9A86-8979-481D-B235-A4810069E339}" type="presOf" srcId="{DA15324B-D753-4F80-8ACE-39C35BD0DA24}" destId="{91632090-1767-4063-B531-D6E670584B25}" srcOrd="0" destOrd="0" presId="urn:microsoft.com/office/officeart/2005/8/layout/radial6"/>
    <dgm:cxn modelId="{F98D069F-6837-4270-932C-23F408FFEC43}" srcId="{A3BF4AC6-62E9-4DD1-AAC0-3995612E7576}" destId="{9C53F5EE-63D1-4B2E-99D2-6E2C8B25E6F3}" srcOrd="2" destOrd="0" parTransId="{4D2D2491-0052-4F19-9A42-07BA5648964A}" sibTransId="{9D5A58A6-B0AA-48DA-BC52-3D26D4794E3B}"/>
    <dgm:cxn modelId="{9EBE10B5-C9D1-497C-BA64-637566E2CA6E}" type="presOf" srcId="{7F0782C0-5966-4FD4-B8E5-4CFCC34910FD}" destId="{772DA319-5322-4473-BAF9-BE095FB57CFA}" srcOrd="0" destOrd="0" presId="urn:microsoft.com/office/officeart/2005/8/layout/radial6"/>
    <dgm:cxn modelId="{250638B6-40FF-47ED-8764-4C502B7F27E1}" srcId="{A3BF4AC6-62E9-4DD1-AAC0-3995612E7576}" destId="{D48A93F1-F546-40DA-9FE7-93C92A5E2208}" srcOrd="3" destOrd="0" parTransId="{1EA59298-AF36-4EEE-8C18-7E267AF5FA1A}" sibTransId="{FC16339B-293D-4DCD-A62C-C14EE3E93C50}"/>
    <dgm:cxn modelId="{97DC5EC2-0391-4F5B-960A-376104D6CE4D}" type="presOf" srcId="{8E85F8CC-8AAC-47B0-82E7-E043CD9AC909}" destId="{F2F8C6BB-12B0-40A1-A58E-11179A17B25D}" srcOrd="0" destOrd="0" presId="urn:microsoft.com/office/officeart/2005/8/layout/radial6"/>
    <dgm:cxn modelId="{1A92EBC6-3049-4D98-B39B-E68C7A16EC54}" type="presOf" srcId="{9D5A58A6-B0AA-48DA-BC52-3D26D4794E3B}" destId="{51D6AD2C-36BF-4AD8-957D-8CBADF1266EC}" srcOrd="0" destOrd="0" presId="urn:microsoft.com/office/officeart/2005/8/layout/radial6"/>
    <dgm:cxn modelId="{C123EECC-BEC4-446E-861F-DAA9F1E7D184}" srcId="{A3BF4AC6-62E9-4DD1-AAC0-3995612E7576}" destId="{89E3E930-47C7-4E1A-84AA-656D69F71BA9}" srcOrd="1" destOrd="0" parTransId="{D6D08E12-E2E3-4D11-846C-9BFE8CE41DF4}" sibTransId="{4C0CF4B6-D200-4E26-9355-B76A2B4914C2}"/>
    <dgm:cxn modelId="{F8316BEC-8319-43FF-8C9A-CB7EA3C27538}" type="presOf" srcId="{4C0CF4B6-D200-4E26-9355-B76A2B4914C2}" destId="{E17C9B47-A2F9-465B-A756-AF08C2085B6D}" srcOrd="0" destOrd="0" presId="urn:microsoft.com/office/officeart/2005/8/layout/radial6"/>
    <dgm:cxn modelId="{4C6B5F4E-FD65-43CF-BEA2-3B1577BAFE45}" type="presParOf" srcId="{F2DFB464-A412-424A-BA2F-6548AF5F90B9}" destId="{FE954DBB-F15B-4056-BDCE-4BAF1446B71C}" srcOrd="0" destOrd="0" presId="urn:microsoft.com/office/officeart/2005/8/layout/radial6"/>
    <dgm:cxn modelId="{37EAAAD7-BF4E-408C-BE2D-915A0D8BC2D3}" type="presParOf" srcId="{F2DFB464-A412-424A-BA2F-6548AF5F90B9}" destId="{F2F8C6BB-12B0-40A1-A58E-11179A17B25D}" srcOrd="1" destOrd="0" presId="urn:microsoft.com/office/officeart/2005/8/layout/radial6"/>
    <dgm:cxn modelId="{AFC9A567-F9FC-49A0-B4F0-AC93B84F597C}" type="presParOf" srcId="{F2DFB464-A412-424A-BA2F-6548AF5F90B9}" destId="{4E0FB2C0-2A1A-4D6B-BF81-8F3C753F0EAC}" srcOrd="2" destOrd="0" presId="urn:microsoft.com/office/officeart/2005/8/layout/radial6"/>
    <dgm:cxn modelId="{2950D376-8F9F-4BD1-A576-17C87047975F}" type="presParOf" srcId="{F2DFB464-A412-424A-BA2F-6548AF5F90B9}" destId="{9D6F28BC-9E54-4B5F-A26E-881BCFEB76CB}" srcOrd="3" destOrd="0" presId="urn:microsoft.com/office/officeart/2005/8/layout/radial6"/>
    <dgm:cxn modelId="{EA9B7A0A-AA2E-4C86-A6E7-7D254A31F92D}" type="presParOf" srcId="{F2DFB464-A412-424A-BA2F-6548AF5F90B9}" destId="{D41BEC19-E76C-4818-8721-E5D2B1C0E3A5}" srcOrd="4" destOrd="0" presId="urn:microsoft.com/office/officeart/2005/8/layout/radial6"/>
    <dgm:cxn modelId="{A042A9E5-60F8-446E-B8C2-ACC175A24089}" type="presParOf" srcId="{F2DFB464-A412-424A-BA2F-6548AF5F90B9}" destId="{C24CA238-4C27-44D6-906E-69D4EE39BBCE}" srcOrd="5" destOrd="0" presId="urn:microsoft.com/office/officeart/2005/8/layout/radial6"/>
    <dgm:cxn modelId="{CEE338B5-226F-48CC-9C80-98C83ABC485B}" type="presParOf" srcId="{F2DFB464-A412-424A-BA2F-6548AF5F90B9}" destId="{E17C9B47-A2F9-465B-A756-AF08C2085B6D}" srcOrd="6" destOrd="0" presId="urn:microsoft.com/office/officeart/2005/8/layout/radial6"/>
    <dgm:cxn modelId="{DF5C8E21-1C45-424E-8D13-40DA280FC21F}" type="presParOf" srcId="{F2DFB464-A412-424A-BA2F-6548AF5F90B9}" destId="{8B497B04-D2C9-4B9B-8338-F02DB4D19387}" srcOrd="7" destOrd="0" presId="urn:microsoft.com/office/officeart/2005/8/layout/radial6"/>
    <dgm:cxn modelId="{C399080A-3ED8-4B45-B6DD-3B8C9A0DC037}" type="presParOf" srcId="{F2DFB464-A412-424A-BA2F-6548AF5F90B9}" destId="{B787E2A8-80FB-4072-8671-11D27583B531}" srcOrd="8" destOrd="0" presId="urn:microsoft.com/office/officeart/2005/8/layout/radial6"/>
    <dgm:cxn modelId="{00CEC9AF-AAE7-4B26-ABBA-1D6A1F02130B}" type="presParOf" srcId="{F2DFB464-A412-424A-BA2F-6548AF5F90B9}" destId="{51D6AD2C-36BF-4AD8-957D-8CBADF1266EC}" srcOrd="9" destOrd="0" presId="urn:microsoft.com/office/officeart/2005/8/layout/radial6"/>
    <dgm:cxn modelId="{602D7F7F-F706-4AB9-9E23-62EA98562027}" type="presParOf" srcId="{F2DFB464-A412-424A-BA2F-6548AF5F90B9}" destId="{E8270816-A562-4791-BB32-CBF29935CE25}" srcOrd="10" destOrd="0" presId="urn:microsoft.com/office/officeart/2005/8/layout/radial6"/>
    <dgm:cxn modelId="{940B0AA8-6C5E-485C-875C-702CE06AACA3}" type="presParOf" srcId="{F2DFB464-A412-424A-BA2F-6548AF5F90B9}" destId="{9DA978F3-F391-4384-A275-93EEE6A8803F}" srcOrd="11" destOrd="0" presId="urn:microsoft.com/office/officeart/2005/8/layout/radial6"/>
    <dgm:cxn modelId="{D7E36F0C-52B8-4994-9432-481231256F41}" type="presParOf" srcId="{F2DFB464-A412-424A-BA2F-6548AF5F90B9}" destId="{68CF79E6-667B-4008-A9D3-4EBCFDD452D8}" srcOrd="12" destOrd="0" presId="urn:microsoft.com/office/officeart/2005/8/layout/radial6"/>
    <dgm:cxn modelId="{15A27F5C-9135-4BD5-9029-2A16EBAE5E7A}" type="presParOf" srcId="{F2DFB464-A412-424A-BA2F-6548AF5F90B9}" destId="{772DA319-5322-4473-BAF9-BE095FB57CFA}" srcOrd="13" destOrd="0" presId="urn:microsoft.com/office/officeart/2005/8/layout/radial6"/>
    <dgm:cxn modelId="{890F206C-62D9-4312-877D-6AA989EA80A0}" type="presParOf" srcId="{F2DFB464-A412-424A-BA2F-6548AF5F90B9}" destId="{90912BA9-6949-4DE5-9DB7-9F5A0A1FF021}" srcOrd="14" destOrd="0" presId="urn:microsoft.com/office/officeart/2005/8/layout/radial6"/>
    <dgm:cxn modelId="{A203F1A6-36C9-41F1-B447-5BDF41D2E576}" type="presParOf" srcId="{F2DFB464-A412-424A-BA2F-6548AF5F90B9}" destId="{91632090-1767-4063-B531-D6E670584B2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32090-1767-4063-B531-D6E670584B25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11880000"/>
            <a:gd name="adj2" fmla="val 16200000"/>
            <a:gd name="adj3" fmla="val 4642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CF79E6-667B-4008-A9D3-4EBCFDD452D8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7560000"/>
            <a:gd name="adj2" fmla="val 11880000"/>
            <a:gd name="adj3" fmla="val 464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D6AD2C-36BF-4AD8-957D-8CBADF1266EC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3240000"/>
            <a:gd name="adj2" fmla="val 7560000"/>
            <a:gd name="adj3" fmla="val 464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7C9B47-A2F9-465B-A756-AF08C2085B6D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20520000"/>
            <a:gd name="adj2" fmla="val 3240000"/>
            <a:gd name="adj3" fmla="val 464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6F28BC-9E54-4B5F-A26E-881BCFEB76CB}">
      <dsp:nvSpPr>
        <dsp:cNvPr id="0" name=""/>
        <dsp:cNvSpPr/>
      </dsp:nvSpPr>
      <dsp:spPr>
        <a:xfrm>
          <a:off x="2363845" y="764834"/>
          <a:ext cx="5090631" cy="5090631"/>
        </a:xfrm>
        <a:prstGeom prst="blockArc">
          <a:avLst>
            <a:gd name="adj1" fmla="val 16200000"/>
            <a:gd name="adj2" fmla="val 20520000"/>
            <a:gd name="adj3" fmla="val 464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954DBB-F15B-4056-BDCE-4BAF1446B71C}">
      <dsp:nvSpPr>
        <dsp:cNvPr id="0" name=""/>
        <dsp:cNvSpPr/>
      </dsp:nvSpPr>
      <dsp:spPr>
        <a:xfrm>
          <a:off x="3737002" y="2137992"/>
          <a:ext cx="2344316" cy="234431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Leave Spiritual Pathways</a:t>
          </a:r>
        </a:p>
      </dsp:txBody>
      <dsp:txXfrm>
        <a:off x="4080319" y="2481309"/>
        <a:ext cx="1657682" cy="1657682"/>
      </dsp:txXfrm>
    </dsp:sp>
    <dsp:sp modelId="{F2F8C6BB-12B0-40A1-A58E-11179A17B25D}">
      <dsp:nvSpPr>
        <dsp:cNvPr id="0" name=""/>
        <dsp:cNvSpPr/>
      </dsp:nvSpPr>
      <dsp:spPr>
        <a:xfrm>
          <a:off x="4088650" y="3401"/>
          <a:ext cx="1641021" cy="164102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Identity</a:t>
          </a:r>
        </a:p>
      </dsp:txBody>
      <dsp:txXfrm>
        <a:off x="4328972" y="243723"/>
        <a:ext cx="1160377" cy="1160377"/>
      </dsp:txXfrm>
    </dsp:sp>
    <dsp:sp modelId="{D41BEC19-E76C-4818-8721-E5D2B1C0E3A5}">
      <dsp:nvSpPr>
        <dsp:cNvPr id="0" name=""/>
        <dsp:cNvSpPr/>
      </dsp:nvSpPr>
      <dsp:spPr>
        <a:xfrm>
          <a:off x="6453204" y="1721349"/>
          <a:ext cx="1641021" cy="164102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Society</a:t>
          </a:r>
        </a:p>
      </dsp:txBody>
      <dsp:txXfrm>
        <a:off x="6693526" y="1961671"/>
        <a:ext cx="1160377" cy="1160377"/>
      </dsp:txXfrm>
    </dsp:sp>
    <dsp:sp modelId="{8B497B04-D2C9-4B9B-8338-F02DB4D19387}">
      <dsp:nvSpPr>
        <dsp:cNvPr id="0" name=""/>
        <dsp:cNvSpPr/>
      </dsp:nvSpPr>
      <dsp:spPr>
        <a:xfrm>
          <a:off x="5550024" y="4501049"/>
          <a:ext cx="1641021" cy="164102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solidFill>
                <a:schemeClr val="tx1"/>
              </a:solidFill>
            </a:rPr>
            <a:t>Earth</a:t>
          </a:r>
        </a:p>
      </dsp:txBody>
      <dsp:txXfrm>
        <a:off x="5790346" y="4741371"/>
        <a:ext cx="1160377" cy="1160377"/>
      </dsp:txXfrm>
    </dsp:sp>
    <dsp:sp modelId="{E8270816-A562-4791-BB32-CBF29935CE25}">
      <dsp:nvSpPr>
        <dsp:cNvPr id="0" name=""/>
        <dsp:cNvSpPr/>
      </dsp:nvSpPr>
      <dsp:spPr>
        <a:xfrm>
          <a:off x="2627275" y="4501049"/>
          <a:ext cx="1641021" cy="164102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Family</a:t>
          </a:r>
        </a:p>
      </dsp:txBody>
      <dsp:txXfrm>
        <a:off x="2867597" y="4741371"/>
        <a:ext cx="1160377" cy="1160377"/>
      </dsp:txXfrm>
    </dsp:sp>
    <dsp:sp modelId="{772DA319-5322-4473-BAF9-BE095FB57CFA}">
      <dsp:nvSpPr>
        <dsp:cNvPr id="0" name=""/>
        <dsp:cNvSpPr/>
      </dsp:nvSpPr>
      <dsp:spPr>
        <a:xfrm>
          <a:off x="1724096" y="1721349"/>
          <a:ext cx="1641021" cy="164102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Perception</a:t>
          </a:r>
        </a:p>
      </dsp:txBody>
      <dsp:txXfrm>
        <a:off x="1964418" y="1961671"/>
        <a:ext cx="1160377" cy="1160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659BF-891A-41B7-B53A-A26FE4F05923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CCD81-79C4-4A57-B56A-354C049F6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9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Almost by definition, the members are first generation converts, and, like all converts, they tend to be far more enthusiastic and committed - even fanatic - than those born into a religion. </a:t>
            </a:r>
            <a:endParaRPr lang="en-GB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CCD81-79C4-4A57-B56A-354C049F6D5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76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5E63-0B45-4308-8537-B4A0F6138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B0412F-9C4D-41F7-B5A5-6CD778CD66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9993E-60AF-41D8-A04D-6CF0D7DA8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A61B9-846A-4386-B205-F9CE84C06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3E37C-C3CD-483A-A338-51716C1E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3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7473-A3A6-4F73-8206-595CD92E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23B21-78DB-400D-84F9-49E9713A0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3D14A-B973-4DCB-9A4B-FBAA52ED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43FC6-C242-4D40-8F4E-0EF76E78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9D256-8D69-4394-A310-B2F9008A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84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4C6C79-AB49-44E4-8077-BBE2D65CBE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FF5937-3951-40EE-951B-21B0EDD6E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61D27-B6CC-4023-ABB6-E0DE5B718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67586-BEF9-495D-9083-6C7BD0FD6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418DF-B6E5-4051-8000-DAEECED7A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7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7BBCF-7B56-4B0F-93EF-EFC47B6D7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EAFB8-86E9-42E6-989D-74C361C7D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F1FDF-EE2B-4F0B-A018-EFB4F3C6D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30951-BC56-441E-BCA0-09BD4F2A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CF4CE-29AA-43D1-A35C-D7907FEE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8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89F67-4FF7-4518-8085-74D0034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526DC-2B21-40C7-95CF-3FBCD3BFD3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7DA38-8B27-49B5-8758-F67FB96AE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84199-E272-4D3A-A5A4-378036D3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81B59-FB53-4231-B6BB-E0660522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36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ED7C-38FB-43EE-857B-E527A5B7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799CE-2523-49A7-B77D-551DB40E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7F638-15F8-4791-A481-38A3E1B00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2957A-1D66-4524-B636-B4EC9BF4F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3C236-1DF0-4742-94FC-A892D492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7E443-C959-4CE0-A544-364754A4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45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FF46C-1BE8-4D6A-9890-CAA4D6ED6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90A55-BF75-4E66-9D74-E0843C81F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DF144-535D-403C-97AE-68DAF7134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53C794-B432-43DF-B8BA-3071050FC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2A167-CF18-4FD8-83B5-B93383700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828299-4738-4BFA-89FA-DE55E46A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DD99E-918F-40CA-B92A-4F74FDE2B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FD6A3D-3F4B-4571-AA46-9AB855A0D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6F884-6D49-4E8D-92F6-4C69FFEF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5575B0-68D7-4678-A065-7799D4B34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939C4A-FC05-4A9D-B39D-E3DFF17C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B6D49-BBA4-408C-B1BE-B3216C03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1C883-00A6-401D-AB5A-9DF8AAD1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08B95-DAB7-4413-80BB-8F12FA0C8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EAC39-28F8-4366-9ADF-ED1D485A4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4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E976-0FF5-4424-B9B4-03679EFE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49F7A-B8F4-4753-9E20-06BF7BC99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22789-500F-4A44-9B71-C213EC024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71823-E036-40A2-8F68-3BAD5794E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6F7F1-9315-4FC1-A667-DB7B6936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CD554-5F30-4558-B925-D7EBC6C04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45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EAAB-CA9D-48A4-8351-505C86B4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A4763F-2C4E-4452-9824-47392D23A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2D39C-60F8-4F25-91F1-0E70C375D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A8AE19-6920-4EB6-A57C-153EB8BE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83E6C-7629-4D41-9D4C-13CCA44A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9859A-A84B-4515-8F05-79A12662E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94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C4185-8D2E-4108-8C51-CF28DEDA0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D1E24-6DF1-42C5-9CB8-5D35111E7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F253D-F1E5-439E-B2C0-AADF296E0A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C5127-D715-4C57-ADD4-97D8D8E292C7}" type="datetimeFigureOut">
              <a:rPr lang="en-GB" smtClean="0"/>
              <a:t>22/07/2018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FFE1A-3DCE-4A9D-B5F8-15918F0EA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4866A-BF3A-48AD-AA97-478B47516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5BDEA-DD37-4CE5-AB9B-84805D7168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6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ortcutstv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109"/>
            <a:ext cx="12191999" cy="4990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464B0D-9053-4419-B3B4-6707E33A93B2}"/>
              </a:ext>
            </a:extLst>
          </p:cNvPr>
          <p:cNvSpPr txBox="1"/>
          <p:nvPr/>
        </p:nvSpPr>
        <p:spPr>
          <a:xfrm>
            <a:off x="0" y="169326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New Religious Movements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11EA20-868C-4995-92E9-411D09C5C22C}"/>
              </a:ext>
            </a:extLst>
          </p:cNvPr>
          <p:cNvSpPr txBox="1"/>
          <p:nvPr/>
        </p:nvSpPr>
        <p:spPr>
          <a:xfrm>
            <a:off x="0" y="2937917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Daschke</a:t>
            </a:r>
            <a:r>
              <a:rPr lang="en-GB" sz="4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and Ashcraft (2005)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B9D3BD-239B-4D6B-A618-45D3716463D9}"/>
              </a:ext>
            </a:extLst>
          </p:cNvPr>
          <p:cNvSpPr txBox="1"/>
          <p:nvPr/>
        </p:nvSpPr>
        <p:spPr>
          <a:xfrm>
            <a:off x="818606" y="3943851"/>
            <a:ext cx="1137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>
                <a:solidFill>
                  <a:srgbClr val="FFFF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defRPr>
            </a:lvl1pPr>
          </a:lstStyle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Pathways</a:t>
            </a:r>
          </a:p>
        </p:txBody>
      </p:sp>
    </p:spTree>
    <p:extLst>
      <p:ext uri="{BB962C8B-B14F-4D97-AF65-F5344CB8AC3E}">
        <p14:creationId xmlns:p14="http://schemas.microsoft.com/office/powerpoint/2010/main" val="243990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9000"/>
    </mc:Choice>
    <mc:Fallback>
      <p:transition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109"/>
            <a:ext cx="12191999" cy="4990011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10C7CD-7849-44B4-A818-858A5F83382B}"/>
              </a:ext>
            </a:extLst>
          </p:cNvPr>
          <p:cNvSpPr txBox="1"/>
          <p:nvPr/>
        </p:nvSpPr>
        <p:spPr>
          <a:xfrm>
            <a:off x="0" y="14386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4">
                        <a:lumMod val="5000"/>
                        <a:lumOff val="95000"/>
                      </a:schemeClr>
                    </a:gs>
                    <a:gs pos="74000">
                      <a:schemeClr val="accent4">
                        <a:lumMod val="45000"/>
                        <a:lumOff val="55000"/>
                      </a:schemeClr>
                    </a:gs>
                    <a:gs pos="83000">
                      <a:schemeClr val="accent4">
                        <a:lumMod val="45000"/>
                        <a:lumOff val="55000"/>
                      </a:schemeClr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New Religious Movements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9733DE-F0E1-4BFD-BC05-40137D638CE9}"/>
              </a:ext>
            </a:extLst>
          </p:cNvPr>
          <p:cNvSpPr txBox="1"/>
          <p:nvPr/>
        </p:nvSpPr>
        <p:spPr>
          <a:xfrm>
            <a:off x="6567635" y="162091"/>
            <a:ext cx="5712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200" dirty="0" err="1">
                <a:gradFill flip="none" rotWithShape="1">
                  <a:gsLst>
                    <a:gs pos="0">
                      <a:srgbClr val="99FFCC">
                        <a:shade val="30000"/>
                        <a:satMod val="115000"/>
                      </a:srgbClr>
                    </a:gs>
                    <a:gs pos="50000">
                      <a:srgbClr val="99FFCC">
                        <a:shade val="67500"/>
                        <a:satMod val="115000"/>
                      </a:srgbClr>
                    </a:gs>
                    <a:gs pos="100000">
                      <a:srgbClr val="99FFCC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Daschke</a:t>
            </a:r>
            <a:r>
              <a:rPr lang="en-GB" sz="3200" dirty="0">
                <a:gradFill flip="none" rotWithShape="1">
                  <a:gsLst>
                    <a:gs pos="0">
                      <a:srgbClr val="99FFCC">
                        <a:shade val="30000"/>
                        <a:satMod val="115000"/>
                      </a:srgbClr>
                    </a:gs>
                    <a:gs pos="50000">
                      <a:srgbClr val="99FFCC">
                        <a:shade val="67500"/>
                        <a:satMod val="115000"/>
                      </a:srgbClr>
                    </a:gs>
                    <a:gs pos="100000">
                      <a:srgbClr val="99FFCC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and Ashcraft (2005)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884DE9-4DDA-45B9-997F-D60F25D90E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927462"/>
            <a:ext cx="12192001" cy="499001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9AB5A3C-7DE4-4637-AA59-1FD95B3733FB}"/>
              </a:ext>
            </a:extLst>
          </p:cNvPr>
          <p:cNvSpPr txBox="1"/>
          <p:nvPr/>
        </p:nvSpPr>
        <p:spPr>
          <a:xfrm>
            <a:off x="6066125" y="3505456"/>
            <a:ext cx="2350733" cy="1762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C242B99-F4B4-4A4B-AF6A-F35C0F1E032F}"/>
              </a:ext>
            </a:extLst>
          </p:cNvPr>
          <p:cNvSpPr/>
          <p:nvPr/>
        </p:nvSpPr>
        <p:spPr>
          <a:xfrm>
            <a:off x="162620" y="4777996"/>
            <a:ext cx="3370626" cy="156966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rgbClr val="FFFF00"/>
                </a:solidFill>
              </a:rPr>
              <a:t>Family Path</a:t>
            </a:r>
          </a:p>
          <a:p>
            <a:r>
              <a:rPr lang="en-GB" sz="1600" dirty="0">
                <a:solidFill>
                  <a:schemeClr val="bg1"/>
                </a:solidFill>
              </a:rPr>
              <a:t>Focus on social solidarity.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A sense of community and well-being.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Close group relationship: “a family”.</a:t>
            </a:r>
          </a:p>
          <a:p>
            <a:r>
              <a:rPr lang="en-GB" sz="1600" dirty="0">
                <a:solidFill>
                  <a:schemeClr val="bg1"/>
                </a:solidFill>
              </a:rPr>
              <a:t>“Alternative" ways of life.</a:t>
            </a:r>
          </a:p>
          <a:p>
            <a:r>
              <a:rPr lang="en-GB" sz="1600" dirty="0">
                <a:solidFill>
                  <a:schemeClr val="bg1"/>
                </a:solidFill>
              </a:rPr>
              <a:t>Distance group from wider society.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DAAC65-A37F-406C-9161-DFFC2A74A6B8}"/>
              </a:ext>
            </a:extLst>
          </p:cNvPr>
          <p:cNvSpPr/>
          <p:nvPr/>
        </p:nvSpPr>
        <p:spPr>
          <a:xfrm>
            <a:off x="8401166" y="4431069"/>
            <a:ext cx="3648276" cy="1815882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Earth Path</a:t>
            </a:r>
          </a:p>
          <a:p>
            <a:r>
              <a:rPr lang="en-GB" sz="1600" dirty="0">
                <a:solidFill>
                  <a:schemeClr val="tx1"/>
                </a:solidFill>
              </a:rPr>
              <a:t>“Exit-orientation”.</a:t>
            </a:r>
          </a:p>
          <a:p>
            <a:r>
              <a:rPr lang="en-GB" sz="1600" dirty="0">
                <a:solidFill>
                  <a:schemeClr val="tx1"/>
                </a:solidFill>
              </a:rPr>
              <a:t>Goal is world transformation:</a:t>
            </a:r>
          </a:p>
          <a:p>
            <a:r>
              <a:rPr lang="en-GB" sz="1600" dirty="0">
                <a:solidFill>
                  <a:schemeClr val="tx1"/>
                </a:solidFill>
              </a:rPr>
              <a:t>1. Planet transformation: apocalyptic end.</a:t>
            </a:r>
          </a:p>
          <a:p>
            <a:endParaRPr lang="en-GB" sz="1600" dirty="0">
              <a:solidFill>
                <a:schemeClr val="tx1"/>
              </a:solidFill>
            </a:endParaRPr>
          </a:p>
          <a:p>
            <a:r>
              <a:rPr lang="en-GB" sz="1600" dirty="0">
                <a:solidFill>
                  <a:schemeClr val="tx1"/>
                </a:solidFill>
              </a:rPr>
              <a:t>2. Group transformation:  transportation to a new world.</a:t>
            </a:r>
          </a:p>
        </p:txBody>
      </p:sp>
      <p:graphicFrame>
        <p:nvGraphicFramePr>
          <p:cNvPr id="29" name="Diagram 28">
            <a:extLst>
              <a:ext uri="{FF2B5EF4-FFF2-40B4-BE49-F238E27FC236}">
                <a16:creationId xmlns:a16="http://schemas.microsoft.com/office/drawing/2014/main" id="{DAB6E0AE-BFD4-4B9A-B7D4-E9CD2B9BA7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9609198"/>
              </p:ext>
            </p:extLst>
          </p:nvPr>
        </p:nvGraphicFramePr>
        <p:xfrm>
          <a:off x="994564" y="436247"/>
          <a:ext cx="9818322" cy="6189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DB9C788-078D-456C-B263-0CE1A9242F73}"/>
              </a:ext>
            </a:extLst>
          </p:cNvPr>
          <p:cNvSpPr txBox="1"/>
          <p:nvPr/>
        </p:nvSpPr>
        <p:spPr>
          <a:xfrm>
            <a:off x="2606079" y="2189415"/>
            <a:ext cx="185433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97EF8E-EB13-4D10-9743-3ABE75D2E954}"/>
              </a:ext>
            </a:extLst>
          </p:cNvPr>
          <p:cNvSpPr txBox="1"/>
          <p:nvPr/>
        </p:nvSpPr>
        <p:spPr>
          <a:xfrm>
            <a:off x="5046133" y="524802"/>
            <a:ext cx="1701800" cy="1370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98E389-2B99-4985-A4D1-8AB26B67E307}"/>
              </a:ext>
            </a:extLst>
          </p:cNvPr>
          <p:cNvSpPr txBox="1"/>
          <p:nvPr/>
        </p:nvSpPr>
        <p:spPr>
          <a:xfrm>
            <a:off x="3489346" y="4874372"/>
            <a:ext cx="1979629" cy="1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9DB3E4-CBA2-4522-BD83-497A71EC2238}"/>
              </a:ext>
            </a:extLst>
          </p:cNvPr>
          <p:cNvSpPr txBox="1"/>
          <p:nvPr/>
        </p:nvSpPr>
        <p:spPr>
          <a:xfrm>
            <a:off x="6517568" y="4834863"/>
            <a:ext cx="1742377" cy="1847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C6467E-1F50-4986-B8B2-655D067363D9}"/>
              </a:ext>
            </a:extLst>
          </p:cNvPr>
          <p:cNvSpPr txBox="1"/>
          <p:nvPr/>
        </p:nvSpPr>
        <p:spPr>
          <a:xfrm>
            <a:off x="7476066" y="2281486"/>
            <a:ext cx="1667933" cy="137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135850AB-415A-4076-80A8-4EB2F7C7E252}"/>
              </a:ext>
            </a:extLst>
          </p:cNvPr>
          <p:cNvSpPr txBox="1"/>
          <p:nvPr/>
        </p:nvSpPr>
        <p:spPr>
          <a:xfrm>
            <a:off x="4700642" y="2695461"/>
            <a:ext cx="2350733" cy="2090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D1F251-1E2F-4725-8C71-0000DAA289FA}"/>
              </a:ext>
            </a:extLst>
          </p:cNvPr>
          <p:cNvSpPr/>
          <p:nvPr/>
        </p:nvSpPr>
        <p:spPr>
          <a:xfrm>
            <a:off x="733742" y="728898"/>
            <a:ext cx="4223933" cy="132343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1600" b="1" dirty="0"/>
              <a:t>Identity Path</a:t>
            </a:r>
          </a:p>
          <a:p>
            <a:r>
              <a:rPr lang="en-GB" sz="1600" dirty="0">
                <a:solidFill>
                  <a:schemeClr val="bg1"/>
                </a:solidFill>
              </a:rPr>
              <a:t>Focus on human potential.</a:t>
            </a:r>
          </a:p>
          <a:p>
            <a:r>
              <a:rPr lang="en-GB" sz="1600" dirty="0">
                <a:solidFill>
                  <a:schemeClr val="bg1"/>
                </a:solidFill>
              </a:rPr>
              <a:t>Development of new personal identities.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Attract those seeking personal enlightenment.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Mastery of practices release "inner spirituality“.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E7B2E5-E6C8-45AF-8A2A-6AD2C57487C3}"/>
              </a:ext>
            </a:extLst>
          </p:cNvPr>
          <p:cNvSpPr/>
          <p:nvPr/>
        </p:nvSpPr>
        <p:spPr>
          <a:xfrm>
            <a:off x="7823298" y="776766"/>
            <a:ext cx="4247419" cy="156966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rgbClr val="FFFF00"/>
                </a:solidFill>
              </a:rPr>
              <a:t>Society Path</a:t>
            </a:r>
          </a:p>
          <a:p>
            <a:r>
              <a:rPr lang="en-GB" sz="1600" dirty="0">
                <a:solidFill>
                  <a:schemeClr val="bg1"/>
                </a:solidFill>
              </a:rPr>
              <a:t>Group solidarity focused outwards.</a:t>
            </a:r>
          </a:p>
          <a:p>
            <a:r>
              <a:rPr lang="en-GB" sz="1600" dirty="0">
                <a:solidFill>
                  <a:schemeClr val="bg1"/>
                </a:solidFill>
              </a:rPr>
              <a:t>Aim to change society.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Align society with spiritual beliefs of the group.</a:t>
            </a:r>
          </a:p>
          <a:p>
            <a:r>
              <a:rPr lang="en-GB" sz="1600" dirty="0">
                <a:solidFill>
                  <a:schemeClr val="bg1"/>
                </a:solidFill>
              </a:rPr>
              <a:t>Transform social institutions, in line with group’s moral beliefs.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EDCA063-67E1-44BF-846A-50AD55901436}"/>
              </a:ext>
            </a:extLst>
          </p:cNvPr>
          <p:cNvSpPr/>
          <p:nvPr/>
        </p:nvSpPr>
        <p:spPr>
          <a:xfrm>
            <a:off x="105910" y="2486222"/>
            <a:ext cx="2585039" cy="156966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1600" b="1" dirty="0"/>
              <a:t>Perception Path</a:t>
            </a:r>
          </a:p>
          <a:p>
            <a:r>
              <a:rPr lang="en-GB" sz="1600" dirty="0">
                <a:solidFill>
                  <a:schemeClr val="bg1"/>
                </a:solidFill>
              </a:rPr>
              <a:t>New ways of looking at "problem of existence and understanding". </a:t>
            </a:r>
          </a:p>
          <a:p>
            <a:r>
              <a:rPr lang="en-GB" sz="1600" dirty="0">
                <a:solidFill>
                  <a:schemeClr val="bg1"/>
                </a:solidFill>
              </a:rPr>
              <a:t>Focus on philosophical questions.</a:t>
            </a:r>
          </a:p>
        </p:txBody>
      </p:sp>
    </p:spTree>
    <p:extLst>
      <p:ext uri="{BB962C8B-B14F-4D97-AF65-F5344CB8AC3E}">
        <p14:creationId xmlns:p14="http://schemas.microsoft.com/office/powerpoint/2010/main" val="131094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 animBg="1"/>
      <p:bldP spid="18" grpId="1" animBg="1"/>
      <p:bldP spid="25" grpId="0" animBg="1"/>
      <p:bldP spid="25" grpId="1" animBg="1"/>
      <p:bldGraphic spid="29" grpId="0">
        <p:bldAsOne/>
      </p:bldGraphic>
      <p:bldP spid="16" grpId="0" animBg="1"/>
      <p:bldP spid="16" grpId="1" animBg="1"/>
      <p:bldP spid="17" grpId="0" animBg="1"/>
      <p:bldP spid="17" grpId="1" animBg="1"/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3E6BC0-6ED5-42FA-85AF-3E02660FA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109"/>
            <a:ext cx="12192000" cy="4990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9464B0D-9053-4419-B3B4-6707E33A93B2}"/>
              </a:ext>
            </a:extLst>
          </p:cNvPr>
          <p:cNvSpPr txBox="1"/>
          <p:nvPr/>
        </p:nvSpPr>
        <p:spPr>
          <a:xfrm>
            <a:off x="-237067" y="2697134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ShortCutstv</a:t>
            </a:r>
            <a:endParaRPr lang="en-GB" sz="7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11EA20-868C-4995-92E9-411D09C5C22C}"/>
              </a:ext>
            </a:extLst>
          </p:cNvPr>
          <p:cNvSpPr txBox="1"/>
          <p:nvPr/>
        </p:nvSpPr>
        <p:spPr>
          <a:xfrm>
            <a:off x="575734" y="3597478"/>
            <a:ext cx="5317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www.shortcutstv.com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B9D3BD-239B-4D6B-A618-45D3716463D9}"/>
              </a:ext>
            </a:extLst>
          </p:cNvPr>
          <p:cNvSpPr txBox="1"/>
          <p:nvPr/>
        </p:nvSpPr>
        <p:spPr>
          <a:xfrm>
            <a:off x="1799166" y="4013587"/>
            <a:ext cx="287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>
                <a:solidFill>
                  <a:srgbClr val="FFFF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defRPr>
            </a:lvl1pPr>
          </a:lstStyle>
          <a:p>
            <a:r>
              <a:rPr lang="en-GB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2018</a:t>
            </a:r>
          </a:p>
        </p:txBody>
      </p:sp>
      <p:sp>
        <p:nvSpPr>
          <p:cNvPr id="3" name="Rectangle 2">
            <a:hlinkClick r:id="rId3" tooltip="Visit ShortCutstv for more films and resources"/>
            <a:extLst>
              <a:ext uri="{FF2B5EF4-FFF2-40B4-BE49-F238E27FC236}">
                <a16:creationId xmlns:a16="http://schemas.microsoft.com/office/drawing/2014/main" id="{A819C42C-C846-4E93-856B-29B4277C0EE0}"/>
              </a:ext>
            </a:extLst>
          </p:cNvPr>
          <p:cNvSpPr/>
          <p:nvPr/>
        </p:nvSpPr>
        <p:spPr>
          <a:xfrm>
            <a:off x="1268740" y="3674227"/>
            <a:ext cx="3802794" cy="446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185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10000">
        <p15:prstTrans prst="pageCurlDouble"/>
      </p:transition>
    </mc:Choice>
    <mc:Fallback>
      <p:transition spd="slow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216</Words>
  <Application>Microsoft Office PowerPoint</Application>
  <PresentationFormat>Widescreen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Adobe Gothic Std B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livesey</dc:creator>
  <cp:lastModifiedBy>chris livesey</cp:lastModifiedBy>
  <cp:revision>65</cp:revision>
  <dcterms:created xsi:type="dcterms:W3CDTF">2018-07-20T10:58:23Z</dcterms:created>
  <dcterms:modified xsi:type="dcterms:W3CDTF">2018-07-22T13:40:42Z</dcterms:modified>
</cp:coreProperties>
</file>