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0" r:id="rId3"/>
    <p:sldId id="259"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43" autoAdjust="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659BF-891A-41B7-B53A-A26FE4F05923}" type="datetimeFigureOut">
              <a:rPr lang="en-GB" smtClean="0"/>
              <a:t>21/07/2018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CCD81-79C4-4A57-B56A-354C049F6D5A}" type="slidenum">
              <a:rPr lang="en-GB" smtClean="0"/>
              <a:t>‹#›</a:t>
            </a:fld>
            <a:endParaRPr lang="en-GB"/>
          </a:p>
        </p:txBody>
      </p:sp>
    </p:spTree>
    <p:extLst>
      <p:ext uri="{BB962C8B-B14F-4D97-AF65-F5344CB8AC3E}">
        <p14:creationId xmlns:p14="http://schemas.microsoft.com/office/powerpoint/2010/main" val="1174899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Notes</a:t>
            </a:r>
          </a:p>
          <a:p>
            <a:pPr>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Almost by definition, the members are first generation converts, and, like all converts, they tend to be far more enthusiastic and committed - even fanatic - than those born into a religion. </a:t>
            </a:r>
            <a:endPar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2A2CCD81-79C4-4A57-B56A-354C049F6D5A}" type="slidenum">
              <a:rPr lang="en-GB" smtClean="0"/>
              <a:t>3</a:t>
            </a:fld>
            <a:endParaRPr lang="en-GB"/>
          </a:p>
        </p:txBody>
      </p:sp>
    </p:spTree>
    <p:extLst>
      <p:ext uri="{BB962C8B-B14F-4D97-AF65-F5344CB8AC3E}">
        <p14:creationId xmlns:p14="http://schemas.microsoft.com/office/powerpoint/2010/main" val="41877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rPr>
              <a:t>Notes</a:t>
            </a:r>
          </a:p>
          <a:p>
            <a:r>
              <a:rPr lang="en-GB" sz="1200" dirty="0">
                <a:effectLst/>
                <a:latin typeface="Arial" panose="020B0604020202020204" pitchFamily="34" charset="0"/>
                <a:ea typeface="Calibri" panose="020F0502020204030204" pitchFamily="34" charset="0"/>
              </a:rPr>
              <a:t>The membership tends to be atypical of society as a whole, with the movements that became visible around the 1970s appealing disproportionately to young adults from the middle classes who have a somewhat above average education. If one considers for a moment the implications of having a group of young, inexperienced enthusiasts unencumbered by the responsibilities of mortgage payments or dependants such as children or the elderly, one immediately begins to understand some of the behaviours associated with the movements. </a:t>
            </a:r>
            <a:endParaRPr lang="en-GB" dirty="0"/>
          </a:p>
        </p:txBody>
      </p:sp>
      <p:sp>
        <p:nvSpPr>
          <p:cNvPr id="4" name="Slide Number Placeholder 3"/>
          <p:cNvSpPr>
            <a:spLocks noGrp="1"/>
          </p:cNvSpPr>
          <p:nvPr>
            <p:ph type="sldNum" sz="quarter" idx="10"/>
          </p:nvPr>
        </p:nvSpPr>
        <p:spPr/>
        <p:txBody>
          <a:bodyPr/>
          <a:lstStyle/>
          <a:p>
            <a:fld id="{2A2CCD81-79C4-4A57-B56A-354C049F6D5A}" type="slidenum">
              <a:rPr lang="en-GB" smtClean="0"/>
              <a:t>4</a:t>
            </a:fld>
            <a:endParaRPr lang="en-GB"/>
          </a:p>
        </p:txBody>
      </p:sp>
    </p:spTree>
    <p:extLst>
      <p:ext uri="{BB962C8B-B14F-4D97-AF65-F5344CB8AC3E}">
        <p14:creationId xmlns:p14="http://schemas.microsoft.com/office/powerpoint/2010/main" val="43699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pPr>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is often a founder or leader who wields charismatic authority – that is, he (or</a:t>
            </a:r>
            <a:endPar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sometimes she) will be unbound by tradition or rules, but may be accorded by the</a:t>
            </a:r>
            <a:endPar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followers the right to pronounce on all aspects of their life –whom they marry, whether or</a:t>
            </a:r>
            <a:endPar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not they have children, what sort of work they should do, what sort of clothes they should</a:t>
            </a:r>
            <a:endPar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wear and food they may eat, where they should live, perhaps even whether they should</a:t>
            </a:r>
            <a:endPar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live. </a:t>
            </a:r>
            <a:endPar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2A2CCD81-79C4-4A57-B56A-354C049F6D5A}" type="slidenum">
              <a:rPr lang="en-GB" smtClean="0"/>
              <a:t>5</a:t>
            </a:fld>
            <a:endParaRPr lang="en-GB"/>
          </a:p>
        </p:txBody>
      </p:sp>
    </p:spTree>
    <p:extLst>
      <p:ext uri="{BB962C8B-B14F-4D97-AF65-F5344CB8AC3E}">
        <p14:creationId xmlns:p14="http://schemas.microsoft.com/office/powerpoint/2010/main" val="3378151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pPr>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 religions tend to have far more clear-cut versions of The Truth than</a:t>
            </a:r>
            <a:endPar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older religions, which have accommodated to generations throughout the ages. </a:t>
            </a:r>
            <a:endPar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2A2CCD81-79C4-4A57-B56A-354C049F6D5A}" type="slidenum">
              <a:rPr lang="en-GB" smtClean="0"/>
              <a:t>6</a:t>
            </a:fld>
            <a:endParaRPr lang="en-GB"/>
          </a:p>
        </p:txBody>
      </p:sp>
    </p:spTree>
    <p:extLst>
      <p:ext uri="{BB962C8B-B14F-4D97-AF65-F5344CB8AC3E}">
        <p14:creationId xmlns:p14="http://schemas.microsoft.com/office/powerpoint/2010/main" val="112248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pPr>
              <a:spcAft>
                <a:spcPts val="0"/>
              </a:spcAft>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is frequently a sharp distinction made by the group between ‘them’ and ‘us’, the former being homogeneously good and godly, the latter equally homogeneously bad and, perhaps, satanic. </a:t>
            </a:r>
            <a:endPar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2A2CCD81-79C4-4A57-B56A-354C049F6D5A}" type="slidenum">
              <a:rPr lang="en-GB" smtClean="0"/>
              <a:t>7</a:t>
            </a:fld>
            <a:endParaRPr lang="en-GB"/>
          </a:p>
        </p:txBody>
      </p:sp>
    </p:spTree>
    <p:extLst>
      <p:ext uri="{BB962C8B-B14F-4D97-AF65-F5344CB8AC3E}">
        <p14:creationId xmlns:p14="http://schemas.microsoft.com/office/powerpoint/2010/main" val="224090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r>
              <a:rPr lang="en-GB" sz="1200" dirty="0">
                <a:effectLst/>
                <a:latin typeface="Arial" panose="020B0604020202020204" pitchFamily="34" charset="0"/>
                <a:ea typeface="Calibri" panose="020F0502020204030204" pitchFamily="34" charset="0"/>
              </a:rPr>
              <a:t>There is often (though not always) suspicion and/or antagonism from the wider society to which the group offers an alternative.</a:t>
            </a:r>
            <a:endParaRPr lang="en-GB" dirty="0"/>
          </a:p>
        </p:txBody>
      </p:sp>
      <p:sp>
        <p:nvSpPr>
          <p:cNvPr id="4" name="Slide Number Placeholder 3"/>
          <p:cNvSpPr>
            <a:spLocks noGrp="1"/>
          </p:cNvSpPr>
          <p:nvPr>
            <p:ph type="sldNum" sz="quarter" idx="10"/>
          </p:nvPr>
        </p:nvSpPr>
        <p:spPr/>
        <p:txBody>
          <a:bodyPr/>
          <a:lstStyle/>
          <a:p>
            <a:fld id="{2A2CCD81-79C4-4A57-B56A-354C049F6D5A}" type="slidenum">
              <a:rPr lang="en-GB" smtClean="0"/>
              <a:t>8</a:t>
            </a:fld>
            <a:endParaRPr lang="en-GB"/>
          </a:p>
        </p:txBody>
      </p:sp>
    </p:spTree>
    <p:extLst>
      <p:ext uri="{BB962C8B-B14F-4D97-AF65-F5344CB8AC3E}">
        <p14:creationId xmlns:p14="http://schemas.microsoft.com/office/powerpoint/2010/main" val="123753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5E63-0B45-4308-8537-B4A0F61388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B0412F-9C4D-41F7-B5A5-6CD778CD6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09993E-60AF-41D8-A04D-6CF0D7DA8865}"/>
              </a:ext>
            </a:extLst>
          </p:cNvPr>
          <p:cNvSpPr>
            <a:spLocks noGrp="1"/>
          </p:cNvSpPr>
          <p:nvPr>
            <p:ph type="dt" sz="half" idx="10"/>
          </p:nvPr>
        </p:nvSpPr>
        <p:spPr/>
        <p:txBody>
          <a:bodyPr/>
          <a:lstStyle/>
          <a:p>
            <a:fld id="{B3AC5127-D715-4C57-ADD4-97D8D8E292C7}" type="datetimeFigureOut">
              <a:rPr lang="en-GB" smtClean="0"/>
              <a:t>21/07/2018</a:t>
            </a:fld>
            <a:endParaRPr lang="en-GB"/>
          </a:p>
        </p:txBody>
      </p:sp>
      <p:sp>
        <p:nvSpPr>
          <p:cNvPr id="5" name="Footer Placeholder 4">
            <a:extLst>
              <a:ext uri="{FF2B5EF4-FFF2-40B4-BE49-F238E27FC236}">
                <a16:creationId xmlns:a16="http://schemas.microsoft.com/office/drawing/2014/main" id="{5AEA61B9-846A-4386-B205-F9CE84C060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B3E37C-C3CD-483A-A338-51716C1E205F}"/>
              </a:ext>
            </a:extLst>
          </p:cNvPr>
          <p:cNvSpPr>
            <a:spLocks noGrp="1"/>
          </p:cNvSpPr>
          <p:nvPr>
            <p:ph type="sldNum" sz="quarter" idx="12"/>
          </p:nvPr>
        </p:nvSpPr>
        <p:spPr/>
        <p:txBody>
          <a:bodyPr/>
          <a:lstStyle/>
          <a:p>
            <a:fld id="{A535BDEA-DD37-4CE5-AB9B-84805D71687A}" type="slidenum">
              <a:rPr lang="en-GB" smtClean="0"/>
              <a:t>‹#›</a:t>
            </a:fld>
            <a:endParaRPr lang="en-GB"/>
          </a:p>
        </p:txBody>
      </p:sp>
    </p:spTree>
    <p:extLst>
      <p:ext uri="{BB962C8B-B14F-4D97-AF65-F5344CB8AC3E}">
        <p14:creationId xmlns:p14="http://schemas.microsoft.com/office/powerpoint/2010/main" val="179043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7473-A3A6-4F73-8206-595CD92EC2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323B21-78DB-400D-84F9-49E9713A00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3D14A-B973-4DCB-9A4B-FBAA52ED48A9}"/>
              </a:ext>
            </a:extLst>
          </p:cNvPr>
          <p:cNvSpPr>
            <a:spLocks noGrp="1"/>
          </p:cNvSpPr>
          <p:nvPr>
            <p:ph type="dt" sz="half" idx="10"/>
          </p:nvPr>
        </p:nvSpPr>
        <p:spPr/>
        <p:txBody>
          <a:bodyPr/>
          <a:lstStyle/>
          <a:p>
            <a:fld id="{B3AC5127-D715-4C57-ADD4-97D8D8E292C7}" type="datetimeFigureOut">
              <a:rPr lang="en-GB" smtClean="0"/>
              <a:t>21/07/2018</a:t>
            </a:fld>
            <a:endParaRPr lang="en-GB"/>
          </a:p>
        </p:txBody>
      </p:sp>
      <p:sp>
        <p:nvSpPr>
          <p:cNvPr id="5" name="Footer Placeholder 4">
            <a:extLst>
              <a:ext uri="{FF2B5EF4-FFF2-40B4-BE49-F238E27FC236}">
                <a16:creationId xmlns:a16="http://schemas.microsoft.com/office/drawing/2014/main" id="{7E643FC6-C242-4D40-8F4E-0EF76E78FD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89D256-8D69-4394-A310-B2F9008AD965}"/>
              </a:ext>
            </a:extLst>
          </p:cNvPr>
          <p:cNvSpPr>
            <a:spLocks noGrp="1"/>
          </p:cNvSpPr>
          <p:nvPr>
            <p:ph type="sldNum" sz="quarter" idx="12"/>
          </p:nvPr>
        </p:nvSpPr>
        <p:spPr/>
        <p:txBody>
          <a:bodyPr/>
          <a:lstStyle/>
          <a:p>
            <a:fld id="{A535BDEA-DD37-4CE5-AB9B-84805D71687A}" type="slidenum">
              <a:rPr lang="en-GB" smtClean="0"/>
              <a:t>‹#›</a:t>
            </a:fld>
            <a:endParaRPr lang="en-GB"/>
          </a:p>
        </p:txBody>
      </p:sp>
    </p:spTree>
    <p:extLst>
      <p:ext uri="{BB962C8B-B14F-4D97-AF65-F5344CB8AC3E}">
        <p14:creationId xmlns:p14="http://schemas.microsoft.com/office/powerpoint/2010/main" val="163284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4C6C79-AB49-44E4-8077-BBE2D65CBE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FF5937-3951-40EE-951B-21B0EDD6E7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61D27-B6CC-4023-ABB6-E0DE5B718A84}"/>
              </a:ext>
            </a:extLst>
          </p:cNvPr>
          <p:cNvSpPr>
            <a:spLocks noGrp="1"/>
          </p:cNvSpPr>
          <p:nvPr>
            <p:ph type="dt" sz="half" idx="10"/>
          </p:nvPr>
        </p:nvSpPr>
        <p:spPr/>
        <p:txBody>
          <a:bodyPr/>
          <a:lstStyle/>
          <a:p>
            <a:fld id="{B3AC5127-D715-4C57-ADD4-97D8D8E292C7}" type="datetimeFigureOut">
              <a:rPr lang="en-GB" smtClean="0"/>
              <a:t>21/07/2018</a:t>
            </a:fld>
            <a:endParaRPr lang="en-GB"/>
          </a:p>
        </p:txBody>
      </p:sp>
      <p:sp>
        <p:nvSpPr>
          <p:cNvPr id="5" name="Footer Placeholder 4">
            <a:extLst>
              <a:ext uri="{FF2B5EF4-FFF2-40B4-BE49-F238E27FC236}">
                <a16:creationId xmlns:a16="http://schemas.microsoft.com/office/drawing/2014/main" id="{E1C67586-BEF9-495D-9083-6C7BD0FD6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418DF-B6E5-4051-8000-DAEECED7A222}"/>
              </a:ext>
            </a:extLst>
          </p:cNvPr>
          <p:cNvSpPr>
            <a:spLocks noGrp="1"/>
          </p:cNvSpPr>
          <p:nvPr>
            <p:ph type="sldNum" sz="quarter" idx="12"/>
          </p:nvPr>
        </p:nvSpPr>
        <p:spPr/>
        <p:txBody>
          <a:bodyPr/>
          <a:lstStyle/>
          <a:p>
            <a:fld id="{A535BDEA-DD37-4CE5-AB9B-84805D71687A}" type="slidenum">
              <a:rPr lang="en-GB" smtClean="0"/>
              <a:t>‹#›</a:t>
            </a:fld>
            <a:endParaRPr lang="en-GB"/>
          </a:p>
        </p:txBody>
      </p:sp>
    </p:spTree>
    <p:extLst>
      <p:ext uri="{BB962C8B-B14F-4D97-AF65-F5344CB8AC3E}">
        <p14:creationId xmlns:p14="http://schemas.microsoft.com/office/powerpoint/2010/main" val="28747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7BBCF-7B56-4B0F-93EF-EFC47B6D71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1EAFB8-86E9-42E6-989D-74C361C7D5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FF1FDF-EE2B-4F0B-A018-EFB4F3C6D038}"/>
              </a:ext>
            </a:extLst>
          </p:cNvPr>
          <p:cNvSpPr>
            <a:spLocks noGrp="1"/>
          </p:cNvSpPr>
          <p:nvPr>
            <p:ph type="dt" sz="half" idx="10"/>
          </p:nvPr>
        </p:nvSpPr>
        <p:spPr/>
        <p:txBody>
          <a:bodyPr/>
          <a:lstStyle/>
          <a:p>
            <a:fld id="{B3AC5127-D715-4C57-ADD4-97D8D8E292C7}" type="datetimeFigureOut">
              <a:rPr lang="en-GB" smtClean="0"/>
              <a:t>21/07/2018</a:t>
            </a:fld>
            <a:endParaRPr lang="en-GB"/>
          </a:p>
        </p:txBody>
      </p:sp>
      <p:sp>
        <p:nvSpPr>
          <p:cNvPr id="5" name="Footer Placeholder 4">
            <a:extLst>
              <a:ext uri="{FF2B5EF4-FFF2-40B4-BE49-F238E27FC236}">
                <a16:creationId xmlns:a16="http://schemas.microsoft.com/office/drawing/2014/main" id="{BAB30951-BC56-441E-BCA0-09BD4F2AD7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CF4CE-29AA-43D1-A35C-D7907FEE0D82}"/>
              </a:ext>
            </a:extLst>
          </p:cNvPr>
          <p:cNvSpPr>
            <a:spLocks noGrp="1"/>
          </p:cNvSpPr>
          <p:nvPr>
            <p:ph type="sldNum" sz="quarter" idx="12"/>
          </p:nvPr>
        </p:nvSpPr>
        <p:spPr/>
        <p:txBody>
          <a:bodyPr/>
          <a:lstStyle/>
          <a:p>
            <a:fld id="{A535BDEA-DD37-4CE5-AB9B-84805D71687A}" type="slidenum">
              <a:rPr lang="en-GB" smtClean="0"/>
              <a:t>‹#›</a:t>
            </a:fld>
            <a:endParaRPr lang="en-GB"/>
          </a:p>
        </p:txBody>
      </p:sp>
    </p:spTree>
    <p:extLst>
      <p:ext uri="{BB962C8B-B14F-4D97-AF65-F5344CB8AC3E}">
        <p14:creationId xmlns:p14="http://schemas.microsoft.com/office/powerpoint/2010/main" val="119838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9F67-4FF7-4518-8085-74D0034629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5526DC-2B21-40C7-95CF-3FBCD3BFD3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37DA38-8B27-49B5-8758-F67FB96AE076}"/>
              </a:ext>
            </a:extLst>
          </p:cNvPr>
          <p:cNvSpPr>
            <a:spLocks noGrp="1"/>
          </p:cNvSpPr>
          <p:nvPr>
            <p:ph type="dt" sz="half" idx="10"/>
          </p:nvPr>
        </p:nvSpPr>
        <p:spPr/>
        <p:txBody>
          <a:bodyPr/>
          <a:lstStyle/>
          <a:p>
            <a:fld id="{B3AC5127-D715-4C57-ADD4-97D8D8E292C7}" type="datetimeFigureOut">
              <a:rPr lang="en-GB" smtClean="0"/>
              <a:t>21/07/2018</a:t>
            </a:fld>
            <a:endParaRPr lang="en-GB"/>
          </a:p>
        </p:txBody>
      </p:sp>
      <p:sp>
        <p:nvSpPr>
          <p:cNvPr id="5" name="Footer Placeholder 4">
            <a:extLst>
              <a:ext uri="{FF2B5EF4-FFF2-40B4-BE49-F238E27FC236}">
                <a16:creationId xmlns:a16="http://schemas.microsoft.com/office/drawing/2014/main" id="{E7284199-E272-4D3A-A5A4-378036D332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C81B59-FB53-4231-B6BB-E06605229F67}"/>
              </a:ext>
            </a:extLst>
          </p:cNvPr>
          <p:cNvSpPr>
            <a:spLocks noGrp="1"/>
          </p:cNvSpPr>
          <p:nvPr>
            <p:ph type="sldNum" sz="quarter" idx="12"/>
          </p:nvPr>
        </p:nvSpPr>
        <p:spPr/>
        <p:txBody>
          <a:bodyPr/>
          <a:lstStyle/>
          <a:p>
            <a:fld id="{A535BDEA-DD37-4CE5-AB9B-84805D71687A}" type="slidenum">
              <a:rPr lang="en-GB" smtClean="0"/>
              <a:t>‹#›</a:t>
            </a:fld>
            <a:endParaRPr lang="en-GB"/>
          </a:p>
        </p:txBody>
      </p:sp>
    </p:spTree>
    <p:extLst>
      <p:ext uri="{BB962C8B-B14F-4D97-AF65-F5344CB8AC3E}">
        <p14:creationId xmlns:p14="http://schemas.microsoft.com/office/powerpoint/2010/main" val="95536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ED7C-38FB-43EE-857B-E527A5B756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8799CE-2523-49A7-B77D-551DB40E730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37F638-15F8-4791-A481-38A3E1B00C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32957A-1D66-4524-B636-B4EC9BF4F3DE}"/>
              </a:ext>
            </a:extLst>
          </p:cNvPr>
          <p:cNvSpPr>
            <a:spLocks noGrp="1"/>
          </p:cNvSpPr>
          <p:nvPr>
            <p:ph type="dt" sz="half" idx="10"/>
          </p:nvPr>
        </p:nvSpPr>
        <p:spPr/>
        <p:txBody>
          <a:bodyPr/>
          <a:lstStyle/>
          <a:p>
            <a:fld id="{B3AC5127-D715-4C57-ADD4-97D8D8E292C7}" type="datetimeFigureOut">
              <a:rPr lang="en-GB" smtClean="0"/>
              <a:t>21/07/2018</a:t>
            </a:fld>
            <a:endParaRPr lang="en-GB"/>
          </a:p>
        </p:txBody>
      </p:sp>
      <p:sp>
        <p:nvSpPr>
          <p:cNvPr id="6" name="Footer Placeholder 5">
            <a:extLst>
              <a:ext uri="{FF2B5EF4-FFF2-40B4-BE49-F238E27FC236}">
                <a16:creationId xmlns:a16="http://schemas.microsoft.com/office/drawing/2014/main" id="{D243C236-1DF0-4742-94FC-A892D49289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97E443-C959-4CE0-A544-364754A4D7DA}"/>
              </a:ext>
            </a:extLst>
          </p:cNvPr>
          <p:cNvSpPr>
            <a:spLocks noGrp="1"/>
          </p:cNvSpPr>
          <p:nvPr>
            <p:ph type="sldNum" sz="quarter" idx="12"/>
          </p:nvPr>
        </p:nvSpPr>
        <p:spPr/>
        <p:txBody>
          <a:bodyPr/>
          <a:lstStyle/>
          <a:p>
            <a:fld id="{A535BDEA-DD37-4CE5-AB9B-84805D71687A}" type="slidenum">
              <a:rPr lang="en-GB" smtClean="0"/>
              <a:t>‹#›</a:t>
            </a:fld>
            <a:endParaRPr lang="en-GB"/>
          </a:p>
        </p:txBody>
      </p:sp>
    </p:spTree>
    <p:extLst>
      <p:ext uri="{BB962C8B-B14F-4D97-AF65-F5344CB8AC3E}">
        <p14:creationId xmlns:p14="http://schemas.microsoft.com/office/powerpoint/2010/main" val="23014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F46C-1BE8-4D6A-9890-CAA4D6ED63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590A55-BF75-4E66-9D74-E0843C81FB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ADF144-535D-403C-97AE-68DAF713407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53C794-B432-43DF-B8BA-3071050FC7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E2A167-CF18-4FD8-83B5-B93383700E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828299-4738-4BFA-89FA-DE55E46A5C80}"/>
              </a:ext>
            </a:extLst>
          </p:cNvPr>
          <p:cNvSpPr>
            <a:spLocks noGrp="1"/>
          </p:cNvSpPr>
          <p:nvPr>
            <p:ph type="dt" sz="half" idx="10"/>
          </p:nvPr>
        </p:nvSpPr>
        <p:spPr/>
        <p:txBody>
          <a:bodyPr/>
          <a:lstStyle/>
          <a:p>
            <a:fld id="{B3AC5127-D715-4C57-ADD4-97D8D8E292C7}" type="datetimeFigureOut">
              <a:rPr lang="en-GB" smtClean="0"/>
              <a:t>21/07/2018</a:t>
            </a:fld>
            <a:endParaRPr lang="en-GB"/>
          </a:p>
        </p:txBody>
      </p:sp>
      <p:sp>
        <p:nvSpPr>
          <p:cNvPr id="8" name="Footer Placeholder 7">
            <a:extLst>
              <a:ext uri="{FF2B5EF4-FFF2-40B4-BE49-F238E27FC236}">
                <a16:creationId xmlns:a16="http://schemas.microsoft.com/office/drawing/2014/main" id="{CCADD99E-918F-40CA-B92A-4F74FDE2B7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FD6A3D-3F4B-4571-AA46-9AB855A0D9B9}"/>
              </a:ext>
            </a:extLst>
          </p:cNvPr>
          <p:cNvSpPr>
            <a:spLocks noGrp="1"/>
          </p:cNvSpPr>
          <p:nvPr>
            <p:ph type="sldNum" sz="quarter" idx="12"/>
          </p:nvPr>
        </p:nvSpPr>
        <p:spPr/>
        <p:txBody>
          <a:bodyPr/>
          <a:lstStyle/>
          <a:p>
            <a:fld id="{A535BDEA-DD37-4CE5-AB9B-84805D71687A}" type="slidenum">
              <a:rPr lang="en-GB" smtClean="0"/>
              <a:t>‹#›</a:t>
            </a:fld>
            <a:endParaRPr lang="en-GB"/>
          </a:p>
        </p:txBody>
      </p:sp>
    </p:spTree>
    <p:extLst>
      <p:ext uri="{BB962C8B-B14F-4D97-AF65-F5344CB8AC3E}">
        <p14:creationId xmlns:p14="http://schemas.microsoft.com/office/powerpoint/2010/main" val="3897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F884-6D49-4E8D-92F6-4C69FFEF9E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5575B0-68D7-4678-A065-7799D4B34AC9}"/>
              </a:ext>
            </a:extLst>
          </p:cNvPr>
          <p:cNvSpPr>
            <a:spLocks noGrp="1"/>
          </p:cNvSpPr>
          <p:nvPr>
            <p:ph type="dt" sz="half" idx="10"/>
          </p:nvPr>
        </p:nvSpPr>
        <p:spPr/>
        <p:txBody>
          <a:bodyPr/>
          <a:lstStyle/>
          <a:p>
            <a:fld id="{B3AC5127-D715-4C57-ADD4-97D8D8E292C7}" type="datetimeFigureOut">
              <a:rPr lang="en-GB" smtClean="0"/>
              <a:t>21/07/2018</a:t>
            </a:fld>
            <a:endParaRPr lang="en-GB"/>
          </a:p>
        </p:txBody>
      </p:sp>
      <p:sp>
        <p:nvSpPr>
          <p:cNvPr id="4" name="Footer Placeholder 3">
            <a:extLst>
              <a:ext uri="{FF2B5EF4-FFF2-40B4-BE49-F238E27FC236}">
                <a16:creationId xmlns:a16="http://schemas.microsoft.com/office/drawing/2014/main" id="{F3939C4A-FC05-4A9D-B39D-E3DFF17CCB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7B6D49-BBA4-408C-B1BE-B3216C03215A}"/>
              </a:ext>
            </a:extLst>
          </p:cNvPr>
          <p:cNvSpPr>
            <a:spLocks noGrp="1"/>
          </p:cNvSpPr>
          <p:nvPr>
            <p:ph type="sldNum" sz="quarter" idx="12"/>
          </p:nvPr>
        </p:nvSpPr>
        <p:spPr/>
        <p:txBody>
          <a:bodyPr/>
          <a:lstStyle/>
          <a:p>
            <a:fld id="{A535BDEA-DD37-4CE5-AB9B-84805D71687A}" type="slidenum">
              <a:rPr lang="en-GB" smtClean="0"/>
              <a:t>‹#›</a:t>
            </a:fld>
            <a:endParaRPr lang="en-GB"/>
          </a:p>
        </p:txBody>
      </p:sp>
    </p:spTree>
    <p:extLst>
      <p:ext uri="{BB962C8B-B14F-4D97-AF65-F5344CB8AC3E}">
        <p14:creationId xmlns:p14="http://schemas.microsoft.com/office/powerpoint/2010/main" val="27380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51C883-00A6-401D-AB5A-9DF8AAD14D15}"/>
              </a:ext>
            </a:extLst>
          </p:cNvPr>
          <p:cNvSpPr>
            <a:spLocks noGrp="1"/>
          </p:cNvSpPr>
          <p:nvPr>
            <p:ph type="dt" sz="half" idx="10"/>
          </p:nvPr>
        </p:nvSpPr>
        <p:spPr/>
        <p:txBody>
          <a:bodyPr/>
          <a:lstStyle/>
          <a:p>
            <a:fld id="{B3AC5127-D715-4C57-ADD4-97D8D8E292C7}" type="datetimeFigureOut">
              <a:rPr lang="en-GB" smtClean="0"/>
              <a:t>21/07/2018</a:t>
            </a:fld>
            <a:endParaRPr lang="en-GB"/>
          </a:p>
        </p:txBody>
      </p:sp>
      <p:sp>
        <p:nvSpPr>
          <p:cNvPr id="3" name="Footer Placeholder 2">
            <a:extLst>
              <a:ext uri="{FF2B5EF4-FFF2-40B4-BE49-F238E27FC236}">
                <a16:creationId xmlns:a16="http://schemas.microsoft.com/office/drawing/2014/main" id="{BD108B95-DAB7-4413-80BB-8F12FA0C84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FDEAC39-28F8-4366-9ADF-ED1D485A4AB7}"/>
              </a:ext>
            </a:extLst>
          </p:cNvPr>
          <p:cNvSpPr>
            <a:spLocks noGrp="1"/>
          </p:cNvSpPr>
          <p:nvPr>
            <p:ph type="sldNum" sz="quarter" idx="12"/>
          </p:nvPr>
        </p:nvSpPr>
        <p:spPr/>
        <p:txBody>
          <a:bodyPr/>
          <a:lstStyle/>
          <a:p>
            <a:fld id="{A535BDEA-DD37-4CE5-AB9B-84805D71687A}" type="slidenum">
              <a:rPr lang="en-GB" smtClean="0"/>
              <a:t>‹#›</a:t>
            </a:fld>
            <a:endParaRPr lang="en-GB"/>
          </a:p>
        </p:txBody>
      </p:sp>
    </p:spTree>
    <p:extLst>
      <p:ext uri="{BB962C8B-B14F-4D97-AF65-F5344CB8AC3E}">
        <p14:creationId xmlns:p14="http://schemas.microsoft.com/office/powerpoint/2010/main" val="10726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E976-0FF5-4424-B9B4-03679EFE1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A49F7A-B8F4-4753-9E20-06BF7BC99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922789-500F-4A44-9B71-C213EC024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F71823-E036-40A2-8F68-3BAD5794EBFD}"/>
              </a:ext>
            </a:extLst>
          </p:cNvPr>
          <p:cNvSpPr>
            <a:spLocks noGrp="1"/>
          </p:cNvSpPr>
          <p:nvPr>
            <p:ph type="dt" sz="half" idx="10"/>
          </p:nvPr>
        </p:nvSpPr>
        <p:spPr/>
        <p:txBody>
          <a:bodyPr/>
          <a:lstStyle/>
          <a:p>
            <a:fld id="{B3AC5127-D715-4C57-ADD4-97D8D8E292C7}" type="datetimeFigureOut">
              <a:rPr lang="en-GB" smtClean="0"/>
              <a:t>21/07/2018</a:t>
            </a:fld>
            <a:endParaRPr lang="en-GB"/>
          </a:p>
        </p:txBody>
      </p:sp>
      <p:sp>
        <p:nvSpPr>
          <p:cNvPr id="6" name="Footer Placeholder 5">
            <a:extLst>
              <a:ext uri="{FF2B5EF4-FFF2-40B4-BE49-F238E27FC236}">
                <a16:creationId xmlns:a16="http://schemas.microsoft.com/office/drawing/2014/main" id="{E276F7F1-9315-4FC1-A667-DB7B6936BD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7CD554-5F30-4558-B925-D7EBC6C04E72}"/>
              </a:ext>
            </a:extLst>
          </p:cNvPr>
          <p:cNvSpPr>
            <a:spLocks noGrp="1"/>
          </p:cNvSpPr>
          <p:nvPr>
            <p:ph type="sldNum" sz="quarter" idx="12"/>
          </p:nvPr>
        </p:nvSpPr>
        <p:spPr/>
        <p:txBody>
          <a:bodyPr/>
          <a:lstStyle/>
          <a:p>
            <a:fld id="{A535BDEA-DD37-4CE5-AB9B-84805D71687A}" type="slidenum">
              <a:rPr lang="en-GB" smtClean="0"/>
              <a:t>‹#›</a:t>
            </a:fld>
            <a:endParaRPr lang="en-GB"/>
          </a:p>
        </p:txBody>
      </p:sp>
    </p:spTree>
    <p:extLst>
      <p:ext uri="{BB962C8B-B14F-4D97-AF65-F5344CB8AC3E}">
        <p14:creationId xmlns:p14="http://schemas.microsoft.com/office/powerpoint/2010/main" val="297345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DEAAB-CA9D-48A4-8351-505C86B4B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A4763F-2C4E-4452-9824-47392D23A6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92D39C-60F8-4F25-91F1-0E70C375D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A8AE19-6920-4EB6-A57C-153EB8BEA3BB}"/>
              </a:ext>
            </a:extLst>
          </p:cNvPr>
          <p:cNvSpPr>
            <a:spLocks noGrp="1"/>
          </p:cNvSpPr>
          <p:nvPr>
            <p:ph type="dt" sz="half" idx="10"/>
          </p:nvPr>
        </p:nvSpPr>
        <p:spPr/>
        <p:txBody>
          <a:bodyPr/>
          <a:lstStyle/>
          <a:p>
            <a:fld id="{B3AC5127-D715-4C57-ADD4-97D8D8E292C7}" type="datetimeFigureOut">
              <a:rPr lang="en-GB" smtClean="0"/>
              <a:t>21/07/2018</a:t>
            </a:fld>
            <a:endParaRPr lang="en-GB"/>
          </a:p>
        </p:txBody>
      </p:sp>
      <p:sp>
        <p:nvSpPr>
          <p:cNvPr id="6" name="Footer Placeholder 5">
            <a:extLst>
              <a:ext uri="{FF2B5EF4-FFF2-40B4-BE49-F238E27FC236}">
                <a16:creationId xmlns:a16="http://schemas.microsoft.com/office/drawing/2014/main" id="{BFC83E6C-7629-4D41-9D4C-13CCA44AAD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F9859A-A84B-4515-8F05-79A12662E179}"/>
              </a:ext>
            </a:extLst>
          </p:cNvPr>
          <p:cNvSpPr>
            <a:spLocks noGrp="1"/>
          </p:cNvSpPr>
          <p:nvPr>
            <p:ph type="sldNum" sz="quarter" idx="12"/>
          </p:nvPr>
        </p:nvSpPr>
        <p:spPr/>
        <p:txBody>
          <a:bodyPr/>
          <a:lstStyle/>
          <a:p>
            <a:fld id="{A535BDEA-DD37-4CE5-AB9B-84805D71687A}" type="slidenum">
              <a:rPr lang="en-GB" smtClean="0"/>
              <a:t>‹#›</a:t>
            </a:fld>
            <a:endParaRPr lang="en-GB"/>
          </a:p>
        </p:txBody>
      </p:sp>
    </p:spTree>
    <p:extLst>
      <p:ext uri="{BB962C8B-B14F-4D97-AF65-F5344CB8AC3E}">
        <p14:creationId xmlns:p14="http://schemas.microsoft.com/office/powerpoint/2010/main" val="2427946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C4185-8D2E-4108-8C51-CF28DEDA06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8D1E24-6DF1-42C5-9CB8-5D35111E7A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2F253D-F1E5-439E-B2C0-AADF296E0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C5127-D715-4C57-ADD4-97D8D8E292C7}" type="datetimeFigureOut">
              <a:rPr lang="en-GB" smtClean="0"/>
              <a:t>21/07/2018</a:t>
            </a:fld>
            <a:endParaRPr lang="en-GB"/>
          </a:p>
        </p:txBody>
      </p:sp>
      <p:sp>
        <p:nvSpPr>
          <p:cNvPr id="5" name="Footer Placeholder 4">
            <a:extLst>
              <a:ext uri="{FF2B5EF4-FFF2-40B4-BE49-F238E27FC236}">
                <a16:creationId xmlns:a16="http://schemas.microsoft.com/office/drawing/2014/main" id="{0CFFFE1A-3DCE-4A9D-B5F8-15918F0EA4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34866A-BF3A-48AD-AA97-478B47516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5BDEA-DD37-4CE5-AB9B-84805D71687A}" type="slidenum">
              <a:rPr lang="en-GB" smtClean="0"/>
              <a:t>‹#›</a:t>
            </a:fld>
            <a:endParaRPr lang="en-GB"/>
          </a:p>
        </p:txBody>
      </p:sp>
    </p:spTree>
    <p:extLst>
      <p:ext uri="{BB962C8B-B14F-4D97-AF65-F5344CB8AC3E}">
        <p14:creationId xmlns:p14="http://schemas.microsoft.com/office/powerpoint/2010/main" val="301564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shortcutstv.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3E6BC0-6ED5-42FA-85AF-3E02660FA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3109"/>
            <a:ext cx="12192000" cy="4990011"/>
          </a:xfrm>
          <a:prstGeom prst="rect">
            <a:avLst/>
          </a:prstGeom>
        </p:spPr>
      </p:pic>
      <p:sp>
        <p:nvSpPr>
          <p:cNvPr id="6" name="TextBox 5">
            <a:extLst>
              <a:ext uri="{FF2B5EF4-FFF2-40B4-BE49-F238E27FC236}">
                <a16:creationId xmlns:a16="http://schemas.microsoft.com/office/drawing/2014/main" id="{19464B0D-9053-4419-B3B4-6707E33A93B2}"/>
              </a:ext>
            </a:extLst>
          </p:cNvPr>
          <p:cNvSpPr txBox="1"/>
          <p:nvPr/>
        </p:nvSpPr>
        <p:spPr>
          <a:xfrm>
            <a:off x="0" y="1693261"/>
            <a:ext cx="12192000" cy="1015663"/>
          </a:xfrm>
          <a:prstGeom prst="rect">
            <a:avLst/>
          </a:prstGeom>
          <a:noFill/>
        </p:spPr>
        <p:txBody>
          <a:bodyPr wrap="square" rtlCol="0">
            <a:spAutoFit/>
          </a:bodyPr>
          <a:lstStyle/>
          <a:p>
            <a:pPr algn="ctr"/>
            <a:r>
              <a:rPr lang="en-GB" sz="6000"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New Religious Movements</a:t>
            </a:r>
          </a:p>
        </p:txBody>
      </p:sp>
      <p:sp>
        <p:nvSpPr>
          <p:cNvPr id="7" name="TextBox 6">
            <a:extLst>
              <a:ext uri="{FF2B5EF4-FFF2-40B4-BE49-F238E27FC236}">
                <a16:creationId xmlns:a16="http://schemas.microsoft.com/office/drawing/2014/main" id="{1C11EA20-868C-4995-92E9-411D09C5C22C}"/>
              </a:ext>
            </a:extLst>
          </p:cNvPr>
          <p:cNvSpPr txBox="1"/>
          <p:nvPr/>
        </p:nvSpPr>
        <p:spPr>
          <a:xfrm>
            <a:off x="0" y="2937917"/>
            <a:ext cx="12192000" cy="830997"/>
          </a:xfrm>
          <a:prstGeom prst="rect">
            <a:avLst/>
          </a:prstGeom>
          <a:noFill/>
        </p:spPr>
        <p:txBody>
          <a:bodyPr wrap="square" rtlCol="0">
            <a:spAutoFit/>
          </a:bodyPr>
          <a:lstStyle/>
          <a:p>
            <a:pPr algn="ctr"/>
            <a:r>
              <a:rPr lang="en-GB" sz="4800" dirty="0">
                <a:solidFill>
                  <a:srgbClr val="99FFC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Eileen Barker</a:t>
            </a:r>
          </a:p>
        </p:txBody>
      </p:sp>
      <p:sp>
        <p:nvSpPr>
          <p:cNvPr id="8" name="TextBox 7">
            <a:extLst>
              <a:ext uri="{FF2B5EF4-FFF2-40B4-BE49-F238E27FC236}">
                <a16:creationId xmlns:a16="http://schemas.microsoft.com/office/drawing/2014/main" id="{0FB9D3BD-239B-4D6B-A618-45D3716463D9}"/>
              </a:ext>
            </a:extLst>
          </p:cNvPr>
          <p:cNvSpPr txBox="1"/>
          <p:nvPr/>
        </p:nvSpPr>
        <p:spPr>
          <a:xfrm>
            <a:off x="0" y="3943851"/>
            <a:ext cx="12192000" cy="1015663"/>
          </a:xfrm>
          <a:prstGeom prst="rect">
            <a:avLst/>
          </a:prstGeom>
          <a:noFill/>
        </p:spPr>
        <p:txBody>
          <a:bodyPr wrap="square" rtlCol="0">
            <a:spAutoFit/>
          </a:bodyPr>
          <a:lstStyle>
            <a:defPPr>
              <a:defRPr lang="en-US"/>
            </a:defPPr>
            <a:lvl1pPr algn="ctr">
              <a:defRPr sz="6000">
                <a:solidFill>
                  <a:srgbClr val="FFFF00"/>
                </a:solidFill>
                <a:latin typeface="Adobe Gothic Std B" panose="020B0800000000000000" pitchFamily="34" charset="-128"/>
                <a:ea typeface="Adobe Gothic Std B" panose="020B0800000000000000" pitchFamily="34" charset="-128"/>
              </a:defRPr>
            </a:lvl1pPr>
          </a:lstStyle>
          <a:p>
            <a:r>
              <a:rPr lang="en-GB" dirty="0">
                <a:effectLst>
                  <a:outerShdw blurRad="38100" dist="38100" dir="2700000" algn="tl">
                    <a:srgbClr val="000000">
                      <a:alpha val="43137"/>
                    </a:srgbClr>
                  </a:outerShdw>
                </a:effectLst>
              </a:rPr>
              <a:t>Six Characteristics</a:t>
            </a:r>
          </a:p>
        </p:txBody>
      </p:sp>
    </p:spTree>
    <p:extLst>
      <p:ext uri="{BB962C8B-B14F-4D97-AF65-F5344CB8AC3E}">
        <p14:creationId xmlns:p14="http://schemas.microsoft.com/office/powerpoint/2010/main" val="2439904154"/>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par>
                          <p:cTn id="8" fill="hold">
                            <p:stCondLst>
                              <p:cond delay="3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0" fill="hold"/>
                                        <p:tgtEl>
                                          <p:spTgt spid="6"/>
                                        </p:tgtEl>
                                        <p:attrNameLst>
                                          <p:attrName>ppt_w</p:attrName>
                                        </p:attrNameLst>
                                      </p:cBhvr>
                                      <p:tavLst>
                                        <p:tav tm="0">
                                          <p:val>
                                            <p:fltVal val="0"/>
                                          </p:val>
                                        </p:tav>
                                        <p:tav tm="100000">
                                          <p:val>
                                            <p:strVal val="#ppt_w"/>
                                          </p:val>
                                        </p:tav>
                                      </p:tavLst>
                                    </p:anim>
                                    <p:anim calcmode="lin" valueType="num">
                                      <p:cBhvr>
                                        <p:cTn id="12" dur="3000" fill="hold"/>
                                        <p:tgtEl>
                                          <p:spTgt spid="6"/>
                                        </p:tgtEl>
                                        <p:attrNameLst>
                                          <p:attrName>ppt_h</p:attrName>
                                        </p:attrNameLst>
                                      </p:cBhvr>
                                      <p:tavLst>
                                        <p:tav tm="0">
                                          <p:val>
                                            <p:fltVal val="0"/>
                                          </p:val>
                                        </p:tav>
                                        <p:tav tm="100000">
                                          <p:val>
                                            <p:strVal val="#ppt_h"/>
                                          </p:val>
                                        </p:tav>
                                      </p:tavLst>
                                    </p:anim>
                                    <p:animEffect transition="in" filter="fade">
                                      <p:cBhvr>
                                        <p:cTn id="13" dur="30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3000" fill="hold"/>
                                        <p:tgtEl>
                                          <p:spTgt spid="8"/>
                                        </p:tgtEl>
                                        <p:attrNameLst>
                                          <p:attrName>ppt_w</p:attrName>
                                        </p:attrNameLst>
                                      </p:cBhvr>
                                      <p:tavLst>
                                        <p:tav tm="0">
                                          <p:val>
                                            <p:fltVal val="0"/>
                                          </p:val>
                                        </p:tav>
                                        <p:tav tm="100000">
                                          <p:val>
                                            <p:strVal val="#ppt_w"/>
                                          </p:val>
                                        </p:tav>
                                      </p:tavLst>
                                    </p:anim>
                                    <p:anim calcmode="lin" valueType="num">
                                      <p:cBhvr>
                                        <p:cTn id="17" dur="3000" fill="hold"/>
                                        <p:tgtEl>
                                          <p:spTgt spid="8"/>
                                        </p:tgtEl>
                                        <p:attrNameLst>
                                          <p:attrName>ppt_h</p:attrName>
                                        </p:attrNameLst>
                                      </p:cBhvr>
                                      <p:tavLst>
                                        <p:tav tm="0">
                                          <p:val>
                                            <p:fltVal val="0"/>
                                          </p:val>
                                        </p:tav>
                                        <p:tav tm="100000">
                                          <p:val>
                                            <p:strVal val="#ppt_h"/>
                                          </p:val>
                                        </p:tav>
                                      </p:tavLst>
                                    </p:anim>
                                    <p:animEffect transition="in" filter="fade">
                                      <p:cBhvr>
                                        <p:cTn id="18" dur="30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3E6BC0-6ED5-42FA-85AF-3E02660FA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3109"/>
            <a:ext cx="12192000" cy="4990011"/>
          </a:xfrm>
          <a:prstGeom prst="rect">
            <a:avLst/>
          </a:prstGeom>
        </p:spPr>
      </p:pic>
      <p:sp>
        <p:nvSpPr>
          <p:cNvPr id="6" name="TextBox 5">
            <a:extLst>
              <a:ext uri="{FF2B5EF4-FFF2-40B4-BE49-F238E27FC236}">
                <a16:creationId xmlns:a16="http://schemas.microsoft.com/office/drawing/2014/main" id="{19464B0D-9053-4419-B3B4-6707E33A93B2}"/>
              </a:ext>
            </a:extLst>
          </p:cNvPr>
          <p:cNvSpPr txBox="1"/>
          <p:nvPr/>
        </p:nvSpPr>
        <p:spPr>
          <a:xfrm>
            <a:off x="0" y="1693261"/>
            <a:ext cx="12192000" cy="1015663"/>
          </a:xfrm>
          <a:prstGeom prst="rect">
            <a:avLst/>
          </a:prstGeom>
          <a:noFill/>
        </p:spPr>
        <p:txBody>
          <a:bodyPr wrap="square" rtlCol="0">
            <a:spAutoFit/>
          </a:bodyPr>
          <a:lstStyle/>
          <a:p>
            <a:pPr algn="ctr"/>
            <a:r>
              <a:rPr lang="en-GB" sz="6000"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New Religious Movements</a:t>
            </a:r>
          </a:p>
        </p:txBody>
      </p:sp>
      <p:sp>
        <p:nvSpPr>
          <p:cNvPr id="7" name="TextBox 6">
            <a:extLst>
              <a:ext uri="{FF2B5EF4-FFF2-40B4-BE49-F238E27FC236}">
                <a16:creationId xmlns:a16="http://schemas.microsoft.com/office/drawing/2014/main" id="{1C11EA20-868C-4995-92E9-411D09C5C22C}"/>
              </a:ext>
            </a:extLst>
          </p:cNvPr>
          <p:cNvSpPr txBox="1"/>
          <p:nvPr/>
        </p:nvSpPr>
        <p:spPr>
          <a:xfrm>
            <a:off x="0" y="2937917"/>
            <a:ext cx="12192000" cy="830997"/>
          </a:xfrm>
          <a:prstGeom prst="rect">
            <a:avLst/>
          </a:prstGeom>
          <a:noFill/>
        </p:spPr>
        <p:txBody>
          <a:bodyPr wrap="square" rtlCol="0">
            <a:spAutoFit/>
          </a:bodyPr>
          <a:lstStyle/>
          <a:p>
            <a:pPr algn="ctr"/>
            <a:r>
              <a:rPr lang="en-GB" sz="4800" dirty="0">
                <a:solidFill>
                  <a:srgbClr val="99FFC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Eileen Barker</a:t>
            </a:r>
          </a:p>
        </p:txBody>
      </p:sp>
      <p:sp>
        <p:nvSpPr>
          <p:cNvPr id="8" name="TextBox 7">
            <a:extLst>
              <a:ext uri="{FF2B5EF4-FFF2-40B4-BE49-F238E27FC236}">
                <a16:creationId xmlns:a16="http://schemas.microsoft.com/office/drawing/2014/main" id="{0FB9D3BD-239B-4D6B-A618-45D3716463D9}"/>
              </a:ext>
            </a:extLst>
          </p:cNvPr>
          <p:cNvSpPr txBox="1"/>
          <p:nvPr/>
        </p:nvSpPr>
        <p:spPr>
          <a:xfrm>
            <a:off x="0" y="3943851"/>
            <a:ext cx="12192000" cy="1015663"/>
          </a:xfrm>
          <a:prstGeom prst="rect">
            <a:avLst/>
          </a:prstGeom>
          <a:noFill/>
        </p:spPr>
        <p:txBody>
          <a:bodyPr wrap="square" rtlCol="0">
            <a:spAutoFit/>
          </a:bodyPr>
          <a:lstStyle>
            <a:defPPr>
              <a:defRPr lang="en-US"/>
            </a:defPPr>
            <a:lvl1pPr algn="ctr">
              <a:defRPr sz="6000">
                <a:solidFill>
                  <a:srgbClr val="FFFF00"/>
                </a:solidFill>
                <a:latin typeface="Adobe Gothic Std B" panose="020B0800000000000000" pitchFamily="34" charset="-128"/>
                <a:ea typeface="Adobe Gothic Std B" panose="020B0800000000000000" pitchFamily="34" charset="-128"/>
              </a:defRPr>
            </a:lvl1pPr>
          </a:lstStyle>
          <a:p>
            <a:r>
              <a:rPr lang="en-GB" dirty="0">
                <a:effectLst>
                  <a:outerShdw blurRad="38100" dist="38100" dir="2700000" algn="tl">
                    <a:srgbClr val="000000">
                      <a:alpha val="43137"/>
                    </a:srgbClr>
                  </a:outerShdw>
                </a:effectLst>
              </a:rPr>
              <a:t>Six Characteristics</a:t>
            </a:r>
          </a:p>
        </p:txBody>
      </p:sp>
    </p:spTree>
    <p:extLst>
      <p:ext uri="{BB962C8B-B14F-4D97-AF65-F5344CB8AC3E}">
        <p14:creationId xmlns:p14="http://schemas.microsoft.com/office/powerpoint/2010/main" val="1577339853"/>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 -3.33333E-6 L 0 -0.22569 " pathEditMode="relative" rAng="0" ptsTypes="AA">
                                      <p:cBhvr>
                                        <p:cTn id="6" dur="2000" fill="hold"/>
                                        <p:tgtEl>
                                          <p:spTgt spid="6"/>
                                        </p:tgtEl>
                                        <p:attrNameLst>
                                          <p:attrName>ppt_x</p:attrName>
                                          <p:attrName>ppt_y</p:attrName>
                                        </p:attrNameLst>
                                      </p:cBhvr>
                                      <p:rCtr x="0" y="-11296"/>
                                    </p:animMotion>
                                  </p:childTnLst>
                                </p:cTn>
                              </p:par>
                              <p:par>
                                <p:cTn id="7" presetID="42" presetClass="path" presetSubtype="0" accel="50000" decel="50000" fill="hold" grpId="0" nodeType="withEffect">
                                  <p:stCondLst>
                                    <p:cond delay="0"/>
                                  </p:stCondLst>
                                  <p:childTnLst>
                                    <p:animMotion origin="layout" path="M 0 1.11111E-6 L 0 0.43333 " pathEditMode="relative" rAng="0" ptsTypes="AA">
                                      <p:cBhvr>
                                        <p:cTn id="8" dur="2000" fill="hold"/>
                                        <p:tgtEl>
                                          <p:spTgt spid="7"/>
                                        </p:tgtEl>
                                        <p:attrNameLst>
                                          <p:attrName>ppt_x</p:attrName>
                                          <p:attrName>ppt_y</p:attrName>
                                        </p:attrNameLst>
                                      </p:cBhvr>
                                      <p:rCtr x="0" y="21667"/>
                                    </p:animMotion>
                                  </p:childTnLst>
                                </p:cTn>
                              </p:par>
                              <p:par>
                                <p:cTn id="9" presetID="10" presetClass="exit" presetSubtype="0" fill="hold" grpId="0" nodeType="withEffect">
                                  <p:stCondLst>
                                    <p:cond delay="0"/>
                                  </p:stCondLst>
                                  <p:childTnLst>
                                    <p:animEffect transition="out" filter="fade">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3E6BC0-6ED5-42FA-85AF-3E02660FA170}"/>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923109"/>
            <a:ext cx="12192000" cy="4990011"/>
          </a:xfrm>
          <a:prstGeom prst="rect">
            <a:avLst/>
          </a:prstGeom>
        </p:spPr>
      </p:pic>
      <p:sp>
        <p:nvSpPr>
          <p:cNvPr id="9" name="TextBox 8">
            <a:extLst>
              <a:ext uri="{FF2B5EF4-FFF2-40B4-BE49-F238E27FC236}">
                <a16:creationId xmlns:a16="http://schemas.microsoft.com/office/drawing/2014/main" id="{BE4AE99C-8348-429D-AA01-ACA21535DDAE}"/>
              </a:ext>
            </a:extLst>
          </p:cNvPr>
          <p:cNvSpPr txBox="1"/>
          <p:nvPr/>
        </p:nvSpPr>
        <p:spPr>
          <a:xfrm>
            <a:off x="0" y="5912174"/>
            <a:ext cx="12192000" cy="830997"/>
          </a:xfrm>
          <a:prstGeom prst="rect">
            <a:avLst/>
          </a:prstGeom>
          <a:noFill/>
        </p:spPr>
        <p:txBody>
          <a:bodyPr wrap="square" rtlCol="0">
            <a:spAutoFit/>
          </a:bodyPr>
          <a:lstStyle/>
          <a:p>
            <a:pPr algn="ctr"/>
            <a:r>
              <a:rPr lang="en-GB" sz="4800" dirty="0">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5400000" scaled="1"/>
                  <a:tileRect/>
                </a:gra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Eileen Barker</a:t>
            </a:r>
          </a:p>
        </p:txBody>
      </p:sp>
      <p:sp>
        <p:nvSpPr>
          <p:cNvPr id="2" name="TextBox 1">
            <a:extLst>
              <a:ext uri="{FF2B5EF4-FFF2-40B4-BE49-F238E27FC236}">
                <a16:creationId xmlns:a16="http://schemas.microsoft.com/office/drawing/2014/main" id="{1A98A6D3-360E-4685-A7C0-CF389B6A8D09}"/>
              </a:ext>
            </a:extLst>
          </p:cNvPr>
          <p:cNvSpPr txBox="1"/>
          <p:nvPr/>
        </p:nvSpPr>
        <p:spPr>
          <a:xfrm>
            <a:off x="795867" y="1371592"/>
            <a:ext cx="5562600" cy="830997"/>
          </a:xfrm>
          <a:prstGeom prst="rect">
            <a:avLst/>
          </a:prstGeom>
          <a:noFill/>
        </p:spPr>
        <p:txBody>
          <a:bodyPr wrap="square" rtlCol="0">
            <a:spAutoFit/>
          </a:bodyPr>
          <a:lstStyle/>
          <a:p>
            <a:r>
              <a:rPr lang="en-GB" sz="48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1. converts </a:t>
            </a:r>
            <a:r>
              <a:rPr lang="en-GB" sz="36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a:t>
            </a:r>
          </a:p>
        </p:txBody>
      </p:sp>
      <p:sp>
        <p:nvSpPr>
          <p:cNvPr id="3" name="TextBox 2">
            <a:extLst>
              <a:ext uri="{FF2B5EF4-FFF2-40B4-BE49-F238E27FC236}">
                <a16:creationId xmlns:a16="http://schemas.microsoft.com/office/drawing/2014/main" id="{767B0043-6B33-4A39-874C-2B061C5B5F2B}"/>
              </a:ext>
            </a:extLst>
          </p:cNvPr>
          <p:cNvSpPr txBox="1"/>
          <p:nvPr/>
        </p:nvSpPr>
        <p:spPr>
          <a:xfrm>
            <a:off x="2074329" y="2472263"/>
            <a:ext cx="4910667" cy="646331"/>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first generation</a:t>
            </a:r>
          </a:p>
        </p:txBody>
      </p:sp>
      <p:sp>
        <p:nvSpPr>
          <p:cNvPr id="10" name="TextBox 9">
            <a:extLst>
              <a:ext uri="{FF2B5EF4-FFF2-40B4-BE49-F238E27FC236}">
                <a16:creationId xmlns:a16="http://schemas.microsoft.com/office/drawing/2014/main" id="{FE4D23B1-5E2D-4C8C-BEE2-E428E4E16924}"/>
              </a:ext>
            </a:extLst>
          </p:cNvPr>
          <p:cNvSpPr txBox="1"/>
          <p:nvPr/>
        </p:nvSpPr>
        <p:spPr>
          <a:xfrm>
            <a:off x="2074329" y="3242517"/>
            <a:ext cx="4910667" cy="646331"/>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enthusiastic</a:t>
            </a:r>
          </a:p>
        </p:txBody>
      </p:sp>
      <p:sp>
        <p:nvSpPr>
          <p:cNvPr id="11" name="TextBox 10">
            <a:extLst>
              <a:ext uri="{FF2B5EF4-FFF2-40B4-BE49-F238E27FC236}">
                <a16:creationId xmlns:a16="http://schemas.microsoft.com/office/drawing/2014/main" id="{F3671B45-3742-4293-8929-22CD7FDD00DB}"/>
              </a:ext>
            </a:extLst>
          </p:cNvPr>
          <p:cNvSpPr txBox="1"/>
          <p:nvPr/>
        </p:nvSpPr>
        <p:spPr>
          <a:xfrm>
            <a:off x="2074329" y="4012772"/>
            <a:ext cx="4910667" cy="646331"/>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committed</a:t>
            </a:r>
          </a:p>
        </p:txBody>
      </p:sp>
      <p:pic>
        <p:nvPicPr>
          <p:cNvPr id="12" name="Picture 11">
            <a:extLst>
              <a:ext uri="{FF2B5EF4-FFF2-40B4-BE49-F238E27FC236}">
                <a16:creationId xmlns:a16="http://schemas.microsoft.com/office/drawing/2014/main" id="{99884DE9-4DDA-45B9-997F-D60F25D90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3108"/>
            <a:ext cx="12192000" cy="4990011"/>
          </a:xfrm>
          <a:prstGeom prst="rect">
            <a:avLst/>
          </a:prstGeom>
        </p:spPr>
      </p:pic>
      <p:sp>
        <p:nvSpPr>
          <p:cNvPr id="6" name="TextBox 5">
            <a:extLst>
              <a:ext uri="{FF2B5EF4-FFF2-40B4-BE49-F238E27FC236}">
                <a16:creationId xmlns:a16="http://schemas.microsoft.com/office/drawing/2014/main" id="{19464B0D-9053-4419-B3B4-6707E33A93B2}"/>
              </a:ext>
            </a:extLst>
          </p:cNvPr>
          <p:cNvSpPr txBox="1"/>
          <p:nvPr/>
        </p:nvSpPr>
        <p:spPr>
          <a:xfrm>
            <a:off x="0" y="143860"/>
            <a:ext cx="12192000" cy="1015663"/>
          </a:xfrm>
          <a:prstGeom prst="rect">
            <a:avLst/>
          </a:prstGeom>
          <a:noFill/>
        </p:spPr>
        <p:txBody>
          <a:bodyPr wrap="square" rtlCol="0">
            <a:spAutoFit/>
          </a:bodyPr>
          <a:lstStyle/>
          <a:p>
            <a:pPr algn="ctr"/>
            <a:r>
              <a:rPr lang="en-GB" sz="6000" dirty="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New Religious Movements</a:t>
            </a:r>
          </a:p>
        </p:txBody>
      </p:sp>
    </p:spTree>
    <p:extLst>
      <p:ext uri="{BB962C8B-B14F-4D97-AF65-F5344CB8AC3E}">
        <p14:creationId xmlns:p14="http://schemas.microsoft.com/office/powerpoint/2010/main" val="131094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xit" presetSubtype="0" fill="hold" nodeType="withEffect">
                                  <p:stCondLst>
                                    <p:cond delay="0"/>
                                  </p:stCondLst>
                                  <p:childTnLst>
                                    <p:animEffect transition="out" filter="fade">
                                      <p:cBhvr>
                                        <p:cTn id="9" dur="3000"/>
                                        <p:tgtEl>
                                          <p:spTgt spid="12"/>
                                        </p:tgtEl>
                                      </p:cBhvr>
                                    </p:animEffect>
                                    <p:set>
                                      <p:cBhvr>
                                        <p:cTn id="10" dur="1" fill="hold">
                                          <p:stCondLst>
                                            <p:cond delay="29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3E6BC0-6ED5-42FA-85AF-3E02660FA170}"/>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923109"/>
            <a:ext cx="12192000" cy="4990011"/>
          </a:xfrm>
          <a:prstGeom prst="rect">
            <a:avLst/>
          </a:prstGeom>
        </p:spPr>
      </p:pic>
      <p:sp>
        <p:nvSpPr>
          <p:cNvPr id="6" name="TextBox 5">
            <a:extLst>
              <a:ext uri="{FF2B5EF4-FFF2-40B4-BE49-F238E27FC236}">
                <a16:creationId xmlns:a16="http://schemas.microsoft.com/office/drawing/2014/main" id="{19464B0D-9053-4419-B3B4-6707E33A93B2}"/>
              </a:ext>
            </a:extLst>
          </p:cNvPr>
          <p:cNvSpPr txBox="1"/>
          <p:nvPr/>
        </p:nvSpPr>
        <p:spPr>
          <a:xfrm>
            <a:off x="0" y="143860"/>
            <a:ext cx="12192000" cy="1015663"/>
          </a:xfrm>
          <a:prstGeom prst="rect">
            <a:avLst/>
          </a:prstGeom>
          <a:noFill/>
        </p:spPr>
        <p:txBody>
          <a:bodyPr wrap="square" rtlCol="0">
            <a:spAutoFit/>
          </a:bodyPr>
          <a:lstStyle/>
          <a:p>
            <a:pPr algn="ctr"/>
            <a:r>
              <a:rPr lang="en-GB" sz="6000" dirty="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New Religious Movements</a:t>
            </a:r>
          </a:p>
        </p:txBody>
      </p:sp>
      <p:sp>
        <p:nvSpPr>
          <p:cNvPr id="9" name="TextBox 8">
            <a:extLst>
              <a:ext uri="{FF2B5EF4-FFF2-40B4-BE49-F238E27FC236}">
                <a16:creationId xmlns:a16="http://schemas.microsoft.com/office/drawing/2014/main" id="{BE4AE99C-8348-429D-AA01-ACA21535DDAE}"/>
              </a:ext>
            </a:extLst>
          </p:cNvPr>
          <p:cNvSpPr txBox="1"/>
          <p:nvPr/>
        </p:nvSpPr>
        <p:spPr>
          <a:xfrm>
            <a:off x="0" y="5912174"/>
            <a:ext cx="12192000" cy="830997"/>
          </a:xfrm>
          <a:prstGeom prst="rect">
            <a:avLst/>
          </a:prstGeom>
          <a:noFill/>
        </p:spPr>
        <p:txBody>
          <a:bodyPr wrap="square" rtlCol="0">
            <a:spAutoFit/>
          </a:bodyPr>
          <a:lstStyle/>
          <a:p>
            <a:pPr algn="ctr"/>
            <a:r>
              <a:rPr lang="en-GB" sz="4800" dirty="0">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5400000" scaled="1"/>
                  <a:tileRect/>
                </a:gra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Eileen Barker</a:t>
            </a:r>
          </a:p>
        </p:txBody>
      </p:sp>
      <p:sp>
        <p:nvSpPr>
          <p:cNvPr id="2" name="TextBox 1">
            <a:extLst>
              <a:ext uri="{FF2B5EF4-FFF2-40B4-BE49-F238E27FC236}">
                <a16:creationId xmlns:a16="http://schemas.microsoft.com/office/drawing/2014/main" id="{1A98A6D3-360E-4685-A7C0-CF389B6A8D09}"/>
              </a:ext>
            </a:extLst>
          </p:cNvPr>
          <p:cNvSpPr txBox="1"/>
          <p:nvPr/>
        </p:nvSpPr>
        <p:spPr>
          <a:xfrm>
            <a:off x="795867" y="1371592"/>
            <a:ext cx="5562600" cy="830997"/>
          </a:xfrm>
          <a:prstGeom prst="rect">
            <a:avLst/>
          </a:prstGeom>
          <a:noFill/>
        </p:spPr>
        <p:txBody>
          <a:bodyPr wrap="square" rtlCol="0">
            <a:spAutoFit/>
          </a:bodyPr>
          <a:lstStyle/>
          <a:p>
            <a:r>
              <a:rPr lang="en-GB" sz="48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 membership </a:t>
            </a:r>
            <a:r>
              <a:rPr lang="en-GB" sz="36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a:t>
            </a:r>
          </a:p>
        </p:txBody>
      </p:sp>
      <p:sp>
        <p:nvSpPr>
          <p:cNvPr id="3" name="TextBox 2">
            <a:extLst>
              <a:ext uri="{FF2B5EF4-FFF2-40B4-BE49-F238E27FC236}">
                <a16:creationId xmlns:a16="http://schemas.microsoft.com/office/drawing/2014/main" id="{767B0043-6B33-4A39-874C-2B061C5B5F2B}"/>
              </a:ext>
            </a:extLst>
          </p:cNvPr>
          <p:cNvSpPr txBox="1"/>
          <p:nvPr/>
        </p:nvSpPr>
        <p:spPr>
          <a:xfrm>
            <a:off x="2074328" y="2472263"/>
            <a:ext cx="4910667" cy="646331"/>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atypical of society</a:t>
            </a:r>
          </a:p>
        </p:txBody>
      </p:sp>
      <p:sp>
        <p:nvSpPr>
          <p:cNvPr id="10" name="TextBox 9">
            <a:extLst>
              <a:ext uri="{FF2B5EF4-FFF2-40B4-BE49-F238E27FC236}">
                <a16:creationId xmlns:a16="http://schemas.microsoft.com/office/drawing/2014/main" id="{FE4D23B1-5E2D-4C8C-BEE2-E428E4E16924}"/>
              </a:ext>
            </a:extLst>
          </p:cNvPr>
          <p:cNvSpPr txBox="1"/>
          <p:nvPr/>
        </p:nvSpPr>
        <p:spPr>
          <a:xfrm>
            <a:off x="2074328" y="3234522"/>
            <a:ext cx="4910667" cy="646331"/>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young</a:t>
            </a:r>
          </a:p>
        </p:txBody>
      </p:sp>
      <p:sp>
        <p:nvSpPr>
          <p:cNvPr id="11" name="TextBox 10">
            <a:extLst>
              <a:ext uri="{FF2B5EF4-FFF2-40B4-BE49-F238E27FC236}">
                <a16:creationId xmlns:a16="http://schemas.microsoft.com/office/drawing/2014/main" id="{F3671B45-3742-4293-8929-22CD7FDD00DB}"/>
              </a:ext>
            </a:extLst>
          </p:cNvPr>
          <p:cNvSpPr txBox="1"/>
          <p:nvPr/>
        </p:nvSpPr>
        <p:spPr>
          <a:xfrm>
            <a:off x="2074328" y="3996781"/>
            <a:ext cx="4910667" cy="646331"/>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middle class</a:t>
            </a:r>
          </a:p>
        </p:txBody>
      </p:sp>
      <p:sp>
        <p:nvSpPr>
          <p:cNvPr id="12" name="TextBox 11">
            <a:extLst>
              <a:ext uri="{FF2B5EF4-FFF2-40B4-BE49-F238E27FC236}">
                <a16:creationId xmlns:a16="http://schemas.microsoft.com/office/drawing/2014/main" id="{0AD117AA-5550-4A37-A89A-EFC657F36021}"/>
              </a:ext>
            </a:extLst>
          </p:cNvPr>
          <p:cNvSpPr txBox="1"/>
          <p:nvPr/>
        </p:nvSpPr>
        <p:spPr>
          <a:xfrm>
            <a:off x="2074328" y="4759041"/>
            <a:ext cx="6612471" cy="646331"/>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above average education</a:t>
            </a:r>
          </a:p>
        </p:txBody>
      </p:sp>
    </p:spTree>
    <p:extLst>
      <p:ext uri="{BB962C8B-B14F-4D97-AF65-F5344CB8AC3E}">
        <p14:creationId xmlns:p14="http://schemas.microsoft.com/office/powerpoint/2010/main" val="335805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3E6BC0-6ED5-42FA-85AF-3E02660FA170}"/>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923109"/>
            <a:ext cx="12192000" cy="4990011"/>
          </a:xfrm>
          <a:prstGeom prst="rect">
            <a:avLst/>
          </a:prstGeom>
        </p:spPr>
      </p:pic>
      <p:sp>
        <p:nvSpPr>
          <p:cNvPr id="6" name="TextBox 5">
            <a:extLst>
              <a:ext uri="{FF2B5EF4-FFF2-40B4-BE49-F238E27FC236}">
                <a16:creationId xmlns:a16="http://schemas.microsoft.com/office/drawing/2014/main" id="{19464B0D-9053-4419-B3B4-6707E33A93B2}"/>
              </a:ext>
            </a:extLst>
          </p:cNvPr>
          <p:cNvSpPr txBox="1"/>
          <p:nvPr/>
        </p:nvSpPr>
        <p:spPr>
          <a:xfrm>
            <a:off x="0" y="143860"/>
            <a:ext cx="12192000" cy="1015663"/>
          </a:xfrm>
          <a:prstGeom prst="rect">
            <a:avLst/>
          </a:prstGeom>
          <a:noFill/>
        </p:spPr>
        <p:txBody>
          <a:bodyPr wrap="square" rtlCol="0">
            <a:spAutoFit/>
          </a:bodyPr>
          <a:lstStyle/>
          <a:p>
            <a:pPr algn="ctr"/>
            <a:r>
              <a:rPr lang="en-GB" sz="6000" dirty="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New Religious Movements</a:t>
            </a:r>
          </a:p>
        </p:txBody>
      </p:sp>
      <p:sp>
        <p:nvSpPr>
          <p:cNvPr id="9" name="TextBox 8">
            <a:extLst>
              <a:ext uri="{FF2B5EF4-FFF2-40B4-BE49-F238E27FC236}">
                <a16:creationId xmlns:a16="http://schemas.microsoft.com/office/drawing/2014/main" id="{BE4AE99C-8348-429D-AA01-ACA21535DDAE}"/>
              </a:ext>
            </a:extLst>
          </p:cNvPr>
          <p:cNvSpPr txBox="1"/>
          <p:nvPr/>
        </p:nvSpPr>
        <p:spPr>
          <a:xfrm>
            <a:off x="0" y="5912174"/>
            <a:ext cx="12192000" cy="830997"/>
          </a:xfrm>
          <a:prstGeom prst="rect">
            <a:avLst/>
          </a:prstGeom>
          <a:noFill/>
        </p:spPr>
        <p:txBody>
          <a:bodyPr wrap="square" rtlCol="0">
            <a:spAutoFit/>
          </a:bodyPr>
          <a:lstStyle/>
          <a:p>
            <a:pPr algn="ctr"/>
            <a:r>
              <a:rPr lang="en-GB" sz="4800" dirty="0">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5400000" scaled="1"/>
                  <a:tileRect/>
                </a:gra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Eileen Barker</a:t>
            </a:r>
          </a:p>
        </p:txBody>
      </p:sp>
      <p:sp>
        <p:nvSpPr>
          <p:cNvPr id="2" name="TextBox 1">
            <a:extLst>
              <a:ext uri="{FF2B5EF4-FFF2-40B4-BE49-F238E27FC236}">
                <a16:creationId xmlns:a16="http://schemas.microsoft.com/office/drawing/2014/main" id="{1A98A6D3-360E-4685-A7C0-CF389B6A8D09}"/>
              </a:ext>
            </a:extLst>
          </p:cNvPr>
          <p:cNvSpPr txBox="1"/>
          <p:nvPr/>
        </p:nvSpPr>
        <p:spPr>
          <a:xfrm>
            <a:off x="795867" y="1371592"/>
            <a:ext cx="5562600" cy="830997"/>
          </a:xfrm>
          <a:prstGeom prst="rect">
            <a:avLst/>
          </a:prstGeom>
          <a:noFill/>
        </p:spPr>
        <p:txBody>
          <a:bodyPr wrap="square" rtlCol="0">
            <a:spAutoFit/>
          </a:bodyPr>
          <a:lstStyle/>
          <a:p>
            <a:r>
              <a:rPr lang="en-GB" sz="48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3. leadership </a:t>
            </a:r>
            <a:r>
              <a:rPr lang="en-GB" sz="36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a:t>
            </a:r>
          </a:p>
        </p:txBody>
      </p:sp>
      <p:sp>
        <p:nvSpPr>
          <p:cNvPr id="3" name="TextBox 2">
            <a:extLst>
              <a:ext uri="{FF2B5EF4-FFF2-40B4-BE49-F238E27FC236}">
                <a16:creationId xmlns:a16="http://schemas.microsoft.com/office/drawing/2014/main" id="{767B0043-6B33-4A39-874C-2B061C5B5F2B}"/>
              </a:ext>
            </a:extLst>
          </p:cNvPr>
          <p:cNvSpPr txBox="1"/>
          <p:nvPr/>
        </p:nvSpPr>
        <p:spPr>
          <a:xfrm>
            <a:off x="2074329" y="2472263"/>
            <a:ext cx="7789338" cy="646331"/>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founder / leader: usually male</a:t>
            </a:r>
          </a:p>
        </p:txBody>
      </p:sp>
      <p:sp>
        <p:nvSpPr>
          <p:cNvPr id="10" name="TextBox 9">
            <a:extLst>
              <a:ext uri="{FF2B5EF4-FFF2-40B4-BE49-F238E27FC236}">
                <a16:creationId xmlns:a16="http://schemas.microsoft.com/office/drawing/2014/main" id="{FE4D23B1-5E2D-4C8C-BEE2-E428E4E16924}"/>
              </a:ext>
            </a:extLst>
          </p:cNvPr>
          <p:cNvSpPr txBox="1"/>
          <p:nvPr/>
        </p:nvSpPr>
        <p:spPr>
          <a:xfrm>
            <a:off x="2074329" y="3242517"/>
            <a:ext cx="5875871" cy="646331"/>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charismatic authority</a:t>
            </a:r>
          </a:p>
        </p:txBody>
      </p:sp>
      <p:sp>
        <p:nvSpPr>
          <p:cNvPr id="11" name="TextBox 10">
            <a:extLst>
              <a:ext uri="{FF2B5EF4-FFF2-40B4-BE49-F238E27FC236}">
                <a16:creationId xmlns:a16="http://schemas.microsoft.com/office/drawing/2014/main" id="{F3671B45-3742-4293-8929-22CD7FDD00DB}"/>
              </a:ext>
            </a:extLst>
          </p:cNvPr>
          <p:cNvSpPr txBox="1"/>
          <p:nvPr/>
        </p:nvSpPr>
        <p:spPr>
          <a:xfrm>
            <a:off x="2074329" y="4012772"/>
            <a:ext cx="7103538" cy="646331"/>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unbound by tradition or rules</a:t>
            </a:r>
          </a:p>
        </p:txBody>
      </p:sp>
      <p:sp>
        <p:nvSpPr>
          <p:cNvPr id="12" name="TextBox 11">
            <a:extLst>
              <a:ext uri="{FF2B5EF4-FFF2-40B4-BE49-F238E27FC236}">
                <a16:creationId xmlns:a16="http://schemas.microsoft.com/office/drawing/2014/main" id="{0AD117AA-5550-4A37-A89A-EFC657F36021}"/>
              </a:ext>
            </a:extLst>
          </p:cNvPr>
          <p:cNvSpPr txBox="1"/>
          <p:nvPr/>
        </p:nvSpPr>
        <p:spPr>
          <a:xfrm>
            <a:off x="2074328" y="4869108"/>
            <a:ext cx="8441272" cy="646331"/>
          </a:xfrm>
          <a:prstGeom prst="rect">
            <a:avLst/>
          </a:prstGeom>
          <a:noFill/>
        </p:spPr>
        <p:txBody>
          <a:bodyPr wrap="square" rtlCol="0">
            <a:spAutoFit/>
          </a:bodyPr>
          <a:lstStyle/>
          <a:p>
            <a:pPr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governs all aspects of movement life</a:t>
            </a:r>
          </a:p>
        </p:txBody>
      </p:sp>
    </p:spTree>
    <p:extLst>
      <p:ext uri="{BB962C8B-B14F-4D97-AF65-F5344CB8AC3E}">
        <p14:creationId xmlns:p14="http://schemas.microsoft.com/office/powerpoint/2010/main" val="18089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3E6BC0-6ED5-42FA-85AF-3E02660FA170}"/>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923109"/>
            <a:ext cx="12192000" cy="4990011"/>
          </a:xfrm>
          <a:prstGeom prst="rect">
            <a:avLst/>
          </a:prstGeom>
        </p:spPr>
      </p:pic>
      <p:sp>
        <p:nvSpPr>
          <p:cNvPr id="6" name="TextBox 5">
            <a:extLst>
              <a:ext uri="{FF2B5EF4-FFF2-40B4-BE49-F238E27FC236}">
                <a16:creationId xmlns:a16="http://schemas.microsoft.com/office/drawing/2014/main" id="{19464B0D-9053-4419-B3B4-6707E33A93B2}"/>
              </a:ext>
            </a:extLst>
          </p:cNvPr>
          <p:cNvSpPr txBox="1"/>
          <p:nvPr/>
        </p:nvSpPr>
        <p:spPr>
          <a:xfrm>
            <a:off x="0" y="143860"/>
            <a:ext cx="12192000" cy="1015663"/>
          </a:xfrm>
          <a:prstGeom prst="rect">
            <a:avLst/>
          </a:prstGeom>
          <a:noFill/>
        </p:spPr>
        <p:txBody>
          <a:bodyPr wrap="square" rtlCol="0">
            <a:spAutoFit/>
          </a:bodyPr>
          <a:lstStyle/>
          <a:p>
            <a:pPr algn="ctr"/>
            <a:r>
              <a:rPr lang="en-GB" sz="6000" dirty="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New Religious Movements</a:t>
            </a:r>
          </a:p>
        </p:txBody>
      </p:sp>
      <p:sp>
        <p:nvSpPr>
          <p:cNvPr id="9" name="TextBox 8">
            <a:extLst>
              <a:ext uri="{FF2B5EF4-FFF2-40B4-BE49-F238E27FC236}">
                <a16:creationId xmlns:a16="http://schemas.microsoft.com/office/drawing/2014/main" id="{BE4AE99C-8348-429D-AA01-ACA21535DDAE}"/>
              </a:ext>
            </a:extLst>
          </p:cNvPr>
          <p:cNvSpPr txBox="1"/>
          <p:nvPr/>
        </p:nvSpPr>
        <p:spPr>
          <a:xfrm>
            <a:off x="0" y="5912174"/>
            <a:ext cx="12192000" cy="830997"/>
          </a:xfrm>
          <a:prstGeom prst="rect">
            <a:avLst/>
          </a:prstGeom>
          <a:noFill/>
        </p:spPr>
        <p:txBody>
          <a:bodyPr wrap="square" rtlCol="0">
            <a:spAutoFit/>
          </a:bodyPr>
          <a:lstStyle/>
          <a:p>
            <a:pPr algn="ctr"/>
            <a:r>
              <a:rPr lang="en-GB" sz="4800" dirty="0">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5400000" scaled="1"/>
                  <a:tileRect/>
                </a:gra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Eileen Barker</a:t>
            </a:r>
          </a:p>
        </p:txBody>
      </p:sp>
      <p:sp>
        <p:nvSpPr>
          <p:cNvPr id="2" name="TextBox 1">
            <a:extLst>
              <a:ext uri="{FF2B5EF4-FFF2-40B4-BE49-F238E27FC236}">
                <a16:creationId xmlns:a16="http://schemas.microsoft.com/office/drawing/2014/main" id="{1A98A6D3-360E-4685-A7C0-CF389B6A8D09}"/>
              </a:ext>
            </a:extLst>
          </p:cNvPr>
          <p:cNvSpPr txBox="1"/>
          <p:nvPr/>
        </p:nvSpPr>
        <p:spPr>
          <a:xfrm>
            <a:off x="795867" y="1371592"/>
            <a:ext cx="5562600" cy="830997"/>
          </a:xfrm>
          <a:prstGeom prst="rect">
            <a:avLst/>
          </a:prstGeom>
          <a:noFill/>
        </p:spPr>
        <p:txBody>
          <a:bodyPr wrap="square" rtlCol="0">
            <a:spAutoFit/>
          </a:bodyPr>
          <a:lstStyle/>
          <a:p>
            <a:r>
              <a:rPr lang="en-GB" sz="48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4. creed </a:t>
            </a:r>
            <a:r>
              <a:rPr lang="en-GB" sz="36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a:t>
            </a:r>
          </a:p>
        </p:txBody>
      </p:sp>
      <p:sp>
        <p:nvSpPr>
          <p:cNvPr id="3" name="TextBox 2">
            <a:extLst>
              <a:ext uri="{FF2B5EF4-FFF2-40B4-BE49-F238E27FC236}">
                <a16:creationId xmlns:a16="http://schemas.microsoft.com/office/drawing/2014/main" id="{767B0043-6B33-4A39-874C-2B061C5B5F2B}"/>
              </a:ext>
            </a:extLst>
          </p:cNvPr>
          <p:cNvSpPr txBox="1"/>
          <p:nvPr/>
        </p:nvSpPr>
        <p:spPr>
          <a:xfrm>
            <a:off x="2074329" y="2472263"/>
            <a:ext cx="7789338" cy="646331"/>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the Truth</a:t>
            </a:r>
          </a:p>
        </p:txBody>
      </p:sp>
      <p:sp>
        <p:nvSpPr>
          <p:cNvPr id="10" name="TextBox 9">
            <a:extLst>
              <a:ext uri="{FF2B5EF4-FFF2-40B4-BE49-F238E27FC236}">
                <a16:creationId xmlns:a16="http://schemas.microsoft.com/office/drawing/2014/main" id="{FE4D23B1-5E2D-4C8C-BEE2-E428E4E16924}"/>
              </a:ext>
            </a:extLst>
          </p:cNvPr>
          <p:cNvSpPr txBox="1"/>
          <p:nvPr/>
        </p:nvSpPr>
        <p:spPr>
          <a:xfrm>
            <a:off x="2074329" y="3242517"/>
            <a:ext cx="5875871" cy="646331"/>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clear-cut vision of Truth</a:t>
            </a:r>
          </a:p>
        </p:txBody>
      </p:sp>
      <p:sp>
        <p:nvSpPr>
          <p:cNvPr id="11" name="TextBox 10">
            <a:extLst>
              <a:ext uri="{FF2B5EF4-FFF2-40B4-BE49-F238E27FC236}">
                <a16:creationId xmlns:a16="http://schemas.microsoft.com/office/drawing/2014/main" id="{F3671B45-3742-4293-8929-22CD7FDD00DB}"/>
              </a:ext>
            </a:extLst>
          </p:cNvPr>
          <p:cNvSpPr txBox="1"/>
          <p:nvPr/>
        </p:nvSpPr>
        <p:spPr>
          <a:xfrm>
            <a:off x="2074329" y="4012772"/>
            <a:ext cx="7103538" cy="646331"/>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founder embodies The Truth</a:t>
            </a:r>
          </a:p>
        </p:txBody>
      </p:sp>
    </p:spTree>
    <p:extLst>
      <p:ext uri="{BB962C8B-B14F-4D97-AF65-F5344CB8AC3E}">
        <p14:creationId xmlns:p14="http://schemas.microsoft.com/office/powerpoint/2010/main" val="2961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3E6BC0-6ED5-42FA-85AF-3E02660FA170}"/>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923109"/>
            <a:ext cx="12192000" cy="4990011"/>
          </a:xfrm>
          <a:prstGeom prst="rect">
            <a:avLst/>
          </a:prstGeom>
        </p:spPr>
      </p:pic>
      <p:sp>
        <p:nvSpPr>
          <p:cNvPr id="6" name="TextBox 5">
            <a:extLst>
              <a:ext uri="{FF2B5EF4-FFF2-40B4-BE49-F238E27FC236}">
                <a16:creationId xmlns:a16="http://schemas.microsoft.com/office/drawing/2014/main" id="{19464B0D-9053-4419-B3B4-6707E33A93B2}"/>
              </a:ext>
            </a:extLst>
          </p:cNvPr>
          <p:cNvSpPr txBox="1"/>
          <p:nvPr/>
        </p:nvSpPr>
        <p:spPr>
          <a:xfrm>
            <a:off x="0" y="143860"/>
            <a:ext cx="12192000" cy="1015663"/>
          </a:xfrm>
          <a:prstGeom prst="rect">
            <a:avLst/>
          </a:prstGeom>
          <a:noFill/>
        </p:spPr>
        <p:txBody>
          <a:bodyPr wrap="square" rtlCol="0">
            <a:spAutoFit/>
          </a:bodyPr>
          <a:lstStyle/>
          <a:p>
            <a:pPr algn="ctr"/>
            <a:r>
              <a:rPr lang="en-GB" sz="6000" dirty="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New Religious Movements</a:t>
            </a:r>
          </a:p>
        </p:txBody>
      </p:sp>
      <p:sp>
        <p:nvSpPr>
          <p:cNvPr id="9" name="TextBox 8">
            <a:extLst>
              <a:ext uri="{FF2B5EF4-FFF2-40B4-BE49-F238E27FC236}">
                <a16:creationId xmlns:a16="http://schemas.microsoft.com/office/drawing/2014/main" id="{BE4AE99C-8348-429D-AA01-ACA21535DDAE}"/>
              </a:ext>
            </a:extLst>
          </p:cNvPr>
          <p:cNvSpPr txBox="1"/>
          <p:nvPr/>
        </p:nvSpPr>
        <p:spPr>
          <a:xfrm>
            <a:off x="0" y="5912174"/>
            <a:ext cx="12192000" cy="830997"/>
          </a:xfrm>
          <a:prstGeom prst="rect">
            <a:avLst/>
          </a:prstGeom>
          <a:noFill/>
        </p:spPr>
        <p:txBody>
          <a:bodyPr wrap="square" rtlCol="0">
            <a:spAutoFit/>
          </a:bodyPr>
          <a:lstStyle/>
          <a:p>
            <a:pPr algn="ctr"/>
            <a:r>
              <a:rPr lang="en-GB" sz="4800" dirty="0">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5400000" scaled="1"/>
                  <a:tileRect/>
                </a:gra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Eileen Barker</a:t>
            </a:r>
          </a:p>
        </p:txBody>
      </p:sp>
      <p:sp>
        <p:nvSpPr>
          <p:cNvPr id="2" name="TextBox 1">
            <a:extLst>
              <a:ext uri="{FF2B5EF4-FFF2-40B4-BE49-F238E27FC236}">
                <a16:creationId xmlns:a16="http://schemas.microsoft.com/office/drawing/2014/main" id="{1A98A6D3-360E-4685-A7C0-CF389B6A8D09}"/>
              </a:ext>
            </a:extLst>
          </p:cNvPr>
          <p:cNvSpPr txBox="1"/>
          <p:nvPr/>
        </p:nvSpPr>
        <p:spPr>
          <a:xfrm>
            <a:off x="795867" y="1371592"/>
            <a:ext cx="5562600" cy="830997"/>
          </a:xfrm>
          <a:prstGeom prst="rect">
            <a:avLst/>
          </a:prstGeom>
          <a:noFill/>
        </p:spPr>
        <p:txBody>
          <a:bodyPr wrap="square" rtlCol="0">
            <a:spAutoFit/>
          </a:bodyPr>
          <a:lstStyle/>
          <a:p>
            <a:r>
              <a:rPr lang="en-GB" sz="48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5. identity </a:t>
            </a:r>
            <a:r>
              <a:rPr lang="en-GB" sz="36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a:t>
            </a:r>
          </a:p>
        </p:txBody>
      </p:sp>
      <p:sp>
        <p:nvSpPr>
          <p:cNvPr id="3" name="TextBox 2">
            <a:extLst>
              <a:ext uri="{FF2B5EF4-FFF2-40B4-BE49-F238E27FC236}">
                <a16:creationId xmlns:a16="http://schemas.microsoft.com/office/drawing/2014/main" id="{767B0043-6B33-4A39-874C-2B061C5B5F2B}"/>
              </a:ext>
            </a:extLst>
          </p:cNvPr>
          <p:cNvSpPr txBox="1"/>
          <p:nvPr/>
        </p:nvSpPr>
        <p:spPr>
          <a:xfrm>
            <a:off x="2074329" y="2472263"/>
            <a:ext cx="9059338" cy="646331"/>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FFCC"/>
                </a:solidFill>
                <a:latin typeface="Adobe Gothic Std B" panose="020B0800000000000000" pitchFamily="34" charset="-128"/>
                <a:ea typeface="Adobe Gothic Std B" panose="020B0800000000000000" pitchFamily="34" charset="-128"/>
              </a:rPr>
              <a:t>clear distinction between </a:t>
            </a:r>
            <a:r>
              <a:rPr lang="en-GB" sz="3600" i="1" dirty="0">
                <a:solidFill>
                  <a:srgbClr val="FFFFCC"/>
                </a:solidFill>
                <a:latin typeface="Adobe Gothic Std B" panose="020B0800000000000000" pitchFamily="34" charset="-128"/>
                <a:ea typeface="Adobe Gothic Std B" panose="020B0800000000000000" pitchFamily="34" charset="-128"/>
              </a:rPr>
              <a:t>Them</a:t>
            </a:r>
            <a:r>
              <a:rPr lang="en-GB" sz="3600" dirty="0">
                <a:solidFill>
                  <a:srgbClr val="FFFFCC"/>
                </a:solidFill>
                <a:latin typeface="Adobe Gothic Std B" panose="020B0800000000000000" pitchFamily="34" charset="-128"/>
                <a:ea typeface="Adobe Gothic Std B" panose="020B0800000000000000" pitchFamily="34" charset="-128"/>
              </a:rPr>
              <a:t> and </a:t>
            </a:r>
            <a:r>
              <a:rPr lang="en-GB" sz="3600" i="1" dirty="0">
                <a:solidFill>
                  <a:srgbClr val="FFFFCC"/>
                </a:solidFill>
                <a:latin typeface="Adobe Gothic Std B" panose="020B0800000000000000" pitchFamily="34" charset="-128"/>
                <a:ea typeface="Adobe Gothic Std B" panose="020B0800000000000000" pitchFamily="34" charset="-128"/>
              </a:rPr>
              <a:t>Us</a:t>
            </a:r>
          </a:p>
        </p:txBody>
      </p:sp>
      <p:sp>
        <p:nvSpPr>
          <p:cNvPr id="10" name="TextBox 9">
            <a:extLst>
              <a:ext uri="{FF2B5EF4-FFF2-40B4-BE49-F238E27FC236}">
                <a16:creationId xmlns:a16="http://schemas.microsoft.com/office/drawing/2014/main" id="{FE4D23B1-5E2D-4C8C-BEE2-E428E4E16924}"/>
              </a:ext>
            </a:extLst>
          </p:cNvPr>
          <p:cNvSpPr txBox="1"/>
          <p:nvPr/>
        </p:nvSpPr>
        <p:spPr>
          <a:xfrm>
            <a:off x="2074329" y="3242517"/>
            <a:ext cx="8610604" cy="646331"/>
          </a:xfrm>
          <a:prstGeom prst="rect">
            <a:avLst/>
          </a:prstGeom>
          <a:noFill/>
        </p:spPr>
        <p:txBody>
          <a:bodyPr wrap="square" rtlCol="0">
            <a:spAutoFit/>
          </a:bodyPr>
          <a:lstStyle/>
          <a:p>
            <a:pPr marL="285750" indent="-285750">
              <a:buFont typeface="Arial" panose="020B0604020202020204" pitchFamily="34" charset="0"/>
              <a:buChar char="•"/>
            </a:pPr>
            <a:r>
              <a:rPr lang="en-GB" sz="3600" i="1" dirty="0">
                <a:solidFill>
                  <a:srgbClr val="FFFFCC"/>
                </a:solidFill>
                <a:latin typeface="Adobe Gothic Std B" panose="020B0800000000000000" pitchFamily="34" charset="-128"/>
                <a:ea typeface="Adobe Gothic Std B" panose="020B0800000000000000" pitchFamily="34" charset="-128"/>
              </a:rPr>
              <a:t>Us</a:t>
            </a:r>
            <a:r>
              <a:rPr lang="en-GB" sz="3600" dirty="0">
                <a:solidFill>
                  <a:srgbClr val="FFFFCC"/>
                </a:solidFill>
                <a:latin typeface="Adobe Gothic Std B" panose="020B0800000000000000" pitchFamily="34" charset="-128"/>
                <a:ea typeface="Adobe Gothic Std B" panose="020B0800000000000000" pitchFamily="34" charset="-128"/>
              </a:rPr>
              <a:t>: homogeneously good and godly</a:t>
            </a:r>
          </a:p>
        </p:txBody>
      </p:sp>
      <p:sp>
        <p:nvSpPr>
          <p:cNvPr id="11" name="TextBox 10">
            <a:extLst>
              <a:ext uri="{FF2B5EF4-FFF2-40B4-BE49-F238E27FC236}">
                <a16:creationId xmlns:a16="http://schemas.microsoft.com/office/drawing/2014/main" id="{F3671B45-3742-4293-8929-22CD7FDD00DB}"/>
              </a:ext>
            </a:extLst>
          </p:cNvPr>
          <p:cNvSpPr txBox="1"/>
          <p:nvPr/>
        </p:nvSpPr>
        <p:spPr>
          <a:xfrm>
            <a:off x="2074329" y="4012772"/>
            <a:ext cx="8432804" cy="646331"/>
          </a:xfrm>
          <a:prstGeom prst="rect">
            <a:avLst/>
          </a:prstGeom>
          <a:noFill/>
        </p:spPr>
        <p:txBody>
          <a:bodyPr wrap="square" rtlCol="0">
            <a:spAutoFit/>
          </a:bodyPr>
          <a:lstStyle/>
          <a:p>
            <a:pPr marL="285750" indent="-285750">
              <a:buFont typeface="Arial" panose="020B0604020202020204" pitchFamily="34" charset="0"/>
              <a:buChar char="•"/>
            </a:pPr>
            <a:r>
              <a:rPr lang="en-GB" sz="3600" i="1" dirty="0">
                <a:solidFill>
                  <a:srgbClr val="FFFFCC"/>
                </a:solidFill>
                <a:latin typeface="Adobe Gothic Std B" panose="020B0800000000000000" pitchFamily="34" charset="-128"/>
                <a:ea typeface="Adobe Gothic Std B" panose="020B0800000000000000" pitchFamily="34" charset="-128"/>
              </a:rPr>
              <a:t>Them</a:t>
            </a:r>
            <a:r>
              <a:rPr lang="en-GB" sz="3600" dirty="0">
                <a:solidFill>
                  <a:srgbClr val="FFFFCC"/>
                </a:solidFill>
                <a:latin typeface="Adobe Gothic Std B" panose="020B0800000000000000" pitchFamily="34" charset="-128"/>
                <a:ea typeface="Adobe Gothic Std B" panose="020B0800000000000000" pitchFamily="34" charset="-128"/>
              </a:rPr>
              <a:t>: homogeneously bad / ungodly</a:t>
            </a:r>
          </a:p>
        </p:txBody>
      </p:sp>
    </p:spTree>
    <p:extLst>
      <p:ext uri="{BB962C8B-B14F-4D97-AF65-F5344CB8AC3E}">
        <p14:creationId xmlns:p14="http://schemas.microsoft.com/office/powerpoint/2010/main" val="106497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3E6BC0-6ED5-42FA-85AF-3E02660FA170}"/>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923109"/>
            <a:ext cx="12192000" cy="4990011"/>
          </a:xfrm>
          <a:prstGeom prst="rect">
            <a:avLst/>
          </a:prstGeom>
        </p:spPr>
      </p:pic>
      <p:sp>
        <p:nvSpPr>
          <p:cNvPr id="6" name="TextBox 5">
            <a:extLst>
              <a:ext uri="{FF2B5EF4-FFF2-40B4-BE49-F238E27FC236}">
                <a16:creationId xmlns:a16="http://schemas.microsoft.com/office/drawing/2014/main" id="{19464B0D-9053-4419-B3B4-6707E33A93B2}"/>
              </a:ext>
            </a:extLst>
          </p:cNvPr>
          <p:cNvSpPr txBox="1"/>
          <p:nvPr/>
        </p:nvSpPr>
        <p:spPr>
          <a:xfrm>
            <a:off x="0" y="143860"/>
            <a:ext cx="12192000" cy="1015663"/>
          </a:xfrm>
          <a:prstGeom prst="rect">
            <a:avLst/>
          </a:prstGeom>
          <a:noFill/>
        </p:spPr>
        <p:txBody>
          <a:bodyPr wrap="square" rtlCol="0">
            <a:spAutoFit/>
          </a:bodyPr>
          <a:lstStyle/>
          <a:p>
            <a:pPr algn="ctr"/>
            <a:r>
              <a:rPr lang="en-GB" sz="6000" dirty="0">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New Religious Movements</a:t>
            </a:r>
          </a:p>
        </p:txBody>
      </p:sp>
      <p:sp>
        <p:nvSpPr>
          <p:cNvPr id="9" name="TextBox 8">
            <a:extLst>
              <a:ext uri="{FF2B5EF4-FFF2-40B4-BE49-F238E27FC236}">
                <a16:creationId xmlns:a16="http://schemas.microsoft.com/office/drawing/2014/main" id="{BE4AE99C-8348-429D-AA01-ACA21535DDAE}"/>
              </a:ext>
            </a:extLst>
          </p:cNvPr>
          <p:cNvSpPr txBox="1"/>
          <p:nvPr/>
        </p:nvSpPr>
        <p:spPr>
          <a:xfrm>
            <a:off x="0" y="5912174"/>
            <a:ext cx="12192000" cy="830997"/>
          </a:xfrm>
          <a:prstGeom prst="rect">
            <a:avLst/>
          </a:prstGeom>
          <a:noFill/>
        </p:spPr>
        <p:txBody>
          <a:bodyPr wrap="square" rtlCol="0">
            <a:spAutoFit/>
          </a:bodyPr>
          <a:lstStyle/>
          <a:p>
            <a:pPr algn="ctr"/>
            <a:r>
              <a:rPr lang="en-GB" sz="4800" dirty="0">
                <a:gradFill flip="none" rotWithShape="1">
                  <a:gsLst>
                    <a:gs pos="0">
                      <a:srgbClr val="99FFCC">
                        <a:shade val="30000"/>
                        <a:satMod val="115000"/>
                      </a:srgbClr>
                    </a:gs>
                    <a:gs pos="50000">
                      <a:srgbClr val="99FFCC">
                        <a:shade val="67500"/>
                        <a:satMod val="115000"/>
                      </a:srgbClr>
                    </a:gs>
                    <a:gs pos="100000">
                      <a:srgbClr val="99FFCC">
                        <a:shade val="100000"/>
                        <a:satMod val="115000"/>
                      </a:srgbClr>
                    </a:gs>
                  </a:gsLst>
                  <a:lin ang="5400000" scaled="1"/>
                  <a:tileRect/>
                </a:gra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Eileen Barker</a:t>
            </a:r>
          </a:p>
        </p:txBody>
      </p:sp>
      <p:sp>
        <p:nvSpPr>
          <p:cNvPr id="2" name="TextBox 1">
            <a:extLst>
              <a:ext uri="{FF2B5EF4-FFF2-40B4-BE49-F238E27FC236}">
                <a16:creationId xmlns:a16="http://schemas.microsoft.com/office/drawing/2014/main" id="{1A98A6D3-360E-4685-A7C0-CF389B6A8D09}"/>
              </a:ext>
            </a:extLst>
          </p:cNvPr>
          <p:cNvSpPr txBox="1"/>
          <p:nvPr/>
        </p:nvSpPr>
        <p:spPr>
          <a:xfrm>
            <a:off x="795867" y="1371592"/>
            <a:ext cx="5562600" cy="830997"/>
          </a:xfrm>
          <a:prstGeom prst="rect">
            <a:avLst/>
          </a:prstGeom>
          <a:noFill/>
        </p:spPr>
        <p:txBody>
          <a:bodyPr wrap="square" rtlCol="0">
            <a:spAutoFit/>
          </a:bodyPr>
          <a:lstStyle/>
          <a:p>
            <a:r>
              <a:rPr lang="en-GB" sz="48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6. relationships </a:t>
            </a:r>
            <a:r>
              <a:rPr lang="en-GB" sz="3600"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a:t>
            </a:r>
          </a:p>
        </p:txBody>
      </p:sp>
      <p:sp>
        <p:nvSpPr>
          <p:cNvPr id="3" name="TextBox 2">
            <a:extLst>
              <a:ext uri="{FF2B5EF4-FFF2-40B4-BE49-F238E27FC236}">
                <a16:creationId xmlns:a16="http://schemas.microsoft.com/office/drawing/2014/main" id="{767B0043-6B33-4A39-874C-2B061C5B5F2B}"/>
              </a:ext>
            </a:extLst>
          </p:cNvPr>
          <p:cNvSpPr txBox="1"/>
          <p:nvPr/>
        </p:nvSpPr>
        <p:spPr>
          <a:xfrm>
            <a:off x="2074329" y="2472263"/>
            <a:ext cx="9560322" cy="646331"/>
          </a:xfrm>
          <a:prstGeom prst="rect">
            <a:avLst/>
          </a:prstGeom>
          <a:noFill/>
        </p:spPr>
        <p:txBody>
          <a:bodyPr wrap="square" rtlCol="0">
            <a:spAutoFit/>
          </a:bodyPr>
          <a:lstStyle/>
          <a:p>
            <a:pPr marL="285750" indent="-285750">
              <a:buFont typeface="Arial" panose="020B0604020202020204" pitchFamily="34" charset="0"/>
              <a:buChar char="•"/>
            </a:pPr>
            <a:r>
              <a:rPr lang="en-GB" sz="3600" i="1" dirty="0">
                <a:solidFill>
                  <a:srgbClr val="FFFFCC"/>
                </a:solidFill>
                <a:latin typeface="Adobe Gothic Std B" panose="020B0800000000000000" pitchFamily="34" charset="-128"/>
                <a:ea typeface="Adobe Gothic Std B" panose="020B0800000000000000" pitchFamily="34" charset="-128"/>
              </a:rPr>
              <a:t>maybe</a:t>
            </a:r>
            <a:r>
              <a:rPr lang="en-GB" sz="3600" dirty="0">
                <a:solidFill>
                  <a:srgbClr val="FFFFCC"/>
                </a:solidFill>
                <a:latin typeface="Adobe Gothic Std B" panose="020B0800000000000000" pitchFamily="34" charset="-128"/>
                <a:ea typeface="Adobe Gothic Std B" panose="020B0800000000000000" pitchFamily="34" charset="-128"/>
              </a:rPr>
              <a:t> suspicion of / from wider society</a:t>
            </a:r>
            <a:endParaRPr lang="en-GB" sz="3600" i="1" dirty="0">
              <a:solidFill>
                <a:srgbClr val="FFFFCC"/>
              </a:solidFill>
              <a:latin typeface="Adobe Gothic Std B" panose="020B0800000000000000" pitchFamily="34" charset="-128"/>
              <a:ea typeface="Adobe Gothic Std B" panose="020B0800000000000000" pitchFamily="34" charset="-128"/>
            </a:endParaRPr>
          </a:p>
        </p:txBody>
      </p:sp>
      <p:sp>
        <p:nvSpPr>
          <p:cNvPr id="10" name="TextBox 9">
            <a:extLst>
              <a:ext uri="{FF2B5EF4-FFF2-40B4-BE49-F238E27FC236}">
                <a16:creationId xmlns:a16="http://schemas.microsoft.com/office/drawing/2014/main" id="{FE4D23B1-5E2D-4C8C-BEE2-E428E4E16924}"/>
              </a:ext>
            </a:extLst>
          </p:cNvPr>
          <p:cNvSpPr txBox="1"/>
          <p:nvPr/>
        </p:nvSpPr>
        <p:spPr>
          <a:xfrm>
            <a:off x="2074328" y="3242517"/>
            <a:ext cx="9656117" cy="646331"/>
          </a:xfrm>
          <a:prstGeom prst="rect">
            <a:avLst/>
          </a:prstGeom>
          <a:noFill/>
        </p:spPr>
        <p:txBody>
          <a:bodyPr wrap="square" rtlCol="0">
            <a:spAutoFit/>
          </a:bodyPr>
          <a:lstStyle/>
          <a:p>
            <a:pPr marL="285750" indent="-285750">
              <a:buFont typeface="Arial" panose="020B0604020202020204" pitchFamily="34" charset="0"/>
              <a:buChar char="•"/>
            </a:pPr>
            <a:r>
              <a:rPr lang="en-GB" sz="3600" i="1" dirty="0">
                <a:solidFill>
                  <a:srgbClr val="FFFFCC"/>
                </a:solidFill>
                <a:latin typeface="Adobe Gothic Std B" panose="020B0800000000000000" pitchFamily="34" charset="-128"/>
                <a:ea typeface="Adobe Gothic Std B" panose="020B0800000000000000" pitchFamily="34" charset="-128"/>
              </a:rPr>
              <a:t>maybe</a:t>
            </a:r>
            <a:r>
              <a:rPr lang="en-GB" sz="3600" dirty="0">
                <a:solidFill>
                  <a:srgbClr val="FFFFCC"/>
                </a:solidFill>
                <a:latin typeface="Adobe Gothic Std B" panose="020B0800000000000000" pitchFamily="34" charset="-128"/>
                <a:ea typeface="Adobe Gothic Std B" panose="020B0800000000000000" pitchFamily="34" charset="-128"/>
              </a:rPr>
              <a:t> antagonism of / from wider society</a:t>
            </a:r>
          </a:p>
        </p:txBody>
      </p:sp>
    </p:spTree>
    <p:extLst>
      <p:ext uri="{BB962C8B-B14F-4D97-AF65-F5344CB8AC3E}">
        <p14:creationId xmlns:p14="http://schemas.microsoft.com/office/powerpoint/2010/main" val="72314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3E6BC0-6ED5-42FA-85AF-3E02660FA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3109"/>
            <a:ext cx="12192000" cy="4990011"/>
          </a:xfrm>
          <a:prstGeom prst="rect">
            <a:avLst/>
          </a:prstGeom>
        </p:spPr>
      </p:pic>
      <p:sp>
        <p:nvSpPr>
          <p:cNvPr id="6" name="TextBox 5">
            <a:extLst>
              <a:ext uri="{FF2B5EF4-FFF2-40B4-BE49-F238E27FC236}">
                <a16:creationId xmlns:a16="http://schemas.microsoft.com/office/drawing/2014/main" id="{19464B0D-9053-4419-B3B4-6707E33A93B2}"/>
              </a:ext>
            </a:extLst>
          </p:cNvPr>
          <p:cNvSpPr txBox="1"/>
          <p:nvPr/>
        </p:nvSpPr>
        <p:spPr>
          <a:xfrm>
            <a:off x="0" y="1693261"/>
            <a:ext cx="12192000" cy="1200329"/>
          </a:xfrm>
          <a:prstGeom prst="rect">
            <a:avLst/>
          </a:prstGeom>
          <a:noFill/>
        </p:spPr>
        <p:txBody>
          <a:bodyPr wrap="square" rtlCol="0">
            <a:spAutoFit/>
          </a:bodyPr>
          <a:lstStyle/>
          <a:p>
            <a:pPr algn="ctr"/>
            <a:r>
              <a:rPr lang="en-GB" sz="7200" dirty="0" err="1">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ShortCutstv</a:t>
            </a:r>
            <a:endParaRPr lang="en-GB" sz="7200" dirty="0">
              <a:solidFill>
                <a:srgbClr val="FFFF00"/>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
        <p:nvSpPr>
          <p:cNvPr id="7" name="TextBox 6">
            <a:extLst>
              <a:ext uri="{FF2B5EF4-FFF2-40B4-BE49-F238E27FC236}">
                <a16:creationId xmlns:a16="http://schemas.microsoft.com/office/drawing/2014/main" id="{1C11EA20-868C-4995-92E9-411D09C5C22C}"/>
              </a:ext>
            </a:extLst>
          </p:cNvPr>
          <p:cNvSpPr txBox="1"/>
          <p:nvPr/>
        </p:nvSpPr>
        <p:spPr>
          <a:xfrm>
            <a:off x="0" y="2937917"/>
            <a:ext cx="12192000" cy="830997"/>
          </a:xfrm>
          <a:prstGeom prst="rect">
            <a:avLst/>
          </a:prstGeom>
          <a:noFill/>
        </p:spPr>
        <p:txBody>
          <a:bodyPr wrap="square" rtlCol="0">
            <a:spAutoFit/>
          </a:bodyPr>
          <a:lstStyle/>
          <a:p>
            <a:pPr algn="ctr"/>
            <a:r>
              <a:rPr lang="en-GB" sz="4800" dirty="0">
                <a:solidFill>
                  <a:srgbClr val="99FFC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www.shortcutstv.com</a:t>
            </a:r>
          </a:p>
        </p:txBody>
      </p:sp>
      <p:sp>
        <p:nvSpPr>
          <p:cNvPr id="8" name="TextBox 7">
            <a:extLst>
              <a:ext uri="{FF2B5EF4-FFF2-40B4-BE49-F238E27FC236}">
                <a16:creationId xmlns:a16="http://schemas.microsoft.com/office/drawing/2014/main" id="{0FB9D3BD-239B-4D6B-A618-45D3716463D9}"/>
              </a:ext>
            </a:extLst>
          </p:cNvPr>
          <p:cNvSpPr txBox="1"/>
          <p:nvPr/>
        </p:nvSpPr>
        <p:spPr>
          <a:xfrm>
            <a:off x="0" y="3943851"/>
            <a:ext cx="12192000" cy="523220"/>
          </a:xfrm>
          <a:prstGeom prst="rect">
            <a:avLst/>
          </a:prstGeom>
          <a:noFill/>
        </p:spPr>
        <p:txBody>
          <a:bodyPr wrap="square" rtlCol="0">
            <a:spAutoFit/>
          </a:bodyPr>
          <a:lstStyle>
            <a:defPPr>
              <a:defRPr lang="en-US"/>
            </a:defPPr>
            <a:lvl1pPr algn="ctr">
              <a:defRPr sz="6000">
                <a:solidFill>
                  <a:srgbClr val="FFFF00"/>
                </a:solidFill>
                <a:latin typeface="Adobe Gothic Std B" panose="020B0800000000000000" pitchFamily="34" charset="-128"/>
                <a:ea typeface="Adobe Gothic Std B" panose="020B0800000000000000" pitchFamily="34" charset="-128"/>
              </a:defRPr>
            </a:lvl1pPr>
          </a:lstStyle>
          <a:p>
            <a:r>
              <a:rPr lang="en-GB" sz="2800" dirty="0">
                <a:effectLst>
                  <a:outerShdw blurRad="38100" dist="38100" dir="2700000" algn="tl">
                    <a:srgbClr val="000000">
                      <a:alpha val="43137"/>
                    </a:srgbClr>
                  </a:outerShdw>
                </a:effectLst>
              </a:rPr>
              <a:t>© 2018</a:t>
            </a:r>
          </a:p>
        </p:txBody>
      </p:sp>
      <p:sp>
        <p:nvSpPr>
          <p:cNvPr id="3" name="Rectangle 2">
            <a:hlinkClick r:id="rId3" tooltip="Visit ShortCutstv for more films and resources"/>
            <a:extLst>
              <a:ext uri="{FF2B5EF4-FFF2-40B4-BE49-F238E27FC236}">
                <a16:creationId xmlns:a16="http://schemas.microsoft.com/office/drawing/2014/main" id="{A819C42C-C846-4E93-856B-29B4277C0EE0}"/>
              </a:ext>
            </a:extLst>
          </p:cNvPr>
          <p:cNvSpPr/>
          <p:nvPr/>
        </p:nvSpPr>
        <p:spPr>
          <a:xfrm>
            <a:off x="2928026" y="2937917"/>
            <a:ext cx="6420255" cy="72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1518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462</Words>
  <Application>Microsoft Office PowerPoint</Application>
  <PresentationFormat>Widescreen</PresentationFormat>
  <Paragraphs>71</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Adobe Gothic Std B</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livesey</dc:creator>
  <cp:lastModifiedBy>chris livesey</cp:lastModifiedBy>
  <cp:revision>30</cp:revision>
  <dcterms:created xsi:type="dcterms:W3CDTF">2018-07-20T10:58:23Z</dcterms:created>
  <dcterms:modified xsi:type="dcterms:W3CDTF">2018-07-21T13:19:47Z</dcterms:modified>
</cp:coreProperties>
</file>