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349" r:id="rId2"/>
    <p:sldId id="350" r:id="rId3"/>
    <p:sldId id="335" r:id="rId4"/>
    <p:sldId id="282" r:id="rId5"/>
    <p:sldId id="272" r:id="rId6"/>
    <p:sldId id="273" r:id="rId7"/>
    <p:sldId id="359" r:id="rId8"/>
    <p:sldId id="358" r:id="rId9"/>
    <p:sldId id="357" r:id="rId10"/>
    <p:sldId id="356" r:id="rId11"/>
    <p:sldId id="355" r:id="rId12"/>
    <p:sldId id="354" r:id="rId13"/>
    <p:sldId id="353" r:id="rId14"/>
    <p:sldId id="352" r:id="rId15"/>
    <p:sldId id="351" r:id="rId16"/>
    <p:sldId id="256" r:id="rId17"/>
    <p:sldId id="285" r:id="rId18"/>
    <p:sldId id="360" r:id="rId19"/>
    <p:sldId id="257" r:id="rId20"/>
    <p:sldId id="361" r:id="rId21"/>
    <p:sldId id="362" r:id="rId22"/>
    <p:sldId id="363" r:id="rId23"/>
    <p:sldId id="364" r:id="rId24"/>
    <p:sldId id="365" r:id="rId25"/>
    <p:sldId id="366" r:id="rId26"/>
    <p:sldId id="367" r:id="rId27"/>
    <p:sldId id="368" r:id="rId28"/>
    <p:sldId id="369" r:id="rId29"/>
    <p:sldId id="296" r:id="rId30"/>
    <p:sldId id="308" r:id="rId31"/>
    <p:sldId id="297" r:id="rId32"/>
    <p:sldId id="298" r:id="rId33"/>
    <p:sldId id="370" r:id="rId34"/>
    <p:sldId id="371" r:id="rId35"/>
    <p:sldId id="372" r:id="rId36"/>
    <p:sldId id="373" r:id="rId37"/>
    <p:sldId id="374" r:id="rId38"/>
    <p:sldId id="375" r:id="rId39"/>
    <p:sldId id="376" r:id="rId40"/>
    <p:sldId id="377" r:id="rId41"/>
    <p:sldId id="378" r:id="rId4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2477" y="67"/>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D09F48-8FDD-4DCF-96DA-514B7E2C64E2}" type="datetimeFigureOut">
              <a:rPr lang="en-GB" smtClean="0"/>
              <a:t>20/04/2018</a:t>
            </a:fld>
            <a:endParaRPr lang="en-GB"/>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5FAAF5-33BB-4F61-976D-3DE72D441505}" type="slidenum">
              <a:rPr lang="en-GB" smtClean="0"/>
              <a:t>‹#›</a:t>
            </a:fld>
            <a:endParaRPr lang="en-GB"/>
          </a:p>
        </p:txBody>
      </p:sp>
    </p:spTree>
    <p:extLst>
      <p:ext uri="{BB962C8B-B14F-4D97-AF65-F5344CB8AC3E}">
        <p14:creationId xmlns:p14="http://schemas.microsoft.com/office/powerpoint/2010/main" val="128706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15FAAF5-33BB-4F61-976D-3DE72D441505}" type="slidenum">
              <a:rPr lang="en-GB" smtClean="0"/>
              <a:t>1</a:t>
            </a:fld>
            <a:endParaRPr lang="en-GB"/>
          </a:p>
        </p:txBody>
      </p:sp>
    </p:spTree>
    <p:extLst>
      <p:ext uri="{BB962C8B-B14F-4D97-AF65-F5344CB8AC3E}">
        <p14:creationId xmlns:p14="http://schemas.microsoft.com/office/powerpoint/2010/main" val="2199272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366DA85-A5ED-4477-82C9-8222E8406271}" type="datetimeFigureOut">
              <a:rPr lang="en-GB" smtClean="0"/>
              <a:t>20/04/2018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058733-D446-448F-A382-09020E20DE26}" type="slidenum">
              <a:rPr lang="en-GB" smtClean="0"/>
              <a:t>‹#›</a:t>
            </a:fld>
            <a:endParaRPr lang="en-GB"/>
          </a:p>
        </p:txBody>
      </p:sp>
    </p:spTree>
    <p:extLst>
      <p:ext uri="{BB962C8B-B14F-4D97-AF65-F5344CB8AC3E}">
        <p14:creationId xmlns:p14="http://schemas.microsoft.com/office/powerpoint/2010/main" val="848354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366DA85-A5ED-4477-82C9-8222E8406271}" type="datetimeFigureOut">
              <a:rPr lang="en-GB" smtClean="0"/>
              <a:t>20/04/2018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058733-D446-448F-A382-09020E20DE26}" type="slidenum">
              <a:rPr lang="en-GB" smtClean="0"/>
              <a:t>‹#›</a:t>
            </a:fld>
            <a:endParaRPr lang="en-GB"/>
          </a:p>
        </p:txBody>
      </p:sp>
    </p:spTree>
    <p:extLst>
      <p:ext uri="{BB962C8B-B14F-4D97-AF65-F5344CB8AC3E}">
        <p14:creationId xmlns:p14="http://schemas.microsoft.com/office/powerpoint/2010/main" val="158566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366DA85-A5ED-4477-82C9-8222E8406271}" type="datetimeFigureOut">
              <a:rPr lang="en-GB" smtClean="0"/>
              <a:t>20/04/2018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058733-D446-448F-A382-09020E20DE26}" type="slidenum">
              <a:rPr lang="en-GB" smtClean="0"/>
              <a:t>‹#›</a:t>
            </a:fld>
            <a:endParaRPr lang="en-GB"/>
          </a:p>
        </p:txBody>
      </p:sp>
    </p:spTree>
    <p:extLst>
      <p:ext uri="{BB962C8B-B14F-4D97-AF65-F5344CB8AC3E}">
        <p14:creationId xmlns:p14="http://schemas.microsoft.com/office/powerpoint/2010/main" val="181104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366DA85-A5ED-4477-82C9-8222E8406271}" type="datetimeFigureOut">
              <a:rPr lang="en-GB" smtClean="0"/>
              <a:t>20/04/2018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058733-D446-448F-A382-09020E20DE26}" type="slidenum">
              <a:rPr lang="en-GB" smtClean="0"/>
              <a:t>‹#›</a:t>
            </a:fld>
            <a:endParaRPr lang="en-GB"/>
          </a:p>
        </p:txBody>
      </p:sp>
    </p:spTree>
    <p:extLst>
      <p:ext uri="{BB962C8B-B14F-4D97-AF65-F5344CB8AC3E}">
        <p14:creationId xmlns:p14="http://schemas.microsoft.com/office/powerpoint/2010/main" val="538954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66DA85-A5ED-4477-82C9-8222E8406271}" type="datetimeFigureOut">
              <a:rPr lang="en-GB" smtClean="0"/>
              <a:t>20/04/2018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058733-D446-448F-A382-09020E20DE26}" type="slidenum">
              <a:rPr lang="en-GB" smtClean="0"/>
              <a:t>‹#›</a:t>
            </a:fld>
            <a:endParaRPr lang="en-GB"/>
          </a:p>
        </p:txBody>
      </p:sp>
    </p:spTree>
    <p:extLst>
      <p:ext uri="{BB962C8B-B14F-4D97-AF65-F5344CB8AC3E}">
        <p14:creationId xmlns:p14="http://schemas.microsoft.com/office/powerpoint/2010/main" val="2302039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366DA85-A5ED-4477-82C9-8222E8406271}" type="datetimeFigureOut">
              <a:rPr lang="en-GB" smtClean="0"/>
              <a:t>20/04/2018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058733-D446-448F-A382-09020E20DE26}" type="slidenum">
              <a:rPr lang="en-GB" smtClean="0"/>
              <a:t>‹#›</a:t>
            </a:fld>
            <a:endParaRPr lang="en-GB"/>
          </a:p>
        </p:txBody>
      </p:sp>
    </p:spTree>
    <p:extLst>
      <p:ext uri="{BB962C8B-B14F-4D97-AF65-F5344CB8AC3E}">
        <p14:creationId xmlns:p14="http://schemas.microsoft.com/office/powerpoint/2010/main" val="3116442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366DA85-A5ED-4477-82C9-8222E8406271}" type="datetimeFigureOut">
              <a:rPr lang="en-GB" smtClean="0"/>
              <a:t>20/04/2018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B058733-D446-448F-A382-09020E20DE26}" type="slidenum">
              <a:rPr lang="en-GB" smtClean="0"/>
              <a:t>‹#›</a:t>
            </a:fld>
            <a:endParaRPr lang="en-GB"/>
          </a:p>
        </p:txBody>
      </p:sp>
    </p:spTree>
    <p:extLst>
      <p:ext uri="{BB962C8B-B14F-4D97-AF65-F5344CB8AC3E}">
        <p14:creationId xmlns:p14="http://schemas.microsoft.com/office/powerpoint/2010/main" val="4050322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366DA85-A5ED-4477-82C9-8222E8406271}" type="datetimeFigureOut">
              <a:rPr lang="en-GB" smtClean="0"/>
              <a:t>20/04/2018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B058733-D446-448F-A382-09020E20DE26}" type="slidenum">
              <a:rPr lang="en-GB" smtClean="0"/>
              <a:t>‹#›</a:t>
            </a:fld>
            <a:endParaRPr lang="en-GB"/>
          </a:p>
        </p:txBody>
      </p:sp>
    </p:spTree>
    <p:extLst>
      <p:ext uri="{BB962C8B-B14F-4D97-AF65-F5344CB8AC3E}">
        <p14:creationId xmlns:p14="http://schemas.microsoft.com/office/powerpoint/2010/main" val="1614763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66DA85-A5ED-4477-82C9-8222E8406271}" type="datetimeFigureOut">
              <a:rPr lang="en-GB" smtClean="0"/>
              <a:t>20/04/2018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B058733-D446-448F-A382-09020E20DE26}" type="slidenum">
              <a:rPr lang="en-GB" smtClean="0"/>
              <a:t>‹#›</a:t>
            </a:fld>
            <a:endParaRPr lang="en-GB"/>
          </a:p>
        </p:txBody>
      </p:sp>
    </p:spTree>
    <p:extLst>
      <p:ext uri="{BB962C8B-B14F-4D97-AF65-F5344CB8AC3E}">
        <p14:creationId xmlns:p14="http://schemas.microsoft.com/office/powerpoint/2010/main" val="1835838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366DA85-A5ED-4477-82C9-8222E8406271}" type="datetimeFigureOut">
              <a:rPr lang="en-GB" smtClean="0"/>
              <a:t>20/04/2018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058733-D446-448F-A382-09020E20DE26}" type="slidenum">
              <a:rPr lang="en-GB" smtClean="0"/>
              <a:t>‹#›</a:t>
            </a:fld>
            <a:endParaRPr lang="en-GB"/>
          </a:p>
        </p:txBody>
      </p:sp>
    </p:spTree>
    <p:extLst>
      <p:ext uri="{BB962C8B-B14F-4D97-AF65-F5344CB8AC3E}">
        <p14:creationId xmlns:p14="http://schemas.microsoft.com/office/powerpoint/2010/main" val="728456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366DA85-A5ED-4477-82C9-8222E8406271}" type="datetimeFigureOut">
              <a:rPr lang="en-GB" smtClean="0"/>
              <a:t>20/04/2018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058733-D446-448F-A382-09020E20DE26}" type="slidenum">
              <a:rPr lang="en-GB" smtClean="0"/>
              <a:t>‹#›</a:t>
            </a:fld>
            <a:endParaRPr lang="en-GB"/>
          </a:p>
        </p:txBody>
      </p:sp>
    </p:spTree>
    <p:extLst>
      <p:ext uri="{BB962C8B-B14F-4D97-AF65-F5344CB8AC3E}">
        <p14:creationId xmlns:p14="http://schemas.microsoft.com/office/powerpoint/2010/main" val="1907591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7366DA85-A5ED-4477-82C9-8222E8406271}" type="datetimeFigureOut">
              <a:rPr lang="en-GB" smtClean="0"/>
              <a:t>20/04/2018</a:t>
            </a:fld>
            <a:endParaRPr lang="en-GB"/>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2B058733-D446-448F-A382-09020E20DE26}" type="slidenum">
              <a:rPr lang="en-GB" smtClean="0"/>
              <a:t>‹#›</a:t>
            </a:fld>
            <a:endParaRPr lang="en-GB"/>
          </a:p>
        </p:txBody>
      </p:sp>
    </p:spTree>
    <p:extLst>
      <p:ext uri="{BB962C8B-B14F-4D97-AF65-F5344CB8AC3E}">
        <p14:creationId xmlns:p14="http://schemas.microsoft.com/office/powerpoint/2010/main" val="1944280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2117584"/>
          </a:xfrm>
        </p:spPr>
        <p:txBody>
          <a:bodyPr>
            <a:normAutofit/>
          </a:bodyPr>
          <a:lstStyle/>
          <a:p>
            <a:r>
              <a:rPr lang="en-GB" dirty="0"/>
              <a:t>Paper 3:Globalisation and the digital world</a:t>
            </a:r>
          </a:p>
        </p:txBody>
      </p:sp>
      <p:sp>
        <p:nvSpPr>
          <p:cNvPr id="3" name="Content Placeholder 2"/>
          <p:cNvSpPr>
            <a:spLocks noGrp="1"/>
          </p:cNvSpPr>
          <p:nvPr>
            <p:ph idx="1"/>
          </p:nvPr>
        </p:nvSpPr>
        <p:spPr>
          <a:xfrm>
            <a:off x="332656" y="2555776"/>
            <a:ext cx="6172200" cy="6034617"/>
          </a:xfrm>
          <a:ln>
            <a:solidFill>
              <a:srgbClr val="7030A0"/>
            </a:solidFill>
          </a:ln>
        </p:spPr>
        <p:txBody>
          <a:bodyPr/>
          <a:lstStyle/>
          <a:p>
            <a:pPr marL="0" indent="0" algn="ctr">
              <a:buNone/>
            </a:pPr>
            <a:r>
              <a:rPr lang="en-GB" u="sng" dirty="0"/>
              <a:t>Section A:</a:t>
            </a:r>
          </a:p>
          <a:p>
            <a:pPr marL="0" indent="0">
              <a:buNone/>
            </a:pPr>
            <a:endParaRPr lang="en-GB" dirty="0"/>
          </a:p>
          <a:p>
            <a:pPr>
              <a:buFontTx/>
              <a:buChar char="-"/>
            </a:pPr>
            <a:endParaRPr lang="en-GB" dirty="0"/>
          </a:p>
          <a:p>
            <a:pPr marL="0" indent="0">
              <a:buNone/>
            </a:pPr>
            <a:endParaRPr lang="en-GB" dirty="0"/>
          </a:p>
        </p:txBody>
      </p:sp>
      <p:pic>
        <p:nvPicPr>
          <p:cNvPr id="4" name="Picture 3"/>
          <p:cNvPicPr>
            <a:picLocks noChangeAspect="1"/>
          </p:cNvPicPr>
          <p:nvPr/>
        </p:nvPicPr>
        <p:blipFill>
          <a:blip r:embed="rId3"/>
          <a:stretch>
            <a:fillRect/>
          </a:stretch>
        </p:blipFill>
        <p:spPr>
          <a:xfrm>
            <a:off x="1124744" y="3707904"/>
            <a:ext cx="4514808" cy="4108475"/>
          </a:xfrm>
          <a:prstGeom prst="rect">
            <a:avLst/>
          </a:prstGeom>
        </p:spPr>
      </p:pic>
    </p:spTree>
    <p:extLst>
      <p:ext uri="{BB962C8B-B14F-4D97-AF65-F5344CB8AC3E}">
        <p14:creationId xmlns:p14="http://schemas.microsoft.com/office/powerpoint/2010/main" val="16265981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432" y="-180528"/>
            <a:ext cx="6974532" cy="1152128"/>
          </a:xfrm>
        </p:spPr>
        <p:txBody>
          <a:bodyPr>
            <a:normAutofit/>
          </a:bodyPr>
          <a:lstStyle/>
          <a:p>
            <a:r>
              <a:rPr lang="en-GB" sz="2000" dirty="0">
                <a:latin typeface="KG Blank Space Solid" panose="02000000000000000000" pitchFamily="2" charset="0"/>
              </a:rPr>
              <a:t>1. </a:t>
            </a:r>
            <a:r>
              <a:rPr lang="en-GB" sz="2000" dirty="0">
                <a:latin typeface="Comic Sans MS"/>
              </a:rPr>
              <a:t>With reference to the sources, explain how …</a:t>
            </a:r>
            <a:br>
              <a:rPr lang="en-GB" sz="2000" dirty="0">
                <a:latin typeface="KG Blank Space Solid" panose="02000000000000000000" pitchFamily="2" charset="0"/>
              </a:rPr>
            </a:br>
            <a:br>
              <a:rPr lang="en-GB" sz="2000" dirty="0">
                <a:latin typeface="KG Blank Space Solid" panose="02000000000000000000" pitchFamily="2" charset="0"/>
              </a:rPr>
            </a:br>
            <a:r>
              <a:rPr lang="en-GB" sz="2000" dirty="0">
                <a:latin typeface="KG Blank Space Solid" panose="02000000000000000000" pitchFamily="2" charset="0"/>
              </a:rPr>
              <a:t>( 9marks)</a:t>
            </a:r>
          </a:p>
        </p:txBody>
      </p:sp>
      <p:sp>
        <p:nvSpPr>
          <p:cNvPr id="7" name="Rectangle 6"/>
          <p:cNvSpPr/>
          <p:nvPr/>
        </p:nvSpPr>
        <p:spPr>
          <a:xfrm>
            <a:off x="323529" y="1187624"/>
            <a:ext cx="6120680" cy="352839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PEEL (Point, Evidence (from the source), Explanation (with a study if possible), Link back to the source and question.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404664" y="5076056"/>
            <a:ext cx="6120680" cy="3240360"/>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PEEL (Point, Evidence (from the source), Explanation (with a study if possible), Link back to the source and question.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Tree>
    <p:extLst>
      <p:ext uri="{BB962C8B-B14F-4D97-AF65-F5344CB8AC3E}">
        <p14:creationId xmlns:p14="http://schemas.microsoft.com/office/powerpoint/2010/main" val="4133115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432" y="-180528"/>
            <a:ext cx="6974532" cy="1152128"/>
          </a:xfrm>
        </p:spPr>
        <p:txBody>
          <a:bodyPr>
            <a:normAutofit/>
          </a:bodyPr>
          <a:lstStyle/>
          <a:p>
            <a:r>
              <a:rPr lang="en-GB" sz="2000" dirty="0">
                <a:latin typeface="KG Blank Space Solid" panose="02000000000000000000" pitchFamily="2" charset="0"/>
              </a:rPr>
              <a:t>1. </a:t>
            </a:r>
            <a:r>
              <a:rPr lang="en-GB" sz="2000" dirty="0">
                <a:latin typeface="Comic Sans MS"/>
              </a:rPr>
              <a:t>With reference to the sources, explain how …</a:t>
            </a:r>
            <a:br>
              <a:rPr lang="en-GB" sz="2000" dirty="0">
                <a:latin typeface="KG Blank Space Solid" panose="02000000000000000000" pitchFamily="2" charset="0"/>
              </a:rPr>
            </a:br>
            <a:br>
              <a:rPr lang="en-GB" sz="2000" dirty="0">
                <a:latin typeface="KG Blank Space Solid" panose="02000000000000000000" pitchFamily="2" charset="0"/>
              </a:rPr>
            </a:br>
            <a:r>
              <a:rPr lang="en-GB" sz="2000" dirty="0">
                <a:latin typeface="KG Blank Space Solid" panose="02000000000000000000" pitchFamily="2" charset="0"/>
              </a:rPr>
              <a:t>( 9marks)</a:t>
            </a:r>
          </a:p>
        </p:txBody>
      </p:sp>
      <p:sp>
        <p:nvSpPr>
          <p:cNvPr id="7" name="Rectangle 6"/>
          <p:cNvSpPr/>
          <p:nvPr/>
        </p:nvSpPr>
        <p:spPr>
          <a:xfrm>
            <a:off x="323529" y="1187624"/>
            <a:ext cx="6120680" cy="352839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PEEL (Point, Evidence (from the source), Explanation (with a study if possible), Link back to the source and question.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404664" y="5076056"/>
            <a:ext cx="6120680" cy="3240360"/>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PEEL (Point, Evidence (from the source), Explanation (with a study if possible), Link back to the source and question.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Tree>
    <p:extLst>
      <p:ext uri="{BB962C8B-B14F-4D97-AF65-F5344CB8AC3E}">
        <p14:creationId xmlns:p14="http://schemas.microsoft.com/office/powerpoint/2010/main" val="26559860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432" y="-180528"/>
            <a:ext cx="6974532" cy="1152128"/>
          </a:xfrm>
        </p:spPr>
        <p:txBody>
          <a:bodyPr>
            <a:normAutofit/>
          </a:bodyPr>
          <a:lstStyle/>
          <a:p>
            <a:r>
              <a:rPr lang="en-GB" sz="2000" dirty="0">
                <a:latin typeface="KG Blank Space Solid" panose="02000000000000000000" pitchFamily="2" charset="0"/>
              </a:rPr>
              <a:t>1. </a:t>
            </a:r>
            <a:r>
              <a:rPr lang="en-GB" sz="2000" dirty="0">
                <a:latin typeface="Comic Sans MS"/>
              </a:rPr>
              <a:t>With reference to the sources, explain how …</a:t>
            </a:r>
            <a:br>
              <a:rPr lang="en-GB" sz="2000" dirty="0">
                <a:latin typeface="KG Blank Space Solid" panose="02000000000000000000" pitchFamily="2" charset="0"/>
              </a:rPr>
            </a:br>
            <a:br>
              <a:rPr lang="en-GB" sz="2000" dirty="0">
                <a:latin typeface="KG Blank Space Solid" panose="02000000000000000000" pitchFamily="2" charset="0"/>
              </a:rPr>
            </a:br>
            <a:r>
              <a:rPr lang="en-GB" sz="2000" dirty="0">
                <a:latin typeface="KG Blank Space Solid" panose="02000000000000000000" pitchFamily="2" charset="0"/>
              </a:rPr>
              <a:t>( 9marks)</a:t>
            </a:r>
          </a:p>
        </p:txBody>
      </p:sp>
      <p:sp>
        <p:nvSpPr>
          <p:cNvPr id="7" name="Rectangle 6"/>
          <p:cNvSpPr/>
          <p:nvPr/>
        </p:nvSpPr>
        <p:spPr>
          <a:xfrm>
            <a:off x="323529" y="1187624"/>
            <a:ext cx="6120680" cy="352839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PEEL (Point, Evidence (from the source), Explanation (with a study if possible), Link back to the source and question.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404664" y="5076056"/>
            <a:ext cx="6120680" cy="3240360"/>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PEEL (Point, Evidence (from the source), Explanation (with a study if possible), Link back to the source and question.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Tree>
    <p:extLst>
      <p:ext uri="{BB962C8B-B14F-4D97-AF65-F5344CB8AC3E}">
        <p14:creationId xmlns:p14="http://schemas.microsoft.com/office/powerpoint/2010/main" val="4491381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432" y="-180528"/>
            <a:ext cx="6974532" cy="1152128"/>
          </a:xfrm>
        </p:spPr>
        <p:txBody>
          <a:bodyPr>
            <a:normAutofit/>
          </a:bodyPr>
          <a:lstStyle/>
          <a:p>
            <a:r>
              <a:rPr lang="en-GB" sz="2000" dirty="0">
                <a:latin typeface="KG Blank Space Solid" panose="02000000000000000000" pitchFamily="2" charset="0"/>
              </a:rPr>
              <a:t>1. </a:t>
            </a:r>
            <a:r>
              <a:rPr lang="en-GB" sz="2000" dirty="0">
                <a:latin typeface="Comic Sans MS"/>
              </a:rPr>
              <a:t>With reference to the sources, explain how …</a:t>
            </a:r>
            <a:br>
              <a:rPr lang="en-GB" sz="2000" dirty="0">
                <a:latin typeface="KG Blank Space Solid" panose="02000000000000000000" pitchFamily="2" charset="0"/>
              </a:rPr>
            </a:br>
            <a:br>
              <a:rPr lang="en-GB" sz="2000" dirty="0">
                <a:latin typeface="KG Blank Space Solid" panose="02000000000000000000" pitchFamily="2" charset="0"/>
              </a:rPr>
            </a:br>
            <a:r>
              <a:rPr lang="en-GB" sz="2000" dirty="0">
                <a:latin typeface="KG Blank Space Solid" panose="02000000000000000000" pitchFamily="2" charset="0"/>
              </a:rPr>
              <a:t>( 9marks)</a:t>
            </a:r>
          </a:p>
        </p:txBody>
      </p:sp>
      <p:sp>
        <p:nvSpPr>
          <p:cNvPr id="7" name="Rectangle 6"/>
          <p:cNvSpPr/>
          <p:nvPr/>
        </p:nvSpPr>
        <p:spPr>
          <a:xfrm>
            <a:off x="323529" y="1187624"/>
            <a:ext cx="6120680" cy="352839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PEEL (Point, Evidence (from the source), Explanation (with a study if possible), Link back to the source and question.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404664" y="5076056"/>
            <a:ext cx="6120680" cy="3240360"/>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PEEL (Point, Evidence (from the source), Explanation (with a study if possible), Link back to the source and question.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Tree>
    <p:extLst>
      <p:ext uri="{BB962C8B-B14F-4D97-AF65-F5344CB8AC3E}">
        <p14:creationId xmlns:p14="http://schemas.microsoft.com/office/powerpoint/2010/main" val="3642795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432" y="-180528"/>
            <a:ext cx="6974532" cy="1152128"/>
          </a:xfrm>
        </p:spPr>
        <p:txBody>
          <a:bodyPr>
            <a:normAutofit/>
          </a:bodyPr>
          <a:lstStyle/>
          <a:p>
            <a:r>
              <a:rPr lang="en-GB" sz="2000" dirty="0">
                <a:latin typeface="KG Blank Space Solid" panose="02000000000000000000" pitchFamily="2" charset="0"/>
              </a:rPr>
              <a:t>1. </a:t>
            </a:r>
            <a:r>
              <a:rPr lang="en-GB" sz="2000" dirty="0">
                <a:latin typeface="Comic Sans MS"/>
              </a:rPr>
              <a:t>With reference to the sources, explain how …</a:t>
            </a:r>
            <a:br>
              <a:rPr lang="en-GB" sz="2000" dirty="0">
                <a:latin typeface="KG Blank Space Solid" panose="02000000000000000000" pitchFamily="2" charset="0"/>
              </a:rPr>
            </a:br>
            <a:br>
              <a:rPr lang="en-GB" sz="2000" dirty="0">
                <a:latin typeface="KG Blank Space Solid" panose="02000000000000000000" pitchFamily="2" charset="0"/>
              </a:rPr>
            </a:br>
            <a:r>
              <a:rPr lang="en-GB" sz="2000" dirty="0">
                <a:latin typeface="KG Blank Space Solid" panose="02000000000000000000" pitchFamily="2" charset="0"/>
              </a:rPr>
              <a:t>( 9marks)</a:t>
            </a:r>
          </a:p>
        </p:txBody>
      </p:sp>
      <p:sp>
        <p:nvSpPr>
          <p:cNvPr id="7" name="Rectangle 6"/>
          <p:cNvSpPr/>
          <p:nvPr/>
        </p:nvSpPr>
        <p:spPr>
          <a:xfrm>
            <a:off x="323529" y="1187624"/>
            <a:ext cx="6120680" cy="352839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PEEL (Point, Evidence (from the source), Explanation (with a study if possible), Link back to the source and question.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404664" y="5076056"/>
            <a:ext cx="6120680" cy="3240360"/>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PEEL (Point, Evidence (from the source), Explanation (with a study if possible), Link back to the source and question.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Tree>
    <p:extLst>
      <p:ext uri="{BB962C8B-B14F-4D97-AF65-F5344CB8AC3E}">
        <p14:creationId xmlns:p14="http://schemas.microsoft.com/office/powerpoint/2010/main" val="1862636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432" y="-180528"/>
            <a:ext cx="6974532" cy="1152128"/>
          </a:xfrm>
        </p:spPr>
        <p:txBody>
          <a:bodyPr>
            <a:normAutofit/>
          </a:bodyPr>
          <a:lstStyle/>
          <a:p>
            <a:r>
              <a:rPr lang="en-GB" sz="2000" dirty="0">
                <a:latin typeface="KG Blank Space Solid" panose="02000000000000000000" pitchFamily="2" charset="0"/>
              </a:rPr>
              <a:t>1. </a:t>
            </a:r>
            <a:r>
              <a:rPr lang="en-GB" sz="2000" dirty="0">
                <a:latin typeface="Comic Sans MS"/>
              </a:rPr>
              <a:t>With reference to the sources, explain how …</a:t>
            </a:r>
            <a:br>
              <a:rPr lang="en-GB" sz="2000" dirty="0">
                <a:latin typeface="KG Blank Space Solid" panose="02000000000000000000" pitchFamily="2" charset="0"/>
              </a:rPr>
            </a:br>
            <a:br>
              <a:rPr lang="en-GB" sz="2000" dirty="0">
                <a:latin typeface="KG Blank Space Solid" panose="02000000000000000000" pitchFamily="2" charset="0"/>
              </a:rPr>
            </a:br>
            <a:r>
              <a:rPr lang="en-GB" sz="2000" dirty="0">
                <a:latin typeface="KG Blank Space Solid" panose="02000000000000000000" pitchFamily="2" charset="0"/>
              </a:rPr>
              <a:t>( 9marks)</a:t>
            </a:r>
          </a:p>
        </p:txBody>
      </p:sp>
      <p:sp>
        <p:nvSpPr>
          <p:cNvPr id="7" name="Rectangle 6"/>
          <p:cNvSpPr/>
          <p:nvPr/>
        </p:nvSpPr>
        <p:spPr>
          <a:xfrm>
            <a:off x="323529" y="1187624"/>
            <a:ext cx="6120680" cy="352839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PEEL (Point, Evidence (from the source), Explanation (with a study if possible), Link back to the source and question.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404664" y="5076056"/>
            <a:ext cx="6120680" cy="3240360"/>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PEEL (Point, Evidence (from the source), Explanation (with a study if possible), Link back to the source and question.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Tree>
    <p:extLst>
      <p:ext uri="{BB962C8B-B14F-4D97-AF65-F5344CB8AC3E}">
        <p14:creationId xmlns:p14="http://schemas.microsoft.com/office/powerpoint/2010/main" val="8530806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2028" y="1171807"/>
            <a:ext cx="5829300" cy="1960033"/>
          </a:xfrm>
        </p:spPr>
        <p:txBody>
          <a:bodyPr/>
          <a:lstStyle/>
          <a:p>
            <a:r>
              <a:rPr lang="en-GB" dirty="0">
                <a:latin typeface="KG Blank Space Solid" panose="02000000000000000000" pitchFamily="2" charset="0"/>
              </a:rPr>
              <a:t>Paper 1:Section A</a:t>
            </a:r>
            <a:br>
              <a:rPr lang="en-GB" dirty="0">
                <a:latin typeface="KG Blank Space Solid" panose="02000000000000000000" pitchFamily="2" charset="0"/>
              </a:rPr>
            </a:br>
            <a:r>
              <a:rPr lang="en-GB" b="1" dirty="0">
                <a:latin typeface="KG Blank Space Solid" panose="02000000000000000000" pitchFamily="2" charset="0"/>
              </a:rPr>
              <a:t>10 marks</a:t>
            </a:r>
          </a:p>
        </p:txBody>
      </p:sp>
      <p:sp>
        <p:nvSpPr>
          <p:cNvPr id="4" name="Subtitle 3"/>
          <p:cNvSpPr>
            <a:spLocks noGrp="1"/>
          </p:cNvSpPr>
          <p:nvPr>
            <p:ph type="subTitle" idx="1"/>
          </p:nvPr>
        </p:nvSpPr>
        <p:spPr>
          <a:xfrm>
            <a:off x="980728" y="3059832"/>
            <a:ext cx="4800600" cy="4392488"/>
          </a:xfrm>
        </p:spPr>
        <p:txBody>
          <a:bodyPr>
            <a:noAutofit/>
          </a:bodyPr>
          <a:lstStyle/>
          <a:p>
            <a:r>
              <a:rPr lang="en-GB" sz="2800" dirty="0">
                <a:solidFill>
                  <a:schemeClr val="tx1"/>
                </a:solidFill>
              </a:rPr>
              <a:t>A01:4</a:t>
            </a:r>
          </a:p>
          <a:p>
            <a:r>
              <a:rPr lang="en-GB" sz="2800" dirty="0">
                <a:solidFill>
                  <a:schemeClr val="tx1"/>
                </a:solidFill>
              </a:rPr>
              <a:t>A02:2</a:t>
            </a:r>
          </a:p>
          <a:p>
            <a:r>
              <a:rPr lang="en-GB" sz="2800" dirty="0">
                <a:solidFill>
                  <a:schemeClr val="tx1"/>
                </a:solidFill>
              </a:rPr>
              <a:t>A03:4</a:t>
            </a:r>
          </a:p>
          <a:p>
            <a:r>
              <a:rPr lang="en-GB" sz="4000" b="1" dirty="0">
                <a:solidFill>
                  <a:schemeClr val="tx1"/>
                </a:solidFill>
              </a:rPr>
              <a:t>Source A and B.</a:t>
            </a:r>
          </a:p>
        </p:txBody>
      </p:sp>
    </p:spTree>
    <p:extLst>
      <p:ext uri="{BB962C8B-B14F-4D97-AF65-F5344CB8AC3E}">
        <p14:creationId xmlns:p14="http://schemas.microsoft.com/office/powerpoint/2010/main" val="21509090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Possible 10 mark Qs</a:t>
            </a:r>
          </a:p>
        </p:txBody>
      </p:sp>
      <p:sp>
        <p:nvSpPr>
          <p:cNvPr id="3" name="Content Placeholder 2"/>
          <p:cNvSpPr>
            <a:spLocks noGrp="1"/>
          </p:cNvSpPr>
          <p:nvPr>
            <p:ph idx="1"/>
          </p:nvPr>
        </p:nvSpPr>
        <p:spPr>
          <a:xfrm>
            <a:off x="0" y="1691680"/>
            <a:ext cx="6741368" cy="7452320"/>
          </a:xfrm>
        </p:spPr>
        <p:txBody>
          <a:bodyPr>
            <a:normAutofit lnSpcReduction="10000"/>
          </a:bodyPr>
          <a:lstStyle/>
          <a:p>
            <a:r>
              <a:rPr lang="en-GB" sz="1400" dirty="0">
                <a:latin typeface="Comic Sans MS"/>
              </a:rPr>
              <a:t>With reference to the sources, to what extent has the </a:t>
            </a:r>
            <a:r>
              <a:rPr lang="en-GB" sz="1400" b="1" dirty="0">
                <a:latin typeface="Comic Sans MS"/>
              </a:rPr>
              <a:t>digital divide weakened </a:t>
            </a:r>
            <a:r>
              <a:rPr lang="en-GB" sz="1400" dirty="0">
                <a:latin typeface="Comic Sans MS"/>
              </a:rPr>
              <a:t>the idea that the world has experienced a </a:t>
            </a:r>
            <a:r>
              <a:rPr lang="en-GB" sz="1400" b="1" dirty="0">
                <a:latin typeface="Comic Sans MS"/>
              </a:rPr>
              <a:t>digital revolution</a:t>
            </a:r>
            <a:r>
              <a:rPr lang="en-GB" sz="1400" dirty="0">
                <a:latin typeface="Comic Sans MS"/>
              </a:rPr>
              <a:t>? </a:t>
            </a:r>
          </a:p>
          <a:p>
            <a:endParaRPr lang="en-GB" sz="1400" dirty="0">
              <a:latin typeface="Comic Sans MS"/>
            </a:endParaRPr>
          </a:p>
          <a:p>
            <a:r>
              <a:rPr lang="en-GB" sz="1400" dirty="0">
                <a:latin typeface="Comic Sans MS"/>
              </a:rPr>
              <a:t>With reference to the sources, assess the view that </a:t>
            </a:r>
            <a:r>
              <a:rPr lang="en-GB" sz="1400" b="1" dirty="0">
                <a:latin typeface="Comic Sans MS"/>
              </a:rPr>
              <a:t>digital communications </a:t>
            </a:r>
            <a:r>
              <a:rPr lang="en-GB" sz="1400" dirty="0">
                <a:latin typeface="Comic Sans MS"/>
              </a:rPr>
              <a:t>have </a:t>
            </a:r>
            <a:r>
              <a:rPr lang="en-GB" sz="1400" b="1" dirty="0">
                <a:latin typeface="Comic Sans MS"/>
              </a:rPr>
              <a:t>improved</a:t>
            </a:r>
            <a:r>
              <a:rPr lang="en-GB" sz="1400" dirty="0">
                <a:latin typeface="Comic Sans MS"/>
              </a:rPr>
              <a:t> the situation of the ‘</a:t>
            </a:r>
            <a:r>
              <a:rPr lang="en-GB" sz="1400" b="1" dirty="0">
                <a:latin typeface="Comic Sans MS"/>
              </a:rPr>
              <a:t>powerless and muted</a:t>
            </a:r>
            <a:r>
              <a:rPr lang="en-GB" sz="1400" dirty="0">
                <a:latin typeface="Comic Sans MS"/>
              </a:rPr>
              <a:t>’ </a:t>
            </a:r>
          </a:p>
          <a:p>
            <a:endParaRPr lang="en-GB" sz="1400" dirty="0">
              <a:latin typeface="Comic Sans MS"/>
            </a:endParaRPr>
          </a:p>
          <a:p>
            <a:r>
              <a:rPr lang="en-GB" sz="1400" dirty="0">
                <a:latin typeface="Comic Sans MS"/>
              </a:rPr>
              <a:t>With reference to the sources, discuss the view that developments in </a:t>
            </a:r>
            <a:r>
              <a:rPr lang="en-GB" sz="1400" b="1" dirty="0">
                <a:latin typeface="Comic Sans MS"/>
              </a:rPr>
              <a:t>digital communities </a:t>
            </a:r>
            <a:r>
              <a:rPr lang="en-GB" sz="1400" dirty="0">
                <a:latin typeface="Comic Sans MS"/>
              </a:rPr>
              <a:t>have </a:t>
            </a:r>
            <a:r>
              <a:rPr lang="en-GB" sz="1400" b="1" dirty="0">
                <a:latin typeface="Comic Sans MS"/>
              </a:rPr>
              <a:t>positively </a:t>
            </a:r>
            <a:r>
              <a:rPr lang="en-GB" sz="1400" dirty="0">
                <a:latin typeface="Comic Sans MS"/>
              </a:rPr>
              <a:t>affected the quality of </a:t>
            </a:r>
            <a:r>
              <a:rPr lang="en-GB" sz="1400" b="1" dirty="0">
                <a:latin typeface="Comic Sans MS"/>
              </a:rPr>
              <a:t>social relationships</a:t>
            </a:r>
          </a:p>
          <a:p>
            <a:endParaRPr lang="en-GB" sz="1400" b="1" dirty="0">
              <a:latin typeface="Comic Sans MS"/>
            </a:endParaRPr>
          </a:p>
          <a:p>
            <a:r>
              <a:rPr lang="en-GB" sz="1400" dirty="0">
                <a:latin typeface="Comic Sans MS"/>
              </a:rPr>
              <a:t>With reference to the sources, discuss the view that </a:t>
            </a:r>
            <a:r>
              <a:rPr lang="en-GB" sz="1400" b="1" dirty="0">
                <a:latin typeface="Comic Sans MS"/>
              </a:rPr>
              <a:t>developments in digital communication </a:t>
            </a:r>
            <a:r>
              <a:rPr lang="en-GB" sz="1400" dirty="0">
                <a:latin typeface="Comic Sans MS"/>
              </a:rPr>
              <a:t>have been </a:t>
            </a:r>
            <a:r>
              <a:rPr lang="en-GB" sz="1400" b="1" dirty="0">
                <a:latin typeface="Comic Sans MS"/>
              </a:rPr>
              <a:t>positive</a:t>
            </a:r>
            <a:r>
              <a:rPr lang="en-GB" sz="1400" dirty="0">
                <a:latin typeface="Comic Sans MS"/>
              </a:rPr>
              <a:t> for </a:t>
            </a:r>
            <a:r>
              <a:rPr lang="en-GB" sz="1400" b="1" dirty="0">
                <a:latin typeface="Comic Sans MS"/>
              </a:rPr>
              <a:t>women </a:t>
            </a:r>
          </a:p>
          <a:p>
            <a:endParaRPr lang="en-GB" sz="1400" b="1" dirty="0">
              <a:latin typeface="Comic Sans MS"/>
            </a:endParaRPr>
          </a:p>
          <a:p>
            <a:r>
              <a:rPr lang="en-GB" sz="1400" dirty="0">
                <a:latin typeface="Comic Sans MS"/>
              </a:rPr>
              <a:t>With reference to the sources, explain how digital forms of communication are linked to </a:t>
            </a:r>
            <a:r>
              <a:rPr lang="en-GB" sz="1400" b="1" dirty="0">
                <a:latin typeface="Comic Sans MS"/>
              </a:rPr>
              <a:t>globalisation</a:t>
            </a:r>
          </a:p>
          <a:p>
            <a:endParaRPr lang="en-GB" sz="1400" b="1" dirty="0">
              <a:latin typeface="Comic Sans MS"/>
            </a:endParaRPr>
          </a:p>
          <a:p>
            <a:r>
              <a:rPr lang="en-GB" sz="1400" dirty="0">
                <a:latin typeface="Comic Sans MS"/>
              </a:rPr>
              <a:t>With reference to the sources, explain how the older generation are using digital communication effectively</a:t>
            </a:r>
          </a:p>
          <a:p>
            <a:endParaRPr lang="en-GB" sz="1400" dirty="0">
              <a:latin typeface="Comic Sans MS"/>
            </a:endParaRPr>
          </a:p>
          <a:p>
            <a:r>
              <a:rPr lang="en-GB" sz="1400" dirty="0">
                <a:latin typeface="Comic Sans MS"/>
              </a:rPr>
              <a:t>With reference to the sources, explain how digital communication has lead to the exploitation of women </a:t>
            </a:r>
          </a:p>
          <a:p>
            <a:endParaRPr lang="en-GB" sz="1400" dirty="0">
              <a:latin typeface="Comic Sans MS"/>
            </a:endParaRPr>
          </a:p>
          <a:p>
            <a:r>
              <a:rPr lang="en-GB" sz="1400" dirty="0">
                <a:latin typeface="Comic Sans MS"/>
              </a:rPr>
              <a:t>With reference to the sources, explain how digital communication has lead to the exploitation of working class </a:t>
            </a:r>
          </a:p>
          <a:p>
            <a:endParaRPr lang="en-GB" sz="1400" dirty="0">
              <a:latin typeface="Comic Sans MS"/>
            </a:endParaRPr>
          </a:p>
          <a:p>
            <a:r>
              <a:rPr lang="en-GB" sz="1400" dirty="0">
                <a:latin typeface="Comic Sans MS"/>
              </a:rPr>
              <a:t>With reference to the sources, explain how globalisation has changed the way we communicate </a:t>
            </a:r>
          </a:p>
          <a:p>
            <a:endParaRPr lang="en-GB" sz="1400" b="1" dirty="0">
              <a:latin typeface="Comic Sans MS"/>
            </a:endParaRPr>
          </a:p>
          <a:p>
            <a:r>
              <a:rPr lang="en-GB" sz="1400" b="1" dirty="0">
                <a:latin typeface="Comic Sans MS"/>
              </a:rPr>
              <a:t>With reference to the sources, explain how advancements in digital communication has meant that we are now part of a networked global society </a:t>
            </a:r>
          </a:p>
          <a:p>
            <a:pPr marL="0" indent="0">
              <a:buNone/>
            </a:pPr>
            <a:endParaRPr lang="en-GB" dirty="0"/>
          </a:p>
        </p:txBody>
      </p:sp>
    </p:spTree>
    <p:extLst>
      <p:ext uri="{BB962C8B-B14F-4D97-AF65-F5344CB8AC3E}">
        <p14:creationId xmlns:p14="http://schemas.microsoft.com/office/powerpoint/2010/main" val="31255926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640" y="-180528"/>
            <a:ext cx="6172200" cy="821440"/>
          </a:xfrm>
        </p:spPr>
        <p:txBody>
          <a:bodyPr/>
          <a:lstStyle/>
          <a:p>
            <a:r>
              <a:rPr lang="en-GB" dirty="0"/>
              <a:t>Exemplar </a:t>
            </a:r>
          </a:p>
        </p:txBody>
      </p:sp>
      <p:sp>
        <p:nvSpPr>
          <p:cNvPr id="3" name="Content Placeholder 2"/>
          <p:cNvSpPr>
            <a:spLocks noGrp="1"/>
          </p:cNvSpPr>
          <p:nvPr>
            <p:ph idx="1"/>
          </p:nvPr>
        </p:nvSpPr>
        <p:spPr>
          <a:xfrm>
            <a:off x="342900" y="1619673"/>
            <a:ext cx="6172200" cy="7200800"/>
          </a:xfrm>
          <a:ln>
            <a:solidFill>
              <a:srgbClr val="7030A0"/>
            </a:solidFill>
          </a:ln>
        </p:spPr>
        <p:txBody>
          <a:bodyPr>
            <a:normAutofit fontScale="85000" lnSpcReduction="20000"/>
          </a:bodyPr>
          <a:lstStyle/>
          <a:p>
            <a:pPr marL="0" indent="0">
              <a:buNone/>
            </a:pPr>
            <a:r>
              <a:rPr lang="en-GB" sz="2000" dirty="0"/>
              <a:t>Source B takes a cynical view on the value of digital social communication referring to “young people’s conversations rarely going beyond a few sentences.” Digital social communication tends to be less formal and more in need of immediate dissemination which can lead to an abbreviation of language use e.g. text-speak and emoticons. Marche would support such a view as he argues that digital social communication is shallow and lacks any real deep human contact. For Marche, although the internet can give us more connections with others, we feel less “bonded” and lack true confidants in our lives. </a:t>
            </a:r>
            <a:r>
              <a:rPr lang="en-GB" sz="2000" dirty="0" err="1"/>
              <a:t>Turkle</a:t>
            </a:r>
            <a:r>
              <a:rPr lang="en-GB" sz="2000" dirty="0"/>
              <a:t> would support Marche: in her book, “Alone, Together” she argues that internet connections are not the “ties that bind”. Source A refers to an increase in quantity of connections: “we are reaching a much wider range of people” but perhaps at the expense of quality of relationships. Indeed, source B refers to the potential of cyberbullying in which people use digital social communication to abuse others. Research by Aoyama et al describes that a third of a sample of high school students reported victimisation online. </a:t>
            </a:r>
          </a:p>
          <a:p>
            <a:pPr marL="0" indent="0">
              <a:buNone/>
            </a:pPr>
            <a:r>
              <a:rPr lang="en-GB" sz="2000" dirty="0"/>
              <a:t>However, source B is generally full of un-evidenced statements. Evidence that correlates Facebook use to higher levels of reported loneliness fails to consider that Facebook may be attractive to people with higher than average levels of loneliness in the first place. Other research suggests that social networks lead to stronger social relationships such as promoting cooperative behaviour (Christakis). Others argue that online relationships are a “pure” form of relationship in which people can converse free of any judgements being made about the social group that the person belongs to (Wang). </a:t>
            </a:r>
          </a:p>
          <a:p>
            <a:pPr marL="0" indent="0">
              <a:buNone/>
            </a:pPr>
            <a:r>
              <a:rPr lang="en-GB" sz="2000" dirty="0"/>
              <a:t>To conclude, research on the effects on the public of digital social communication is still in its infancy and requires more representative samples to draw conclusions from. </a:t>
            </a:r>
          </a:p>
          <a:p>
            <a:pPr marL="0" indent="0">
              <a:buNone/>
            </a:pPr>
            <a:endParaRPr lang="en-GB" sz="2000" dirty="0"/>
          </a:p>
          <a:p>
            <a:pPr marL="0" indent="0">
              <a:buNone/>
            </a:pPr>
            <a:r>
              <a:rPr lang="en-GB" sz="2000" dirty="0"/>
              <a:t>10/10 </a:t>
            </a:r>
          </a:p>
        </p:txBody>
      </p:sp>
      <p:sp>
        <p:nvSpPr>
          <p:cNvPr id="4" name="Rectangle 3"/>
          <p:cNvSpPr/>
          <p:nvPr/>
        </p:nvSpPr>
        <p:spPr>
          <a:xfrm>
            <a:off x="0" y="755576"/>
            <a:ext cx="6696744" cy="646331"/>
          </a:xfrm>
          <a:prstGeom prst="rect">
            <a:avLst/>
          </a:prstGeom>
        </p:spPr>
        <p:txBody>
          <a:bodyPr wrap="square">
            <a:spAutoFit/>
          </a:bodyPr>
          <a:lstStyle/>
          <a:p>
            <a:r>
              <a:rPr lang="en-GB" dirty="0">
                <a:solidFill>
                  <a:srgbClr val="000000"/>
                </a:solidFill>
                <a:latin typeface="Myriad Pro"/>
              </a:rPr>
              <a:t>With reference to the Sources, to what extent has digital social communication weakened social relationships? </a:t>
            </a:r>
            <a:r>
              <a:rPr lang="en-GB" b="1" dirty="0">
                <a:solidFill>
                  <a:srgbClr val="000000"/>
                </a:solidFill>
                <a:latin typeface="Myriad Pro"/>
              </a:rPr>
              <a:t>[10 </a:t>
            </a:r>
            <a:endParaRPr lang="en-GB" dirty="0"/>
          </a:p>
        </p:txBody>
      </p:sp>
    </p:spTree>
    <p:extLst>
      <p:ext uri="{BB962C8B-B14F-4D97-AF65-F5344CB8AC3E}">
        <p14:creationId xmlns:p14="http://schemas.microsoft.com/office/powerpoint/2010/main" val="5092570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180528"/>
            <a:ext cx="6172200" cy="1524000"/>
          </a:xfrm>
        </p:spPr>
        <p:txBody>
          <a:bodyPr>
            <a:normAutofit/>
          </a:bodyPr>
          <a:lstStyle/>
          <a:p>
            <a:pPr algn="l"/>
            <a:r>
              <a:rPr lang="en-GB" sz="2000" dirty="0"/>
              <a:t>With reference to the sources…</a:t>
            </a:r>
            <a:br>
              <a:rPr lang="en-GB" sz="2000" dirty="0"/>
            </a:br>
            <a:br>
              <a:rPr lang="en-GB" sz="2000" dirty="0"/>
            </a:br>
            <a:endParaRPr lang="en-GB" sz="2000" dirty="0">
              <a:latin typeface="KG Blank Space Solid" panose="02000000000000000000" pitchFamily="2" charset="0"/>
            </a:endParaRPr>
          </a:p>
        </p:txBody>
      </p:sp>
      <p:sp>
        <p:nvSpPr>
          <p:cNvPr id="7" name="Rectangle 6"/>
          <p:cNvSpPr/>
          <p:nvPr/>
        </p:nvSpPr>
        <p:spPr>
          <a:xfrm>
            <a:off x="260648" y="971600"/>
            <a:ext cx="6120680" cy="280831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PEEEL (Point, Evidence (referring to source), Explanation (using a study), Evaluate, Link</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260648" y="4211960"/>
            <a:ext cx="6120680" cy="266429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PEEEL (Point, Evidence (referring to source), Explanation (using a study), Evaluate, Link</a:t>
            </a:r>
          </a:p>
          <a:p>
            <a:endParaRPr lang="en-GB" sz="1600" dirty="0"/>
          </a:p>
          <a:p>
            <a:endParaRPr lang="en-GB" sz="1600" dirty="0"/>
          </a:p>
          <a:p>
            <a:endParaRPr lang="en-GB" sz="1600" dirty="0"/>
          </a:p>
          <a:p>
            <a:endParaRPr lang="en-GB" sz="1600" dirty="0"/>
          </a:p>
          <a:p>
            <a:endParaRPr lang="en-GB" sz="1600" dirty="0"/>
          </a:p>
        </p:txBody>
      </p:sp>
      <p:sp>
        <p:nvSpPr>
          <p:cNvPr id="8" name="Rounded Rectangle 7"/>
          <p:cNvSpPr/>
          <p:nvPr/>
        </p:nvSpPr>
        <p:spPr>
          <a:xfrm>
            <a:off x="260648" y="7164288"/>
            <a:ext cx="6192688" cy="100811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600" dirty="0">
              <a:solidFill>
                <a:schemeClr val="tx1"/>
              </a:solidFill>
            </a:endParaRPr>
          </a:p>
          <a:p>
            <a:r>
              <a:rPr lang="en-GB" sz="1600" dirty="0">
                <a:solidFill>
                  <a:schemeClr val="tx1"/>
                </a:solidFill>
              </a:rPr>
              <a:t>Small conclusion</a:t>
            </a:r>
          </a:p>
          <a:p>
            <a:endParaRPr lang="en-GB" sz="1600" dirty="0">
              <a:solidFill>
                <a:schemeClr val="tx1"/>
              </a:solidFill>
            </a:endParaRPr>
          </a:p>
          <a:p>
            <a:endParaRPr lang="en-GB" sz="1600" dirty="0">
              <a:solidFill>
                <a:schemeClr val="tx1"/>
              </a:solidFill>
            </a:endParaRPr>
          </a:p>
          <a:p>
            <a:endParaRPr lang="en-GB" dirty="0">
              <a:solidFill>
                <a:schemeClr val="tx1"/>
              </a:solidFill>
            </a:endParaRPr>
          </a:p>
          <a:p>
            <a:endParaRPr lang="en-GB" dirty="0">
              <a:solidFill>
                <a:schemeClr val="tx1"/>
              </a:solidFill>
            </a:endParaRPr>
          </a:p>
        </p:txBody>
      </p:sp>
    </p:spTree>
    <p:extLst>
      <p:ext uri="{BB962C8B-B14F-4D97-AF65-F5344CB8AC3E}">
        <p14:creationId xmlns:p14="http://schemas.microsoft.com/office/powerpoint/2010/main" val="4265399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2028" y="1171807"/>
            <a:ext cx="5829300" cy="1960033"/>
          </a:xfrm>
        </p:spPr>
        <p:txBody>
          <a:bodyPr/>
          <a:lstStyle/>
          <a:p>
            <a:r>
              <a:rPr lang="en-GB" dirty="0">
                <a:latin typeface="KG Blank Space Solid" panose="02000000000000000000" pitchFamily="2" charset="0"/>
              </a:rPr>
              <a:t>Paper 3:Section A</a:t>
            </a:r>
            <a:br>
              <a:rPr lang="en-GB" dirty="0">
                <a:latin typeface="KG Blank Space Solid" panose="02000000000000000000" pitchFamily="2" charset="0"/>
              </a:rPr>
            </a:br>
            <a:r>
              <a:rPr lang="en-GB" b="1" dirty="0">
                <a:latin typeface="KG Blank Space Solid" panose="02000000000000000000" pitchFamily="2" charset="0"/>
              </a:rPr>
              <a:t>9 marks</a:t>
            </a:r>
          </a:p>
        </p:txBody>
      </p:sp>
      <p:sp>
        <p:nvSpPr>
          <p:cNvPr id="4" name="Subtitle 3"/>
          <p:cNvSpPr>
            <a:spLocks noGrp="1"/>
          </p:cNvSpPr>
          <p:nvPr>
            <p:ph type="subTitle" idx="1"/>
          </p:nvPr>
        </p:nvSpPr>
        <p:spPr>
          <a:xfrm>
            <a:off x="980728" y="3059832"/>
            <a:ext cx="4800600" cy="4392488"/>
          </a:xfrm>
        </p:spPr>
        <p:txBody>
          <a:bodyPr>
            <a:noAutofit/>
          </a:bodyPr>
          <a:lstStyle/>
          <a:p>
            <a:r>
              <a:rPr lang="en-GB" sz="2800" dirty="0">
                <a:solidFill>
                  <a:schemeClr val="tx1"/>
                </a:solidFill>
              </a:rPr>
              <a:t>A01:5</a:t>
            </a:r>
          </a:p>
          <a:p>
            <a:r>
              <a:rPr lang="en-GB" sz="2800" dirty="0">
                <a:solidFill>
                  <a:schemeClr val="tx1"/>
                </a:solidFill>
              </a:rPr>
              <a:t>A02:4</a:t>
            </a:r>
          </a:p>
          <a:p>
            <a:r>
              <a:rPr lang="en-GB" sz="4000" b="1" dirty="0">
                <a:solidFill>
                  <a:schemeClr val="tx1"/>
                </a:solidFill>
              </a:rPr>
              <a:t>Source A and B.</a:t>
            </a:r>
          </a:p>
          <a:p>
            <a:endParaRPr lang="en-GB" sz="2800" dirty="0">
              <a:solidFill>
                <a:schemeClr val="tx1"/>
              </a:solidFill>
            </a:endParaRPr>
          </a:p>
        </p:txBody>
      </p:sp>
    </p:spTree>
    <p:extLst>
      <p:ext uri="{BB962C8B-B14F-4D97-AF65-F5344CB8AC3E}">
        <p14:creationId xmlns:p14="http://schemas.microsoft.com/office/powerpoint/2010/main" val="18229078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180528"/>
            <a:ext cx="6172200" cy="1524000"/>
          </a:xfrm>
        </p:spPr>
        <p:txBody>
          <a:bodyPr>
            <a:normAutofit/>
          </a:bodyPr>
          <a:lstStyle/>
          <a:p>
            <a:pPr algn="l"/>
            <a:r>
              <a:rPr lang="en-GB" sz="2000" dirty="0"/>
              <a:t>With reference to the sources…</a:t>
            </a:r>
            <a:br>
              <a:rPr lang="en-GB" sz="2000" dirty="0"/>
            </a:br>
            <a:br>
              <a:rPr lang="en-GB" sz="2000" dirty="0"/>
            </a:br>
            <a:endParaRPr lang="en-GB" sz="2000" dirty="0">
              <a:latin typeface="KG Blank Space Solid" panose="02000000000000000000" pitchFamily="2" charset="0"/>
            </a:endParaRPr>
          </a:p>
        </p:txBody>
      </p:sp>
      <p:sp>
        <p:nvSpPr>
          <p:cNvPr id="7" name="Rectangle 6"/>
          <p:cNvSpPr/>
          <p:nvPr/>
        </p:nvSpPr>
        <p:spPr>
          <a:xfrm>
            <a:off x="260648" y="971600"/>
            <a:ext cx="6120680" cy="280831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PEEEL (Point, Evidence (referring to source), Explanation (using a study), Evaluate, Link</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260648" y="4211960"/>
            <a:ext cx="6120680" cy="266429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PEEEL (Point, Evidence (referring to source), Explanation (using a study), Evaluate, Link</a:t>
            </a:r>
          </a:p>
          <a:p>
            <a:endParaRPr lang="en-GB" sz="1600" dirty="0"/>
          </a:p>
          <a:p>
            <a:endParaRPr lang="en-GB" sz="1600" dirty="0"/>
          </a:p>
          <a:p>
            <a:endParaRPr lang="en-GB" sz="1600" dirty="0"/>
          </a:p>
          <a:p>
            <a:endParaRPr lang="en-GB" sz="1600" dirty="0"/>
          </a:p>
          <a:p>
            <a:endParaRPr lang="en-GB" sz="1600" dirty="0"/>
          </a:p>
        </p:txBody>
      </p:sp>
      <p:sp>
        <p:nvSpPr>
          <p:cNvPr id="8" name="Rounded Rectangle 7"/>
          <p:cNvSpPr/>
          <p:nvPr/>
        </p:nvSpPr>
        <p:spPr>
          <a:xfrm>
            <a:off x="260648" y="7164288"/>
            <a:ext cx="6192688" cy="100811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600" dirty="0">
              <a:solidFill>
                <a:schemeClr val="tx1"/>
              </a:solidFill>
            </a:endParaRPr>
          </a:p>
          <a:p>
            <a:r>
              <a:rPr lang="en-GB" sz="1600" dirty="0">
                <a:solidFill>
                  <a:schemeClr val="tx1"/>
                </a:solidFill>
              </a:rPr>
              <a:t>Small conclusion</a:t>
            </a:r>
          </a:p>
          <a:p>
            <a:endParaRPr lang="en-GB" sz="1600" dirty="0">
              <a:solidFill>
                <a:schemeClr val="tx1"/>
              </a:solidFill>
            </a:endParaRPr>
          </a:p>
          <a:p>
            <a:endParaRPr lang="en-GB" sz="1600" dirty="0">
              <a:solidFill>
                <a:schemeClr val="tx1"/>
              </a:solidFill>
            </a:endParaRPr>
          </a:p>
          <a:p>
            <a:endParaRPr lang="en-GB" dirty="0">
              <a:solidFill>
                <a:schemeClr val="tx1"/>
              </a:solidFill>
            </a:endParaRPr>
          </a:p>
          <a:p>
            <a:endParaRPr lang="en-GB" dirty="0">
              <a:solidFill>
                <a:schemeClr val="tx1"/>
              </a:solidFill>
            </a:endParaRPr>
          </a:p>
        </p:txBody>
      </p:sp>
    </p:spTree>
    <p:extLst>
      <p:ext uri="{BB962C8B-B14F-4D97-AF65-F5344CB8AC3E}">
        <p14:creationId xmlns:p14="http://schemas.microsoft.com/office/powerpoint/2010/main" val="34340571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180528"/>
            <a:ext cx="6172200" cy="1524000"/>
          </a:xfrm>
        </p:spPr>
        <p:txBody>
          <a:bodyPr>
            <a:normAutofit/>
          </a:bodyPr>
          <a:lstStyle/>
          <a:p>
            <a:pPr algn="l"/>
            <a:r>
              <a:rPr lang="en-GB" sz="2000" dirty="0"/>
              <a:t>With reference to the sources…</a:t>
            </a:r>
            <a:br>
              <a:rPr lang="en-GB" sz="2000" dirty="0"/>
            </a:br>
            <a:br>
              <a:rPr lang="en-GB" sz="2000" dirty="0"/>
            </a:br>
            <a:endParaRPr lang="en-GB" sz="2000" dirty="0">
              <a:latin typeface="KG Blank Space Solid" panose="02000000000000000000" pitchFamily="2" charset="0"/>
            </a:endParaRPr>
          </a:p>
        </p:txBody>
      </p:sp>
      <p:sp>
        <p:nvSpPr>
          <p:cNvPr id="7" name="Rectangle 6"/>
          <p:cNvSpPr/>
          <p:nvPr/>
        </p:nvSpPr>
        <p:spPr>
          <a:xfrm>
            <a:off x="260648" y="971600"/>
            <a:ext cx="6120680" cy="280831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PEEEL (Point, Evidence (referring to source), Explanation (using a study), Evaluate, Link</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260648" y="4211960"/>
            <a:ext cx="6120680" cy="266429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PEEEL (Point, Evidence (referring to source), Explanation (using a study), Evaluate, Link</a:t>
            </a:r>
          </a:p>
          <a:p>
            <a:endParaRPr lang="en-GB" sz="1600" dirty="0"/>
          </a:p>
          <a:p>
            <a:endParaRPr lang="en-GB" sz="1600" dirty="0"/>
          </a:p>
          <a:p>
            <a:endParaRPr lang="en-GB" sz="1600" dirty="0"/>
          </a:p>
          <a:p>
            <a:endParaRPr lang="en-GB" sz="1600" dirty="0"/>
          </a:p>
          <a:p>
            <a:endParaRPr lang="en-GB" sz="1600" dirty="0"/>
          </a:p>
        </p:txBody>
      </p:sp>
      <p:sp>
        <p:nvSpPr>
          <p:cNvPr id="8" name="Rounded Rectangle 7"/>
          <p:cNvSpPr/>
          <p:nvPr/>
        </p:nvSpPr>
        <p:spPr>
          <a:xfrm>
            <a:off x="260648" y="7164288"/>
            <a:ext cx="6192688" cy="100811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600" dirty="0">
              <a:solidFill>
                <a:schemeClr val="tx1"/>
              </a:solidFill>
            </a:endParaRPr>
          </a:p>
          <a:p>
            <a:r>
              <a:rPr lang="en-GB" sz="1600" dirty="0">
                <a:solidFill>
                  <a:schemeClr val="tx1"/>
                </a:solidFill>
              </a:rPr>
              <a:t>Small conclusion</a:t>
            </a:r>
          </a:p>
          <a:p>
            <a:endParaRPr lang="en-GB" sz="1600" dirty="0">
              <a:solidFill>
                <a:schemeClr val="tx1"/>
              </a:solidFill>
            </a:endParaRPr>
          </a:p>
          <a:p>
            <a:endParaRPr lang="en-GB" sz="1600" dirty="0">
              <a:solidFill>
                <a:schemeClr val="tx1"/>
              </a:solidFill>
            </a:endParaRPr>
          </a:p>
          <a:p>
            <a:endParaRPr lang="en-GB" dirty="0">
              <a:solidFill>
                <a:schemeClr val="tx1"/>
              </a:solidFill>
            </a:endParaRPr>
          </a:p>
          <a:p>
            <a:endParaRPr lang="en-GB" dirty="0">
              <a:solidFill>
                <a:schemeClr val="tx1"/>
              </a:solidFill>
            </a:endParaRPr>
          </a:p>
        </p:txBody>
      </p:sp>
    </p:spTree>
    <p:extLst>
      <p:ext uri="{BB962C8B-B14F-4D97-AF65-F5344CB8AC3E}">
        <p14:creationId xmlns:p14="http://schemas.microsoft.com/office/powerpoint/2010/main" val="7284116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180528"/>
            <a:ext cx="6172200" cy="1524000"/>
          </a:xfrm>
        </p:spPr>
        <p:txBody>
          <a:bodyPr>
            <a:normAutofit/>
          </a:bodyPr>
          <a:lstStyle/>
          <a:p>
            <a:pPr algn="l"/>
            <a:r>
              <a:rPr lang="en-GB" sz="2000" dirty="0"/>
              <a:t>With reference to the sources…</a:t>
            </a:r>
            <a:br>
              <a:rPr lang="en-GB" sz="2000" dirty="0"/>
            </a:br>
            <a:br>
              <a:rPr lang="en-GB" sz="2000" dirty="0"/>
            </a:br>
            <a:endParaRPr lang="en-GB" sz="2000" dirty="0">
              <a:latin typeface="KG Blank Space Solid" panose="02000000000000000000" pitchFamily="2" charset="0"/>
            </a:endParaRPr>
          </a:p>
        </p:txBody>
      </p:sp>
      <p:sp>
        <p:nvSpPr>
          <p:cNvPr id="7" name="Rectangle 6"/>
          <p:cNvSpPr/>
          <p:nvPr/>
        </p:nvSpPr>
        <p:spPr>
          <a:xfrm>
            <a:off x="260648" y="971600"/>
            <a:ext cx="6120680" cy="280831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PEEEL (Point, Evidence (referring to source), Explanation (using a study), Evaluate, Link</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260648" y="4211960"/>
            <a:ext cx="6120680" cy="266429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PEEEL (Point, Evidence (referring to source), Explanation (using a study), Evaluate, Link</a:t>
            </a:r>
          </a:p>
          <a:p>
            <a:endParaRPr lang="en-GB" sz="1600" dirty="0"/>
          </a:p>
          <a:p>
            <a:endParaRPr lang="en-GB" sz="1600" dirty="0"/>
          </a:p>
          <a:p>
            <a:endParaRPr lang="en-GB" sz="1600" dirty="0"/>
          </a:p>
          <a:p>
            <a:endParaRPr lang="en-GB" sz="1600" dirty="0"/>
          </a:p>
          <a:p>
            <a:endParaRPr lang="en-GB" sz="1600" dirty="0"/>
          </a:p>
        </p:txBody>
      </p:sp>
      <p:sp>
        <p:nvSpPr>
          <p:cNvPr id="8" name="Rounded Rectangle 7"/>
          <p:cNvSpPr/>
          <p:nvPr/>
        </p:nvSpPr>
        <p:spPr>
          <a:xfrm>
            <a:off x="260648" y="7164288"/>
            <a:ext cx="6192688" cy="100811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600" dirty="0">
              <a:solidFill>
                <a:schemeClr val="tx1"/>
              </a:solidFill>
            </a:endParaRPr>
          </a:p>
          <a:p>
            <a:r>
              <a:rPr lang="en-GB" sz="1600" dirty="0">
                <a:solidFill>
                  <a:schemeClr val="tx1"/>
                </a:solidFill>
              </a:rPr>
              <a:t>Small conclusion</a:t>
            </a:r>
          </a:p>
          <a:p>
            <a:endParaRPr lang="en-GB" sz="1600" dirty="0">
              <a:solidFill>
                <a:schemeClr val="tx1"/>
              </a:solidFill>
            </a:endParaRPr>
          </a:p>
          <a:p>
            <a:endParaRPr lang="en-GB" sz="1600" dirty="0">
              <a:solidFill>
                <a:schemeClr val="tx1"/>
              </a:solidFill>
            </a:endParaRPr>
          </a:p>
          <a:p>
            <a:endParaRPr lang="en-GB" dirty="0">
              <a:solidFill>
                <a:schemeClr val="tx1"/>
              </a:solidFill>
            </a:endParaRPr>
          </a:p>
          <a:p>
            <a:endParaRPr lang="en-GB" dirty="0">
              <a:solidFill>
                <a:schemeClr val="tx1"/>
              </a:solidFill>
            </a:endParaRPr>
          </a:p>
        </p:txBody>
      </p:sp>
    </p:spTree>
    <p:extLst>
      <p:ext uri="{BB962C8B-B14F-4D97-AF65-F5344CB8AC3E}">
        <p14:creationId xmlns:p14="http://schemas.microsoft.com/office/powerpoint/2010/main" val="8898509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180528"/>
            <a:ext cx="6172200" cy="1524000"/>
          </a:xfrm>
        </p:spPr>
        <p:txBody>
          <a:bodyPr>
            <a:normAutofit/>
          </a:bodyPr>
          <a:lstStyle/>
          <a:p>
            <a:pPr algn="l"/>
            <a:r>
              <a:rPr lang="en-GB" sz="2000" dirty="0"/>
              <a:t>With reference to the sources…</a:t>
            </a:r>
            <a:br>
              <a:rPr lang="en-GB" sz="2000" dirty="0"/>
            </a:br>
            <a:br>
              <a:rPr lang="en-GB" sz="2000" dirty="0"/>
            </a:br>
            <a:endParaRPr lang="en-GB" sz="2000" dirty="0">
              <a:latin typeface="KG Blank Space Solid" panose="02000000000000000000" pitchFamily="2" charset="0"/>
            </a:endParaRPr>
          </a:p>
        </p:txBody>
      </p:sp>
      <p:sp>
        <p:nvSpPr>
          <p:cNvPr id="7" name="Rectangle 6"/>
          <p:cNvSpPr/>
          <p:nvPr/>
        </p:nvSpPr>
        <p:spPr>
          <a:xfrm>
            <a:off x="260648" y="971600"/>
            <a:ext cx="6120680" cy="280831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PEEEL (Point, Evidence (referring to source), Explanation (using a study), Evaluate, Link</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260648" y="4211960"/>
            <a:ext cx="6120680" cy="266429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PEEEL (Point, Evidence (referring to source), Explanation (using a study), Evaluate, Link</a:t>
            </a:r>
          </a:p>
          <a:p>
            <a:endParaRPr lang="en-GB" sz="1600" dirty="0"/>
          </a:p>
          <a:p>
            <a:endParaRPr lang="en-GB" sz="1600" dirty="0"/>
          </a:p>
          <a:p>
            <a:endParaRPr lang="en-GB" sz="1600" dirty="0"/>
          </a:p>
          <a:p>
            <a:endParaRPr lang="en-GB" sz="1600" dirty="0"/>
          </a:p>
          <a:p>
            <a:endParaRPr lang="en-GB" sz="1600" dirty="0"/>
          </a:p>
        </p:txBody>
      </p:sp>
      <p:sp>
        <p:nvSpPr>
          <p:cNvPr id="8" name="Rounded Rectangle 7"/>
          <p:cNvSpPr/>
          <p:nvPr/>
        </p:nvSpPr>
        <p:spPr>
          <a:xfrm>
            <a:off x="260648" y="7164288"/>
            <a:ext cx="6192688" cy="100811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600" dirty="0">
              <a:solidFill>
                <a:schemeClr val="tx1"/>
              </a:solidFill>
            </a:endParaRPr>
          </a:p>
          <a:p>
            <a:r>
              <a:rPr lang="en-GB" sz="1600" dirty="0">
                <a:solidFill>
                  <a:schemeClr val="tx1"/>
                </a:solidFill>
              </a:rPr>
              <a:t>Small conclusion</a:t>
            </a:r>
          </a:p>
          <a:p>
            <a:endParaRPr lang="en-GB" sz="1600" dirty="0">
              <a:solidFill>
                <a:schemeClr val="tx1"/>
              </a:solidFill>
            </a:endParaRPr>
          </a:p>
          <a:p>
            <a:endParaRPr lang="en-GB" sz="1600" dirty="0">
              <a:solidFill>
                <a:schemeClr val="tx1"/>
              </a:solidFill>
            </a:endParaRPr>
          </a:p>
          <a:p>
            <a:endParaRPr lang="en-GB" dirty="0">
              <a:solidFill>
                <a:schemeClr val="tx1"/>
              </a:solidFill>
            </a:endParaRPr>
          </a:p>
          <a:p>
            <a:endParaRPr lang="en-GB" dirty="0">
              <a:solidFill>
                <a:schemeClr val="tx1"/>
              </a:solidFill>
            </a:endParaRPr>
          </a:p>
        </p:txBody>
      </p:sp>
    </p:spTree>
    <p:extLst>
      <p:ext uri="{BB962C8B-B14F-4D97-AF65-F5344CB8AC3E}">
        <p14:creationId xmlns:p14="http://schemas.microsoft.com/office/powerpoint/2010/main" val="25450739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180528"/>
            <a:ext cx="6172200" cy="1524000"/>
          </a:xfrm>
        </p:spPr>
        <p:txBody>
          <a:bodyPr>
            <a:normAutofit/>
          </a:bodyPr>
          <a:lstStyle/>
          <a:p>
            <a:pPr algn="l"/>
            <a:r>
              <a:rPr lang="en-GB" sz="2000" dirty="0"/>
              <a:t>With reference to the sources…</a:t>
            </a:r>
            <a:br>
              <a:rPr lang="en-GB" sz="2000" dirty="0"/>
            </a:br>
            <a:br>
              <a:rPr lang="en-GB" sz="2000" dirty="0"/>
            </a:br>
            <a:endParaRPr lang="en-GB" sz="2000" dirty="0">
              <a:latin typeface="KG Blank Space Solid" panose="02000000000000000000" pitchFamily="2" charset="0"/>
            </a:endParaRPr>
          </a:p>
        </p:txBody>
      </p:sp>
      <p:sp>
        <p:nvSpPr>
          <p:cNvPr id="7" name="Rectangle 6"/>
          <p:cNvSpPr/>
          <p:nvPr/>
        </p:nvSpPr>
        <p:spPr>
          <a:xfrm>
            <a:off x="260648" y="971600"/>
            <a:ext cx="6120680" cy="280831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PEEEL (Point, Evidence (referring to source), Explanation (using a study), Evaluate, Link</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260648" y="4211960"/>
            <a:ext cx="6120680" cy="266429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PEEEL (Point, Evidence (referring to source), Explanation (using a study), Evaluate, Link</a:t>
            </a:r>
          </a:p>
          <a:p>
            <a:endParaRPr lang="en-GB" sz="1600" dirty="0"/>
          </a:p>
          <a:p>
            <a:endParaRPr lang="en-GB" sz="1600" dirty="0"/>
          </a:p>
          <a:p>
            <a:endParaRPr lang="en-GB" sz="1600" dirty="0"/>
          </a:p>
          <a:p>
            <a:endParaRPr lang="en-GB" sz="1600" dirty="0"/>
          </a:p>
          <a:p>
            <a:endParaRPr lang="en-GB" sz="1600" dirty="0"/>
          </a:p>
        </p:txBody>
      </p:sp>
      <p:sp>
        <p:nvSpPr>
          <p:cNvPr id="8" name="Rounded Rectangle 7"/>
          <p:cNvSpPr/>
          <p:nvPr/>
        </p:nvSpPr>
        <p:spPr>
          <a:xfrm>
            <a:off x="260648" y="7164288"/>
            <a:ext cx="6192688" cy="100811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600" dirty="0">
              <a:solidFill>
                <a:schemeClr val="tx1"/>
              </a:solidFill>
            </a:endParaRPr>
          </a:p>
          <a:p>
            <a:r>
              <a:rPr lang="en-GB" sz="1600" dirty="0">
                <a:solidFill>
                  <a:schemeClr val="tx1"/>
                </a:solidFill>
              </a:rPr>
              <a:t>Small conclusion</a:t>
            </a:r>
          </a:p>
          <a:p>
            <a:endParaRPr lang="en-GB" sz="1600" dirty="0">
              <a:solidFill>
                <a:schemeClr val="tx1"/>
              </a:solidFill>
            </a:endParaRPr>
          </a:p>
          <a:p>
            <a:endParaRPr lang="en-GB" sz="1600" dirty="0">
              <a:solidFill>
                <a:schemeClr val="tx1"/>
              </a:solidFill>
            </a:endParaRPr>
          </a:p>
          <a:p>
            <a:endParaRPr lang="en-GB" dirty="0">
              <a:solidFill>
                <a:schemeClr val="tx1"/>
              </a:solidFill>
            </a:endParaRPr>
          </a:p>
          <a:p>
            <a:endParaRPr lang="en-GB" dirty="0">
              <a:solidFill>
                <a:schemeClr val="tx1"/>
              </a:solidFill>
            </a:endParaRPr>
          </a:p>
        </p:txBody>
      </p:sp>
    </p:spTree>
    <p:extLst>
      <p:ext uri="{BB962C8B-B14F-4D97-AF65-F5344CB8AC3E}">
        <p14:creationId xmlns:p14="http://schemas.microsoft.com/office/powerpoint/2010/main" val="12678960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180528"/>
            <a:ext cx="6172200" cy="1524000"/>
          </a:xfrm>
        </p:spPr>
        <p:txBody>
          <a:bodyPr>
            <a:normAutofit/>
          </a:bodyPr>
          <a:lstStyle/>
          <a:p>
            <a:pPr algn="l"/>
            <a:r>
              <a:rPr lang="en-GB" sz="2000" dirty="0"/>
              <a:t>With reference to the sources…</a:t>
            </a:r>
            <a:br>
              <a:rPr lang="en-GB" sz="2000" dirty="0"/>
            </a:br>
            <a:br>
              <a:rPr lang="en-GB" sz="2000" dirty="0"/>
            </a:br>
            <a:endParaRPr lang="en-GB" sz="2000" dirty="0">
              <a:latin typeface="KG Blank Space Solid" panose="02000000000000000000" pitchFamily="2" charset="0"/>
            </a:endParaRPr>
          </a:p>
        </p:txBody>
      </p:sp>
      <p:sp>
        <p:nvSpPr>
          <p:cNvPr id="7" name="Rectangle 6"/>
          <p:cNvSpPr/>
          <p:nvPr/>
        </p:nvSpPr>
        <p:spPr>
          <a:xfrm>
            <a:off x="260648" y="971600"/>
            <a:ext cx="6120680" cy="280831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PEEEL (Point, Evidence (referring to source), Explanation (using a study), Evaluate, Link</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260648" y="4211960"/>
            <a:ext cx="6120680" cy="266429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PEEEL (Point, Evidence (referring to source), Explanation (using a study), Evaluate, Link</a:t>
            </a:r>
          </a:p>
          <a:p>
            <a:endParaRPr lang="en-GB" sz="1600" dirty="0"/>
          </a:p>
          <a:p>
            <a:endParaRPr lang="en-GB" sz="1600" dirty="0"/>
          </a:p>
          <a:p>
            <a:endParaRPr lang="en-GB" sz="1600" dirty="0"/>
          </a:p>
          <a:p>
            <a:endParaRPr lang="en-GB" sz="1600" dirty="0"/>
          </a:p>
          <a:p>
            <a:endParaRPr lang="en-GB" sz="1600" dirty="0"/>
          </a:p>
        </p:txBody>
      </p:sp>
      <p:sp>
        <p:nvSpPr>
          <p:cNvPr id="8" name="Rounded Rectangle 7"/>
          <p:cNvSpPr/>
          <p:nvPr/>
        </p:nvSpPr>
        <p:spPr>
          <a:xfrm>
            <a:off x="260648" y="7164288"/>
            <a:ext cx="6192688" cy="100811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600" dirty="0">
              <a:solidFill>
                <a:schemeClr val="tx1"/>
              </a:solidFill>
            </a:endParaRPr>
          </a:p>
          <a:p>
            <a:r>
              <a:rPr lang="en-GB" sz="1600" dirty="0">
                <a:solidFill>
                  <a:schemeClr val="tx1"/>
                </a:solidFill>
              </a:rPr>
              <a:t>Small conclusion</a:t>
            </a:r>
          </a:p>
          <a:p>
            <a:endParaRPr lang="en-GB" sz="1600" dirty="0">
              <a:solidFill>
                <a:schemeClr val="tx1"/>
              </a:solidFill>
            </a:endParaRPr>
          </a:p>
          <a:p>
            <a:endParaRPr lang="en-GB" sz="1600" dirty="0">
              <a:solidFill>
                <a:schemeClr val="tx1"/>
              </a:solidFill>
            </a:endParaRPr>
          </a:p>
          <a:p>
            <a:endParaRPr lang="en-GB" dirty="0">
              <a:solidFill>
                <a:schemeClr val="tx1"/>
              </a:solidFill>
            </a:endParaRPr>
          </a:p>
          <a:p>
            <a:endParaRPr lang="en-GB" dirty="0">
              <a:solidFill>
                <a:schemeClr val="tx1"/>
              </a:solidFill>
            </a:endParaRPr>
          </a:p>
        </p:txBody>
      </p:sp>
    </p:spTree>
    <p:extLst>
      <p:ext uri="{BB962C8B-B14F-4D97-AF65-F5344CB8AC3E}">
        <p14:creationId xmlns:p14="http://schemas.microsoft.com/office/powerpoint/2010/main" val="8911997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180528"/>
            <a:ext cx="6172200" cy="1524000"/>
          </a:xfrm>
        </p:spPr>
        <p:txBody>
          <a:bodyPr>
            <a:normAutofit/>
          </a:bodyPr>
          <a:lstStyle/>
          <a:p>
            <a:pPr algn="l"/>
            <a:r>
              <a:rPr lang="en-GB" sz="2000" dirty="0"/>
              <a:t>With reference to the sources…</a:t>
            </a:r>
            <a:br>
              <a:rPr lang="en-GB" sz="2000" dirty="0"/>
            </a:br>
            <a:br>
              <a:rPr lang="en-GB" sz="2000" dirty="0"/>
            </a:br>
            <a:endParaRPr lang="en-GB" sz="2000" dirty="0">
              <a:latin typeface="KG Blank Space Solid" panose="02000000000000000000" pitchFamily="2" charset="0"/>
            </a:endParaRPr>
          </a:p>
        </p:txBody>
      </p:sp>
      <p:sp>
        <p:nvSpPr>
          <p:cNvPr id="7" name="Rectangle 6"/>
          <p:cNvSpPr/>
          <p:nvPr/>
        </p:nvSpPr>
        <p:spPr>
          <a:xfrm>
            <a:off x="260648" y="971600"/>
            <a:ext cx="6120680" cy="280831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PEEEL (Point, Evidence (referring to source), Explanation (using a study), Evaluate, Link</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260648" y="4211960"/>
            <a:ext cx="6120680" cy="266429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PEEEL (Point, Evidence (referring to source), Explanation (using a study), Evaluate, Link</a:t>
            </a:r>
          </a:p>
          <a:p>
            <a:endParaRPr lang="en-GB" sz="1600" dirty="0"/>
          </a:p>
          <a:p>
            <a:endParaRPr lang="en-GB" sz="1600" dirty="0"/>
          </a:p>
          <a:p>
            <a:endParaRPr lang="en-GB" sz="1600" dirty="0"/>
          </a:p>
          <a:p>
            <a:endParaRPr lang="en-GB" sz="1600" dirty="0"/>
          </a:p>
          <a:p>
            <a:endParaRPr lang="en-GB" sz="1600" dirty="0"/>
          </a:p>
        </p:txBody>
      </p:sp>
      <p:sp>
        <p:nvSpPr>
          <p:cNvPr id="8" name="Rounded Rectangle 7"/>
          <p:cNvSpPr/>
          <p:nvPr/>
        </p:nvSpPr>
        <p:spPr>
          <a:xfrm>
            <a:off x="260648" y="7164288"/>
            <a:ext cx="6192688" cy="100811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600" dirty="0">
              <a:solidFill>
                <a:schemeClr val="tx1"/>
              </a:solidFill>
            </a:endParaRPr>
          </a:p>
          <a:p>
            <a:r>
              <a:rPr lang="en-GB" sz="1600" dirty="0">
                <a:solidFill>
                  <a:schemeClr val="tx1"/>
                </a:solidFill>
              </a:rPr>
              <a:t>Small conclusion</a:t>
            </a:r>
          </a:p>
          <a:p>
            <a:endParaRPr lang="en-GB" sz="1600" dirty="0">
              <a:solidFill>
                <a:schemeClr val="tx1"/>
              </a:solidFill>
            </a:endParaRPr>
          </a:p>
          <a:p>
            <a:endParaRPr lang="en-GB" sz="1600" dirty="0">
              <a:solidFill>
                <a:schemeClr val="tx1"/>
              </a:solidFill>
            </a:endParaRPr>
          </a:p>
          <a:p>
            <a:endParaRPr lang="en-GB" dirty="0">
              <a:solidFill>
                <a:schemeClr val="tx1"/>
              </a:solidFill>
            </a:endParaRPr>
          </a:p>
          <a:p>
            <a:endParaRPr lang="en-GB" dirty="0">
              <a:solidFill>
                <a:schemeClr val="tx1"/>
              </a:solidFill>
            </a:endParaRPr>
          </a:p>
        </p:txBody>
      </p:sp>
    </p:spTree>
    <p:extLst>
      <p:ext uri="{BB962C8B-B14F-4D97-AF65-F5344CB8AC3E}">
        <p14:creationId xmlns:p14="http://schemas.microsoft.com/office/powerpoint/2010/main" val="2166085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180528"/>
            <a:ext cx="6172200" cy="1524000"/>
          </a:xfrm>
        </p:spPr>
        <p:txBody>
          <a:bodyPr>
            <a:normAutofit/>
          </a:bodyPr>
          <a:lstStyle/>
          <a:p>
            <a:pPr algn="l"/>
            <a:r>
              <a:rPr lang="en-GB" sz="2000" dirty="0"/>
              <a:t>With reference to the sources…</a:t>
            </a:r>
            <a:br>
              <a:rPr lang="en-GB" sz="2000" dirty="0"/>
            </a:br>
            <a:br>
              <a:rPr lang="en-GB" sz="2000" dirty="0"/>
            </a:br>
            <a:endParaRPr lang="en-GB" sz="2000" dirty="0">
              <a:latin typeface="KG Blank Space Solid" panose="02000000000000000000" pitchFamily="2" charset="0"/>
            </a:endParaRPr>
          </a:p>
        </p:txBody>
      </p:sp>
      <p:sp>
        <p:nvSpPr>
          <p:cNvPr id="7" name="Rectangle 6"/>
          <p:cNvSpPr/>
          <p:nvPr/>
        </p:nvSpPr>
        <p:spPr>
          <a:xfrm>
            <a:off x="260648" y="971600"/>
            <a:ext cx="6120680" cy="280831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PEEEL (Point, Evidence (referring to source), Explanation (using a study), Evaluate, Link</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260648" y="4211960"/>
            <a:ext cx="6120680" cy="266429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PEEEL (Point, Evidence (referring to source), Explanation (using a study), Evaluate, Link</a:t>
            </a:r>
          </a:p>
          <a:p>
            <a:endParaRPr lang="en-GB" sz="1600" dirty="0"/>
          </a:p>
          <a:p>
            <a:endParaRPr lang="en-GB" sz="1600" dirty="0"/>
          </a:p>
          <a:p>
            <a:endParaRPr lang="en-GB" sz="1600" dirty="0"/>
          </a:p>
          <a:p>
            <a:endParaRPr lang="en-GB" sz="1600" dirty="0"/>
          </a:p>
          <a:p>
            <a:endParaRPr lang="en-GB" sz="1600" dirty="0"/>
          </a:p>
        </p:txBody>
      </p:sp>
      <p:sp>
        <p:nvSpPr>
          <p:cNvPr id="8" name="Rounded Rectangle 7"/>
          <p:cNvSpPr/>
          <p:nvPr/>
        </p:nvSpPr>
        <p:spPr>
          <a:xfrm>
            <a:off x="260648" y="7164288"/>
            <a:ext cx="6192688" cy="100811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600" dirty="0">
              <a:solidFill>
                <a:schemeClr val="tx1"/>
              </a:solidFill>
            </a:endParaRPr>
          </a:p>
          <a:p>
            <a:r>
              <a:rPr lang="en-GB" sz="1600" dirty="0">
                <a:solidFill>
                  <a:schemeClr val="tx1"/>
                </a:solidFill>
              </a:rPr>
              <a:t>Small conclusion</a:t>
            </a:r>
          </a:p>
          <a:p>
            <a:endParaRPr lang="en-GB" sz="1600" dirty="0">
              <a:solidFill>
                <a:schemeClr val="tx1"/>
              </a:solidFill>
            </a:endParaRPr>
          </a:p>
          <a:p>
            <a:endParaRPr lang="en-GB" sz="1600" dirty="0">
              <a:solidFill>
                <a:schemeClr val="tx1"/>
              </a:solidFill>
            </a:endParaRPr>
          </a:p>
          <a:p>
            <a:endParaRPr lang="en-GB" dirty="0">
              <a:solidFill>
                <a:schemeClr val="tx1"/>
              </a:solidFill>
            </a:endParaRPr>
          </a:p>
          <a:p>
            <a:endParaRPr lang="en-GB" dirty="0">
              <a:solidFill>
                <a:schemeClr val="tx1"/>
              </a:solidFill>
            </a:endParaRPr>
          </a:p>
        </p:txBody>
      </p:sp>
    </p:spTree>
    <p:extLst>
      <p:ext uri="{BB962C8B-B14F-4D97-AF65-F5344CB8AC3E}">
        <p14:creationId xmlns:p14="http://schemas.microsoft.com/office/powerpoint/2010/main" val="40077448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180528"/>
            <a:ext cx="6172200" cy="1524000"/>
          </a:xfrm>
        </p:spPr>
        <p:txBody>
          <a:bodyPr>
            <a:normAutofit/>
          </a:bodyPr>
          <a:lstStyle/>
          <a:p>
            <a:pPr algn="l"/>
            <a:r>
              <a:rPr lang="en-GB" sz="2000" dirty="0"/>
              <a:t>With reference to the sources…</a:t>
            </a:r>
            <a:br>
              <a:rPr lang="en-GB" sz="2000" dirty="0"/>
            </a:br>
            <a:br>
              <a:rPr lang="en-GB" sz="2000" dirty="0"/>
            </a:br>
            <a:endParaRPr lang="en-GB" sz="2000" dirty="0">
              <a:latin typeface="KG Blank Space Solid" panose="02000000000000000000" pitchFamily="2" charset="0"/>
            </a:endParaRPr>
          </a:p>
        </p:txBody>
      </p:sp>
      <p:sp>
        <p:nvSpPr>
          <p:cNvPr id="7" name="Rectangle 6"/>
          <p:cNvSpPr/>
          <p:nvPr/>
        </p:nvSpPr>
        <p:spPr>
          <a:xfrm>
            <a:off x="260648" y="971600"/>
            <a:ext cx="6120680" cy="280831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PEEEL (Point, Evidence (referring to source), Explanation (using a study), Evaluate, Link</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260648" y="4211960"/>
            <a:ext cx="6120680" cy="266429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PEEEL (Point, Evidence (referring to source), Explanation (using a study), Evaluate, Link</a:t>
            </a:r>
          </a:p>
          <a:p>
            <a:endParaRPr lang="en-GB" sz="1600" dirty="0"/>
          </a:p>
          <a:p>
            <a:endParaRPr lang="en-GB" sz="1600" dirty="0"/>
          </a:p>
          <a:p>
            <a:endParaRPr lang="en-GB" sz="1600" dirty="0"/>
          </a:p>
          <a:p>
            <a:endParaRPr lang="en-GB" sz="1600" dirty="0"/>
          </a:p>
          <a:p>
            <a:endParaRPr lang="en-GB" sz="1600" dirty="0"/>
          </a:p>
        </p:txBody>
      </p:sp>
      <p:sp>
        <p:nvSpPr>
          <p:cNvPr id="8" name="Rounded Rectangle 7"/>
          <p:cNvSpPr/>
          <p:nvPr/>
        </p:nvSpPr>
        <p:spPr>
          <a:xfrm>
            <a:off x="260648" y="7164288"/>
            <a:ext cx="6192688" cy="100811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600" dirty="0">
              <a:solidFill>
                <a:schemeClr val="tx1"/>
              </a:solidFill>
            </a:endParaRPr>
          </a:p>
          <a:p>
            <a:r>
              <a:rPr lang="en-GB" sz="1600" dirty="0">
                <a:solidFill>
                  <a:schemeClr val="tx1"/>
                </a:solidFill>
              </a:rPr>
              <a:t>Small conclusion</a:t>
            </a:r>
          </a:p>
          <a:p>
            <a:endParaRPr lang="en-GB" sz="1600" dirty="0">
              <a:solidFill>
                <a:schemeClr val="tx1"/>
              </a:solidFill>
            </a:endParaRPr>
          </a:p>
          <a:p>
            <a:endParaRPr lang="en-GB" sz="1600" dirty="0">
              <a:solidFill>
                <a:schemeClr val="tx1"/>
              </a:solidFill>
            </a:endParaRPr>
          </a:p>
          <a:p>
            <a:endParaRPr lang="en-GB" dirty="0">
              <a:solidFill>
                <a:schemeClr val="tx1"/>
              </a:solidFill>
            </a:endParaRPr>
          </a:p>
          <a:p>
            <a:endParaRPr lang="en-GB" dirty="0">
              <a:solidFill>
                <a:schemeClr val="tx1"/>
              </a:solidFill>
            </a:endParaRPr>
          </a:p>
        </p:txBody>
      </p:sp>
    </p:spTree>
    <p:extLst>
      <p:ext uri="{BB962C8B-B14F-4D97-AF65-F5344CB8AC3E}">
        <p14:creationId xmlns:p14="http://schemas.microsoft.com/office/powerpoint/2010/main" val="26440450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Paper 3: Section A</a:t>
            </a:r>
            <a:br>
              <a:rPr lang="en-GB" dirty="0"/>
            </a:br>
            <a:r>
              <a:rPr lang="en-GB" b="1" dirty="0"/>
              <a:t>16 marks</a:t>
            </a:r>
          </a:p>
        </p:txBody>
      </p:sp>
      <p:sp>
        <p:nvSpPr>
          <p:cNvPr id="3" name="Content Placeholder 2"/>
          <p:cNvSpPr>
            <a:spLocks noGrp="1"/>
          </p:cNvSpPr>
          <p:nvPr>
            <p:ph idx="1"/>
          </p:nvPr>
        </p:nvSpPr>
        <p:spPr/>
        <p:txBody>
          <a:bodyPr/>
          <a:lstStyle/>
          <a:p>
            <a:pPr marL="0" indent="0" algn="ctr">
              <a:buNone/>
            </a:pPr>
            <a:r>
              <a:rPr lang="en-GB" dirty="0"/>
              <a:t>A01:4</a:t>
            </a:r>
          </a:p>
          <a:p>
            <a:pPr marL="0" indent="0" algn="ctr">
              <a:buNone/>
            </a:pPr>
            <a:r>
              <a:rPr lang="en-GB" dirty="0"/>
              <a:t>A02:4</a:t>
            </a:r>
          </a:p>
          <a:p>
            <a:pPr marL="0" indent="0" algn="ctr">
              <a:buNone/>
            </a:pPr>
            <a:r>
              <a:rPr lang="en-GB" sz="4400" b="1" dirty="0"/>
              <a:t>A03:8</a:t>
            </a:r>
          </a:p>
          <a:p>
            <a:pPr marL="0" indent="0" algn="ctr">
              <a:buNone/>
            </a:pPr>
            <a:endParaRPr lang="en-GB" dirty="0"/>
          </a:p>
        </p:txBody>
      </p:sp>
    </p:spTree>
    <p:extLst>
      <p:ext uri="{BB962C8B-B14F-4D97-AF65-F5344CB8AC3E}">
        <p14:creationId xmlns:p14="http://schemas.microsoft.com/office/powerpoint/2010/main" val="493296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Possible 9 mark Qs</a:t>
            </a:r>
          </a:p>
        </p:txBody>
      </p:sp>
      <p:sp>
        <p:nvSpPr>
          <p:cNvPr id="3" name="Content Placeholder 2"/>
          <p:cNvSpPr>
            <a:spLocks noGrp="1"/>
          </p:cNvSpPr>
          <p:nvPr>
            <p:ph idx="1"/>
          </p:nvPr>
        </p:nvSpPr>
        <p:spPr>
          <a:xfrm>
            <a:off x="342900" y="2133601"/>
            <a:ext cx="6326460" cy="6758879"/>
          </a:xfrm>
        </p:spPr>
        <p:txBody>
          <a:bodyPr>
            <a:normAutofit/>
          </a:bodyPr>
          <a:lstStyle/>
          <a:p>
            <a:r>
              <a:rPr lang="en-GB" sz="1400" dirty="0">
                <a:latin typeface="Comic Sans MS"/>
              </a:rPr>
              <a:t>With reference to the sources, explain how digital communications have contributed to the </a:t>
            </a:r>
            <a:r>
              <a:rPr lang="en-GB" sz="1400" b="1" dirty="0">
                <a:latin typeface="Comic Sans MS"/>
              </a:rPr>
              <a:t>process of globalisation</a:t>
            </a:r>
            <a:r>
              <a:rPr lang="en-GB" sz="1400" dirty="0">
                <a:latin typeface="Comic Sans MS"/>
              </a:rPr>
              <a:t>. </a:t>
            </a:r>
          </a:p>
          <a:p>
            <a:endParaRPr lang="en-GB" sz="1400" dirty="0">
              <a:latin typeface="Comic Sans MS"/>
            </a:endParaRPr>
          </a:p>
          <a:p>
            <a:r>
              <a:rPr lang="en-GB" sz="1400" dirty="0">
                <a:latin typeface="Comic Sans MS"/>
              </a:rPr>
              <a:t>With reference to the sources, explain how </a:t>
            </a:r>
            <a:r>
              <a:rPr lang="en-GB" sz="1400" b="1" dirty="0">
                <a:latin typeface="Comic Sans MS"/>
              </a:rPr>
              <a:t>virtual communities </a:t>
            </a:r>
            <a:r>
              <a:rPr lang="en-GB" sz="1400" dirty="0">
                <a:latin typeface="Comic Sans MS"/>
              </a:rPr>
              <a:t>widen the web of </a:t>
            </a:r>
            <a:r>
              <a:rPr lang="en-GB" sz="1400" b="1" dirty="0">
                <a:latin typeface="Comic Sans MS"/>
              </a:rPr>
              <a:t>human relationships </a:t>
            </a:r>
          </a:p>
          <a:p>
            <a:endParaRPr lang="en-GB" sz="1400" dirty="0">
              <a:latin typeface="Comic Sans MS"/>
            </a:endParaRPr>
          </a:p>
          <a:p>
            <a:r>
              <a:rPr lang="en-GB" sz="1400" dirty="0">
                <a:latin typeface="Comic Sans MS"/>
              </a:rPr>
              <a:t>With reference to the sources, explain how engaging with </a:t>
            </a:r>
            <a:r>
              <a:rPr lang="en-GB" sz="1400" b="1" dirty="0">
                <a:latin typeface="Comic Sans MS"/>
              </a:rPr>
              <a:t>digital social networks </a:t>
            </a:r>
            <a:r>
              <a:rPr lang="en-GB" sz="1400" dirty="0">
                <a:latin typeface="Comic Sans MS"/>
              </a:rPr>
              <a:t>may have </a:t>
            </a:r>
            <a:r>
              <a:rPr lang="en-GB" sz="1400" b="1" dirty="0">
                <a:latin typeface="Comic Sans MS"/>
              </a:rPr>
              <a:t>negative consequences </a:t>
            </a:r>
            <a:r>
              <a:rPr lang="en-GB" sz="1400" dirty="0">
                <a:latin typeface="Comic Sans MS"/>
              </a:rPr>
              <a:t>for </a:t>
            </a:r>
            <a:r>
              <a:rPr lang="en-GB" sz="1400" b="1" dirty="0">
                <a:latin typeface="Comic Sans MS"/>
              </a:rPr>
              <a:t>young people</a:t>
            </a:r>
          </a:p>
          <a:p>
            <a:endParaRPr lang="en-GB" sz="1400" b="1" dirty="0">
              <a:latin typeface="Comic Sans MS"/>
            </a:endParaRPr>
          </a:p>
          <a:p>
            <a:r>
              <a:rPr lang="en-GB" sz="1400" dirty="0">
                <a:latin typeface="Comic Sans MS"/>
              </a:rPr>
              <a:t>With reference to the sources, explain how </a:t>
            </a:r>
            <a:r>
              <a:rPr lang="en-GB" sz="1400" b="1" dirty="0">
                <a:latin typeface="Comic Sans MS"/>
              </a:rPr>
              <a:t>digital forms of communication </a:t>
            </a:r>
            <a:r>
              <a:rPr lang="en-GB" sz="1400" dirty="0">
                <a:latin typeface="Comic Sans MS"/>
              </a:rPr>
              <a:t>can have an impact on </a:t>
            </a:r>
            <a:r>
              <a:rPr lang="en-GB" sz="1400" b="1" dirty="0">
                <a:latin typeface="Comic Sans MS"/>
              </a:rPr>
              <a:t>conflict and change  </a:t>
            </a:r>
          </a:p>
          <a:p>
            <a:endParaRPr lang="en-GB" sz="1400" b="1" dirty="0">
              <a:latin typeface="Comic Sans MS"/>
            </a:endParaRPr>
          </a:p>
          <a:p>
            <a:r>
              <a:rPr lang="en-GB" sz="1400" dirty="0">
                <a:latin typeface="Comic Sans MS"/>
              </a:rPr>
              <a:t>With reference to the sources, explain some of the </a:t>
            </a:r>
            <a:r>
              <a:rPr lang="en-GB" sz="1400" b="1" dirty="0">
                <a:latin typeface="Comic Sans MS"/>
              </a:rPr>
              <a:t>problems </a:t>
            </a:r>
            <a:r>
              <a:rPr lang="en-GB" sz="1400" dirty="0">
                <a:latin typeface="Comic Sans MS"/>
              </a:rPr>
              <a:t>with </a:t>
            </a:r>
            <a:r>
              <a:rPr lang="en-GB" sz="1400" b="1" dirty="0">
                <a:latin typeface="Comic Sans MS"/>
              </a:rPr>
              <a:t>defining globalisation </a:t>
            </a:r>
          </a:p>
          <a:p>
            <a:endParaRPr lang="en-GB" sz="1400" b="1" dirty="0">
              <a:latin typeface="Comic Sans MS"/>
            </a:endParaRPr>
          </a:p>
          <a:p>
            <a:r>
              <a:rPr lang="en-GB" sz="1400" dirty="0">
                <a:latin typeface="Comic Sans MS"/>
              </a:rPr>
              <a:t>With reference to the sources, explain how digital communication has lead to social change </a:t>
            </a:r>
          </a:p>
          <a:p>
            <a:endParaRPr lang="en-GB" sz="1400" dirty="0">
              <a:latin typeface="Comic Sans MS"/>
            </a:endParaRPr>
          </a:p>
          <a:p>
            <a:r>
              <a:rPr lang="en-GB" sz="1400" dirty="0">
                <a:latin typeface="Comic Sans MS"/>
              </a:rPr>
              <a:t>With reference to the source, explain how digital communication has contributed to the development of relationships </a:t>
            </a:r>
          </a:p>
          <a:p>
            <a:endParaRPr lang="en-GB" sz="1400" dirty="0">
              <a:latin typeface="Comic Sans MS"/>
            </a:endParaRPr>
          </a:p>
          <a:p>
            <a:r>
              <a:rPr lang="en-GB" sz="1400" dirty="0">
                <a:latin typeface="Comic Sans MS"/>
              </a:rPr>
              <a:t>With reference to the source, explain how advancements in digital communication has lead societies and cultures to protect their own domestic media and cultural industries </a:t>
            </a:r>
          </a:p>
          <a:p>
            <a:endParaRPr lang="en-GB" sz="1400" dirty="0">
              <a:latin typeface="Comic Sans MS"/>
            </a:endParaRPr>
          </a:p>
          <a:p>
            <a:endParaRPr lang="en-GB" sz="1400" dirty="0">
              <a:latin typeface="Comic Sans MS"/>
            </a:endParaRPr>
          </a:p>
          <a:p>
            <a:endParaRPr lang="en-GB" dirty="0"/>
          </a:p>
        </p:txBody>
      </p:sp>
    </p:spTree>
    <p:extLst>
      <p:ext uri="{BB962C8B-B14F-4D97-AF65-F5344CB8AC3E}">
        <p14:creationId xmlns:p14="http://schemas.microsoft.com/office/powerpoint/2010/main" val="10779958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Possible 16 marks Qs</a:t>
            </a:r>
          </a:p>
        </p:txBody>
      </p:sp>
      <p:sp>
        <p:nvSpPr>
          <p:cNvPr id="3" name="Content Placeholder 2"/>
          <p:cNvSpPr>
            <a:spLocks noGrp="1"/>
          </p:cNvSpPr>
          <p:nvPr>
            <p:ph idx="1"/>
          </p:nvPr>
        </p:nvSpPr>
        <p:spPr>
          <a:xfrm>
            <a:off x="342900" y="2133601"/>
            <a:ext cx="6172200" cy="7010399"/>
          </a:xfrm>
        </p:spPr>
        <p:txBody>
          <a:bodyPr>
            <a:normAutofit/>
          </a:bodyPr>
          <a:lstStyle/>
          <a:p>
            <a:r>
              <a:rPr lang="en-GB" sz="1300" dirty="0">
                <a:latin typeface="Comic Sans MS"/>
              </a:rPr>
              <a:t>Evaluate the view that the world has become a global village characterised by cultural homogeneity or sameness </a:t>
            </a:r>
          </a:p>
          <a:p>
            <a:endParaRPr lang="en-GB" sz="1300" dirty="0">
              <a:latin typeface="Comic Sans MS"/>
            </a:endParaRPr>
          </a:p>
          <a:p>
            <a:r>
              <a:rPr lang="en-GB" sz="1300" dirty="0">
                <a:latin typeface="Comic Sans MS"/>
              </a:rPr>
              <a:t>Evaluate the feminist approach to digital communication </a:t>
            </a:r>
          </a:p>
          <a:p>
            <a:endParaRPr lang="en-GB" sz="1300" dirty="0">
              <a:latin typeface="Comic Sans MS"/>
            </a:endParaRPr>
          </a:p>
          <a:p>
            <a:r>
              <a:rPr lang="en-GB" sz="1300" dirty="0">
                <a:latin typeface="Comic Sans MS"/>
              </a:rPr>
              <a:t>Outline and evaluate the Marxist views on developments in digital communication</a:t>
            </a:r>
          </a:p>
          <a:p>
            <a:endParaRPr lang="en-GB" sz="1300" dirty="0">
              <a:latin typeface="Comic Sans MS"/>
            </a:endParaRPr>
          </a:p>
          <a:p>
            <a:r>
              <a:rPr lang="en-GB" sz="1300" dirty="0">
                <a:latin typeface="Comic Sans MS"/>
              </a:rPr>
              <a:t>Evaluate the view that </a:t>
            </a:r>
            <a:r>
              <a:rPr lang="en-GB" sz="1300" b="1" dirty="0">
                <a:latin typeface="Comic Sans MS"/>
              </a:rPr>
              <a:t>globalisation</a:t>
            </a:r>
            <a:r>
              <a:rPr lang="en-GB" sz="1300" dirty="0">
                <a:latin typeface="Comic Sans MS"/>
              </a:rPr>
              <a:t> and the development of communication simply reinforces capitalism</a:t>
            </a:r>
          </a:p>
          <a:p>
            <a:endParaRPr lang="en-GB" sz="1300" dirty="0">
              <a:latin typeface="Comic Sans MS"/>
            </a:endParaRPr>
          </a:p>
          <a:p>
            <a:r>
              <a:rPr lang="en-GB" sz="1300" dirty="0">
                <a:latin typeface="Comic Sans MS"/>
              </a:rPr>
              <a:t>Outline and evaluate the postmodernist views on developments in digital communication</a:t>
            </a:r>
          </a:p>
          <a:p>
            <a:endParaRPr lang="en-GB" sz="1300" dirty="0">
              <a:latin typeface="Comic Sans MS"/>
            </a:endParaRPr>
          </a:p>
          <a:p>
            <a:r>
              <a:rPr lang="en-GB" sz="1300" dirty="0">
                <a:latin typeface="Comic Sans MS"/>
              </a:rPr>
              <a:t>Evaluate the view that digital communication can now be used for social change </a:t>
            </a:r>
          </a:p>
          <a:p>
            <a:endParaRPr lang="en-GB" sz="1300" dirty="0">
              <a:latin typeface="Comic Sans MS"/>
            </a:endParaRPr>
          </a:p>
          <a:p>
            <a:r>
              <a:rPr lang="en-GB" sz="1300" dirty="0">
                <a:latin typeface="Comic Sans MS"/>
              </a:rPr>
              <a:t>Evaluate the view that digital communication has meant we have become more divided </a:t>
            </a:r>
          </a:p>
          <a:p>
            <a:endParaRPr lang="en-GB" sz="1300" dirty="0">
              <a:latin typeface="Comic Sans MS"/>
            </a:endParaRPr>
          </a:p>
          <a:p>
            <a:r>
              <a:rPr lang="en-GB" sz="1300" dirty="0">
                <a:latin typeface="Comic Sans MS"/>
              </a:rPr>
              <a:t>Evaluate the view that digital communication and its advancements has now meant that we are able to express our identities more freely </a:t>
            </a:r>
          </a:p>
          <a:p>
            <a:endParaRPr lang="en-GB" sz="1300" dirty="0">
              <a:latin typeface="Comic Sans MS"/>
            </a:endParaRPr>
          </a:p>
          <a:p>
            <a:r>
              <a:rPr lang="en-GB" sz="1300" dirty="0">
                <a:latin typeface="Comic Sans MS"/>
              </a:rPr>
              <a:t>Evaluate the view that social media enriches and facilitates human interaction </a:t>
            </a:r>
          </a:p>
          <a:p>
            <a:endParaRPr lang="en-GB" sz="1300" dirty="0">
              <a:latin typeface="Comic Sans MS"/>
            </a:endParaRPr>
          </a:p>
          <a:p>
            <a:r>
              <a:rPr lang="en-GB" sz="1300" dirty="0">
                <a:latin typeface="Comic Sans MS"/>
              </a:rPr>
              <a:t>Evaluate the view that because of the advancements in digital communication, societies and cultures are protecting their own domestic media and cultural industries </a:t>
            </a:r>
          </a:p>
          <a:p>
            <a:endParaRPr lang="en-GB" sz="1300" dirty="0">
              <a:latin typeface="Comic Sans MS"/>
            </a:endParaRPr>
          </a:p>
          <a:p>
            <a:endParaRPr lang="en-GB" dirty="0"/>
          </a:p>
        </p:txBody>
      </p:sp>
    </p:spTree>
    <p:extLst>
      <p:ext uri="{BB962C8B-B14F-4D97-AF65-F5344CB8AC3E}">
        <p14:creationId xmlns:p14="http://schemas.microsoft.com/office/powerpoint/2010/main" val="34057701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0648" y="29776"/>
            <a:ext cx="6172200" cy="677424"/>
          </a:xfrm>
        </p:spPr>
        <p:txBody>
          <a:bodyPr>
            <a:normAutofit fontScale="90000"/>
          </a:bodyPr>
          <a:lstStyle/>
          <a:p>
            <a:r>
              <a:rPr lang="en-GB" dirty="0"/>
              <a:t>Exemplar</a:t>
            </a:r>
          </a:p>
        </p:txBody>
      </p:sp>
      <p:sp>
        <p:nvSpPr>
          <p:cNvPr id="4" name="Content Placeholder 3"/>
          <p:cNvSpPr>
            <a:spLocks noGrp="1"/>
          </p:cNvSpPr>
          <p:nvPr>
            <p:ph idx="1"/>
          </p:nvPr>
        </p:nvSpPr>
        <p:spPr>
          <a:xfrm>
            <a:off x="188640" y="1259632"/>
            <a:ext cx="6326460" cy="7704856"/>
          </a:xfrm>
          <a:ln>
            <a:solidFill>
              <a:schemeClr val="tx1"/>
            </a:solidFill>
          </a:ln>
        </p:spPr>
        <p:txBody>
          <a:bodyPr>
            <a:noAutofit/>
          </a:bodyPr>
          <a:lstStyle/>
          <a:p>
            <a:pPr marL="0" indent="0">
              <a:buNone/>
            </a:pPr>
            <a:r>
              <a:rPr lang="en-GB" sz="1200" dirty="0"/>
              <a:t>Digital social communication refers to messaging others via technology such as the internet. Some argue that the increase in use of digital social communication can widen participation in democracy and has the potential to help people in their pursuit of life chances. </a:t>
            </a:r>
          </a:p>
          <a:p>
            <a:pPr marL="0" indent="0">
              <a:buNone/>
            </a:pPr>
            <a:r>
              <a:rPr lang="en-GB" sz="1200" dirty="0"/>
              <a:t>For example, digital social media is a means in which the public can participate in the democratic system. Members of the public can contact their MPs through email, Twitter or create an online petition that can be shared through social networks. </a:t>
            </a:r>
            <a:r>
              <a:rPr lang="en-GB" sz="1200" dirty="0" err="1"/>
              <a:t>Jurgenson</a:t>
            </a:r>
            <a:r>
              <a:rPr lang="en-GB" sz="1200" dirty="0"/>
              <a:t> argues how social networks were a useful tool in which people could make connections with each other in the lead up to what became the Egyptian social revolution. This links to the pluralistic theory of mass media: that the wider the range of media providers, the wider the range of opinions being shared which leads to a more equal political system. </a:t>
            </a:r>
          </a:p>
          <a:p>
            <a:pPr marL="0" indent="0">
              <a:buNone/>
            </a:pPr>
            <a:r>
              <a:rPr lang="en-GB" sz="1200" dirty="0"/>
              <a:t>Some argue that when people communicate through digital social media, they are not face to face, and therefore, the interaction is free of anyone being pre-judged based on how they appear. This was true in the research by </a:t>
            </a:r>
            <a:r>
              <a:rPr lang="en-GB" sz="1200" dirty="0" err="1"/>
              <a:t>Bloustein</a:t>
            </a:r>
            <a:r>
              <a:rPr lang="en-GB" sz="1200" dirty="0"/>
              <a:t> and Wood: Second Life research, in which there seemed to be a post-modern opportunity to create a self-identity free from being judged on appearance. For example, research by the charity group SCOPE (2000) found that the leisure habits of 11-15 year olds were similar between people with and without disabilities e.g. online activities such as social gaming. This point links strongly to Goffman’s presentation of the self: as the players of online games never meet in person, a person who may face prejudice and discrimination due to their body or the way they look, might feel empowered by the greater control of the presentation of their self to others. </a:t>
            </a:r>
          </a:p>
          <a:p>
            <a:pPr marL="0" indent="0">
              <a:buNone/>
            </a:pPr>
            <a:r>
              <a:rPr lang="en-GB" sz="1200" dirty="0"/>
              <a:t>However, other researchers are less optimistic about the equalising effects of digital social communication. For example, access to digital social communication does rely on the means to pay for online access. Although the price of devices has come down over time, the more affluent will be more privileged in using digital social communication. </a:t>
            </a:r>
          </a:p>
          <a:p>
            <a:pPr marL="0" indent="0">
              <a:buNone/>
            </a:pPr>
            <a:r>
              <a:rPr lang="en-GB" sz="1200" dirty="0"/>
              <a:t>The data that can be collected from the use of digital social media can lead to greater surveillance and therefore manipulation of the public. Foucault argued that over time, Governments and powerful institutions would develop sophisticated means of surveillance over the population. Websites such as youarewhatyoulike.com and a TED talk by </a:t>
            </a:r>
            <a:r>
              <a:rPr lang="en-GB" sz="1200" dirty="0" err="1"/>
              <a:t>Golbeck</a:t>
            </a:r>
            <a:r>
              <a:rPr lang="en-GB" sz="1200" dirty="0"/>
              <a:t>, 2013, regarding “Why Social Media Likes Say More Than You Think”, might lead to a more unequal society in the sense that those in power gain even more control over the public. This point has strong links to Marxist ideas that the state manipulates the public in order to maintain the power of the bourgeoisie. </a:t>
            </a:r>
          </a:p>
          <a:p>
            <a:pPr marL="0" indent="0">
              <a:buNone/>
            </a:pPr>
            <a:r>
              <a:rPr lang="en-GB" sz="1200" dirty="0"/>
              <a:t>Digital social media may also be criticised from a feminist point of view as there is a large amount of evidence describing the level of patriarchy that is online. Many examples of misogyny exist online shown by the work of </a:t>
            </a:r>
            <a:r>
              <a:rPr lang="en-GB" sz="1200" dirty="0" err="1"/>
              <a:t>Ringrose</a:t>
            </a:r>
            <a:r>
              <a:rPr lang="en-GB" sz="1200" dirty="0"/>
              <a:t> et al (2013) who found evidence of how sexting between teenagers led to a traditional control and exploitation of girls via the possession of photos stored on mobile phone devices. </a:t>
            </a:r>
          </a:p>
          <a:p>
            <a:pPr marL="0" indent="0">
              <a:buNone/>
            </a:pPr>
            <a:r>
              <a:rPr lang="en-GB" sz="1200" dirty="0"/>
              <a:t>To conclude, digital social communication can be used in ways to both reduce and further social inequality. If we took a global view on this question, the gap in internet access between different countries around the world suggests that the global village is an unequal one. </a:t>
            </a:r>
          </a:p>
        </p:txBody>
      </p:sp>
      <p:sp>
        <p:nvSpPr>
          <p:cNvPr id="5" name="Rectangle 4"/>
          <p:cNvSpPr/>
          <p:nvPr/>
        </p:nvSpPr>
        <p:spPr>
          <a:xfrm>
            <a:off x="260648" y="539552"/>
            <a:ext cx="6264696" cy="646331"/>
          </a:xfrm>
          <a:prstGeom prst="rect">
            <a:avLst/>
          </a:prstGeom>
        </p:spPr>
        <p:txBody>
          <a:bodyPr wrap="square">
            <a:spAutoFit/>
          </a:bodyPr>
          <a:lstStyle/>
          <a:p>
            <a:r>
              <a:rPr lang="en-GB" dirty="0">
                <a:solidFill>
                  <a:srgbClr val="000000"/>
                </a:solidFill>
                <a:latin typeface="Myriad Pro"/>
              </a:rPr>
              <a:t>Digital social communication has reduced social inequality’. Evaluate this point of view. </a:t>
            </a:r>
            <a:r>
              <a:rPr lang="en-GB" b="1" dirty="0">
                <a:solidFill>
                  <a:srgbClr val="000000"/>
                </a:solidFill>
                <a:latin typeface="Myriad Pro"/>
              </a:rPr>
              <a:t>[16] </a:t>
            </a:r>
            <a:endParaRPr lang="en-GB" dirty="0"/>
          </a:p>
        </p:txBody>
      </p:sp>
    </p:spTree>
    <p:extLst>
      <p:ext uri="{BB962C8B-B14F-4D97-AF65-F5344CB8AC3E}">
        <p14:creationId xmlns:p14="http://schemas.microsoft.com/office/powerpoint/2010/main" val="28867034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2656" y="755576"/>
            <a:ext cx="6120680" cy="792088"/>
          </a:xfrm>
          <a:prstGeom prst="rect">
            <a:avLst/>
          </a:prstGeom>
          <a:solidFill>
            <a:schemeClr val="bg1">
              <a:lumMod val="95000"/>
            </a:schemeClr>
          </a:solidFill>
          <a:ln w="38100"/>
        </p:spPr>
        <p:style>
          <a:lnRef idx="2">
            <a:schemeClr val="dk1"/>
          </a:lnRef>
          <a:fillRef idx="1">
            <a:schemeClr val="lt1"/>
          </a:fillRef>
          <a:effectRef idx="0">
            <a:schemeClr val="dk1"/>
          </a:effectRef>
          <a:fontRef idx="minor">
            <a:schemeClr val="dk1"/>
          </a:fontRef>
        </p:style>
        <p:txBody>
          <a:bodyPr rtlCol="0" anchor="ctr"/>
          <a:lstStyle/>
          <a:p>
            <a:r>
              <a:rPr lang="en-GB" dirty="0"/>
              <a:t>Introduction (define key terms/the debate):</a:t>
            </a:r>
          </a:p>
          <a:p>
            <a:endParaRPr lang="en-GB" dirty="0"/>
          </a:p>
          <a:p>
            <a:endParaRPr lang="en-GB" dirty="0"/>
          </a:p>
        </p:txBody>
      </p:sp>
      <p:sp>
        <p:nvSpPr>
          <p:cNvPr id="5" name="Rectangle 4"/>
          <p:cNvSpPr/>
          <p:nvPr/>
        </p:nvSpPr>
        <p:spPr>
          <a:xfrm>
            <a:off x="332656" y="1691680"/>
            <a:ext cx="6120680" cy="136815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endParaRPr lang="en-GB" sz="1600" u="sng" dirty="0"/>
          </a:p>
          <a:p>
            <a:r>
              <a:rPr lang="en-GB" sz="1600" u="sng" dirty="0"/>
              <a:t>Argument </a:t>
            </a:r>
            <a:r>
              <a:rPr lang="en-GB" sz="1600" u="sng" dirty="0" err="1"/>
              <a:t>for:</a:t>
            </a:r>
            <a:r>
              <a:rPr lang="en-GB" sz="1600" dirty="0" err="1"/>
              <a:t>PEEL</a:t>
            </a:r>
            <a:r>
              <a:rPr lang="en-GB" sz="1600" dirty="0"/>
              <a:t> + evaluation</a:t>
            </a:r>
            <a:endParaRPr lang="en-GB" sz="1600" u="sng" dirty="0"/>
          </a:p>
          <a:p>
            <a:endParaRPr lang="en-GB" sz="1600" u="sng"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6" name="Rectangle 5"/>
          <p:cNvSpPr/>
          <p:nvPr/>
        </p:nvSpPr>
        <p:spPr>
          <a:xfrm>
            <a:off x="332656" y="3131840"/>
            <a:ext cx="6120680" cy="158417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t>
            </a:r>
            <a:r>
              <a:rPr lang="en-GB" sz="1600" u="sng" dirty="0" err="1"/>
              <a:t>for:PEEL</a:t>
            </a:r>
            <a:r>
              <a:rPr lang="en-GB" sz="1600" u="sng" dirty="0"/>
              <a:t> + evaluation</a:t>
            </a:r>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7" name="Rectangle 6"/>
          <p:cNvSpPr/>
          <p:nvPr/>
        </p:nvSpPr>
        <p:spPr>
          <a:xfrm>
            <a:off x="332656" y="4788024"/>
            <a:ext cx="6120680" cy="158417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against: </a:t>
            </a:r>
            <a:r>
              <a:rPr lang="en-GB" sz="1600" dirty="0"/>
              <a:t> </a:t>
            </a:r>
            <a:r>
              <a:rPr lang="en-GB" sz="1600" b="1" dirty="0"/>
              <a:t>PEEL + evaluation</a:t>
            </a:r>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8" name="Rectangle 7"/>
          <p:cNvSpPr/>
          <p:nvPr/>
        </p:nvSpPr>
        <p:spPr>
          <a:xfrm>
            <a:off x="332656" y="6444208"/>
            <a:ext cx="6120680" cy="1800200"/>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against: </a:t>
            </a:r>
            <a:r>
              <a:rPr lang="en-GB" sz="1600" b="1" u="sng" dirty="0"/>
              <a:t> </a:t>
            </a:r>
            <a:r>
              <a:rPr lang="en-GB" sz="1600" dirty="0"/>
              <a:t>PEEL + evaluation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332656" y="8248414"/>
            <a:ext cx="6120680" cy="716074"/>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Conclusion- must be evaluative</a:t>
            </a:r>
          </a:p>
          <a:p>
            <a:endParaRPr lang="en-GB" sz="1600" dirty="0"/>
          </a:p>
          <a:p>
            <a:endParaRPr lang="en-GB" sz="1600" dirty="0"/>
          </a:p>
        </p:txBody>
      </p:sp>
      <p:sp>
        <p:nvSpPr>
          <p:cNvPr id="10" name="Rectangle 9"/>
          <p:cNvSpPr/>
          <p:nvPr/>
        </p:nvSpPr>
        <p:spPr>
          <a:xfrm>
            <a:off x="27856" y="27112"/>
            <a:ext cx="6912768" cy="369332"/>
          </a:xfrm>
          <a:prstGeom prst="rect">
            <a:avLst/>
          </a:prstGeom>
        </p:spPr>
        <p:txBody>
          <a:bodyPr wrap="square">
            <a:spAutoFit/>
          </a:bodyPr>
          <a:lstStyle/>
          <a:p>
            <a:r>
              <a:rPr lang="en-GB" dirty="0"/>
              <a:t>Evaluate the ………………………. view that ……………………………….</a:t>
            </a:r>
          </a:p>
        </p:txBody>
      </p:sp>
    </p:spTree>
    <p:extLst>
      <p:ext uri="{BB962C8B-B14F-4D97-AF65-F5344CB8AC3E}">
        <p14:creationId xmlns:p14="http://schemas.microsoft.com/office/powerpoint/2010/main" val="32725722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2656" y="755576"/>
            <a:ext cx="6120680" cy="792088"/>
          </a:xfrm>
          <a:prstGeom prst="rect">
            <a:avLst/>
          </a:prstGeom>
          <a:solidFill>
            <a:schemeClr val="bg1">
              <a:lumMod val="95000"/>
            </a:schemeClr>
          </a:solidFill>
          <a:ln w="38100"/>
        </p:spPr>
        <p:style>
          <a:lnRef idx="2">
            <a:schemeClr val="dk1"/>
          </a:lnRef>
          <a:fillRef idx="1">
            <a:schemeClr val="lt1"/>
          </a:fillRef>
          <a:effectRef idx="0">
            <a:schemeClr val="dk1"/>
          </a:effectRef>
          <a:fontRef idx="minor">
            <a:schemeClr val="dk1"/>
          </a:fontRef>
        </p:style>
        <p:txBody>
          <a:bodyPr rtlCol="0" anchor="ctr"/>
          <a:lstStyle/>
          <a:p>
            <a:r>
              <a:rPr lang="en-GB" dirty="0"/>
              <a:t>Introduction (define key terms/the debate):</a:t>
            </a:r>
          </a:p>
          <a:p>
            <a:endParaRPr lang="en-GB" dirty="0"/>
          </a:p>
          <a:p>
            <a:endParaRPr lang="en-GB" dirty="0"/>
          </a:p>
        </p:txBody>
      </p:sp>
      <p:sp>
        <p:nvSpPr>
          <p:cNvPr id="5" name="Rectangle 4"/>
          <p:cNvSpPr/>
          <p:nvPr/>
        </p:nvSpPr>
        <p:spPr>
          <a:xfrm>
            <a:off x="332656" y="1691680"/>
            <a:ext cx="6120680" cy="136815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endParaRPr lang="en-GB" sz="1600" u="sng" dirty="0"/>
          </a:p>
          <a:p>
            <a:r>
              <a:rPr lang="en-GB" sz="1600" u="sng" dirty="0"/>
              <a:t>Argument </a:t>
            </a:r>
            <a:r>
              <a:rPr lang="en-GB" sz="1600" u="sng" dirty="0" err="1"/>
              <a:t>for:</a:t>
            </a:r>
            <a:r>
              <a:rPr lang="en-GB" sz="1600" dirty="0" err="1"/>
              <a:t>PEEL</a:t>
            </a:r>
            <a:r>
              <a:rPr lang="en-GB" sz="1600" dirty="0"/>
              <a:t> + evaluation</a:t>
            </a:r>
            <a:endParaRPr lang="en-GB" sz="1600" u="sng" dirty="0"/>
          </a:p>
          <a:p>
            <a:endParaRPr lang="en-GB" sz="1600" u="sng"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6" name="Rectangle 5"/>
          <p:cNvSpPr/>
          <p:nvPr/>
        </p:nvSpPr>
        <p:spPr>
          <a:xfrm>
            <a:off x="332656" y="3131840"/>
            <a:ext cx="6120680" cy="158417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t>
            </a:r>
            <a:r>
              <a:rPr lang="en-GB" sz="1600" u="sng" dirty="0" err="1"/>
              <a:t>for:PEEL</a:t>
            </a:r>
            <a:r>
              <a:rPr lang="en-GB" sz="1600" u="sng" dirty="0"/>
              <a:t> + evaluation</a:t>
            </a:r>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7" name="Rectangle 6"/>
          <p:cNvSpPr/>
          <p:nvPr/>
        </p:nvSpPr>
        <p:spPr>
          <a:xfrm>
            <a:off x="332656" y="4788024"/>
            <a:ext cx="6120680" cy="158417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against: </a:t>
            </a:r>
            <a:r>
              <a:rPr lang="en-GB" sz="1600" dirty="0"/>
              <a:t> </a:t>
            </a:r>
            <a:r>
              <a:rPr lang="en-GB" sz="1600" b="1" dirty="0"/>
              <a:t>PEEL + evaluation</a:t>
            </a:r>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8" name="Rectangle 7"/>
          <p:cNvSpPr/>
          <p:nvPr/>
        </p:nvSpPr>
        <p:spPr>
          <a:xfrm>
            <a:off x="332656" y="6444208"/>
            <a:ext cx="6120680" cy="1800200"/>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against: </a:t>
            </a:r>
            <a:r>
              <a:rPr lang="en-GB" sz="1600" b="1" u="sng" dirty="0"/>
              <a:t> </a:t>
            </a:r>
            <a:r>
              <a:rPr lang="en-GB" sz="1600" dirty="0"/>
              <a:t>PEEL + evaluation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332656" y="8248414"/>
            <a:ext cx="6120680" cy="716074"/>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Conclusion- must be evaluative</a:t>
            </a:r>
          </a:p>
          <a:p>
            <a:endParaRPr lang="en-GB" sz="1600" dirty="0"/>
          </a:p>
          <a:p>
            <a:endParaRPr lang="en-GB" sz="1600" dirty="0"/>
          </a:p>
        </p:txBody>
      </p:sp>
      <p:sp>
        <p:nvSpPr>
          <p:cNvPr id="10" name="Rectangle 9"/>
          <p:cNvSpPr/>
          <p:nvPr/>
        </p:nvSpPr>
        <p:spPr>
          <a:xfrm>
            <a:off x="27856" y="27112"/>
            <a:ext cx="6912768" cy="369332"/>
          </a:xfrm>
          <a:prstGeom prst="rect">
            <a:avLst/>
          </a:prstGeom>
        </p:spPr>
        <p:txBody>
          <a:bodyPr wrap="square">
            <a:spAutoFit/>
          </a:bodyPr>
          <a:lstStyle/>
          <a:p>
            <a:r>
              <a:rPr lang="en-GB" dirty="0"/>
              <a:t>Evaluate the ………………………. view that ……………………………….</a:t>
            </a:r>
          </a:p>
        </p:txBody>
      </p:sp>
    </p:spTree>
    <p:extLst>
      <p:ext uri="{BB962C8B-B14F-4D97-AF65-F5344CB8AC3E}">
        <p14:creationId xmlns:p14="http://schemas.microsoft.com/office/powerpoint/2010/main" val="32099994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2656" y="755576"/>
            <a:ext cx="6120680" cy="792088"/>
          </a:xfrm>
          <a:prstGeom prst="rect">
            <a:avLst/>
          </a:prstGeom>
          <a:solidFill>
            <a:schemeClr val="bg1">
              <a:lumMod val="95000"/>
            </a:schemeClr>
          </a:solidFill>
          <a:ln w="38100"/>
        </p:spPr>
        <p:style>
          <a:lnRef idx="2">
            <a:schemeClr val="dk1"/>
          </a:lnRef>
          <a:fillRef idx="1">
            <a:schemeClr val="lt1"/>
          </a:fillRef>
          <a:effectRef idx="0">
            <a:schemeClr val="dk1"/>
          </a:effectRef>
          <a:fontRef idx="minor">
            <a:schemeClr val="dk1"/>
          </a:fontRef>
        </p:style>
        <p:txBody>
          <a:bodyPr rtlCol="0" anchor="ctr"/>
          <a:lstStyle/>
          <a:p>
            <a:r>
              <a:rPr lang="en-GB" dirty="0"/>
              <a:t>Introduction (define key terms/the debate):</a:t>
            </a:r>
          </a:p>
          <a:p>
            <a:endParaRPr lang="en-GB" dirty="0"/>
          </a:p>
          <a:p>
            <a:endParaRPr lang="en-GB" dirty="0"/>
          </a:p>
        </p:txBody>
      </p:sp>
      <p:sp>
        <p:nvSpPr>
          <p:cNvPr id="5" name="Rectangle 4"/>
          <p:cNvSpPr/>
          <p:nvPr/>
        </p:nvSpPr>
        <p:spPr>
          <a:xfrm>
            <a:off x="332656" y="1691680"/>
            <a:ext cx="6120680" cy="136815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endParaRPr lang="en-GB" sz="1600" u="sng" dirty="0"/>
          </a:p>
          <a:p>
            <a:r>
              <a:rPr lang="en-GB" sz="1600" u="sng" dirty="0"/>
              <a:t>Argument </a:t>
            </a:r>
            <a:r>
              <a:rPr lang="en-GB" sz="1600" u="sng" dirty="0" err="1"/>
              <a:t>for:</a:t>
            </a:r>
            <a:r>
              <a:rPr lang="en-GB" sz="1600" dirty="0" err="1"/>
              <a:t>PEEL</a:t>
            </a:r>
            <a:r>
              <a:rPr lang="en-GB" sz="1600" dirty="0"/>
              <a:t> + evaluation</a:t>
            </a:r>
            <a:endParaRPr lang="en-GB" sz="1600" u="sng" dirty="0"/>
          </a:p>
          <a:p>
            <a:endParaRPr lang="en-GB" sz="1600" u="sng"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6" name="Rectangle 5"/>
          <p:cNvSpPr/>
          <p:nvPr/>
        </p:nvSpPr>
        <p:spPr>
          <a:xfrm>
            <a:off x="332656" y="3131840"/>
            <a:ext cx="6120680" cy="158417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t>
            </a:r>
            <a:r>
              <a:rPr lang="en-GB" sz="1600" u="sng" dirty="0" err="1"/>
              <a:t>for:PEEL</a:t>
            </a:r>
            <a:r>
              <a:rPr lang="en-GB" sz="1600" u="sng" dirty="0"/>
              <a:t> + evaluation</a:t>
            </a:r>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7" name="Rectangle 6"/>
          <p:cNvSpPr/>
          <p:nvPr/>
        </p:nvSpPr>
        <p:spPr>
          <a:xfrm>
            <a:off x="332656" y="4788024"/>
            <a:ext cx="6120680" cy="158417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against: </a:t>
            </a:r>
            <a:r>
              <a:rPr lang="en-GB" sz="1600" dirty="0"/>
              <a:t> </a:t>
            </a:r>
            <a:r>
              <a:rPr lang="en-GB" sz="1600" b="1" dirty="0"/>
              <a:t>PEEL + evaluation</a:t>
            </a:r>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8" name="Rectangle 7"/>
          <p:cNvSpPr/>
          <p:nvPr/>
        </p:nvSpPr>
        <p:spPr>
          <a:xfrm>
            <a:off x="332656" y="6444208"/>
            <a:ext cx="6120680" cy="1800200"/>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against: </a:t>
            </a:r>
            <a:r>
              <a:rPr lang="en-GB" sz="1600" b="1" u="sng" dirty="0"/>
              <a:t> </a:t>
            </a:r>
            <a:r>
              <a:rPr lang="en-GB" sz="1600" dirty="0"/>
              <a:t>PEEL + evaluation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332656" y="8248414"/>
            <a:ext cx="6120680" cy="716074"/>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Conclusion- must be evaluative</a:t>
            </a:r>
          </a:p>
          <a:p>
            <a:endParaRPr lang="en-GB" sz="1600" dirty="0"/>
          </a:p>
          <a:p>
            <a:endParaRPr lang="en-GB" sz="1600" dirty="0"/>
          </a:p>
        </p:txBody>
      </p:sp>
      <p:sp>
        <p:nvSpPr>
          <p:cNvPr id="10" name="Rectangle 9"/>
          <p:cNvSpPr/>
          <p:nvPr/>
        </p:nvSpPr>
        <p:spPr>
          <a:xfrm>
            <a:off x="27856" y="27112"/>
            <a:ext cx="6912768" cy="369332"/>
          </a:xfrm>
          <a:prstGeom prst="rect">
            <a:avLst/>
          </a:prstGeom>
        </p:spPr>
        <p:txBody>
          <a:bodyPr wrap="square">
            <a:spAutoFit/>
          </a:bodyPr>
          <a:lstStyle/>
          <a:p>
            <a:r>
              <a:rPr lang="en-GB" dirty="0"/>
              <a:t>Evaluate the ………………………. view that ……………………………….</a:t>
            </a:r>
          </a:p>
        </p:txBody>
      </p:sp>
    </p:spTree>
    <p:extLst>
      <p:ext uri="{BB962C8B-B14F-4D97-AF65-F5344CB8AC3E}">
        <p14:creationId xmlns:p14="http://schemas.microsoft.com/office/powerpoint/2010/main" val="2585263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2656" y="755576"/>
            <a:ext cx="6120680" cy="792088"/>
          </a:xfrm>
          <a:prstGeom prst="rect">
            <a:avLst/>
          </a:prstGeom>
          <a:solidFill>
            <a:schemeClr val="bg1">
              <a:lumMod val="95000"/>
            </a:schemeClr>
          </a:solidFill>
          <a:ln w="38100"/>
        </p:spPr>
        <p:style>
          <a:lnRef idx="2">
            <a:schemeClr val="dk1"/>
          </a:lnRef>
          <a:fillRef idx="1">
            <a:schemeClr val="lt1"/>
          </a:fillRef>
          <a:effectRef idx="0">
            <a:schemeClr val="dk1"/>
          </a:effectRef>
          <a:fontRef idx="minor">
            <a:schemeClr val="dk1"/>
          </a:fontRef>
        </p:style>
        <p:txBody>
          <a:bodyPr rtlCol="0" anchor="ctr"/>
          <a:lstStyle/>
          <a:p>
            <a:r>
              <a:rPr lang="en-GB" dirty="0"/>
              <a:t>Introduction (define key terms/the debate):</a:t>
            </a:r>
          </a:p>
          <a:p>
            <a:endParaRPr lang="en-GB" dirty="0"/>
          </a:p>
          <a:p>
            <a:endParaRPr lang="en-GB" dirty="0"/>
          </a:p>
        </p:txBody>
      </p:sp>
      <p:sp>
        <p:nvSpPr>
          <p:cNvPr id="5" name="Rectangle 4"/>
          <p:cNvSpPr/>
          <p:nvPr/>
        </p:nvSpPr>
        <p:spPr>
          <a:xfrm>
            <a:off x="332656" y="1691680"/>
            <a:ext cx="6120680" cy="136815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endParaRPr lang="en-GB" sz="1600" u="sng" dirty="0"/>
          </a:p>
          <a:p>
            <a:r>
              <a:rPr lang="en-GB" sz="1600" u="sng" dirty="0"/>
              <a:t>Argument </a:t>
            </a:r>
            <a:r>
              <a:rPr lang="en-GB" sz="1600" u="sng" dirty="0" err="1"/>
              <a:t>for:</a:t>
            </a:r>
            <a:r>
              <a:rPr lang="en-GB" sz="1600" dirty="0" err="1"/>
              <a:t>PEEL</a:t>
            </a:r>
            <a:r>
              <a:rPr lang="en-GB" sz="1600" dirty="0"/>
              <a:t> + evaluation</a:t>
            </a:r>
            <a:endParaRPr lang="en-GB" sz="1600" u="sng" dirty="0"/>
          </a:p>
          <a:p>
            <a:endParaRPr lang="en-GB" sz="1600" u="sng"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6" name="Rectangle 5"/>
          <p:cNvSpPr/>
          <p:nvPr/>
        </p:nvSpPr>
        <p:spPr>
          <a:xfrm>
            <a:off x="332656" y="3131840"/>
            <a:ext cx="6120680" cy="158417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t>
            </a:r>
            <a:r>
              <a:rPr lang="en-GB" sz="1600" u="sng" dirty="0" err="1"/>
              <a:t>for:PEEL</a:t>
            </a:r>
            <a:r>
              <a:rPr lang="en-GB" sz="1600" u="sng" dirty="0"/>
              <a:t> + evaluation</a:t>
            </a:r>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7" name="Rectangle 6"/>
          <p:cNvSpPr/>
          <p:nvPr/>
        </p:nvSpPr>
        <p:spPr>
          <a:xfrm>
            <a:off x="332656" y="4788024"/>
            <a:ext cx="6120680" cy="158417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against: </a:t>
            </a:r>
            <a:r>
              <a:rPr lang="en-GB" sz="1600" dirty="0"/>
              <a:t> </a:t>
            </a:r>
            <a:r>
              <a:rPr lang="en-GB" sz="1600" b="1" dirty="0"/>
              <a:t>PEEL + evaluation</a:t>
            </a:r>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8" name="Rectangle 7"/>
          <p:cNvSpPr/>
          <p:nvPr/>
        </p:nvSpPr>
        <p:spPr>
          <a:xfrm>
            <a:off x="332656" y="6444208"/>
            <a:ext cx="6120680" cy="1800200"/>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against: </a:t>
            </a:r>
            <a:r>
              <a:rPr lang="en-GB" sz="1600" b="1" u="sng" dirty="0"/>
              <a:t> </a:t>
            </a:r>
            <a:r>
              <a:rPr lang="en-GB" sz="1600" dirty="0"/>
              <a:t>PEEL + evaluation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332656" y="8248414"/>
            <a:ext cx="6120680" cy="716074"/>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Conclusion- must be evaluative</a:t>
            </a:r>
          </a:p>
          <a:p>
            <a:endParaRPr lang="en-GB" sz="1600" dirty="0"/>
          </a:p>
          <a:p>
            <a:endParaRPr lang="en-GB" sz="1600" dirty="0"/>
          </a:p>
        </p:txBody>
      </p:sp>
      <p:sp>
        <p:nvSpPr>
          <p:cNvPr id="10" name="Rectangle 9"/>
          <p:cNvSpPr/>
          <p:nvPr/>
        </p:nvSpPr>
        <p:spPr>
          <a:xfrm>
            <a:off x="27856" y="27112"/>
            <a:ext cx="6912768" cy="369332"/>
          </a:xfrm>
          <a:prstGeom prst="rect">
            <a:avLst/>
          </a:prstGeom>
        </p:spPr>
        <p:txBody>
          <a:bodyPr wrap="square">
            <a:spAutoFit/>
          </a:bodyPr>
          <a:lstStyle/>
          <a:p>
            <a:r>
              <a:rPr lang="en-GB" dirty="0"/>
              <a:t>Evaluate the ………………………. view that ……………………………….</a:t>
            </a:r>
          </a:p>
        </p:txBody>
      </p:sp>
    </p:spTree>
    <p:extLst>
      <p:ext uri="{BB962C8B-B14F-4D97-AF65-F5344CB8AC3E}">
        <p14:creationId xmlns:p14="http://schemas.microsoft.com/office/powerpoint/2010/main" val="28742256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2656" y="755576"/>
            <a:ext cx="6120680" cy="792088"/>
          </a:xfrm>
          <a:prstGeom prst="rect">
            <a:avLst/>
          </a:prstGeom>
          <a:solidFill>
            <a:schemeClr val="bg1">
              <a:lumMod val="95000"/>
            </a:schemeClr>
          </a:solidFill>
          <a:ln w="38100"/>
        </p:spPr>
        <p:style>
          <a:lnRef idx="2">
            <a:schemeClr val="dk1"/>
          </a:lnRef>
          <a:fillRef idx="1">
            <a:schemeClr val="lt1"/>
          </a:fillRef>
          <a:effectRef idx="0">
            <a:schemeClr val="dk1"/>
          </a:effectRef>
          <a:fontRef idx="minor">
            <a:schemeClr val="dk1"/>
          </a:fontRef>
        </p:style>
        <p:txBody>
          <a:bodyPr rtlCol="0" anchor="ctr"/>
          <a:lstStyle/>
          <a:p>
            <a:r>
              <a:rPr lang="en-GB" dirty="0"/>
              <a:t>Introduction (define key terms/the debate):</a:t>
            </a:r>
          </a:p>
          <a:p>
            <a:endParaRPr lang="en-GB" dirty="0"/>
          </a:p>
          <a:p>
            <a:endParaRPr lang="en-GB" dirty="0"/>
          </a:p>
        </p:txBody>
      </p:sp>
      <p:sp>
        <p:nvSpPr>
          <p:cNvPr id="5" name="Rectangle 4"/>
          <p:cNvSpPr/>
          <p:nvPr/>
        </p:nvSpPr>
        <p:spPr>
          <a:xfrm>
            <a:off x="332656" y="1691680"/>
            <a:ext cx="6120680" cy="136815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endParaRPr lang="en-GB" sz="1600" u="sng" dirty="0"/>
          </a:p>
          <a:p>
            <a:r>
              <a:rPr lang="en-GB" sz="1600" u="sng" dirty="0"/>
              <a:t>Argument </a:t>
            </a:r>
            <a:r>
              <a:rPr lang="en-GB" sz="1600" u="sng" dirty="0" err="1"/>
              <a:t>for:</a:t>
            </a:r>
            <a:r>
              <a:rPr lang="en-GB" sz="1600" dirty="0" err="1"/>
              <a:t>PEEL</a:t>
            </a:r>
            <a:r>
              <a:rPr lang="en-GB" sz="1600" dirty="0"/>
              <a:t> + evaluation</a:t>
            </a:r>
            <a:endParaRPr lang="en-GB" sz="1600" u="sng" dirty="0"/>
          </a:p>
          <a:p>
            <a:endParaRPr lang="en-GB" sz="1600" u="sng"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6" name="Rectangle 5"/>
          <p:cNvSpPr/>
          <p:nvPr/>
        </p:nvSpPr>
        <p:spPr>
          <a:xfrm>
            <a:off x="332656" y="3131840"/>
            <a:ext cx="6120680" cy="158417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t>
            </a:r>
            <a:r>
              <a:rPr lang="en-GB" sz="1600" u="sng" dirty="0" err="1"/>
              <a:t>for:PEEL</a:t>
            </a:r>
            <a:r>
              <a:rPr lang="en-GB" sz="1600" u="sng" dirty="0"/>
              <a:t> + evaluation</a:t>
            </a:r>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7" name="Rectangle 6"/>
          <p:cNvSpPr/>
          <p:nvPr/>
        </p:nvSpPr>
        <p:spPr>
          <a:xfrm>
            <a:off x="332656" y="4788024"/>
            <a:ext cx="6120680" cy="158417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against: </a:t>
            </a:r>
            <a:r>
              <a:rPr lang="en-GB" sz="1600" dirty="0"/>
              <a:t> </a:t>
            </a:r>
            <a:r>
              <a:rPr lang="en-GB" sz="1600" b="1" dirty="0"/>
              <a:t>PEEL + evaluation</a:t>
            </a:r>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8" name="Rectangle 7"/>
          <p:cNvSpPr/>
          <p:nvPr/>
        </p:nvSpPr>
        <p:spPr>
          <a:xfrm>
            <a:off x="332656" y="6444208"/>
            <a:ext cx="6120680" cy="1800200"/>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against: </a:t>
            </a:r>
            <a:r>
              <a:rPr lang="en-GB" sz="1600" b="1" u="sng" dirty="0"/>
              <a:t> </a:t>
            </a:r>
            <a:r>
              <a:rPr lang="en-GB" sz="1600" dirty="0"/>
              <a:t>PEEL + evaluation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332656" y="8248414"/>
            <a:ext cx="6120680" cy="716074"/>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Conclusion- must be evaluative</a:t>
            </a:r>
          </a:p>
          <a:p>
            <a:endParaRPr lang="en-GB" sz="1600" dirty="0"/>
          </a:p>
          <a:p>
            <a:endParaRPr lang="en-GB" sz="1600" dirty="0"/>
          </a:p>
        </p:txBody>
      </p:sp>
      <p:sp>
        <p:nvSpPr>
          <p:cNvPr id="10" name="Rectangle 9"/>
          <p:cNvSpPr/>
          <p:nvPr/>
        </p:nvSpPr>
        <p:spPr>
          <a:xfrm>
            <a:off x="27856" y="27112"/>
            <a:ext cx="6912768" cy="369332"/>
          </a:xfrm>
          <a:prstGeom prst="rect">
            <a:avLst/>
          </a:prstGeom>
        </p:spPr>
        <p:txBody>
          <a:bodyPr wrap="square">
            <a:spAutoFit/>
          </a:bodyPr>
          <a:lstStyle/>
          <a:p>
            <a:r>
              <a:rPr lang="en-GB" dirty="0"/>
              <a:t>Evaluate the ………………………. view that ……………………………….</a:t>
            </a:r>
          </a:p>
        </p:txBody>
      </p:sp>
    </p:spTree>
    <p:extLst>
      <p:ext uri="{BB962C8B-B14F-4D97-AF65-F5344CB8AC3E}">
        <p14:creationId xmlns:p14="http://schemas.microsoft.com/office/powerpoint/2010/main" val="24155411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2656" y="755576"/>
            <a:ext cx="6120680" cy="792088"/>
          </a:xfrm>
          <a:prstGeom prst="rect">
            <a:avLst/>
          </a:prstGeom>
          <a:solidFill>
            <a:schemeClr val="bg1">
              <a:lumMod val="95000"/>
            </a:schemeClr>
          </a:solidFill>
          <a:ln w="38100"/>
        </p:spPr>
        <p:style>
          <a:lnRef idx="2">
            <a:schemeClr val="dk1"/>
          </a:lnRef>
          <a:fillRef idx="1">
            <a:schemeClr val="lt1"/>
          </a:fillRef>
          <a:effectRef idx="0">
            <a:schemeClr val="dk1"/>
          </a:effectRef>
          <a:fontRef idx="minor">
            <a:schemeClr val="dk1"/>
          </a:fontRef>
        </p:style>
        <p:txBody>
          <a:bodyPr rtlCol="0" anchor="ctr"/>
          <a:lstStyle/>
          <a:p>
            <a:r>
              <a:rPr lang="en-GB" dirty="0"/>
              <a:t>Introduction (define key terms/the debate):</a:t>
            </a:r>
          </a:p>
          <a:p>
            <a:endParaRPr lang="en-GB" dirty="0"/>
          </a:p>
          <a:p>
            <a:endParaRPr lang="en-GB" dirty="0"/>
          </a:p>
        </p:txBody>
      </p:sp>
      <p:sp>
        <p:nvSpPr>
          <p:cNvPr id="5" name="Rectangle 4"/>
          <p:cNvSpPr/>
          <p:nvPr/>
        </p:nvSpPr>
        <p:spPr>
          <a:xfrm>
            <a:off x="332656" y="1691680"/>
            <a:ext cx="6120680" cy="136815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endParaRPr lang="en-GB" sz="1600" u="sng" dirty="0"/>
          </a:p>
          <a:p>
            <a:r>
              <a:rPr lang="en-GB" sz="1600" u="sng" dirty="0"/>
              <a:t>Argument </a:t>
            </a:r>
            <a:r>
              <a:rPr lang="en-GB" sz="1600" u="sng" dirty="0" err="1"/>
              <a:t>for:</a:t>
            </a:r>
            <a:r>
              <a:rPr lang="en-GB" sz="1600" dirty="0" err="1"/>
              <a:t>PEEL</a:t>
            </a:r>
            <a:r>
              <a:rPr lang="en-GB" sz="1600" dirty="0"/>
              <a:t> + evaluation</a:t>
            </a:r>
            <a:endParaRPr lang="en-GB" sz="1600" u="sng" dirty="0"/>
          </a:p>
          <a:p>
            <a:endParaRPr lang="en-GB" sz="1600" u="sng"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6" name="Rectangle 5"/>
          <p:cNvSpPr/>
          <p:nvPr/>
        </p:nvSpPr>
        <p:spPr>
          <a:xfrm>
            <a:off x="332656" y="3131840"/>
            <a:ext cx="6120680" cy="158417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t>
            </a:r>
            <a:r>
              <a:rPr lang="en-GB" sz="1600" u="sng" dirty="0" err="1"/>
              <a:t>for:PEEL</a:t>
            </a:r>
            <a:r>
              <a:rPr lang="en-GB" sz="1600" u="sng" dirty="0"/>
              <a:t> + evaluation</a:t>
            </a:r>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7" name="Rectangle 6"/>
          <p:cNvSpPr/>
          <p:nvPr/>
        </p:nvSpPr>
        <p:spPr>
          <a:xfrm>
            <a:off x="332656" y="4788024"/>
            <a:ext cx="6120680" cy="158417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against: </a:t>
            </a:r>
            <a:r>
              <a:rPr lang="en-GB" sz="1600" dirty="0"/>
              <a:t> </a:t>
            </a:r>
            <a:r>
              <a:rPr lang="en-GB" sz="1600" b="1" dirty="0"/>
              <a:t>PEEL + evaluation</a:t>
            </a:r>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8" name="Rectangle 7"/>
          <p:cNvSpPr/>
          <p:nvPr/>
        </p:nvSpPr>
        <p:spPr>
          <a:xfrm>
            <a:off x="332656" y="6444208"/>
            <a:ext cx="6120680" cy="1800200"/>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against: </a:t>
            </a:r>
            <a:r>
              <a:rPr lang="en-GB" sz="1600" b="1" u="sng" dirty="0"/>
              <a:t> </a:t>
            </a:r>
            <a:r>
              <a:rPr lang="en-GB" sz="1600" dirty="0"/>
              <a:t>PEEL + evaluation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332656" y="8248414"/>
            <a:ext cx="6120680" cy="716074"/>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Conclusion- must be evaluative</a:t>
            </a:r>
          </a:p>
          <a:p>
            <a:endParaRPr lang="en-GB" sz="1600" dirty="0"/>
          </a:p>
          <a:p>
            <a:endParaRPr lang="en-GB" sz="1600" dirty="0"/>
          </a:p>
        </p:txBody>
      </p:sp>
      <p:sp>
        <p:nvSpPr>
          <p:cNvPr id="10" name="Rectangle 9"/>
          <p:cNvSpPr/>
          <p:nvPr/>
        </p:nvSpPr>
        <p:spPr>
          <a:xfrm>
            <a:off x="27856" y="27112"/>
            <a:ext cx="6912768" cy="369332"/>
          </a:xfrm>
          <a:prstGeom prst="rect">
            <a:avLst/>
          </a:prstGeom>
        </p:spPr>
        <p:txBody>
          <a:bodyPr wrap="square">
            <a:spAutoFit/>
          </a:bodyPr>
          <a:lstStyle/>
          <a:p>
            <a:r>
              <a:rPr lang="en-GB" dirty="0"/>
              <a:t>Evaluate the ………………………. view that ……………………………….</a:t>
            </a:r>
          </a:p>
        </p:txBody>
      </p:sp>
    </p:spTree>
    <p:extLst>
      <p:ext uri="{BB962C8B-B14F-4D97-AF65-F5344CB8AC3E}">
        <p14:creationId xmlns:p14="http://schemas.microsoft.com/office/powerpoint/2010/main" val="30459620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2656" y="755576"/>
            <a:ext cx="6120680" cy="792088"/>
          </a:xfrm>
          <a:prstGeom prst="rect">
            <a:avLst/>
          </a:prstGeom>
          <a:solidFill>
            <a:schemeClr val="bg1">
              <a:lumMod val="95000"/>
            </a:schemeClr>
          </a:solidFill>
          <a:ln w="38100"/>
        </p:spPr>
        <p:style>
          <a:lnRef idx="2">
            <a:schemeClr val="dk1"/>
          </a:lnRef>
          <a:fillRef idx="1">
            <a:schemeClr val="lt1"/>
          </a:fillRef>
          <a:effectRef idx="0">
            <a:schemeClr val="dk1"/>
          </a:effectRef>
          <a:fontRef idx="minor">
            <a:schemeClr val="dk1"/>
          </a:fontRef>
        </p:style>
        <p:txBody>
          <a:bodyPr rtlCol="0" anchor="ctr"/>
          <a:lstStyle/>
          <a:p>
            <a:r>
              <a:rPr lang="en-GB" dirty="0"/>
              <a:t>Introduction (define key terms/the debate):</a:t>
            </a:r>
          </a:p>
          <a:p>
            <a:endParaRPr lang="en-GB" dirty="0"/>
          </a:p>
          <a:p>
            <a:endParaRPr lang="en-GB" dirty="0"/>
          </a:p>
        </p:txBody>
      </p:sp>
      <p:sp>
        <p:nvSpPr>
          <p:cNvPr id="5" name="Rectangle 4"/>
          <p:cNvSpPr/>
          <p:nvPr/>
        </p:nvSpPr>
        <p:spPr>
          <a:xfrm>
            <a:off x="332656" y="1691680"/>
            <a:ext cx="6120680" cy="136815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endParaRPr lang="en-GB" sz="1600" u="sng" dirty="0"/>
          </a:p>
          <a:p>
            <a:r>
              <a:rPr lang="en-GB" sz="1600" u="sng" dirty="0"/>
              <a:t>Argument </a:t>
            </a:r>
            <a:r>
              <a:rPr lang="en-GB" sz="1600" u="sng" dirty="0" err="1"/>
              <a:t>for:</a:t>
            </a:r>
            <a:r>
              <a:rPr lang="en-GB" sz="1600" dirty="0" err="1"/>
              <a:t>PEEL</a:t>
            </a:r>
            <a:r>
              <a:rPr lang="en-GB" sz="1600" dirty="0"/>
              <a:t> + evaluation</a:t>
            </a:r>
            <a:endParaRPr lang="en-GB" sz="1600" u="sng" dirty="0"/>
          </a:p>
          <a:p>
            <a:endParaRPr lang="en-GB" sz="1600" u="sng"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6" name="Rectangle 5"/>
          <p:cNvSpPr/>
          <p:nvPr/>
        </p:nvSpPr>
        <p:spPr>
          <a:xfrm>
            <a:off x="332656" y="3131840"/>
            <a:ext cx="6120680" cy="158417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t>
            </a:r>
            <a:r>
              <a:rPr lang="en-GB" sz="1600" u="sng" dirty="0" err="1"/>
              <a:t>for:PEEL</a:t>
            </a:r>
            <a:r>
              <a:rPr lang="en-GB" sz="1600" u="sng" dirty="0"/>
              <a:t> + evaluation</a:t>
            </a:r>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7" name="Rectangle 6"/>
          <p:cNvSpPr/>
          <p:nvPr/>
        </p:nvSpPr>
        <p:spPr>
          <a:xfrm>
            <a:off x="332656" y="4788024"/>
            <a:ext cx="6120680" cy="158417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against: </a:t>
            </a:r>
            <a:r>
              <a:rPr lang="en-GB" sz="1600" dirty="0"/>
              <a:t> </a:t>
            </a:r>
            <a:r>
              <a:rPr lang="en-GB" sz="1600" b="1" dirty="0"/>
              <a:t>PEEL + evaluation</a:t>
            </a:r>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8" name="Rectangle 7"/>
          <p:cNvSpPr/>
          <p:nvPr/>
        </p:nvSpPr>
        <p:spPr>
          <a:xfrm>
            <a:off x="332656" y="6444208"/>
            <a:ext cx="6120680" cy="1800200"/>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against: </a:t>
            </a:r>
            <a:r>
              <a:rPr lang="en-GB" sz="1600" b="1" u="sng" dirty="0"/>
              <a:t> </a:t>
            </a:r>
            <a:r>
              <a:rPr lang="en-GB" sz="1600" dirty="0"/>
              <a:t>PEEL + evaluation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332656" y="8248414"/>
            <a:ext cx="6120680" cy="716074"/>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Conclusion- must be evaluative</a:t>
            </a:r>
          </a:p>
          <a:p>
            <a:endParaRPr lang="en-GB" sz="1600" dirty="0"/>
          </a:p>
          <a:p>
            <a:endParaRPr lang="en-GB" sz="1600" dirty="0"/>
          </a:p>
        </p:txBody>
      </p:sp>
      <p:sp>
        <p:nvSpPr>
          <p:cNvPr id="10" name="Rectangle 9"/>
          <p:cNvSpPr/>
          <p:nvPr/>
        </p:nvSpPr>
        <p:spPr>
          <a:xfrm>
            <a:off x="27856" y="27112"/>
            <a:ext cx="6912768" cy="369332"/>
          </a:xfrm>
          <a:prstGeom prst="rect">
            <a:avLst/>
          </a:prstGeom>
        </p:spPr>
        <p:txBody>
          <a:bodyPr wrap="square">
            <a:spAutoFit/>
          </a:bodyPr>
          <a:lstStyle/>
          <a:p>
            <a:r>
              <a:rPr lang="en-GB" dirty="0"/>
              <a:t>Evaluate the ………………………. view that ……………………………….</a:t>
            </a:r>
          </a:p>
        </p:txBody>
      </p:sp>
    </p:spTree>
    <p:extLst>
      <p:ext uri="{BB962C8B-B14F-4D97-AF65-F5344CB8AC3E}">
        <p14:creationId xmlns:p14="http://schemas.microsoft.com/office/powerpoint/2010/main" val="42338505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2656" y="755576"/>
            <a:ext cx="6120680" cy="792088"/>
          </a:xfrm>
          <a:prstGeom prst="rect">
            <a:avLst/>
          </a:prstGeom>
          <a:solidFill>
            <a:schemeClr val="bg1">
              <a:lumMod val="95000"/>
            </a:schemeClr>
          </a:solidFill>
          <a:ln w="38100"/>
        </p:spPr>
        <p:style>
          <a:lnRef idx="2">
            <a:schemeClr val="dk1"/>
          </a:lnRef>
          <a:fillRef idx="1">
            <a:schemeClr val="lt1"/>
          </a:fillRef>
          <a:effectRef idx="0">
            <a:schemeClr val="dk1"/>
          </a:effectRef>
          <a:fontRef idx="minor">
            <a:schemeClr val="dk1"/>
          </a:fontRef>
        </p:style>
        <p:txBody>
          <a:bodyPr rtlCol="0" anchor="ctr"/>
          <a:lstStyle/>
          <a:p>
            <a:r>
              <a:rPr lang="en-GB" dirty="0"/>
              <a:t>Introduction (define key terms/the debate):</a:t>
            </a:r>
          </a:p>
          <a:p>
            <a:endParaRPr lang="en-GB" dirty="0"/>
          </a:p>
          <a:p>
            <a:endParaRPr lang="en-GB" dirty="0"/>
          </a:p>
        </p:txBody>
      </p:sp>
      <p:sp>
        <p:nvSpPr>
          <p:cNvPr id="5" name="Rectangle 4"/>
          <p:cNvSpPr/>
          <p:nvPr/>
        </p:nvSpPr>
        <p:spPr>
          <a:xfrm>
            <a:off x="332656" y="1691680"/>
            <a:ext cx="6120680" cy="136815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endParaRPr lang="en-GB" sz="1600" u="sng" dirty="0"/>
          </a:p>
          <a:p>
            <a:r>
              <a:rPr lang="en-GB" sz="1600" u="sng" dirty="0"/>
              <a:t>Argument </a:t>
            </a:r>
            <a:r>
              <a:rPr lang="en-GB" sz="1600" u="sng" dirty="0" err="1"/>
              <a:t>for:</a:t>
            </a:r>
            <a:r>
              <a:rPr lang="en-GB" sz="1600" dirty="0" err="1"/>
              <a:t>PEEL</a:t>
            </a:r>
            <a:r>
              <a:rPr lang="en-GB" sz="1600" dirty="0"/>
              <a:t> + evaluation</a:t>
            </a:r>
            <a:endParaRPr lang="en-GB" sz="1600" u="sng" dirty="0"/>
          </a:p>
          <a:p>
            <a:endParaRPr lang="en-GB" sz="1600" u="sng"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6" name="Rectangle 5"/>
          <p:cNvSpPr/>
          <p:nvPr/>
        </p:nvSpPr>
        <p:spPr>
          <a:xfrm>
            <a:off x="332656" y="3131840"/>
            <a:ext cx="6120680" cy="158417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t>
            </a:r>
            <a:r>
              <a:rPr lang="en-GB" sz="1600" u="sng" dirty="0" err="1"/>
              <a:t>for:PEEL</a:t>
            </a:r>
            <a:r>
              <a:rPr lang="en-GB" sz="1600" u="sng" dirty="0"/>
              <a:t> + evaluation</a:t>
            </a:r>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7" name="Rectangle 6"/>
          <p:cNvSpPr/>
          <p:nvPr/>
        </p:nvSpPr>
        <p:spPr>
          <a:xfrm>
            <a:off x="332656" y="4788024"/>
            <a:ext cx="6120680" cy="158417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against: </a:t>
            </a:r>
            <a:r>
              <a:rPr lang="en-GB" sz="1600" dirty="0"/>
              <a:t> </a:t>
            </a:r>
            <a:r>
              <a:rPr lang="en-GB" sz="1600" b="1" dirty="0"/>
              <a:t>PEEL + evaluation</a:t>
            </a:r>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8" name="Rectangle 7"/>
          <p:cNvSpPr/>
          <p:nvPr/>
        </p:nvSpPr>
        <p:spPr>
          <a:xfrm>
            <a:off x="332656" y="6444208"/>
            <a:ext cx="6120680" cy="1800200"/>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against: </a:t>
            </a:r>
            <a:r>
              <a:rPr lang="en-GB" sz="1600" b="1" u="sng" dirty="0"/>
              <a:t> </a:t>
            </a:r>
            <a:r>
              <a:rPr lang="en-GB" sz="1600" dirty="0"/>
              <a:t>PEEL + evaluation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332656" y="8248414"/>
            <a:ext cx="6120680" cy="716074"/>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Conclusion- must be evaluative</a:t>
            </a:r>
          </a:p>
          <a:p>
            <a:endParaRPr lang="en-GB" sz="1600" dirty="0"/>
          </a:p>
          <a:p>
            <a:endParaRPr lang="en-GB" sz="1600" dirty="0"/>
          </a:p>
        </p:txBody>
      </p:sp>
      <p:sp>
        <p:nvSpPr>
          <p:cNvPr id="10" name="Rectangle 9"/>
          <p:cNvSpPr/>
          <p:nvPr/>
        </p:nvSpPr>
        <p:spPr>
          <a:xfrm>
            <a:off x="27856" y="27112"/>
            <a:ext cx="6912768" cy="369332"/>
          </a:xfrm>
          <a:prstGeom prst="rect">
            <a:avLst/>
          </a:prstGeom>
        </p:spPr>
        <p:txBody>
          <a:bodyPr wrap="square">
            <a:spAutoFit/>
          </a:bodyPr>
          <a:lstStyle/>
          <a:p>
            <a:r>
              <a:rPr lang="en-GB" dirty="0"/>
              <a:t>Evaluate the ………………………. view that ……………………………….</a:t>
            </a:r>
          </a:p>
        </p:txBody>
      </p:sp>
    </p:spTree>
    <p:extLst>
      <p:ext uri="{BB962C8B-B14F-4D97-AF65-F5344CB8AC3E}">
        <p14:creationId xmlns:p14="http://schemas.microsoft.com/office/powerpoint/2010/main" val="1642095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821440"/>
          </a:xfrm>
        </p:spPr>
        <p:txBody>
          <a:bodyPr/>
          <a:lstStyle/>
          <a:p>
            <a:r>
              <a:rPr lang="en-GB" dirty="0"/>
              <a:t>Exemplar </a:t>
            </a:r>
          </a:p>
        </p:txBody>
      </p:sp>
      <p:sp>
        <p:nvSpPr>
          <p:cNvPr id="3" name="Content Placeholder 2"/>
          <p:cNvSpPr>
            <a:spLocks noGrp="1"/>
          </p:cNvSpPr>
          <p:nvPr>
            <p:ph idx="1"/>
          </p:nvPr>
        </p:nvSpPr>
        <p:spPr>
          <a:xfrm>
            <a:off x="342900" y="2133601"/>
            <a:ext cx="6172200" cy="6182815"/>
          </a:xfrm>
          <a:ln>
            <a:solidFill>
              <a:srgbClr val="7030A0"/>
            </a:solidFill>
          </a:ln>
        </p:spPr>
        <p:txBody>
          <a:bodyPr>
            <a:normAutofit lnSpcReduction="10000"/>
          </a:bodyPr>
          <a:lstStyle/>
          <a:p>
            <a:pPr marL="0" indent="0" algn="just">
              <a:buNone/>
            </a:pPr>
            <a:r>
              <a:rPr lang="en-GB" sz="2000" dirty="0"/>
              <a:t>Social media refers to mass forms of communication that occur over mobile connections to the internet using websites such as Facebook, Twitter and Instagram.</a:t>
            </a:r>
          </a:p>
          <a:p>
            <a:pPr marL="0" indent="0" algn="just">
              <a:buNone/>
            </a:pPr>
            <a:r>
              <a:rPr lang="en-GB" sz="2000" dirty="0"/>
              <a:t> Source A refers to how people can message information to others. The concept of social capital can link to this trend: that people can gain useful personal connections via social networks. Marche argues that social networks do create broader social connections. For example, people can share information and messages regardless of geographic location, especially as the levels of data that can be sent and received via devices has increased. Research from UCL finds that 90% of teenagers in Europe are active users of Facebook and that the majority have access to smart phones. In a 2011 TED talk, </a:t>
            </a:r>
            <a:r>
              <a:rPr lang="en-GB" sz="2000" dirty="0" err="1"/>
              <a:t>Ghonim</a:t>
            </a:r>
            <a:r>
              <a:rPr lang="en-GB" sz="2000" dirty="0"/>
              <a:t> argues how social networks were a way in which people could make connections with each other in the lead up to what became the Egyptian social revolution. The extent of Facebook’s use everyday is quantifiable with statistics such as 350 million new photos loaded up to it every day. </a:t>
            </a:r>
          </a:p>
          <a:p>
            <a:pPr marL="0" indent="0" algn="just">
              <a:buNone/>
            </a:pPr>
            <a:endParaRPr lang="en-GB" sz="2000" dirty="0"/>
          </a:p>
          <a:p>
            <a:pPr marL="0" indent="0" algn="just">
              <a:buNone/>
            </a:pPr>
            <a:r>
              <a:rPr lang="en-GB" sz="2000" dirty="0"/>
              <a:t>9/9</a:t>
            </a:r>
          </a:p>
        </p:txBody>
      </p:sp>
      <p:sp>
        <p:nvSpPr>
          <p:cNvPr id="5" name="Rectangle 4"/>
          <p:cNvSpPr/>
          <p:nvPr/>
        </p:nvSpPr>
        <p:spPr>
          <a:xfrm>
            <a:off x="404664" y="1331640"/>
            <a:ext cx="6192688" cy="646331"/>
          </a:xfrm>
          <a:prstGeom prst="rect">
            <a:avLst/>
          </a:prstGeom>
        </p:spPr>
        <p:txBody>
          <a:bodyPr wrap="square">
            <a:spAutoFit/>
          </a:bodyPr>
          <a:lstStyle/>
          <a:p>
            <a:r>
              <a:rPr lang="en-GB" dirty="0">
                <a:solidFill>
                  <a:srgbClr val="000000"/>
                </a:solidFill>
                <a:latin typeface="Myriad Pro"/>
              </a:rPr>
              <a:t>With reference to the Sources, explain how social media might extend social networks. </a:t>
            </a:r>
            <a:r>
              <a:rPr lang="en-GB" b="1" dirty="0">
                <a:solidFill>
                  <a:srgbClr val="000000"/>
                </a:solidFill>
                <a:latin typeface="Myriad Pro"/>
              </a:rPr>
              <a:t>[9] </a:t>
            </a:r>
            <a:endParaRPr lang="en-GB" dirty="0"/>
          </a:p>
        </p:txBody>
      </p:sp>
    </p:spTree>
    <p:extLst>
      <p:ext uri="{BB962C8B-B14F-4D97-AF65-F5344CB8AC3E}">
        <p14:creationId xmlns:p14="http://schemas.microsoft.com/office/powerpoint/2010/main" val="36171893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2656" y="755576"/>
            <a:ext cx="6120680" cy="792088"/>
          </a:xfrm>
          <a:prstGeom prst="rect">
            <a:avLst/>
          </a:prstGeom>
          <a:solidFill>
            <a:schemeClr val="bg1">
              <a:lumMod val="95000"/>
            </a:schemeClr>
          </a:solidFill>
          <a:ln w="38100"/>
        </p:spPr>
        <p:style>
          <a:lnRef idx="2">
            <a:schemeClr val="dk1"/>
          </a:lnRef>
          <a:fillRef idx="1">
            <a:schemeClr val="lt1"/>
          </a:fillRef>
          <a:effectRef idx="0">
            <a:schemeClr val="dk1"/>
          </a:effectRef>
          <a:fontRef idx="minor">
            <a:schemeClr val="dk1"/>
          </a:fontRef>
        </p:style>
        <p:txBody>
          <a:bodyPr rtlCol="0" anchor="ctr"/>
          <a:lstStyle/>
          <a:p>
            <a:r>
              <a:rPr lang="en-GB" dirty="0"/>
              <a:t>Introduction (define key terms/the debate):</a:t>
            </a:r>
          </a:p>
          <a:p>
            <a:endParaRPr lang="en-GB" dirty="0"/>
          </a:p>
          <a:p>
            <a:endParaRPr lang="en-GB" dirty="0"/>
          </a:p>
        </p:txBody>
      </p:sp>
      <p:sp>
        <p:nvSpPr>
          <p:cNvPr id="5" name="Rectangle 4"/>
          <p:cNvSpPr/>
          <p:nvPr/>
        </p:nvSpPr>
        <p:spPr>
          <a:xfrm>
            <a:off x="332656" y="1691680"/>
            <a:ext cx="6120680" cy="136815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endParaRPr lang="en-GB" sz="1600" u="sng" dirty="0"/>
          </a:p>
          <a:p>
            <a:r>
              <a:rPr lang="en-GB" sz="1600" u="sng" dirty="0"/>
              <a:t>Argument </a:t>
            </a:r>
            <a:r>
              <a:rPr lang="en-GB" sz="1600" u="sng" dirty="0" err="1"/>
              <a:t>for:</a:t>
            </a:r>
            <a:r>
              <a:rPr lang="en-GB" sz="1600" dirty="0" err="1"/>
              <a:t>PEEL</a:t>
            </a:r>
            <a:r>
              <a:rPr lang="en-GB" sz="1600" dirty="0"/>
              <a:t> + evaluation</a:t>
            </a:r>
            <a:endParaRPr lang="en-GB" sz="1600" u="sng" dirty="0"/>
          </a:p>
          <a:p>
            <a:endParaRPr lang="en-GB" sz="1600" u="sng"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6" name="Rectangle 5"/>
          <p:cNvSpPr/>
          <p:nvPr/>
        </p:nvSpPr>
        <p:spPr>
          <a:xfrm>
            <a:off x="332656" y="3131840"/>
            <a:ext cx="6120680" cy="158417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t>
            </a:r>
            <a:r>
              <a:rPr lang="en-GB" sz="1600" u="sng" dirty="0" err="1"/>
              <a:t>for:PEEL</a:t>
            </a:r>
            <a:r>
              <a:rPr lang="en-GB" sz="1600" u="sng" dirty="0"/>
              <a:t> + evaluation</a:t>
            </a:r>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7" name="Rectangle 6"/>
          <p:cNvSpPr/>
          <p:nvPr/>
        </p:nvSpPr>
        <p:spPr>
          <a:xfrm>
            <a:off x="332656" y="4788024"/>
            <a:ext cx="6120680" cy="158417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against: </a:t>
            </a:r>
            <a:r>
              <a:rPr lang="en-GB" sz="1600" dirty="0"/>
              <a:t> </a:t>
            </a:r>
            <a:r>
              <a:rPr lang="en-GB" sz="1600" b="1" dirty="0"/>
              <a:t>PEEL + evaluation</a:t>
            </a:r>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8" name="Rectangle 7"/>
          <p:cNvSpPr/>
          <p:nvPr/>
        </p:nvSpPr>
        <p:spPr>
          <a:xfrm>
            <a:off x="332656" y="6444208"/>
            <a:ext cx="6120680" cy="1800200"/>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against: </a:t>
            </a:r>
            <a:r>
              <a:rPr lang="en-GB" sz="1600" b="1" u="sng" dirty="0"/>
              <a:t> </a:t>
            </a:r>
            <a:r>
              <a:rPr lang="en-GB" sz="1600" dirty="0"/>
              <a:t>PEEL + evaluation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332656" y="8248414"/>
            <a:ext cx="6120680" cy="716074"/>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Conclusion- must be evaluative</a:t>
            </a:r>
          </a:p>
          <a:p>
            <a:endParaRPr lang="en-GB" sz="1600" dirty="0"/>
          </a:p>
          <a:p>
            <a:endParaRPr lang="en-GB" sz="1600" dirty="0"/>
          </a:p>
        </p:txBody>
      </p:sp>
      <p:sp>
        <p:nvSpPr>
          <p:cNvPr id="10" name="Rectangle 9"/>
          <p:cNvSpPr/>
          <p:nvPr/>
        </p:nvSpPr>
        <p:spPr>
          <a:xfrm>
            <a:off x="27856" y="27112"/>
            <a:ext cx="6912768" cy="369332"/>
          </a:xfrm>
          <a:prstGeom prst="rect">
            <a:avLst/>
          </a:prstGeom>
        </p:spPr>
        <p:txBody>
          <a:bodyPr wrap="square">
            <a:spAutoFit/>
          </a:bodyPr>
          <a:lstStyle/>
          <a:p>
            <a:r>
              <a:rPr lang="en-GB" dirty="0"/>
              <a:t>Evaluate the ………………………. view that ……………………………….</a:t>
            </a:r>
          </a:p>
        </p:txBody>
      </p:sp>
    </p:spTree>
    <p:extLst>
      <p:ext uri="{BB962C8B-B14F-4D97-AF65-F5344CB8AC3E}">
        <p14:creationId xmlns:p14="http://schemas.microsoft.com/office/powerpoint/2010/main" val="16248215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2656" y="755576"/>
            <a:ext cx="6120680" cy="792088"/>
          </a:xfrm>
          <a:prstGeom prst="rect">
            <a:avLst/>
          </a:prstGeom>
          <a:solidFill>
            <a:schemeClr val="bg1">
              <a:lumMod val="95000"/>
            </a:schemeClr>
          </a:solidFill>
          <a:ln w="38100"/>
        </p:spPr>
        <p:style>
          <a:lnRef idx="2">
            <a:schemeClr val="dk1"/>
          </a:lnRef>
          <a:fillRef idx="1">
            <a:schemeClr val="lt1"/>
          </a:fillRef>
          <a:effectRef idx="0">
            <a:schemeClr val="dk1"/>
          </a:effectRef>
          <a:fontRef idx="minor">
            <a:schemeClr val="dk1"/>
          </a:fontRef>
        </p:style>
        <p:txBody>
          <a:bodyPr rtlCol="0" anchor="ctr"/>
          <a:lstStyle/>
          <a:p>
            <a:r>
              <a:rPr lang="en-GB" dirty="0"/>
              <a:t>Introduction (define key terms/the debate):</a:t>
            </a:r>
          </a:p>
          <a:p>
            <a:endParaRPr lang="en-GB" dirty="0"/>
          </a:p>
          <a:p>
            <a:endParaRPr lang="en-GB" dirty="0"/>
          </a:p>
        </p:txBody>
      </p:sp>
      <p:sp>
        <p:nvSpPr>
          <p:cNvPr id="5" name="Rectangle 4"/>
          <p:cNvSpPr/>
          <p:nvPr/>
        </p:nvSpPr>
        <p:spPr>
          <a:xfrm>
            <a:off x="332656" y="1691680"/>
            <a:ext cx="6120680" cy="136815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endParaRPr lang="en-GB" sz="1600" u="sng" dirty="0"/>
          </a:p>
          <a:p>
            <a:r>
              <a:rPr lang="en-GB" sz="1600" u="sng" dirty="0"/>
              <a:t>Argument </a:t>
            </a:r>
            <a:r>
              <a:rPr lang="en-GB" sz="1600" u="sng" dirty="0" err="1"/>
              <a:t>for:</a:t>
            </a:r>
            <a:r>
              <a:rPr lang="en-GB" sz="1600" dirty="0" err="1"/>
              <a:t>PEEL</a:t>
            </a:r>
            <a:r>
              <a:rPr lang="en-GB" sz="1600" dirty="0"/>
              <a:t> + evaluation</a:t>
            </a:r>
            <a:endParaRPr lang="en-GB" sz="1600" u="sng" dirty="0"/>
          </a:p>
          <a:p>
            <a:endParaRPr lang="en-GB" sz="1600" u="sng"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6" name="Rectangle 5"/>
          <p:cNvSpPr/>
          <p:nvPr/>
        </p:nvSpPr>
        <p:spPr>
          <a:xfrm>
            <a:off x="332656" y="3131840"/>
            <a:ext cx="6120680" cy="158417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t>
            </a:r>
            <a:r>
              <a:rPr lang="en-GB" sz="1600" u="sng" dirty="0" err="1"/>
              <a:t>for:PEEL</a:t>
            </a:r>
            <a:r>
              <a:rPr lang="en-GB" sz="1600" u="sng" dirty="0"/>
              <a:t> + evaluation</a:t>
            </a:r>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7" name="Rectangle 6"/>
          <p:cNvSpPr/>
          <p:nvPr/>
        </p:nvSpPr>
        <p:spPr>
          <a:xfrm>
            <a:off x="332656" y="4788024"/>
            <a:ext cx="6120680" cy="158417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against: </a:t>
            </a:r>
            <a:r>
              <a:rPr lang="en-GB" sz="1600" dirty="0"/>
              <a:t> </a:t>
            </a:r>
            <a:r>
              <a:rPr lang="en-GB" sz="1600" b="1" dirty="0"/>
              <a:t>PEEL + evaluation</a:t>
            </a:r>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8" name="Rectangle 7"/>
          <p:cNvSpPr/>
          <p:nvPr/>
        </p:nvSpPr>
        <p:spPr>
          <a:xfrm>
            <a:off x="332656" y="6444208"/>
            <a:ext cx="6120680" cy="1800200"/>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endParaRPr lang="en-GB" sz="1600" dirty="0"/>
          </a:p>
          <a:p>
            <a:endParaRPr lang="en-GB" sz="1600" dirty="0"/>
          </a:p>
          <a:p>
            <a:r>
              <a:rPr lang="en-GB" sz="1600" u="sng" dirty="0"/>
              <a:t>Argument against: </a:t>
            </a:r>
            <a:r>
              <a:rPr lang="en-GB" sz="1600" b="1" u="sng" dirty="0"/>
              <a:t> </a:t>
            </a:r>
            <a:r>
              <a:rPr lang="en-GB" sz="1600" dirty="0"/>
              <a:t>PEEL + evaluation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332656" y="8248414"/>
            <a:ext cx="6120680" cy="716074"/>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Conclusion- must be evaluative</a:t>
            </a:r>
          </a:p>
          <a:p>
            <a:endParaRPr lang="en-GB" sz="1600" dirty="0"/>
          </a:p>
          <a:p>
            <a:endParaRPr lang="en-GB" sz="1600" dirty="0"/>
          </a:p>
        </p:txBody>
      </p:sp>
      <p:sp>
        <p:nvSpPr>
          <p:cNvPr id="10" name="Rectangle 9"/>
          <p:cNvSpPr/>
          <p:nvPr/>
        </p:nvSpPr>
        <p:spPr>
          <a:xfrm>
            <a:off x="27856" y="27112"/>
            <a:ext cx="6912768" cy="369332"/>
          </a:xfrm>
          <a:prstGeom prst="rect">
            <a:avLst/>
          </a:prstGeom>
        </p:spPr>
        <p:txBody>
          <a:bodyPr wrap="square">
            <a:spAutoFit/>
          </a:bodyPr>
          <a:lstStyle/>
          <a:p>
            <a:r>
              <a:rPr lang="en-GB" dirty="0"/>
              <a:t>Evaluate the ………………………. view that ……………………………….</a:t>
            </a:r>
          </a:p>
        </p:txBody>
      </p:sp>
    </p:spTree>
    <p:extLst>
      <p:ext uri="{BB962C8B-B14F-4D97-AF65-F5344CB8AC3E}">
        <p14:creationId xmlns:p14="http://schemas.microsoft.com/office/powerpoint/2010/main" val="2217780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632" y="-180528"/>
            <a:ext cx="6398468" cy="1524000"/>
          </a:xfrm>
        </p:spPr>
        <p:txBody>
          <a:bodyPr>
            <a:normAutofit/>
          </a:bodyPr>
          <a:lstStyle/>
          <a:p>
            <a:r>
              <a:rPr lang="en-GB" sz="2000" dirty="0">
                <a:latin typeface="KG Blank Space Solid" panose="02000000000000000000" pitchFamily="2" charset="0"/>
              </a:rPr>
              <a:t>1. Explain, using examples, the concept of ……(6 marks)</a:t>
            </a:r>
          </a:p>
        </p:txBody>
      </p:sp>
      <p:sp>
        <p:nvSpPr>
          <p:cNvPr id="6" name="Rectangle 5"/>
          <p:cNvSpPr/>
          <p:nvPr/>
        </p:nvSpPr>
        <p:spPr>
          <a:xfrm>
            <a:off x="332656" y="827584"/>
            <a:ext cx="6120680" cy="936104"/>
          </a:xfrm>
          <a:prstGeom prst="rect">
            <a:avLst/>
          </a:prstGeom>
          <a:solidFill>
            <a:schemeClr val="bg1">
              <a:lumMod val="95000"/>
            </a:schemeClr>
          </a:solidFill>
          <a:ln w="38100"/>
        </p:spPr>
        <p:style>
          <a:lnRef idx="2">
            <a:schemeClr val="dk1"/>
          </a:lnRef>
          <a:fillRef idx="1">
            <a:schemeClr val="lt1"/>
          </a:fillRef>
          <a:effectRef idx="0">
            <a:schemeClr val="dk1"/>
          </a:effectRef>
          <a:fontRef idx="minor">
            <a:schemeClr val="dk1"/>
          </a:fontRef>
        </p:style>
        <p:txBody>
          <a:bodyPr rtlCol="0" anchor="ctr"/>
          <a:lstStyle/>
          <a:p>
            <a:r>
              <a:rPr lang="en-GB" dirty="0"/>
              <a:t>definition:</a:t>
            </a:r>
          </a:p>
          <a:p>
            <a:endParaRPr lang="en-GB" dirty="0"/>
          </a:p>
          <a:p>
            <a:endParaRPr lang="en-GB" dirty="0"/>
          </a:p>
        </p:txBody>
      </p:sp>
      <p:sp>
        <p:nvSpPr>
          <p:cNvPr id="7" name="Rectangle 6"/>
          <p:cNvSpPr/>
          <p:nvPr/>
        </p:nvSpPr>
        <p:spPr>
          <a:xfrm>
            <a:off x="323529" y="1907704"/>
            <a:ext cx="6120680" cy="1800200"/>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Example 1:PEEL</a:t>
            </a:r>
          </a:p>
          <a:p>
            <a:r>
              <a:rPr lang="en-GB" sz="1600" dirty="0"/>
              <a:t>Use key terms/sociological evidence</a:t>
            </a:r>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332656" y="3995936"/>
            <a:ext cx="6120680" cy="208823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Example 2:PEEL</a:t>
            </a:r>
          </a:p>
          <a:p>
            <a:r>
              <a:rPr lang="en-GB" sz="1600" dirty="0"/>
              <a:t>Use key terms/sociological evidence</a:t>
            </a:r>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11" name="Rectangle 10"/>
          <p:cNvSpPr/>
          <p:nvPr/>
        </p:nvSpPr>
        <p:spPr>
          <a:xfrm>
            <a:off x="332656" y="6300192"/>
            <a:ext cx="6120680" cy="2310071"/>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Example 3 :PEEL</a:t>
            </a:r>
          </a:p>
          <a:p>
            <a:r>
              <a:rPr lang="en-GB" sz="1600" dirty="0"/>
              <a:t>Use key terms/sociological evidence</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Tree>
    <p:extLst>
      <p:ext uri="{BB962C8B-B14F-4D97-AF65-F5344CB8AC3E}">
        <p14:creationId xmlns:p14="http://schemas.microsoft.com/office/powerpoint/2010/main" val="1031628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432" y="-180528"/>
            <a:ext cx="6974532" cy="1152128"/>
          </a:xfrm>
        </p:spPr>
        <p:txBody>
          <a:bodyPr>
            <a:normAutofit/>
          </a:bodyPr>
          <a:lstStyle/>
          <a:p>
            <a:r>
              <a:rPr lang="en-GB" sz="2000" dirty="0">
                <a:latin typeface="KG Blank Space Solid" panose="02000000000000000000" pitchFamily="2" charset="0"/>
              </a:rPr>
              <a:t>1. </a:t>
            </a:r>
            <a:r>
              <a:rPr lang="en-GB" sz="2000" dirty="0">
                <a:latin typeface="Comic Sans MS"/>
              </a:rPr>
              <a:t>With reference to the sources, explain how …</a:t>
            </a:r>
            <a:br>
              <a:rPr lang="en-GB" sz="2000" dirty="0">
                <a:latin typeface="KG Blank Space Solid" panose="02000000000000000000" pitchFamily="2" charset="0"/>
              </a:rPr>
            </a:br>
            <a:br>
              <a:rPr lang="en-GB" sz="2000" dirty="0">
                <a:latin typeface="KG Blank Space Solid" panose="02000000000000000000" pitchFamily="2" charset="0"/>
              </a:rPr>
            </a:br>
            <a:r>
              <a:rPr lang="en-GB" sz="2000" dirty="0">
                <a:latin typeface="KG Blank Space Solid" panose="02000000000000000000" pitchFamily="2" charset="0"/>
              </a:rPr>
              <a:t>( 9marks)</a:t>
            </a:r>
          </a:p>
        </p:txBody>
      </p:sp>
      <p:sp>
        <p:nvSpPr>
          <p:cNvPr id="7" name="Rectangle 6"/>
          <p:cNvSpPr/>
          <p:nvPr/>
        </p:nvSpPr>
        <p:spPr>
          <a:xfrm>
            <a:off x="323529" y="1187624"/>
            <a:ext cx="6120680" cy="352839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PEEL (Point, Evidence (from the source), Explanation (with a study if possible), Link back to the source and question.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404664" y="5076056"/>
            <a:ext cx="6120680" cy="3240360"/>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PEEL (Point, Evidence (from the source), Explanation (with a study if possible), Link back to the source and question.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Tree>
    <p:extLst>
      <p:ext uri="{BB962C8B-B14F-4D97-AF65-F5344CB8AC3E}">
        <p14:creationId xmlns:p14="http://schemas.microsoft.com/office/powerpoint/2010/main" val="557211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432" y="-180528"/>
            <a:ext cx="6974532" cy="1152128"/>
          </a:xfrm>
        </p:spPr>
        <p:txBody>
          <a:bodyPr>
            <a:normAutofit/>
          </a:bodyPr>
          <a:lstStyle/>
          <a:p>
            <a:r>
              <a:rPr lang="en-GB" sz="2000" dirty="0">
                <a:latin typeface="KG Blank Space Solid" panose="02000000000000000000" pitchFamily="2" charset="0"/>
              </a:rPr>
              <a:t>1. </a:t>
            </a:r>
            <a:r>
              <a:rPr lang="en-GB" sz="2000" dirty="0">
                <a:latin typeface="Comic Sans MS"/>
              </a:rPr>
              <a:t>With reference to the sources, explain how …</a:t>
            </a:r>
            <a:br>
              <a:rPr lang="en-GB" sz="2000" dirty="0">
                <a:latin typeface="KG Blank Space Solid" panose="02000000000000000000" pitchFamily="2" charset="0"/>
              </a:rPr>
            </a:br>
            <a:br>
              <a:rPr lang="en-GB" sz="2000" dirty="0">
                <a:latin typeface="KG Blank Space Solid" panose="02000000000000000000" pitchFamily="2" charset="0"/>
              </a:rPr>
            </a:br>
            <a:r>
              <a:rPr lang="en-GB" sz="2000" dirty="0">
                <a:latin typeface="KG Blank Space Solid" panose="02000000000000000000" pitchFamily="2" charset="0"/>
              </a:rPr>
              <a:t>( 9marks)</a:t>
            </a:r>
          </a:p>
        </p:txBody>
      </p:sp>
      <p:sp>
        <p:nvSpPr>
          <p:cNvPr id="7" name="Rectangle 6"/>
          <p:cNvSpPr/>
          <p:nvPr/>
        </p:nvSpPr>
        <p:spPr>
          <a:xfrm>
            <a:off x="323529" y="1187624"/>
            <a:ext cx="6120680" cy="352839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PEEL (Point, Evidence (from the source), Explanation (with a study if possible), Link back to the source and question.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404664" y="5076056"/>
            <a:ext cx="6120680" cy="3240360"/>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PEEL (Point, Evidence (from the source), Explanation (with a study if possible), Link back to the source and question.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Tree>
    <p:extLst>
      <p:ext uri="{BB962C8B-B14F-4D97-AF65-F5344CB8AC3E}">
        <p14:creationId xmlns:p14="http://schemas.microsoft.com/office/powerpoint/2010/main" val="1476075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432" y="-180528"/>
            <a:ext cx="6974532" cy="1152128"/>
          </a:xfrm>
        </p:spPr>
        <p:txBody>
          <a:bodyPr>
            <a:normAutofit/>
          </a:bodyPr>
          <a:lstStyle/>
          <a:p>
            <a:r>
              <a:rPr lang="en-GB" sz="2000" dirty="0">
                <a:latin typeface="KG Blank Space Solid" panose="02000000000000000000" pitchFamily="2" charset="0"/>
              </a:rPr>
              <a:t>1. </a:t>
            </a:r>
            <a:r>
              <a:rPr lang="en-GB" sz="2000" dirty="0">
                <a:latin typeface="Comic Sans MS"/>
              </a:rPr>
              <a:t>With reference to the sources, explain how …</a:t>
            </a:r>
            <a:br>
              <a:rPr lang="en-GB" sz="2000" dirty="0">
                <a:latin typeface="KG Blank Space Solid" panose="02000000000000000000" pitchFamily="2" charset="0"/>
              </a:rPr>
            </a:br>
            <a:br>
              <a:rPr lang="en-GB" sz="2000" dirty="0">
                <a:latin typeface="KG Blank Space Solid" panose="02000000000000000000" pitchFamily="2" charset="0"/>
              </a:rPr>
            </a:br>
            <a:r>
              <a:rPr lang="en-GB" sz="2000" dirty="0">
                <a:latin typeface="KG Blank Space Solid" panose="02000000000000000000" pitchFamily="2" charset="0"/>
              </a:rPr>
              <a:t>( 9marks)</a:t>
            </a:r>
          </a:p>
        </p:txBody>
      </p:sp>
      <p:sp>
        <p:nvSpPr>
          <p:cNvPr id="7" name="Rectangle 6"/>
          <p:cNvSpPr/>
          <p:nvPr/>
        </p:nvSpPr>
        <p:spPr>
          <a:xfrm>
            <a:off x="323529" y="1187624"/>
            <a:ext cx="6120680" cy="352839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PEEL (Point, Evidence (from the source), Explanation (with a study if possible), Link back to the source and question.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404664" y="5076056"/>
            <a:ext cx="6120680" cy="3240360"/>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PEEL (Point, Evidence (from the source), Explanation (with a study if possible), Link back to the source and question.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Tree>
    <p:extLst>
      <p:ext uri="{BB962C8B-B14F-4D97-AF65-F5344CB8AC3E}">
        <p14:creationId xmlns:p14="http://schemas.microsoft.com/office/powerpoint/2010/main" val="4123917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432" y="-180528"/>
            <a:ext cx="6974532" cy="1152128"/>
          </a:xfrm>
        </p:spPr>
        <p:txBody>
          <a:bodyPr>
            <a:normAutofit/>
          </a:bodyPr>
          <a:lstStyle/>
          <a:p>
            <a:r>
              <a:rPr lang="en-GB" sz="2000" dirty="0">
                <a:latin typeface="KG Blank Space Solid" panose="02000000000000000000" pitchFamily="2" charset="0"/>
              </a:rPr>
              <a:t>1. </a:t>
            </a:r>
            <a:r>
              <a:rPr lang="en-GB" sz="2000" dirty="0">
                <a:latin typeface="Comic Sans MS"/>
              </a:rPr>
              <a:t>With reference to the sources, explain how …</a:t>
            </a:r>
            <a:br>
              <a:rPr lang="en-GB" sz="2000" dirty="0">
                <a:latin typeface="KG Blank Space Solid" panose="02000000000000000000" pitchFamily="2" charset="0"/>
              </a:rPr>
            </a:br>
            <a:br>
              <a:rPr lang="en-GB" sz="2000" dirty="0">
                <a:latin typeface="KG Blank Space Solid" panose="02000000000000000000" pitchFamily="2" charset="0"/>
              </a:rPr>
            </a:br>
            <a:r>
              <a:rPr lang="en-GB" sz="2000" dirty="0">
                <a:latin typeface="KG Blank Space Solid" panose="02000000000000000000" pitchFamily="2" charset="0"/>
              </a:rPr>
              <a:t>( 9marks)</a:t>
            </a:r>
          </a:p>
        </p:txBody>
      </p:sp>
      <p:sp>
        <p:nvSpPr>
          <p:cNvPr id="7" name="Rectangle 6"/>
          <p:cNvSpPr/>
          <p:nvPr/>
        </p:nvSpPr>
        <p:spPr>
          <a:xfrm>
            <a:off x="323529" y="1187624"/>
            <a:ext cx="6120680" cy="3528392"/>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PEEL (Point, Evidence (from the source), Explanation (with a study if possible), Link back to the source and question.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
        <p:nvSpPr>
          <p:cNvPr id="9" name="Rectangle 8"/>
          <p:cNvSpPr/>
          <p:nvPr/>
        </p:nvSpPr>
        <p:spPr>
          <a:xfrm>
            <a:off x="404664" y="5076056"/>
            <a:ext cx="6120680" cy="3240360"/>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r>
              <a:rPr lang="en-GB" sz="1600" dirty="0"/>
              <a:t>PEEL (Point, Evidence (from the source), Explanation (with a study if possible), Link back to the source and question.</a:t>
            </a:r>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a:p>
            <a:endParaRPr lang="en-GB" sz="1600" dirty="0"/>
          </a:p>
        </p:txBody>
      </p:sp>
    </p:spTree>
    <p:extLst>
      <p:ext uri="{BB962C8B-B14F-4D97-AF65-F5344CB8AC3E}">
        <p14:creationId xmlns:p14="http://schemas.microsoft.com/office/powerpoint/2010/main" val="39626077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180</TotalTime>
  <Words>3312</Words>
  <Application>Microsoft Office PowerPoint</Application>
  <PresentationFormat>On-screen Show (4:3)</PresentationFormat>
  <Paragraphs>846</Paragraphs>
  <Slides>41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Arial</vt:lpstr>
      <vt:lpstr>Calibri</vt:lpstr>
      <vt:lpstr>Comic Sans MS</vt:lpstr>
      <vt:lpstr>KG Blank Space Solid</vt:lpstr>
      <vt:lpstr>Myriad Pro</vt:lpstr>
      <vt:lpstr>Office Theme</vt:lpstr>
      <vt:lpstr>Paper 3:Globalisation and the digital world</vt:lpstr>
      <vt:lpstr>Paper 3:Section A 9 marks</vt:lpstr>
      <vt:lpstr>Possible 9 mark Qs</vt:lpstr>
      <vt:lpstr>Exemplar </vt:lpstr>
      <vt:lpstr>1. Explain, using examples, the concept of ……(6 marks)</vt:lpstr>
      <vt:lpstr>1. With reference to the sources, explain how …  ( 9marks)</vt:lpstr>
      <vt:lpstr>1. With reference to the sources, explain how …  ( 9marks)</vt:lpstr>
      <vt:lpstr>1. With reference to the sources, explain how …  ( 9marks)</vt:lpstr>
      <vt:lpstr>1. With reference to the sources, explain how …  ( 9marks)</vt:lpstr>
      <vt:lpstr>1. With reference to the sources, explain how …  ( 9marks)</vt:lpstr>
      <vt:lpstr>1. With reference to the sources, explain how …  ( 9marks)</vt:lpstr>
      <vt:lpstr>1. With reference to the sources, explain how …  ( 9marks)</vt:lpstr>
      <vt:lpstr>1. With reference to the sources, explain how …  ( 9marks)</vt:lpstr>
      <vt:lpstr>1. With reference to the sources, explain how …  ( 9marks)</vt:lpstr>
      <vt:lpstr>1. With reference to the sources, explain how …  ( 9marks)</vt:lpstr>
      <vt:lpstr>Paper 1:Section A 10 marks</vt:lpstr>
      <vt:lpstr>Possible 10 mark Qs</vt:lpstr>
      <vt:lpstr>Exemplar </vt:lpstr>
      <vt:lpstr>With reference to the sources…  </vt:lpstr>
      <vt:lpstr>With reference to the sources…  </vt:lpstr>
      <vt:lpstr>With reference to the sources…  </vt:lpstr>
      <vt:lpstr>With reference to the sources…  </vt:lpstr>
      <vt:lpstr>With reference to the sources…  </vt:lpstr>
      <vt:lpstr>With reference to the sources…  </vt:lpstr>
      <vt:lpstr>With reference to the sources…  </vt:lpstr>
      <vt:lpstr>With reference to the sources…  </vt:lpstr>
      <vt:lpstr>With reference to the sources…  </vt:lpstr>
      <vt:lpstr>With reference to the sources…  </vt:lpstr>
      <vt:lpstr>Paper 3: Section A 16 marks</vt:lpstr>
      <vt:lpstr>Possible 16 marks Qs</vt:lpstr>
      <vt:lpstr>Exemplar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Structuring large answer questions</dc:title>
  <dc:creator>Jennifer.Gavin</dc:creator>
  <cp:lastModifiedBy>chris livesey</cp:lastModifiedBy>
  <cp:revision>42</cp:revision>
  <dcterms:created xsi:type="dcterms:W3CDTF">2017-01-15T16:50:30Z</dcterms:created>
  <dcterms:modified xsi:type="dcterms:W3CDTF">2018-04-20T09:31:15Z</dcterms:modified>
</cp:coreProperties>
</file>