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86" r:id="rId1"/>
  </p:sldMasterIdLst>
  <p:sldIdLst>
    <p:sldId id="318" r:id="rId2"/>
    <p:sldId id="324" r:id="rId3"/>
    <p:sldId id="257" r:id="rId4"/>
    <p:sldId id="327" r:id="rId5"/>
    <p:sldId id="302" r:id="rId6"/>
    <p:sldId id="317" r:id="rId7"/>
    <p:sldId id="305" r:id="rId8"/>
    <p:sldId id="332" r:id="rId9"/>
    <p:sldId id="306" r:id="rId10"/>
    <p:sldId id="320" r:id="rId11"/>
    <p:sldId id="331" r:id="rId12"/>
    <p:sldId id="328" r:id="rId13"/>
    <p:sldId id="329" r:id="rId14"/>
    <p:sldId id="285" r:id="rId15"/>
    <p:sldId id="33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B1F1E001-8AF6-41CA-B1DC-D0F5AB505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44FB1-65E9-4F14-840B-49BC39FDEE8C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57B69832-447A-4164-AFFA-65A1BC83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D302BB9A-F493-42CA-A291-2DBD5E98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1287AF60-B703-4C12-A05D-65629FF010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644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4B450D8-9CB7-4525-AA3B-7CEFB76A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6BC3E-4AF8-4AB6-995F-33805F772EBB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EC2FA77-498A-4E16-8198-0D885F4C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8FBF3D6-807B-4244-A489-05E103563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9736C-0D78-4ED8-B5C9-D065BCDFA1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694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09D7EA8-8C92-4EBC-9DE4-97E5CB885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3828C-88CD-4A91-93E2-B72664F1D525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487E51D3-95BB-450E-AF1E-96F6E4E3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21BF8ECF-7B97-4B54-988C-59B00527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F0C81-C6A6-424F-84CF-82A10CA37E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765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7A32D54-CD8F-45CA-B50C-42188CA95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12B31-D32A-4B96-A7BD-6772BB734502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8781D31-7A6A-4E75-8A0E-A7DAD512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75261C9-15B3-4CF6-BDB0-F9B025E37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FF3FC-0566-4253-8740-077BBDE1C2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437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ECB99-BE90-45C8-B614-11CAD517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BEA6B-87FA-4167-88A2-27D28C6B03A5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26B9-5E8E-4F4F-8E7C-D045C75E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D7DFA-DDEC-41A1-B5B1-616C8B4F8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DD051E52-2541-4278-8F29-0473F92682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4999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37C651D6-C6A6-428F-BD03-F720F4E7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D8BBC-E643-45D0-BD4C-8D229124FE83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663D352-B3EC-4DBE-B11C-D7A5EB65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6056593F-930D-426D-B144-EC80B51B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1F228-A263-4979-A673-F77CA939A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254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C8CD79C9-BDD5-430C-B7C0-61C2307A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9D5F0-0ABC-4134-A1AC-A16CF56C38A5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7114A8A7-3CA1-4C89-BDCE-8947F2E0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66572EF4-BD68-4366-A39C-08B32AE3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853E0-A5BA-4F0E-A146-BE088FF8BC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840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9E5B06E1-D3ED-4CC5-B938-3B092738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9EED2-950E-4BCE-8588-429EB20A0654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94E2BF98-A853-4BF6-A80B-438DB27D2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3B8DC38F-2A0F-4671-9F9A-583EA76B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3E4B5-E6C0-4FAE-B660-D2F0C22C81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897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5A3284F4-B520-4331-BEFB-CD28E13B9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5E4F5-4064-46FC-B07D-F9332D031B1B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BB4DDCD6-75CF-45CA-84F1-209B4E54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84141C6-46AF-48D8-B5D3-E10D0266A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9215B-1D84-4E3E-A1F2-402846A573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949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A5002937-D861-4318-9241-E3589198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C41F-8A35-4969-8DAA-A39DE5105DFE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31A2F4A9-F447-4B9B-BF42-24510B1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8A770AC5-6FBA-441E-913A-D2D6FA66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CF14F-89C5-4AC3-8B48-9B1B325473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624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23B3DF9E-336A-48B6-AAD2-726BD9305860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A7BA630F-88F4-4DB4-BDA1-2EF29FF47D32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564C23A9-A7EB-49C9-8935-7C03CE348ACF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FC9615DD-7419-4460-A4D0-9C218311714D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E0B5961-3E38-4E50-A29E-B5F779C63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8BEBE-944D-42C2-B2BD-911C802C23FE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DFEC73FA-1BDE-4907-A106-7596B8CE6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E4D39393-E329-4D9A-88B8-D0684FF1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5598FA09-4FBC-42A6-8B05-1D097D36E7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598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6E43652-B3D2-463E-88B6-16D662D27D0B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B44AA7B-C124-4188-B054-A086F920A107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20D25E84-CA85-4105-902F-88BD6EBC3B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B93E6840-66C8-43B3-BD78-4D7C19DA7A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F3AFAC-B0CC-49D4-AD51-20BFF325F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650FF42-0525-4BDA-8833-15E31971997B}" type="datetimeFigureOut">
              <a:rPr lang="en-US"/>
              <a:pPr>
                <a:defRPr/>
              </a:pPr>
              <a:t>4/10/2018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53E83BC2-B056-4484-BB43-3A00A01B3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DCA1CF85-725E-4BBC-8C0C-C3D8D8B6D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12780A92-8912-4D19-AB85-AF4DC3C282F1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59486C0A-3BBA-49A6-9278-0A1C58CF5968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D43E47-0CF0-4148-B10F-137A99EC1DE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F9B0848-F8B1-473A-98D5-A4FB4A186DED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69" r:id="rId2"/>
    <p:sldLayoutId id="2147484178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9" r:id="rId9"/>
    <p:sldLayoutId id="2147484175" r:id="rId10"/>
    <p:sldLayoutId id="21474841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ependent.co.uk/news/education/education-news/social-class-determines-childs-success-934240.html" TargetMode="External"/><Relationship Id="rId2" Type="http://schemas.openxmlformats.org/officeDocument/2006/relationships/hyperlink" Target="http://www.guardian.co.uk/education/2008/nov/11/class-education-school-succes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news.bbc.co.uk/1/hi/education/default.stm" TargetMode="External"/><Relationship Id="rId4" Type="http://schemas.openxmlformats.org/officeDocument/2006/relationships/hyperlink" Target="http://www.independent.co.uk/news/education/education-news/education-audit-schools-success-comes-down-to-class-says-headteacher-in-debt-578262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5F005100-B930-4888-AB7B-F023F94005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2"/>
                </a:solidFill>
              </a:rPr>
              <a:t>What social class do you feel yourself to belong to?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71E1FD6-7595-4A73-8BCA-569189DFC9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2722563"/>
          </a:xfrm>
        </p:spPr>
        <p:txBody>
          <a:bodyPr/>
          <a:lstStyle/>
          <a:p>
            <a:pPr marR="0" algn="l" eaLnBrk="1" hangingPunct="1"/>
            <a:r>
              <a:rPr lang="en-GB" altLang="en-US"/>
              <a:t>Discussion Question:</a:t>
            </a:r>
          </a:p>
          <a:p>
            <a:pPr marR="0" algn="l" eaLnBrk="1" hangingPunct="1"/>
            <a:endParaRPr lang="en-GB" altLang="en-US"/>
          </a:p>
          <a:p>
            <a:pPr marR="0" algn="l" eaLnBrk="1" hangingPunct="1">
              <a:buFontTx/>
              <a:buBlip>
                <a:blip r:embed="rId2"/>
              </a:buBlip>
            </a:pPr>
            <a:r>
              <a:rPr lang="en-GB" altLang="en-US"/>
              <a:t>How do you define your social class?</a:t>
            </a:r>
          </a:p>
          <a:p>
            <a:pPr marR="0" algn="l" eaLnBrk="1" hangingPunct="1">
              <a:buFontTx/>
              <a:buBlip>
                <a:blip r:embed="rId2"/>
              </a:buBlip>
            </a:pPr>
            <a:r>
              <a:rPr lang="en-GB" altLang="en-US"/>
              <a:t>Do you feel that your social class matters?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1A9221-3188-4363-8B9D-4FB1A1B492A3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990600"/>
          <a:ext cx="8153400" cy="548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633"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+mj-lt"/>
                        </a:rPr>
                        <a:t>Home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+mj-lt"/>
                        </a:rPr>
                        <a:t>School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3883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</a:rPr>
                        <a:t>Culture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The culture of the working class leads to school failure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The culture of schools disadvantages the working class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3883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</a:rPr>
                        <a:t>Deprivation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Working class children do not have the material possessions that they need for 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Schools in working class areas are underfunded and under-resourced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B48A3D9-9A5E-4296-B860-3ADBA6727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32A25179-57F9-4445-B718-E269036CB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z="4400" dirty="0"/>
          </a:p>
          <a:p>
            <a:endParaRPr lang="en-GB" altLang="en-US" sz="4400" dirty="0"/>
          </a:p>
          <a:p>
            <a:r>
              <a:rPr lang="en-GB" altLang="en-US" sz="4400" dirty="0"/>
              <a:t>Why is this debate important ?</a:t>
            </a:r>
          </a:p>
          <a:p>
            <a:endParaRPr lang="en-GB" alt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29C03D8-4A6B-4179-9543-77ABDB0B2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GB" altLang="en-US"/>
              <a:t>Use these phrases to explain these two points of view using further details from the lesson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9CFF0518-2EF8-4FC4-8EF1-0E7B2D83C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b="1" u="sng"/>
          </a:p>
          <a:p>
            <a:endParaRPr lang="en-GB" altLang="en-US" b="1" u="sng"/>
          </a:p>
          <a:p>
            <a:r>
              <a:rPr lang="en-GB" altLang="en-US" b="1" u="sng"/>
              <a:t>Failure of working classes is due to their home life because………………..</a:t>
            </a:r>
          </a:p>
          <a:p>
            <a:endParaRPr lang="en-GB" altLang="en-US" b="1" u="sng"/>
          </a:p>
          <a:p>
            <a:endParaRPr lang="en-GB" altLang="en-US" b="1" u="sng"/>
          </a:p>
          <a:p>
            <a:r>
              <a:rPr lang="en-GB" altLang="en-US" b="1" u="sng"/>
              <a:t>Failure of the working classes is due to the school system………………….</a:t>
            </a:r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93D8E80-F2B5-4CC7-ADD3-D5BB146293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547688"/>
            <a:ext cx="8596312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Sociological Targets - Plenary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5F26353-CED6-455D-B630-D62E9BAA40D5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85800" y="1676400"/>
            <a:ext cx="8229600" cy="447516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understand that class can have an influence on school attainment.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3200" dirty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recognise that traditional patterns of class  attainment are resistant to change.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3200" dirty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identify some of the factors that may contribute to the class patterns of attainment.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7B9CC88E-18D8-481D-BDE8-C06CC63F015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547688"/>
            <a:ext cx="8596312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Assessment</a:t>
            </a:r>
          </a:p>
        </p:txBody>
      </p:sp>
      <p:sp>
        <p:nvSpPr>
          <p:cNvPr id="18435" name="Content Placeholder 3">
            <a:extLst>
              <a:ext uri="{FF2B5EF4-FFF2-40B4-BE49-F238E27FC236}">
                <a16:creationId xmlns:a16="http://schemas.microsoft.com/office/drawing/2014/main" id="{B4F2C803-B686-45A1-AEF3-DAEFA7977B7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" y="2060575"/>
            <a:ext cx="8229600" cy="4090988"/>
          </a:xfrm>
        </p:spPr>
        <p:txBody>
          <a:bodyPr anchor="ctr"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altLang="en-US" sz="3500"/>
              <a:t>Outline and explain the relationship between social class and educational attainment in the UK.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55FEBA39-C8EB-4E2F-A3DE-B7EE14120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Essay Plan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1AF0723-9903-42FA-A2E8-E93D5B05B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000"/>
              <a:t>Outline the patterns that exist and that there are two possible explanations for these patterns (material and cultural ) suggest which perspectives would support these two explanations</a:t>
            </a:r>
          </a:p>
          <a:p>
            <a:r>
              <a:rPr lang="en-GB" altLang="en-US" sz="2000"/>
              <a:t>Material explanations (Home and school) it is linked to poverty and resources in certain areas, deprivation at home but also lack of resources in schools.  (Marxist)</a:t>
            </a:r>
          </a:p>
          <a:p>
            <a:r>
              <a:rPr lang="en-GB" altLang="en-US" sz="2000"/>
              <a:t>Cultural explanations (Home and school) it is linked to the upbringing of working-class children and the middle-class culture of schools disadvantaging some children. (Functionalist/New Right)</a:t>
            </a:r>
          </a:p>
          <a:p>
            <a:r>
              <a:rPr lang="en-GB" altLang="en-US" sz="2000"/>
              <a:t>Conclude with a summary of the explanations and which one you think is better.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BFCACA1-76AC-4C6A-8254-541718E732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547688"/>
            <a:ext cx="8596312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Stories in the media</a:t>
            </a:r>
          </a:p>
        </p:txBody>
      </p:sp>
      <p:sp>
        <p:nvSpPr>
          <p:cNvPr id="6147" name="Content Placeholder 3">
            <a:extLst>
              <a:ext uri="{FF2B5EF4-FFF2-40B4-BE49-F238E27FC236}">
                <a16:creationId xmlns:a16="http://schemas.microsoft.com/office/drawing/2014/main" id="{7CAC7B11-9092-48B2-A8A2-16BC353008FC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" y="2060575"/>
            <a:ext cx="7467600" cy="4090988"/>
          </a:xfrm>
        </p:spPr>
        <p:txBody>
          <a:bodyPr anchor="ctr"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Class and Educational Success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Social Class determines Success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Education and Class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Schools 'to drop nationality questions'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1400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1400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1400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GB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4B6D3A7-4D45-40EF-A9D4-B034AA3792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547688"/>
            <a:ext cx="8596312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Sociological Targets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267C554-1A41-4C02-B0E2-A81A0FEAD9F6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85800" y="1676400"/>
            <a:ext cx="8229600" cy="447516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understand that class can have an influence on school attainment.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3200" dirty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recognise that traditional patterns of class  attainment are resistant to change.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3200" dirty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200" dirty="0">
                <a:latin typeface="+mj-lt"/>
              </a:rPr>
              <a:t>To identify some of the factors that may contribute to the class patterns of attainment.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1C0EB4F-B9FD-452D-A75D-1E60B33C6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Do a 30 second sketch of either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5F53EB6-CC80-4DCC-A397-7EBE4282B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A working-class person</a:t>
            </a:r>
          </a:p>
          <a:p>
            <a:r>
              <a:rPr lang="en-GB" altLang="en-US"/>
              <a:t>A middle-class person</a:t>
            </a:r>
          </a:p>
          <a:p>
            <a:r>
              <a:rPr lang="en-GB" altLang="en-US"/>
              <a:t>An upper-class person</a:t>
            </a:r>
          </a:p>
          <a:p>
            <a:endParaRPr lang="en-GB" altLang="en-US"/>
          </a:p>
          <a:p>
            <a:r>
              <a:rPr lang="en-GB" altLang="en-US"/>
              <a:t>Discuss</a:t>
            </a:r>
          </a:p>
          <a:p>
            <a:r>
              <a:rPr lang="en-GB" altLang="en-US"/>
              <a:t>Why have these characteristics changed very little in 50 years?</a:t>
            </a:r>
          </a:p>
          <a:p>
            <a:r>
              <a:rPr lang="en-GB" altLang="en-US"/>
              <a:t>What characteristics do you need to do well at school?</a:t>
            </a:r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2">
            <a:extLst>
              <a:ext uri="{FF2B5EF4-FFF2-40B4-BE49-F238E27FC236}">
                <a16:creationId xmlns:a16="http://schemas.microsoft.com/office/drawing/2014/main" id="{0E51D0ED-8701-490D-8860-BF4ED1ACF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7550"/>
            <a:ext cx="7772400" cy="2101850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400" dirty="0">
                <a:solidFill>
                  <a:schemeClr val="tx2"/>
                </a:solidFill>
              </a:rPr>
              <a:t>What are the effects of social class on educational attainment?</a:t>
            </a:r>
          </a:p>
        </p:txBody>
      </p:sp>
      <p:sp>
        <p:nvSpPr>
          <p:cNvPr id="9219" name="Rectangle 11">
            <a:extLst>
              <a:ext uri="{FF2B5EF4-FFF2-40B4-BE49-F238E27FC236}">
                <a16:creationId xmlns:a16="http://schemas.microsoft.com/office/drawing/2014/main" id="{039F2728-8A1C-4EB5-84C7-9E899AAD48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625725"/>
          </a:xfrm>
        </p:spPr>
        <p:txBody>
          <a:bodyPr/>
          <a:lstStyle/>
          <a:p>
            <a:pPr marR="0" eaLnBrk="1" hangingPunct="1"/>
            <a:r>
              <a:rPr lang="en-GB" altLang="en-US"/>
              <a:t>There is a relationship between parental occupation and education and children’s success or failure in school</a:t>
            </a:r>
          </a:p>
          <a:p>
            <a:pPr marR="0" eaLnBrk="1" hangingPunct="1"/>
            <a:endParaRPr lang="en-GB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78638D-C96A-4A12-BE7F-2F5CF80D8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7688" y="609600"/>
            <a:ext cx="8139112" cy="747713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/>
              <a:t>Government definitions of class (2001)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30C4FE-1239-4B92-AEB2-EE012FAB4A0F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524000"/>
          <a:ext cx="8458200" cy="4953001"/>
        </p:xfrm>
        <a:graphic>
          <a:graphicData uri="http://schemas.openxmlformats.org/drawingml/2006/table">
            <a:tbl>
              <a:tblPr/>
              <a:tblGrid>
                <a:gridCol w="1794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0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1" cap="small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Social Class</a:t>
                      </a:r>
                      <a:endParaRPr lang="en-GB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9903" marR="5990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9903" marR="5990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1" cap="small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Typical employment</a:t>
                      </a:r>
                      <a:endParaRPr lang="en-GB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9903" marR="5990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Higher Managerial occupations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1.1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Company directors, Police Inspectors, Bank Managers, Senior Civil Servants, Military Officers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1.2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Doctor, Barrister, Solicitor, Clergy, Librarian, Teacher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Lower Managerial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Nurses and midwives,  Journalists, Actors, Prison Officers, Police and Soldiers (below NCO)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Intermediate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Clerks, Secretaries, Driving Instructors, Computer Operator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Small employers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Publicans, Farmers, Play group leader, Window cleaner, Painter and Decorator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Lower supervisory and craft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Printers, Plumbers, Butchers, Bus Inspectors, TV engineers, Train drivers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Semi-routine occupations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Shop assistant, Traffic Warden, Cook, Bus drivers, Hairdressers, Postal workers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Routine occupations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Waiters, road sweepers, Cleaners, Couriers, Building labourers, Refuse collectors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4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Never worked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Long term unemployed and non-workers</a:t>
                      </a:r>
                    </a:p>
                  </a:txBody>
                  <a:tcPr marL="59903" marR="5990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6BFA1A7-B04F-491F-8CEE-C7F071C5BD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762000"/>
            <a:ext cx="8596312" cy="1066800"/>
          </a:xfrm>
        </p:spPr>
        <p:txBody>
          <a:bodyPr/>
          <a:lstStyle/>
          <a:p>
            <a:pPr eaLnBrk="1" hangingPunct="1"/>
            <a:r>
              <a:rPr lang="en-GB" altLang="en-US" sz="3200"/>
              <a:t>Attainment of top GCSE grades by parental occupation </a:t>
            </a:r>
          </a:p>
        </p:txBody>
      </p:sp>
      <p:pic>
        <p:nvPicPr>
          <p:cNvPr id="11267" name="Picture 4">
            <a:extLst>
              <a:ext uri="{FF2B5EF4-FFF2-40B4-BE49-F238E27FC236}">
                <a16:creationId xmlns:a16="http://schemas.microsoft.com/office/drawing/2014/main" id="{2594B43E-CC54-4797-AACE-AE55F5823863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752600"/>
            <a:ext cx="8183563" cy="4800600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poverty.org.uk/26/b.png">
            <a:extLst>
              <a:ext uri="{FF2B5EF4-FFF2-40B4-BE49-F238E27FC236}">
                <a16:creationId xmlns:a16="http://schemas.microsoft.com/office/drawing/2014/main" id="{2E59E2F4-95B2-4163-8940-65EF33893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2296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6CB7D0E-9776-4778-8E64-32686963AD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7688" y="547688"/>
            <a:ext cx="8596312" cy="747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Is this a problem?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F8CADD98-3C5D-41CF-988D-3E4476595A0E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62000" y="2060575"/>
            <a:ext cx="8077200" cy="409098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600" dirty="0">
                <a:latin typeface="+mj-lt"/>
              </a:rPr>
              <a:t>What does this tell us about ‘meritocracy’?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600" dirty="0">
                <a:latin typeface="+mj-lt"/>
              </a:rPr>
              <a:t>Why do we need to tackle the problem?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600" dirty="0">
                <a:latin typeface="+mj-lt"/>
              </a:rPr>
              <a:t>What are the causes of underachievement. Is it culture or is it the schools 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GB" sz="3600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622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Comic Sans MS</vt:lpstr>
      <vt:lpstr>Arial</vt:lpstr>
      <vt:lpstr>Calibri</vt:lpstr>
      <vt:lpstr>Constantia</vt:lpstr>
      <vt:lpstr>Wingdings 2</vt:lpstr>
      <vt:lpstr>Wingdings</vt:lpstr>
      <vt:lpstr>Times New Roman</vt:lpstr>
      <vt:lpstr>Flow</vt:lpstr>
      <vt:lpstr>What social class do you feel yourself to belong to?</vt:lpstr>
      <vt:lpstr>Stories in the media</vt:lpstr>
      <vt:lpstr>Sociological Targets</vt:lpstr>
      <vt:lpstr>Do a 30 second sketch of either </vt:lpstr>
      <vt:lpstr>What are the effects of social class on educational attainment?</vt:lpstr>
      <vt:lpstr>Government definitions of class (2001)</vt:lpstr>
      <vt:lpstr>Attainment of top GCSE grades by parental occupation </vt:lpstr>
      <vt:lpstr>PowerPoint Presentation</vt:lpstr>
      <vt:lpstr>Is this a problem?</vt:lpstr>
      <vt:lpstr>PowerPoint Presentation</vt:lpstr>
      <vt:lpstr>PowerPoint Presentation</vt:lpstr>
      <vt:lpstr>Use these phrases to explain these two points of view using further details from the lesson</vt:lpstr>
      <vt:lpstr>Sociological Targets - Plenary</vt:lpstr>
      <vt:lpstr>Assessment</vt:lpstr>
      <vt:lpstr>Essay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2018-04-10T10:46:47Z</dcterms:created>
  <dcterms:modified xsi:type="dcterms:W3CDTF">2018-04-10T10:51:39Z</dcterms:modified>
</cp:coreProperties>
</file>