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7" r:id="rId1"/>
  </p:sldMasterIdLst>
  <p:sldIdLst>
    <p:sldId id="326" r:id="rId2"/>
    <p:sldId id="302" r:id="rId3"/>
    <p:sldId id="257" r:id="rId4"/>
    <p:sldId id="325" r:id="rId5"/>
    <p:sldId id="327" r:id="rId6"/>
    <p:sldId id="328" r:id="rId7"/>
    <p:sldId id="333" r:id="rId8"/>
    <p:sldId id="331" r:id="rId9"/>
    <p:sldId id="330" r:id="rId10"/>
    <p:sldId id="332" r:id="rId11"/>
    <p:sldId id="329" r:id="rId12"/>
    <p:sldId id="334" r:id="rId13"/>
    <p:sldId id="335" r:id="rId14"/>
    <p:sldId id="336" r:id="rId15"/>
    <p:sldId id="337" r:id="rId16"/>
    <p:sldId id="338" r:id="rId17"/>
    <p:sldId id="339" r:id="rId18"/>
    <p:sldId id="340" r:id="rId19"/>
    <p:sldId id="269" r:id="rId20"/>
    <p:sldId id="341" r:id="rId21"/>
    <p:sldId id="285" r:id="rId2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Comic Sans MS" panose="030F0702030302020204" pitchFamily="66" charset="0"/>
        <a:ea typeface="+mn-ea"/>
        <a:cs typeface="+mn-cs"/>
      </a:defRPr>
    </a:lvl1pPr>
    <a:lvl2pPr marL="457200" algn="l" rtl="0" fontAlgn="base">
      <a:spcBef>
        <a:spcPct val="0"/>
      </a:spcBef>
      <a:spcAft>
        <a:spcPct val="0"/>
      </a:spcAft>
      <a:defRPr sz="2400" kern="1200">
        <a:solidFill>
          <a:schemeClr val="tx1"/>
        </a:solidFill>
        <a:latin typeface="Comic Sans MS" panose="030F0702030302020204" pitchFamily="66" charset="0"/>
        <a:ea typeface="+mn-ea"/>
        <a:cs typeface="+mn-cs"/>
      </a:defRPr>
    </a:lvl2pPr>
    <a:lvl3pPr marL="914400" algn="l" rtl="0" fontAlgn="base">
      <a:spcBef>
        <a:spcPct val="0"/>
      </a:spcBef>
      <a:spcAft>
        <a:spcPct val="0"/>
      </a:spcAft>
      <a:defRPr sz="2400" kern="1200">
        <a:solidFill>
          <a:schemeClr val="tx1"/>
        </a:solidFill>
        <a:latin typeface="Comic Sans MS" panose="030F0702030302020204" pitchFamily="66" charset="0"/>
        <a:ea typeface="+mn-ea"/>
        <a:cs typeface="+mn-cs"/>
      </a:defRPr>
    </a:lvl3pPr>
    <a:lvl4pPr marL="1371600" algn="l" rtl="0" fontAlgn="base">
      <a:spcBef>
        <a:spcPct val="0"/>
      </a:spcBef>
      <a:spcAft>
        <a:spcPct val="0"/>
      </a:spcAft>
      <a:defRPr sz="2400" kern="1200">
        <a:solidFill>
          <a:schemeClr val="tx1"/>
        </a:solidFill>
        <a:latin typeface="Comic Sans MS" panose="030F0702030302020204" pitchFamily="66" charset="0"/>
        <a:ea typeface="+mn-ea"/>
        <a:cs typeface="+mn-cs"/>
      </a:defRPr>
    </a:lvl4pPr>
    <a:lvl5pPr marL="1828800" algn="l" rtl="0" fontAlgn="base">
      <a:spcBef>
        <a:spcPct val="0"/>
      </a:spcBef>
      <a:spcAft>
        <a:spcPct val="0"/>
      </a:spcAft>
      <a:defRPr sz="2400" kern="1200">
        <a:solidFill>
          <a:schemeClr val="tx1"/>
        </a:solidFill>
        <a:latin typeface="Comic Sans MS" panose="030F0702030302020204" pitchFamily="66" charset="0"/>
        <a:ea typeface="+mn-ea"/>
        <a:cs typeface="+mn-cs"/>
      </a:defRPr>
    </a:lvl5pPr>
    <a:lvl6pPr marL="2286000" algn="l" defTabSz="914400" rtl="0" eaLnBrk="1" latinLnBrk="0" hangingPunct="1">
      <a:defRPr sz="2400" kern="1200">
        <a:solidFill>
          <a:schemeClr val="tx1"/>
        </a:solidFill>
        <a:latin typeface="Comic Sans MS" panose="030F0702030302020204" pitchFamily="66" charset="0"/>
        <a:ea typeface="+mn-ea"/>
        <a:cs typeface="+mn-cs"/>
      </a:defRPr>
    </a:lvl6pPr>
    <a:lvl7pPr marL="2743200" algn="l" defTabSz="914400" rtl="0" eaLnBrk="1" latinLnBrk="0" hangingPunct="1">
      <a:defRPr sz="2400" kern="1200">
        <a:solidFill>
          <a:schemeClr val="tx1"/>
        </a:solidFill>
        <a:latin typeface="Comic Sans MS" panose="030F0702030302020204" pitchFamily="66" charset="0"/>
        <a:ea typeface="+mn-ea"/>
        <a:cs typeface="+mn-cs"/>
      </a:defRPr>
    </a:lvl7pPr>
    <a:lvl8pPr marL="3200400" algn="l" defTabSz="914400" rtl="0" eaLnBrk="1" latinLnBrk="0" hangingPunct="1">
      <a:defRPr sz="2400" kern="1200">
        <a:solidFill>
          <a:schemeClr val="tx1"/>
        </a:solidFill>
        <a:latin typeface="Comic Sans MS" panose="030F0702030302020204" pitchFamily="66" charset="0"/>
        <a:ea typeface="+mn-ea"/>
        <a:cs typeface="+mn-cs"/>
      </a:defRPr>
    </a:lvl8pPr>
    <a:lvl9pPr marL="3657600" algn="l" defTabSz="914400" rtl="0" eaLnBrk="1" latinLnBrk="0" hangingPunct="1">
      <a:defRPr sz="2400" kern="1200">
        <a:solidFill>
          <a:schemeClr val="tx1"/>
        </a:solidFill>
        <a:latin typeface="Comic Sans MS" panose="030F0702030302020204"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8E90E9-66FB-43AA-A31A-0E439961E286}"/>
              </a:ext>
            </a:extLst>
          </p:cNvPr>
          <p:cNvSpPr>
            <a:spLocks noGrp="1"/>
          </p:cNvSpPr>
          <p:nvPr>
            <p:ph type="dt" sz="half" idx="10"/>
          </p:nvPr>
        </p:nvSpPr>
        <p:spPr/>
        <p:txBody>
          <a:bodyPr/>
          <a:lstStyle>
            <a:lvl1pPr>
              <a:defRPr/>
            </a:lvl1pPr>
          </a:lstStyle>
          <a:p>
            <a:pPr>
              <a:defRPr/>
            </a:pPr>
            <a:fld id="{DBBFF9BA-852F-4659-B99B-FF641E116FF2}" type="datetimeFigureOut">
              <a:rPr lang="en-US"/>
              <a:pPr>
                <a:defRPr/>
              </a:pPr>
              <a:t>4/10/2018</a:t>
            </a:fld>
            <a:endParaRPr lang="en-GB"/>
          </a:p>
        </p:txBody>
      </p:sp>
      <p:sp>
        <p:nvSpPr>
          <p:cNvPr id="5" name="Footer Placeholder 4">
            <a:extLst>
              <a:ext uri="{FF2B5EF4-FFF2-40B4-BE49-F238E27FC236}">
                <a16:creationId xmlns:a16="http://schemas.microsoft.com/office/drawing/2014/main" id="{D1CBA251-5260-46AF-BEA3-25FD9DB21BD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F35CB50-D857-4F20-8793-6D4A40550489}"/>
              </a:ext>
            </a:extLst>
          </p:cNvPr>
          <p:cNvSpPr>
            <a:spLocks noGrp="1"/>
          </p:cNvSpPr>
          <p:nvPr>
            <p:ph type="sldNum" sz="quarter" idx="12"/>
          </p:nvPr>
        </p:nvSpPr>
        <p:spPr/>
        <p:txBody>
          <a:bodyPr/>
          <a:lstStyle>
            <a:lvl1pPr>
              <a:defRPr/>
            </a:lvl1pPr>
          </a:lstStyle>
          <a:p>
            <a:fld id="{0CABE6B6-1D67-4ADC-A5D5-9EF75FCB3304}" type="slidenum">
              <a:rPr lang="en-GB" altLang="en-US"/>
              <a:pPr/>
              <a:t>‹#›</a:t>
            </a:fld>
            <a:endParaRPr lang="en-GB" altLang="en-US"/>
          </a:p>
        </p:txBody>
      </p:sp>
    </p:spTree>
    <p:extLst>
      <p:ext uri="{BB962C8B-B14F-4D97-AF65-F5344CB8AC3E}">
        <p14:creationId xmlns:p14="http://schemas.microsoft.com/office/powerpoint/2010/main" val="1044124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AC073B-96FB-4282-BBB7-C87CFDC8F356}"/>
              </a:ext>
            </a:extLst>
          </p:cNvPr>
          <p:cNvSpPr>
            <a:spLocks noGrp="1"/>
          </p:cNvSpPr>
          <p:nvPr>
            <p:ph type="dt" sz="half" idx="10"/>
          </p:nvPr>
        </p:nvSpPr>
        <p:spPr/>
        <p:txBody>
          <a:bodyPr/>
          <a:lstStyle>
            <a:lvl1pPr>
              <a:defRPr/>
            </a:lvl1pPr>
          </a:lstStyle>
          <a:p>
            <a:pPr>
              <a:defRPr/>
            </a:pPr>
            <a:fld id="{E36E249C-967C-4F83-A689-C70A8211B99B}" type="datetimeFigureOut">
              <a:rPr lang="en-US"/>
              <a:pPr>
                <a:defRPr/>
              </a:pPr>
              <a:t>4/10/2018</a:t>
            </a:fld>
            <a:endParaRPr lang="en-GB"/>
          </a:p>
        </p:txBody>
      </p:sp>
      <p:sp>
        <p:nvSpPr>
          <p:cNvPr id="5" name="Footer Placeholder 4">
            <a:extLst>
              <a:ext uri="{FF2B5EF4-FFF2-40B4-BE49-F238E27FC236}">
                <a16:creationId xmlns:a16="http://schemas.microsoft.com/office/drawing/2014/main" id="{7EF5F903-E9DC-4936-90EC-1E233DC8240E}"/>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BD0D688-CFD6-4587-B422-EBDEE42C86DC}"/>
              </a:ext>
            </a:extLst>
          </p:cNvPr>
          <p:cNvSpPr>
            <a:spLocks noGrp="1"/>
          </p:cNvSpPr>
          <p:nvPr>
            <p:ph type="sldNum" sz="quarter" idx="12"/>
          </p:nvPr>
        </p:nvSpPr>
        <p:spPr/>
        <p:txBody>
          <a:bodyPr/>
          <a:lstStyle>
            <a:lvl1pPr>
              <a:defRPr/>
            </a:lvl1pPr>
          </a:lstStyle>
          <a:p>
            <a:fld id="{B59C8A81-62BA-4692-9E4D-10CDF0EA5F1D}" type="slidenum">
              <a:rPr lang="en-GB" altLang="en-US"/>
              <a:pPr/>
              <a:t>‹#›</a:t>
            </a:fld>
            <a:endParaRPr lang="en-GB" altLang="en-US"/>
          </a:p>
        </p:txBody>
      </p:sp>
    </p:spTree>
    <p:extLst>
      <p:ext uri="{BB962C8B-B14F-4D97-AF65-F5344CB8AC3E}">
        <p14:creationId xmlns:p14="http://schemas.microsoft.com/office/powerpoint/2010/main" val="188482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968BA2-2A8E-40AF-A519-1F7970DEB85A}"/>
              </a:ext>
            </a:extLst>
          </p:cNvPr>
          <p:cNvSpPr>
            <a:spLocks noGrp="1"/>
          </p:cNvSpPr>
          <p:nvPr>
            <p:ph type="dt" sz="half" idx="10"/>
          </p:nvPr>
        </p:nvSpPr>
        <p:spPr/>
        <p:txBody>
          <a:bodyPr/>
          <a:lstStyle>
            <a:lvl1pPr>
              <a:defRPr/>
            </a:lvl1pPr>
          </a:lstStyle>
          <a:p>
            <a:pPr>
              <a:defRPr/>
            </a:pPr>
            <a:fld id="{668C9E6E-BB57-49C6-BECE-F1DA4B5EF369}" type="datetimeFigureOut">
              <a:rPr lang="en-US"/>
              <a:pPr>
                <a:defRPr/>
              </a:pPr>
              <a:t>4/10/2018</a:t>
            </a:fld>
            <a:endParaRPr lang="en-GB"/>
          </a:p>
        </p:txBody>
      </p:sp>
      <p:sp>
        <p:nvSpPr>
          <p:cNvPr id="5" name="Footer Placeholder 4">
            <a:extLst>
              <a:ext uri="{FF2B5EF4-FFF2-40B4-BE49-F238E27FC236}">
                <a16:creationId xmlns:a16="http://schemas.microsoft.com/office/drawing/2014/main" id="{988CE29B-9D3B-4B19-A1D2-8A8E7CB4905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032A2E6E-5712-4F35-8A87-7BC2B13BD822}"/>
              </a:ext>
            </a:extLst>
          </p:cNvPr>
          <p:cNvSpPr>
            <a:spLocks noGrp="1"/>
          </p:cNvSpPr>
          <p:nvPr>
            <p:ph type="sldNum" sz="quarter" idx="12"/>
          </p:nvPr>
        </p:nvSpPr>
        <p:spPr/>
        <p:txBody>
          <a:bodyPr/>
          <a:lstStyle>
            <a:lvl1pPr>
              <a:defRPr/>
            </a:lvl1pPr>
          </a:lstStyle>
          <a:p>
            <a:fld id="{1AE63391-82B3-4D3E-A635-3476FC705F99}" type="slidenum">
              <a:rPr lang="en-GB" altLang="en-US"/>
              <a:pPr/>
              <a:t>‹#›</a:t>
            </a:fld>
            <a:endParaRPr lang="en-GB" altLang="en-US"/>
          </a:p>
        </p:txBody>
      </p:sp>
    </p:spTree>
    <p:extLst>
      <p:ext uri="{BB962C8B-B14F-4D97-AF65-F5344CB8AC3E}">
        <p14:creationId xmlns:p14="http://schemas.microsoft.com/office/powerpoint/2010/main" val="2932264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CE2314-48E5-4B27-A6A0-5C404DB32CC3}"/>
              </a:ext>
            </a:extLst>
          </p:cNvPr>
          <p:cNvSpPr>
            <a:spLocks noGrp="1"/>
          </p:cNvSpPr>
          <p:nvPr>
            <p:ph type="dt" sz="half" idx="10"/>
          </p:nvPr>
        </p:nvSpPr>
        <p:spPr/>
        <p:txBody>
          <a:bodyPr/>
          <a:lstStyle>
            <a:lvl1pPr>
              <a:defRPr/>
            </a:lvl1pPr>
          </a:lstStyle>
          <a:p>
            <a:pPr>
              <a:defRPr/>
            </a:pPr>
            <a:fld id="{0316A4EA-0B77-410C-BC6B-65F23A4219F5}" type="datetimeFigureOut">
              <a:rPr lang="en-US"/>
              <a:pPr>
                <a:defRPr/>
              </a:pPr>
              <a:t>4/10/2018</a:t>
            </a:fld>
            <a:endParaRPr lang="en-GB"/>
          </a:p>
        </p:txBody>
      </p:sp>
      <p:sp>
        <p:nvSpPr>
          <p:cNvPr id="5" name="Footer Placeholder 4">
            <a:extLst>
              <a:ext uri="{FF2B5EF4-FFF2-40B4-BE49-F238E27FC236}">
                <a16:creationId xmlns:a16="http://schemas.microsoft.com/office/drawing/2014/main" id="{315133D8-13D0-4D43-945D-D0909CE09E4D}"/>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E16D49D-B912-42D6-A60E-25A8844C2CD6}"/>
              </a:ext>
            </a:extLst>
          </p:cNvPr>
          <p:cNvSpPr>
            <a:spLocks noGrp="1"/>
          </p:cNvSpPr>
          <p:nvPr>
            <p:ph type="sldNum" sz="quarter" idx="12"/>
          </p:nvPr>
        </p:nvSpPr>
        <p:spPr/>
        <p:txBody>
          <a:bodyPr/>
          <a:lstStyle>
            <a:lvl1pPr>
              <a:defRPr/>
            </a:lvl1pPr>
          </a:lstStyle>
          <a:p>
            <a:fld id="{07965F84-1D2D-410D-B6D2-EB6EE223B24D}" type="slidenum">
              <a:rPr lang="en-GB" altLang="en-US"/>
              <a:pPr/>
              <a:t>‹#›</a:t>
            </a:fld>
            <a:endParaRPr lang="en-GB" altLang="en-US"/>
          </a:p>
        </p:txBody>
      </p:sp>
    </p:spTree>
    <p:extLst>
      <p:ext uri="{BB962C8B-B14F-4D97-AF65-F5344CB8AC3E}">
        <p14:creationId xmlns:p14="http://schemas.microsoft.com/office/powerpoint/2010/main" val="3903175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9846B5-CC0E-4147-B8DC-D0EA99919967}"/>
              </a:ext>
            </a:extLst>
          </p:cNvPr>
          <p:cNvSpPr>
            <a:spLocks noGrp="1"/>
          </p:cNvSpPr>
          <p:nvPr>
            <p:ph type="dt" sz="half" idx="10"/>
          </p:nvPr>
        </p:nvSpPr>
        <p:spPr/>
        <p:txBody>
          <a:bodyPr/>
          <a:lstStyle>
            <a:lvl1pPr>
              <a:defRPr/>
            </a:lvl1pPr>
          </a:lstStyle>
          <a:p>
            <a:pPr>
              <a:defRPr/>
            </a:pPr>
            <a:fld id="{47258A6C-E261-4B5E-BC29-0F336D3DD823}" type="datetimeFigureOut">
              <a:rPr lang="en-US"/>
              <a:pPr>
                <a:defRPr/>
              </a:pPr>
              <a:t>4/10/2018</a:t>
            </a:fld>
            <a:endParaRPr lang="en-GB"/>
          </a:p>
        </p:txBody>
      </p:sp>
      <p:sp>
        <p:nvSpPr>
          <p:cNvPr id="5" name="Footer Placeholder 4">
            <a:extLst>
              <a:ext uri="{FF2B5EF4-FFF2-40B4-BE49-F238E27FC236}">
                <a16:creationId xmlns:a16="http://schemas.microsoft.com/office/drawing/2014/main" id="{C805C245-4786-4DAB-AF01-01E4BC1BC18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6DE8C84-D7C5-48AD-AA66-DB9563B19610}"/>
              </a:ext>
            </a:extLst>
          </p:cNvPr>
          <p:cNvSpPr>
            <a:spLocks noGrp="1"/>
          </p:cNvSpPr>
          <p:nvPr>
            <p:ph type="sldNum" sz="quarter" idx="12"/>
          </p:nvPr>
        </p:nvSpPr>
        <p:spPr/>
        <p:txBody>
          <a:bodyPr/>
          <a:lstStyle>
            <a:lvl1pPr>
              <a:defRPr/>
            </a:lvl1pPr>
          </a:lstStyle>
          <a:p>
            <a:fld id="{6E084CB9-4B38-415D-A5B9-C2554DBB129E}" type="slidenum">
              <a:rPr lang="en-GB" altLang="en-US"/>
              <a:pPr/>
              <a:t>‹#›</a:t>
            </a:fld>
            <a:endParaRPr lang="en-GB" altLang="en-US"/>
          </a:p>
        </p:txBody>
      </p:sp>
    </p:spTree>
    <p:extLst>
      <p:ext uri="{BB962C8B-B14F-4D97-AF65-F5344CB8AC3E}">
        <p14:creationId xmlns:p14="http://schemas.microsoft.com/office/powerpoint/2010/main" val="1303934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07C3793E-8686-4E6E-B2FD-4128D061694F}"/>
              </a:ext>
            </a:extLst>
          </p:cNvPr>
          <p:cNvSpPr>
            <a:spLocks noGrp="1"/>
          </p:cNvSpPr>
          <p:nvPr>
            <p:ph type="dt" sz="half" idx="10"/>
          </p:nvPr>
        </p:nvSpPr>
        <p:spPr/>
        <p:txBody>
          <a:bodyPr/>
          <a:lstStyle>
            <a:lvl1pPr>
              <a:defRPr/>
            </a:lvl1pPr>
          </a:lstStyle>
          <a:p>
            <a:pPr>
              <a:defRPr/>
            </a:pPr>
            <a:fld id="{D31D3FC6-32E8-4D79-978B-A0895C61D7A3}" type="datetimeFigureOut">
              <a:rPr lang="en-US"/>
              <a:pPr>
                <a:defRPr/>
              </a:pPr>
              <a:t>4/10/2018</a:t>
            </a:fld>
            <a:endParaRPr lang="en-GB"/>
          </a:p>
        </p:txBody>
      </p:sp>
      <p:sp>
        <p:nvSpPr>
          <p:cNvPr id="6" name="Footer Placeholder 4">
            <a:extLst>
              <a:ext uri="{FF2B5EF4-FFF2-40B4-BE49-F238E27FC236}">
                <a16:creationId xmlns:a16="http://schemas.microsoft.com/office/drawing/2014/main" id="{62783A7A-DD9A-4040-9AE3-ECC957FEFF20}"/>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A7556641-3DA6-435C-91EA-EED396C178D0}"/>
              </a:ext>
            </a:extLst>
          </p:cNvPr>
          <p:cNvSpPr>
            <a:spLocks noGrp="1"/>
          </p:cNvSpPr>
          <p:nvPr>
            <p:ph type="sldNum" sz="quarter" idx="12"/>
          </p:nvPr>
        </p:nvSpPr>
        <p:spPr/>
        <p:txBody>
          <a:bodyPr/>
          <a:lstStyle>
            <a:lvl1pPr>
              <a:defRPr/>
            </a:lvl1pPr>
          </a:lstStyle>
          <a:p>
            <a:fld id="{4C5B62B1-BFEF-438B-A855-698B7207412B}" type="slidenum">
              <a:rPr lang="en-GB" altLang="en-US"/>
              <a:pPr/>
              <a:t>‹#›</a:t>
            </a:fld>
            <a:endParaRPr lang="en-GB" altLang="en-US"/>
          </a:p>
        </p:txBody>
      </p:sp>
    </p:spTree>
    <p:extLst>
      <p:ext uri="{BB962C8B-B14F-4D97-AF65-F5344CB8AC3E}">
        <p14:creationId xmlns:p14="http://schemas.microsoft.com/office/powerpoint/2010/main" val="2219080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3C95A91D-CD10-4242-95D2-E0F0432D2B9A}"/>
              </a:ext>
            </a:extLst>
          </p:cNvPr>
          <p:cNvSpPr>
            <a:spLocks noGrp="1"/>
          </p:cNvSpPr>
          <p:nvPr>
            <p:ph type="dt" sz="half" idx="10"/>
          </p:nvPr>
        </p:nvSpPr>
        <p:spPr/>
        <p:txBody>
          <a:bodyPr/>
          <a:lstStyle>
            <a:lvl1pPr>
              <a:defRPr/>
            </a:lvl1pPr>
          </a:lstStyle>
          <a:p>
            <a:pPr>
              <a:defRPr/>
            </a:pPr>
            <a:fld id="{0D924EAF-E98C-49CD-B711-35946B20D5C4}" type="datetimeFigureOut">
              <a:rPr lang="en-US"/>
              <a:pPr>
                <a:defRPr/>
              </a:pPr>
              <a:t>4/10/2018</a:t>
            </a:fld>
            <a:endParaRPr lang="en-GB"/>
          </a:p>
        </p:txBody>
      </p:sp>
      <p:sp>
        <p:nvSpPr>
          <p:cNvPr id="8" name="Footer Placeholder 4">
            <a:extLst>
              <a:ext uri="{FF2B5EF4-FFF2-40B4-BE49-F238E27FC236}">
                <a16:creationId xmlns:a16="http://schemas.microsoft.com/office/drawing/2014/main" id="{997B2043-303F-4779-96CF-0386DCCDE8D9}"/>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86E74A7C-E1B8-4EE3-B580-69DC62E6CA5B}"/>
              </a:ext>
            </a:extLst>
          </p:cNvPr>
          <p:cNvSpPr>
            <a:spLocks noGrp="1"/>
          </p:cNvSpPr>
          <p:nvPr>
            <p:ph type="sldNum" sz="quarter" idx="12"/>
          </p:nvPr>
        </p:nvSpPr>
        <p:spPr/>
        <p:txBody>
          <a:bodyPr/>
          <a:lstStyle>
            <a:lvl1pPr>
              <a:defRPr/>
            </a:lvl1pPr>
          </a:lstStyle>
          <a:p>
            <a:fld id="{52B71C05-AD95-463D-80B9-F45407B3134C}" type="slidenum">
              <a:rPr lang="en-GB" altLang="en-US"/>
              <a:pPr/>
              <a:t>‹#›</a:t>
            </a:fld>
            <a:endParaRPr lang="en-GB" altLang="en-US"/>
          </a:p>
        </p:txBody>
      </p:sp>
    </p:spTree>
    <p:extLst>
      <p:ext uri="{BB962C8B-B14F-4D97-AF65-F5344CB8AC3E}">
        <p14:creationId xmlns:p14="http://schemas.microsoft.com/office/powerpoint/2010/main" val="2072226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FD505441-FC06-4D6A-8C0E-6B4CE7423281}"/>
              </a:ext>
            </a:extLst>
          </p:cNvPr>
          <p:cNvSpPr>
            <a:spLocks noGrp="1"/>
          </p:cNvSpPr>
          <p:nvPr>
            <p:ph type="dt" sz="half" idx="10"/>
          </p:nvPr>
        </p:nvSpPr>
        <p:spPr/>
        <p:txBody>
          <a:bodyPr/>
          <a:lstStyle>
            <a:lvl1pPr>
              <a:defRPr/>
            </a:lvl1pPr>
          </a:lstStyle>
          <a:p>
            <a:pPr>
              <a:defRPr/>
            </a:pPr>
            <a:fld id="{FE25CCE9-739C-46ED-A01E-B3DB3D4DB8CF}" type="datetimeFigureOut">
              <a:rPr lang="en-US"/>
              <a:pPr>
                <a:defRPr/>
              </a:pPr>
              <a:t>4/10/2018</a:t>
            </a:fld>
            <a:endParaRPr lang="en-GB"/>
          </a:p>
        </p:txBody>
      </p:sp>
      <p:sp>
        <p:nvSpPr>
          <p:cNvPr id="4" name="Footer Placeholder 4">
            <a:extLst>
              <a:ext uri="{FF2B5EF4-FFF2-40B4-BE49-F238E27FC236}">
                <a16:creationId xmlns:a16="http://schemas.microsoft.com/office/drawing/2014/main" id="{A641E7BC-E799-4F74-8AFE-37AC2B66F983}"/>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83A57942-9906-4802-90A2-6BA91E4D2202}"/>
              </a:ext>
            </a:extLst>
          </p:cNvPr>
          <p:cNvSpPr>
            <a:spLocks noGrp="1"/>
          </p:cNvSpPr>
          <p:nvPr>
            <p:ph type="sldNum" sz="quarter" idx="12"/>
          </p:nvPr>
        </p:nvSpPr>
        <p:spPr/>
        <p:txBody>
          <a:bodyPr/>
          <a:lstStyle>
            <a:lvl1pPr>
              <a:defRPr/>
            </a:lvl1pPr>
          </a:lstStyle>
          <a:p>
            <a:fld id="{2D8506A6-3C67-4D39-94CF-46823E85161D}" type="slidenum">
              <a:rPr lang="en-GB" altLang="en-US"/>
              <a:pPr/>
              <a:t>‹#›</a:t>
            </a:fld>
            <a:endParaRPr lang="en-GB" altLang="en-US"/>
          </a:p>
        </p:txBody>
      </p:sp>
    </p:spTree>
    <p:extLst>
      <p:ext uri="{BB962C8B-B14F-4D97-AF65-F5344CB8AC3E}">
        <p14:creationId xmlns:p14="http://schemas.microsoft.com/office/powerpoint/2010/main" val="2480696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2030159-2847-4F0D-AD2B-4443652F1F81}"/>
              </a:ext>
            </a:extLst>
          </p:cNvPr>
          <p:cNvSpPr>
            <a:spLocks noGrp="1"/>
          </p:cNvSpPr>
          <p:nvPr>
            <p:ph type="dt" sz="half" idx="10"/>
          </p:nvPr>
        </p:nvSpPr>
        <p:spPr/>
        <p:txBody>
          <a:bodyPr/>
          <a:lstStyle>
            <a:lvl1pPr>
              <a:defRPr/>
            </a:lvl1pPr>
          </a:lstStyle>
          <a:p>
            <a:pPr>
              <a:defRPr/>
            </a:pPr>
            <a:fld id="{8964C34B-2FF8-4D30-9CF0-4C866AE0B511}" type="datetimeFigureOut">
              <a:rPr lang="en-US"/>
              <a:pPr>
                <a:defRPr/>
              </a:pPr>
              <a:t>4/10/2018</a:t>
            </a:fld>
            <a:endParaRPr lang="en-GB"/>
          </a:p>
        </p:txBody>
      </p:sp>
      <p:sp>
        <p:nvSpPr>
          <p:cNvPr id="3" name="Footer Placeholder 4">
            <a:extLst>
              <a:ext uri="{FF2B5EF4-FFF2-40B4-BE49-F238E27FC236}">
                <a16:creationId xmlns:a16="http://schemas.microsoft.com/office/drawing/2014/main" id="{768E55FD-FAB7-4EC0-AADC-359066A1A42F}"/>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2E671778-5BEE-4D16-B7BF-9379A9682D39}"/>
              </a:ext>
            </a:extLst>
          </p:cNvPr>
          <p:cNvSpPr>
            <a:spLocks noGrp="1"/>
          </p:cNvSpPr>
          <p:nvPr>
            <p:ph type="sldNum" sz="quarter" idx="12"/>
          </p:nvPr>
        </p:nvSpPr>
        <p:spPr/>
        <p:txBody>
          <a:bodyPr/>
          <a:lstStyle>
            <a:lvl1pPr>
              <a:defRPr/>
            </a:lvl1pPr>
          </a:lstStyle>
          <a:p>
            <a:fld id="{E9190A39-B530-4BB2-8E2A-97B789B1327A}" type="slidenum">
              <a:rPr lang="en-GB" altLang="en-US"/>
              <a:pPr/>
              <a:t>‹#›</a:t>
            </a:fld>
            <a:endParaRPr lang="en-GB" altLang="en-US"/>
          </a:p>
        </p:txBody>
      </p:sp>
    </p:spTree>
    <p:extLst>
      <p:ext uri="{BB962C8B-B14F-4D97-AF65-F5344CB8AC3E}">
        <p14:creationId xmlns:p14="http://schemas.microsoft.com/office/powerpoint/2010/main" val="1582199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98A4D0F-A6BB-4AB6-B249-745538F81CFE}"/>
              </a:ext>
            </a:extLst>
          </p:cNvPr>
          <p:cNvSpPr>
            <a:spLocks noGrp="1"/>
          </p:cNvSpPr>
          <p:nvPr>
            <p:ph type="dt" sz="half" idx="10"/>
          </p:nvPr>
        </p:nvSpPr>
        <p:spPr/>
        <p:txBody>
          <a:bodyPr/>
          <a:lstStyle>
            <a:lvl1pPr>
              <a:defRPr/>
            </a:lvl1pPr>
          </a:lstStyle>
          <a:p>
            <a:pPr>
              <a:defRPr/>
            </a:pPr>
            <a:fld id="{F13D1A9F-E465-403C-8CFE-751B8BA9E916}" type="datetimeFigureOut">
              <a:rPr lang="en-US"/>
              <a:pPr>
                <a:defRPr/>
              </a:pPr>
              <a:t>4/10/2018</a:t>
            </a:fld>
            <a:endParaRPr lang="en-GB"/>
          </a:p>
        </p:txBody>
      </p:sp>
      <p:sp>
        <p:nvSpPr>
          <p:cNvPr id="6" name="Footer Placeholder 4">
            <a:extLst>
              <a:ext uri="{FF2B5EF4-FFF2-40B4-BE49-F238E27FC236}">
                <a16:creationId xmlns:a16="http://schemas.microsoft.com/office/drawing/2014/main" id="{7B68E6F7-8B89-493B-9110-67CF58B3965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8E46F426-C181-4022-95B9-B46D5774B898}"/>
              </a:ext>
            </a:extLst>
          </p:cNvPr>
          <p:cNvSpPr>
            <a:spLocks noGrp="1"/>
          </p:cNvSpPr>
          <p:nvPr>
            <p:ph type="sldNum" sz="quarter" idx="12"/>
          </p:nvPr>
        </p:nvSpPr>
        <p:spPr/>
        <p:txBody>
          <a:bodyPr/>
          <a:lstStyle>
            <a:lvl1pPr>
              <a:defRPr/>
            </a:lvl1pPr>
          </a:lstStyle>
          <a:p>
            <a:fld id="{569E2F45-D405-4DD5-BBC0-42B88DD581FA}" type="slidenum">
              <a:rPr lang="en-GB" altLang="en-US"/>
              <a:pPr/>
              <a:t>‹#›</a:t>
            </a:fld>
            <a:endParaRPr lang="en-GB" altLang="en-US"/>
          </a:p>
        </p:txBody>
      </p:sp>
    </p:spTree>
    <p:extLst>
      <p:ext uri="{BB962C8B-B14F-4D97-AF65-F5344CB8AC3E}">
        <p14:creationId xmlns:p14="http://schemas.microsoft.com/office/powerpoint/2010/main" val="3971365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6AF2DE3-C715-49BE-B18F-E906BDED6685}"/>
              </a:ext>
            </a:extLst>
          </p:cNvPr>
          <p:cNvSpPr>
            <a:spLocks noGrp="1"/>
          </p:cNvSpPr>
          <p:nvPr>
            <p:ph type="dt" sz="half" idx="10"/>
          </p:nvPr>
        </p:nvSpPr>
        <p:spPr/>
        <p:txBody>
          <a:bodyPr/>
          <a:lstStyle>
            <a:lvl1pPr>
              <a:defRPr/>
            </a:lvl1pPr>
          </a:lstStyle>
          <a:p>
            <a:pPr>
              <a:defRPr/>
            </a:pPr>
            <a:fld id="{77FD2D27-7BEC-4C5C-9844-E9F6B9CDC779}" type="datetimeFigureOut">
              <a:rPr lang="en-US"/>
              <a:pPr>
                <a:defRPr/>
              </a:pPr>
              <a:t>4/10/2018</a:t>
            </a:fld>
            <a:endParaRPr lang="en-GB"/>
          </a:p>
        </p:txBody>
      </p:sp>
      <p:sp>
        <p:nvSpPr>
          <p:cNvPr id="6" name="Footer Placeholder 4">
            <a:extLst>
              <a:ext uri="{FF2B5EF4-FFF2-40B4-BE49-F238E27FC236}">
                <a16:creationId xmlns:a16="http://schemas.microsoft.com/office/drawing/2014/main" id="{EAE4CAD4-FBF2-4F13-A4E4-8616B6EB03D9}"/>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C9501B2B-38EC-4B7C-B57E-FD521CEB6E3E}"/>
              </a:ext>
            </a:extLst>
          </p:cNvPr>
          <p:cNvSpPr>
            <a:spLocks noGrp="1"/>
          </p:cNvSpPr>
          <p:nvPr>
            <p:ph type="sldNum" sz="quarter" idx="12"/>
          </p:nvPr>
        </p:nvSpPr>
        <p:spPr/>
        <p:txBody>
          <a:bodyPr/>
          <a:lstStyle>
            <a:lvl1pPr>
              <a:defRPr/>
            </a:lvl1pPr>
          </a:lstStyle>
          <a:p>
            <a:fld id="{B33AE325-21EF-4BF0-BBAD-78C62FF79261}" type="slidenum">
              <a:rPr lang="en-GB" altLang="en-US"/>
              <a:pPr/>
              <a:t>‹#›</a:t>
            </a:fld>
            <a:endParaRPr lang="en-GB" altLang="en-US"/>
          </a:p>
        </p:txBody>
      </p:sp>
    </p:spTree>
    <p:extLst>
      <p:ext uri="{BB962C8B-B14F-4D97-AF65-F5344CB8AC3E}">
        <p14:creationId xmlns:p14="http://schemas.microsoft.com/office/powerpoint/2010/main" val="4203307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E428EA0F-B192-453C-876C-477026C0CB19}"/>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3E0C7792-877E-4B1C-9495-A577FE2C3A6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F226E4FC-F7A9-4656-9BBA-B430333C98F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16AAEF4-DBE4-4B4A-B3EC-0E17F79999BA}" type="datetimeFigureOut">
              <a:rPr lang="en-US"/>
              <a:pPr>
                <a:defRPr/>
              </a:pPr>
              <a:t>4/10/2018</a:t>
            </a:fld>
            <a:endParaRPr lang="en-GB"/>
          </a:p>
        </p:txBody>
      </p:sp>
      <p:sp>
        <p:nvSpPr>
          <p:cNvPr id="5" name="Footer Placeholder 4">
            <a:extLst>
              <a:ext uri="{FF2B5EF4-FFF2-40B4-BE49-F238E27FC236}">
                <a16:creationId xmlns:a16="http://schemas.microsoft.com/office/drawing/2014/main" id="{D5484C7D-CA4D-4925-98C4-A5AC443839A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a:extLst>
              <a:ext uri="{FF2B5EF4-FFF2-40B4-BE49-F238E27FC236}">
                <a16:creationId xmlns:a16="http://schemas.microsoft.com/office/drawing/2014/main" id="{F7AFF41D-F1D7-47A6-980F-F75709299EB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D2F75BEF-D94D-45AF-BC25-4D5E55A44D1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4058" r:id="rId1"/>
    <p:sldLayoutId id="2147484059" r:id="rId2"/>
    <p:sldLayoutId id="2147484060" r:id="rId3"/>
    <p:sldLayoutId id="2147484061" r:id="rId4"/>
    <p:sldLayoutId id="2147484062" r:id="rId5"/>
    <p:sldLayoutId id="2147484063" r:id="rId6"/>
    <p:sldLayoutId id="2147484064" r:id="rId7"/>
    <p:sldLayoutId id="2147484065" r:id="rId8"/>
    <p:sldLayoutId id="2147484066" r:id="rId9"/>
    <p:sldLayoutId id="2147484067" r:id="rId10"/>
    <p:sldLayoutId id="2147484068"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FC721-CB2B-4C04-8C25-9FC785B5D194}"/>
              </a:ext>
            </a:extLst>
          </p:cNvPr>
          <p:cNvSpPr>
            <a:spLocks noGrp="1"/>
          </p:cNvSpPr>
          <p:nvPr>
            <p:ph type="title"/>
          </p:nvPr>
        </p:nvSpPr>
        <p:spPr/>
        <p:txBody>
          <a:bodyPr rtlCol="0">
            <a:normAutofit fontScale="90000"/>
          </a:bodyPr>
          <a:lstStyle/>
          <a:p>
            <a:pPr marL="54864" eaLnBrk="1" fontAlgn="auto" hangingPunct="1">
              <a:spcAft>
                <a:spcPts val="0"/>
              </a:spcAft>
              <a:defRPr/>
            </a:pPr>
            <a:r>
              <a:rPr lang="en-GB" dirty="0"/>
              <a:t>Which area of your town has the nicest houses and best facilities? Discuss with your study partner.</a:t>
            </a:r>
          </a:p>
        </p:txBody>
      </p:sp>
      <p:sp>
        <p:nvSpPr>
          <p:cNvPr id="5" name="Text Placeholder 4">
            <a:extLst>
              <a:ext uri="{FF2B5EF4-FFF2-40B4-BE49-F238E27FC236}">
                <a16:creationId xmlns:a16="http://schemas.microsoft.com/office/drawing/2014/main" id="{A9E0321F-FD3C-4F53-A96B-6E67FF975ADC}"/>
              </a:ext>
            </a:extLst>
          </p:cNvPr>
          <p:cNvSpPr>
            <a:spLocks noGrp="1"/>
          </p:cNvSpPr>
          <p:nvPr>
            <p:ph type="body" idx="1"/>
          </p:nvPr>
        </p:nvSpPr>
        <p:spPr>
          <a:xfrm>
            <a:off x="685800" y="838200"/>
            <a:ext cx="7772400" cy="2667000"/>
          </a:xfrm>
        </p:spPr>
        <p:txBody>
          <a:bodyPr rtlCol="0">
            <a:noAutofit/>
          </a:bodyPr>
          <a:lstStyle/>
          <a:p>
            <a:pPr eaLnBrk="1" fontAlgn="auto" hangingPunct="1">
              <a:spcBef>
                <a:spcPts val="0"/>
              </a:spcBef>
              <a:spcAft>
                <a:spcPts val="0"/>
              </a:spcAft>
              <a:buFont typeface="Wingdings 2"/>
              <a:buNone/>
              <a:defRPr/>
            </a:pPr>
            <a:r>
              <a:rPr lang="en-GB" sz="4000" dirty="0">
                <a:effectLst>
                  <a:outerShdw blurRad="38100" dist="38100" dir="2700000" algn="tl">
                    <a:srgbClr val="000000">
                      <a:alpha val="43137"/>
                    </a:srgbClr>
                  </a:outerShdw>
                </a:effectLst>
              </a:rPr>
              <a:t>Which area of town has poor facilities and a really bad reputation? Discuss with your study partner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D3641-7606-4095-8AEA-2C7AAA852347}"/>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Questions</a:t>
            </a:r>
          </a:p>
        </p:txBody>
      </p:sp>
      <p:sp>
        <p:nvSpPr>
          <p:cNvPr id="3" name="Content Placeholder 2">
            <a:extLst>
              <a:ext uri="{FF2B5EF4-FFF2-40B4-BE49-F238E27FC236}">
                <a16:creationId xmlns:a16="http://schemas.microsoft.com/office/drawing/2014/main" id="{8BBC7002-6B17-4445-B981-4005641CBC3D}"/>
              </a:ext>
            </a:extLst>
          </p:cNvPr>
          <p:cNvSpPr>
            <a:spLocks noGrp="1"/>
          </p:cNvSpPr>
          <p:nvPr>
            <p:ph idx="1"/>
          </p:nvPr>
        </p:nvSpPr>
        <p:spPr>
          <a:xfrm>
            <a:off x="457200" y="1646238"/>
            <a:ext cx="8229600" cy="4754562"/>
          </a:xfrm>
        </p:spPr>
        <p:txBody>
          <a:bodyPr rtlCol="0">
            <a:normAutofit fontScale="92500"/>
          </a:bodyPr>
          <a:lstStyle/>
          <a:p>
            <a:pPr marL="514350" indent="-514350" eaLnBrk="1" fontAlgn="auto" hangingPunct="1">
              <a:spcBef>
                <a:spcPts val="0"/>
              </a:spcBef>
              <a:spcAft>
                <a:spcPts val="0"/>
              </a:spcAft>
              <a:buFont typeface="+mj-lt"/>
              <a:buAutoNum type="arabicPeriod"/>
              <a:defRPr/>
            </a:pPr>
            <a:r>
              <a:rPr lang="en-US" dirty="0"/>
              <a:t>Where are </a:t>
            </a:r>
            <a:r>
              <a:rPr lang="en-US" dirty="0">
                <a:solidFill>
                  <a:srgbClr val="92D050"/>
                </a:solidFill>
              </a:rPr>
              <a:t>failing schools </a:t>
            </a:r>
            <a:r>
              <a:rPr lang="en-US" dirty="0"/>
              <a:t>often geographically located? </a:t>
            </a:r>
            <a:endParaRPr lang="en-GB" dirty="0"/>
          </a:p>
          <a:p>
            <a:pPr marL="514350" indent="-514350" eaLnBrk="1" fontAlgn="auto" hangingPunct="1">
              <a:spcBef>
                <a:spcPts val="0"/>
              </a:spcBef>
              <a:spcAft>
                <a:spcPts val="0"/>
              </a:spcAft>
              <a:buFont typeface="+mj-lt"/>
              <a:buAutoNum type="arabicPeriod"/>
              <a:defRPr/>
            </a:pPr>
            <a:r>
              <a:rPr lang="en-US" dirty="0"/>
              <a:t>What are the two main strategies used by government to deal with failing schools? </a:t>
            </a:r>
            <a:endParaRPr lang="en-GB" dirty="0"/>
          </a:p>
          <a:p>
            <a:pPr marL="514350" indent="-514350" eaLnBrk="1" fontAlgn="auto" hangingPunct="1">
              <a:spcBef>
                <a:spcPts val="0"/>
              </a:spcBef>
              <a:spcAft>
                <a:spcPts val="0"/>
              </a:spcAft>
              <a:buFont typeface="+mj-lt"/>
              <a:buAutoNum type="arabicPeriod"/>
              <a:defRPr/>
            </a:pPr>
            <a:r>
              <a:rPr lang="en-US" dirty="0"/>
              <a:t>How are middle class parents able to avoid sending their children to </a:t>
            </a:r>
            <a:r>
              <a:rPr lang="en-US" dirty="0">
                <a:solidFill>
                  <a:srgbClr val="92D050"/>
                </a:solidFill>
              </a:rPr>
              <a:t>failing schools</a:t>
            </a:r>
            <a:r>
              <a:rPr lang="en-US" dirty="0"/>
              <a:t>? </a:t>
            </a:r>
          </a:p>
          <a:p>
            <a:pPr marL="514350" indent="-514350" eaLnBrk="1" fontAlgn="auto" hangingPunct="1">
              <a:spcBef>
                <a:spcPts val="0"/>
              </a:spcBef>
              <a:spcAft>
                <a:spcPts val="0"/>
              </a:spcAft>
              <a:buFont typeface="+mj-lt"/>
              <a:buAutoNum type="arabicPeriod"/>
              <a:defRPr/>
            </a:pPr>
            <a:r>
              <a:rPr lang="en-US" dirty="0"/>
              <a:t>Why do middle class parents avoid failing schools?</a:t>
            </a:r>
            <a:endParaRPr lang="en-GB" dirty="0"/>
          </a:p>
          <a:p>
            <a:pPr marL="514350" indent="-514350" eaLnBrk="1" fontAlgn="auto" hangingPunct="1">
              <a:spcBef>
                <a:spcPts val="0"/>
              </a:spcBef>
              <a:spcAft>
                <a:spcPts val="0"/>
              </a:spcAft>
              <a:buFont typeface="+mj-lt"/>
              <a:buAutoNum type="arabicPeriod"/>
              <a:defRPr/>
            </a:pPr>
            <a:r>
              <a:rPr lang="en-US" dirty="0"/>
              <a:t>What impact do the examination results of local schools have on the price of houses in an area?</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BD925-871D-4BCB-87B1-1D8387DD044D}"/>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Schemes to address problems</a:t>
            </a:r>
          </a:p>
        </p:txBody>
      </p:sp>
      <p:sp>
        <p:nvSpPr>
          <p:cNvPr id="3" name="Content Placeholder 2">
            <a:extLst>
              <a:ext uri="{FF2B5EF4-FFF2-40B4-BE49-F238E27FC236}">
                <a16:creationId xmlns:a16="http://schemas.microsoft.com/office/drawing/2014/main" id="{F3BE2929-7128-419C-8D47-AE0158525269}"/>
              </a:ext>
            </a:extLst>
          </p:cNvPr>
          <p:cNvSpPr>
            <a:spLocks noGrp="1"/>
          </p:cNvSpPr>
          <p:nvPr>
            <p:ph idx="1"/>
          </p:nvPr>
        </p:nvSpPr>
        <p:spPr/>
        <p:txBody>
          <a:bodyPr rtlCol="0">
            <a:normAutofit fontScale="92500"/>
          </a:bodyPr>
          <a:lstStyle/>
          <a:p>
            <a:pPr eaLnBrk="1" fontAlgn="auto" hangingPunct="1">
              <a:spcBef>
                <a:spcPts val="0"/>
              </a:spcBef>
              <a:spcAft>
                <a:spcPts val="0"/>
              </a:spcAft>
              <a:buFont typeface="Wingdings 2"/>
              <a:buChar char=""/>
              <a:defRPr/>
            </a:pPr>
            <a:r>
              <a:rPr lang="en-GB" dirty="0"/>
              <a:t>These include </a:t>
            </a:r>
          </a:p>
          <a:p>
            <a:pPr marL="640080" lvl="1" eaLnBrk="1" fontAlgn="auto" hangingPunct="1">
              <a:spcAft>
                <a:spcPts val="0"/>
              </a:spcAft>
              <a:defRPr/>
            </a:pPr>
            <a:r>
              <a:rPr lang="en-GB" dirty="0"/>
              <a:t>EAZ (Education Action Zone)</a:t>
            </a:r>
          </a:p>
          <a:p>
            <a:pPr marL="640080" lvl="1" eaLnBrk="1" fontAlgn="auto" hangingPunct="1">
              <a:spcAft>
                <a:spcPts val="0"/>
              </a:spcAft>
              <a:defRPr/>
            </a:pPr>
            <a:r>
              <a:rPr lang="en-GB" dirty="0" err="1"/>
              <a:t>EiC</a:t>
            </a:r>
            <a:r>
              <a:rPr lang="en-GB" dirty="0"/>
              <a:t> (Excellence in Cities)</a:t>
            </a:r>
          </a:p>
          <a:p>
            <a:pPr marL="640080" lvl="1" eaLnBrk="1" fontAlgn="auto" hangingPunct="1">
              <a:spcAft>
                <a:spcPts val="0"/>
              </a:spcAft>
              <a:defRPr/>
            </a:pPr>
            <a:r>
              <a:rPr lang="en-GB" dirty="0"/>
              <a:t>City Academy programme</a:t>
            </a:r>
          </a:p>
          <a:p>
            <a:pPr marL="640080" lvl="1" eaLnBrk="1" fontAlgn="auto" hangingPunct="1">
              <a:spcAft>
                <a:spcPts val="0"/>
              </a:spcAft>
              <a:defRPr/>
            </a:pPr>
            <a:endParaRPr lang="en-GB" dirty="0"/>
          </a:p>
          <a:p>
            <a:pPr eaLnBrk="1" fontAlgn="auto" hangingPunct="1">
              <a:spcBef>
                <a:spcPts val="0"/>
              </a:spcBef>
              <a:spcAft>
                <a:spcPts val="0"/>
              </a:spcAft>
              <a:buFont typeface="Wingdings 2"/>
              <a:buChar char=""/>
              <a:defRPr/>
            </a:pPr>
            <a:r>
              <a:rPr lang="en-GB" dirty="0"/>
              <a:t>These schemes have been given massive funding. In 2003/4, £350 million was allocated to the projects which have seen limited success</a:t>
            </a:r>
            <a:br>
              <a:rPr lang="en-GB" dirty="0"/>
            </a:b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E0A7E-516B-4675-8EEF-021E42C10498}"/>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What are city academies?</a:t>
            </a:r>
          </a:p>
        </p:txBody>
      </p:sp>
      <p:sp>
        <p:nvSpPr>
          <p:cNvPr id="3" name="Content Placeholder 2">
            <a:extLst>
              <a:ext uri="{FF2B5EF4-FFF2-40B4-BE49-F238E27FC236}">
                <a16:creationId xmlns:a16="http://schemas.microsoft.com/office/drawing/2014/main" id="{E91DF3FE-5271-4DFA-BECA-067C74FE864C}"/>
              </a:ext>
            </a:extLst>
          </p:cNvPr>
          <p:cNvSpPr>
            <a:spLocks noGrp="1"/>
          </p:cNvSpPr>
          <p:nvPr>
            <p:ph idx="1"/>
          </p:nvPr>
        </p:nvSpPr>
        <p:spPr/>
        <p:txBody>
          <a:bodyPr rtlCol="0">
            <a:normAutofit fontScale="77500" lnSpcReduction="20000"/>
          </a:bodyPr>
          <a:lstStyle/>
          <a:p>
            <a:pPr eaLnBrk="1" fontAlgn="auto" hangingPunct="1">
              <a:spcBef>
                <a:spcPts val="0"/>
              </a:spcBef>
              <a:spcAft>
                <a:spcPts val="0"/>
              </a:spcAft>
              <a:buFont typeface="Wingdings 2"/>
              <a:buChar char=""/>
              <a:defRPr/>
            </a:pPr>
            <a:r>
              <a:rPr lang="en-GB" dirty="0"/>
              <a:t>The Thatcher Government of the 1980s sponsored a programme of school renewal and improvement in inner city areas known as City Technology Colleges. </a:t>
            </a:r>
          </a:p>
          <a:p>
            <a:pPr eaLnBrk="1" fontAlgn="auto" hangingPunct="1">
              <a:spcBef>
                <a:spcPts val="0"/>
              </a:spcBef>
              <a:spcAft>
                <a:spcPts val="0"/>
              </a:spcAft>
              <a:buFont typeface="Wingdings 2"/>
              <a:buChar char=""/>
              <a:defRPr/>
            </a:pPr>
            <a:r>
              <a:rPr lang="en-GB" dirty="0"/>
              <a:t>Since 2000, the term </a:t>
            </a:r>
            <a:r>
              <a:rPr lang="en-GB" dirty="0">
                <a:solidFill>
                  <a:srgbClr val="92D050"/>
                </a:solidFill>
              </a:rPr>
              <a:t>City Academy </a:t>
            </a:r>
            <a:r>
              <a:rPr lang="en-GB" dirty="0"/>
              <a:t>was used to describe schools that are publicly funded, but not governed by any local authority. </a:t>
            </a:r>
          </a:p>
          <a:p>
            <a:pPr eaLnBrk="1" fontAlgn="auto" hangingPunct="1">
              <a:spcBef>
                <a:spcPts val="0"/>
              </a:spcBef>
              <a:spcAft>
                <a:spcPts val="0"/>
              </a:spcAft>
              <a:buFont typeface="Wingdings 2"/>
              <a:buChar char=""/>
              <a:defRPr/>
            </a:pPr>
            <a:r>
              <a:rPr lang="en-GB" dirty="0"/>
              <a:t>These schools are independent of state control. </a:t>
            </a:r>
          </a:p>
          <a:p>
            <a:pPr eaLnBrk="1" fontAlgn="auto" hangingPunct="1">
              <a:spcBef>
                <a:spcPts val="0"/>
              </a:spcBef>
              <a:spcAft>
                <a:spcPts val="0"/>
              </a:spcAft>
              <a:buFont typeface="Wingdings 2"/>
              <a:buChar char=""/>
              <a:defRPr/>
            </a:pPr>
            <a:r>
              <a:rPr lang="en-GB" dirty="0"/>
              <a:t>They were designed to deal with the problem of poorly achieving inner city schools, many of which have been closed and converted into academies. </a:t>
            </a:r>
          </a:p>
          <a:p>
            <a:pPr eaLnBrk="1" fontAlgn="auto" hangingPunct="1">
              <a:spcBef>
                <a:spcPts val="0"/>
              </a:spcBef>
              <a:spcAft>
                <a:spcPts val="0"/>
              </a:spcAft>
              <a:buFont typeface="Wingdings 2"/>
              <a:buChar char=""/>
              <a:defRPr/>
            </a:pPr>
            <a:r>
              <a:rPr lang="en-GB" dirty="0"/>
              <a:t>By the mid 00s, there were about 50 Academies, but the Labour Government committed itself to opening a further 150 by 2010.</a:t>
            </a:r>
            <a:br>
              <a:rPr lang="en-GB" dirty="0"/>
            </a:b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FB92-7739-4300-9030-C0B668FEA64C}"/>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Furthermore …</a:t>
            </a:r>
          </a:p>
        </p:txBody>
      </p:sp>
      <p:sp>
        <p:nvSpPr>
          <p:cNvPr id="3" name="Content Placeholder 2">
            <a:extLst>
              <a:ext uri="{FF2B5EF4-FFF2-40B4-BE49-F238E27FC236}">
                <a16:creationId xmlns:a16="http://schemas.microsoft.com/office/drawing/2014/main" id="{321432DF-D893-4DA4-B69C-38BFE4AF3565}"/>
              </a:ext>
            </a:extLst>
          </p:cNvPr>
          <p:cNvSpPr>
            <a:spLocks noGrp="1"/>
          </p:cNvSpPr>
          <p:nvPr>
            <p:ph idx="1"/>
          </p:nvPr>
        </p:nvSpPr>
        <p:spPr/>
        <p:txBody>
          <a:bodyPr rtlCol="0">
            <a:normAutofit/>
          </a:bodyPr>
          <a:lstStyle/>
          <a:p>
            <a:pPr marL="355600" indent="-355600" eaLnBrk="1" fontAlgn="auto" hangingPunct="1">
              <a:spcBef>
                <a:spcPts val="0"/>
              </a:spcBef>
              <a:spcAft>
                <a:spcPts val="0"/>
              </a:spcAft>
              <a:buFont typeface="Wingdings 2"/>
              <a:buChar char=""/>
              <a:defRPr/>
            </a:pPr>
            <a:r>
              <a:rPr lang="en-GB" dirty="0"/>
              <a:t>Academies can exclude challenging pupils and these students attend other inner city schools.</a:t>
            </a:r>
          </a:p>
          <a:p>
            <a:pPr eaLnBrk="1" fontAlgn="auto" hangingPunct="1">
              <a:spcBef>
                <a:spcPts val="0"/>
              </a:spcBef>
              <a:spcAft>
                <a:spcPts val="0"/>
              </a:spcAft>
              <a:buFont typeface="Wingdings 2"/>
              <a:buChar char=""/>
              <a:defRPr/>
            </a:pPr>
            <a:endParaRPr lang="en-GB" dirty="0"/>
          </a:p>
          <a:p>
            <a:pPr marL="355600" indent="-355600" eaLnBrk="1" fontAlgn="auto" hangingPunct="1">
              <a:spcBef>
                <a:spcPts val="0"/>
              </a:spcBef>
              <a:spcAft>
                <a:spcPts val="0"/>
              </a:spcAft>
              <a:buFont typeface="Wingdings 2"/>
              <a:buChar char=""/>
              <a:defRPr/>
            </a:pPr>
            <a:r>
              <a:rPr lang="en-GB" dirty="0"/>
              <a:t>Academies can select up to 10% of their pupils and </a:t>
            </a:r>
          </a:p>
          <a:p>
            <a:pPr eaLnBrk="1" fontAlgn="auto" hangingPunct="1">
              <a:spcBef>
                <a:spcPts val="0"/>
              </a:spcBef>
              <a:spcAft>
                <a:spcPts val="0"/>
              </a:spcAft>
              <a:buFont typeface="Wingdings 2"/>
              <a:buChar char=""/>
              <a:defRPr/>
            </a:pPr>
            <a:endParaRPr lang="en-GB" dirty="0"/>
          </a:p>
          <a:p>
            <a:pPr marL="355600" indent="-355600" eaLnBrk="1" fontAlgn="auto" hangingPunct="1">
              <a:spcBef>
                <a:spcPts val="0"/>
              </a:spcBef>
              <a:spcAft>
                <a:spcPts val="0"/>
              </a:spcAft>
              <a:buFont typeface="Wingdings 2"/>
              <a:buChar char=""/>
              <a:defRPr/>
            </a:pPr>
            <a:r>
              <a:rPr lang="en-GB" dirty="0"/>
              <a:t>They do not have to follow National Curriculum.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5F76A-5B50-4C8B-99D4-E3C46BCD1D20}"/>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However…</a:t>
            </a:r>
          </a:p>
        </p:txBody>
      </p:sp>
      <p:sp>
        <p:nvSpPr>
          <p:cNvPr id="3" name="Content Placeholder 2">
            <a:extLst>
              <a:ext uri="{FF2B5EF4-FFF2-40B4-BE49-F238E27FC236}">
                <a16:creationId xmlns:a16="http://schemas.microsoft.com/office/drawing/2014/main" id="{64C98773-664E-4270-B0EC-C476B2F00D64}"/>
              </a:ext>
            </a:extLst>
          </p:cNvPr>
          <p:cNvSpPr>
            <a:spLocks noGrp="1"/>
          </p:cNvSpPr>
          <p:nvPr>
            <p:ph idx="1"/>
          </p:nvPr>
        </p:nvSpPr>
        <p:spPr/>
        <p:txBody>
          <a:bodyPr rtlCol="0">
            <a:normAutofit fontScale="92500" lnSpcReduction="20000"/>
          </a:bodyPr>
          <a:lstStyle/>
          <a:p>
            <a:pPr eaLnBrk="1" fontAlgn="auto" hangingPunct="1">
              <a:spcBef>
                <a:spcPts val="0"/>
              </a:spcBef>
              <a:spcAft>
                <a:spcPts val="0"/>
              </a:spcAft>
              <a:buFont typeface="Wingdings 2"/>
              <a:buChar char=""/>
              <a:defRPr/>
            </a:pPr>
            <a:r>
              <a:rPr lang="en-GB" dirty="0"/>
              <a:t>The Academies cost large sums to start up</a:t>
            </a:r>
          </a:p>
          <a:p>
            <a:pPr eaLnBrk="1" fontAlgn="auto" hangingPunct="1">
              <a:spcBef>
                <a:spcPts val="0"/>
              </a:spcBef>
              <a:spcAft>
                <a:spcPts val="0"/>
              </a:spcAft>
              <a:buFont typeface="Wingdings 2"/>
              <a:buChar char=""/>
              <a:defRPr/>
            </a:pPr>
            <a:r>
              <a:rPr lang="en-GB" dirty="0"/>
              <a:t>Some sponsors have been given government grants to fund their academies. </a:t>
            </a:r>
          </a:p>
          <a:p>
            <a:pPr eaLnBrk="1" fontAlgn="auto" hangingPunct="1">
              <a:spcBef>
                <a:spcPts val="0"/>
              </a:spcBef>
              <a:spcAft>
                <a:spcPts val="0"/>
              </a:spcAft>
              <a:buFont typeface="Wingdings 2"/>
              <a:buChar char=""/>
              <a:defRPr/>
            </a:pPr>
            <a:r>
              <a:rPr lang="en-GB" dirty="0"/>
              <a:t>Private sponsors are given considerable control over the schools in return for investment of money.</a:t>
            </a:r>
          </a:p>
          <a:p>
            <a:pPr eaLnBrk="1" fontAlgn="auto" hangingPunct="1">
              <a:spcBef>
                <a:spcPts val="0"/>
              </a:spcBef>
              <a:spcAft>
                <a:spcPts val="0"/>
              </a:spcAft>
              <a:buFont typeface="Wingdings 2"/>
              <a:buChar char=""/>
              <a:defRPr/>
            </a:pPr>
            <a:r>
              <a:rPr lang="en-GB" dirty="0"/>
              <a:t>The quality of the actual results are the subject of debate, </a:t>
            </a:r>
          </a:p>
          <a:p>
            <a:pPr marL="640080" lvl="1" eaLnBrk="1" fontAlgn="auto" hangingPunct="1">
              <a:spcAft>
                <a:spcPts val="0"/>
              </a:spcAft>
              <a:defRPr/>
            </a:pPr>
            <a:r>
              <a:rPr lang="en-GB" dirty="0"/>
              <a:t>with the government suggesting that they are excellent and </a:t>
            </a:r>
          </a:p>
          <a:p>
            <a:pPr marL="640080" lvl="1" eaLnBrk="1" fontAlgn="auto" hangingPunct="1">
              <a:spcAft>
                <a:spcPts val="0"/>
              </a:spcAft>
              <a:defRPr/>
            </a:pPr>
            <a:r>
              <a:rPr lang="en-GB" dirty="0"/>
              <a:t>critics pointing out that they remain below the average figures for the whole of the country.</a:t>
            </a:r>
          </a:p>
          <a:p>
            <a:pPr eaLnBrk="1" fontAlgn="auto" hangingPunct="1">
              <a:spcBef>
                <a:spcPts val="0"/>
              </a:spcBef>
              <a:spcAft>
                <a:spcPts val="0"/>
              </a:spcAft>
              <a:buFont typeface="Wingdings 2"/>
              <a:buChar char=""/>
              <a:defRPr/>
            </a:pP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A50A1-662C-49A6-9CB1-736C8EAA054A}"/>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Questions</a:t>
            </a:r>
          </a:p>
        </p:txBody>
      </p:sp>
      <p:sp>
        <p:nvSpPr>
          <p:cNvPr id="16387" name="Content Placeholder 2">
            <a:extLst>
              <a:ext uri="{FF2B5EF4-FFF2-40B4-BE49-F238E27FC236}">
                <a16:creationId xmlns:a16="http://schemas.microsoft.com/office/drawing/2014/main" id="{E8ED3234-2B91-408E-8EF4-3FC1C52F4A50}"/>
              </a:ext>
            </a:extLst>
          </p:cNvPr>
          <p:cNvSpPr>
            <a:spLocks noGrp="1"/>
          </p:cNvSpPr>
          <p:nvPr>
            <p:ph idx="1"/>
          </p:nvPr>
        </p:nvSpPr>
        <p:spPr/>
        <p:txBody>
          <a:bodyPr/>
          <a:lstStyle/>
          <a:p>
            <a:pPr marL="514350" indent="-514350" eaLnBrk="1" hangingPunct="1">
              <a:spcBef>
                <a:spcPct val="0"/>
              </a:spcBef>
              <a:buFont typeface="Calibri" panose="020F0502020204030204" pitchFamily="34" charset="0"/>
              <a:buAutoNum type="arabicPeriod"/>
            </a:pPr>
            <a:r>
              <a:rPr lang="en-GB" altLang="en-US"/>
              <a:t>Why was the Academy programme set up? </a:t>
            </a:r>
          </a:p>
          <a:p>
            <a:pPr marL="514350" indent="-514350" eaLnBrk="1" hangingPunct="1">
              <a:spcBef>
                <a:spcPct val="0"/>
              </a:spcBef>
              <a:buFont typeface="Calibri" panose="020F0502020204030204" pitchFamily="34" charset="0"/>
              <a:buAutoNum type="arabicPeriod"/>
            </a:pPr>
            <a:endParaRPr lang="en-GB" altLang="en-US"/>
          </a:p>
          <a:p>
            <a:pPr marL="514350" indent="-514350" eaLnBrk="1" hangingPunct="1">
              <a:spcBef>
                <a:spcPct val="0"/>
              </a:spcBef>
              <a:buFont typeface="Calibri" panose="020F0502020204030204" pitchFamily="34" charset="0"/>
              <a:buAutoNum type="arabicPeriod"/>
            </a:pPr>
            <a:r>
              <a:rPr lang="en-GB" altLang="en-US"/>
              <a:t>Why is the Academy programme controversial? </a:t>
            </a:r>
          </a:p>
          <a:p>
            <a:pPr marL="514350" indent="-514350" eaLnBrk="1" hangingPunct="1">
              <a:spcBef>
                <a:spcPct val="0"/>
              </a:spcBef>
              <a:buFont typeface="Calibri" panose="020F0502020204030204" pitchFamily="34" charset="0"/>
              <a:buAutoNum type="arabicPeriod"/>
            </a:pPr>
            <a:endParaRPr lang="en-GB" altLang="en-US"/>
          </a:p>
          <a:p>
            <a:pPr marL="514350" indent="-514350" eaLnBrk="1" hangingPunct="1">
              <a:spcBef>
                <a:spcPct val="0"/>
              </a:spcBef>
              <a:buFont typeface="Calibri" panose="020F0502020204030204" pitchFamily="34" charset="0"/>
              <a:buAutoNum type="arabicPeriod"/>
            </a:pPr>
            <a:r>
              <a:rPr lang="en-GB" altLang="en-US"/>
              <a:t>What are the advantages of Academies?</a:t>
            </a:r>
          </a:p>
          <a:p>
            <a:pPr marL="514350" indent="-514350" eaLnBrk="1" hangingPunct="1">
              <a:spcBef>
                <a:spcPct val="0"/>
              </a:spcBef>
              <a:buFont typeface="Calibri" panose="020F0502020204030204" pitchFamily="34" charset="0"/>
              <a:buAutoNum type="arabicPeriod"/>
            </a:pPr>
            <a:endParaRPr lang="en-GB" altLang="en-US"/>
          </a:p>
          <a:p>
            <a:pPr marL="514350" indent="-514350" eaLnBrk="1" hangingPunct="1">
              <a:spcBef>
                <a:spcPct val="0"/>
              </a:spcBef>
              <a:buFont typeface="Calibri" panose="020F0502020204030204" pitchFamily="34" charset="0"/>
              <a:buAutoNum type="arabicPeriod"/>
            </a:pPr>
            <a:r>
              <a:rPr lang="en-GB" altLang="en-US"/>
              <a:t>What are the disadvantages of Academies?</a:t>
            </a:r>
          </a:p>
          <a:p>
            <a:pPr marL="514350" indent="-514350" eaLnBrk="1" hangingPunct="1">
              <a:spcBef>
                <a:spcPct val="0"/>
              </a:spcBef>
              <a:buFont typeface="Calibri" panose="020F0502020204030204" pitchFamily="34" charset="0"/>
              <a:buAutoNum type="arabicPeriod"/>
            </a:pPr>
            <a:endParaRPr lang="en-GB"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DFBCA-D444-419C-B39C-99989E67EDAE}"/>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Habitus</a:t>
            </a:r>
          </a:p>
        </p:txBody>
      </p:sp>
      <p:pic>
        <p:nvPicPr>
          <p:cNvPr id="17411" name="Picture 2">
            <a:extLst>
              <a:ext uri="{FF2B5EF4-FFF2-40B4-BE49-F238E27FC236}">
                <a16:creationId xmlns:a16="http://schemas.microsoft.com/office/drawing/2014/main" id="{75D5D368-0539-4D88-95A5-62C9B266272D}"/>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869950" y="1600200"/>
            <a:ext cx="3213100" cy="4525963"/>
          </a:xfrm>
          <a:noFill/>
        </p:spPr>
      </p:pic>
      <p:sp>
        <p:nvSpPr>
          <p:cNvPr id="17412" name="Content Placeholder 4">
            <a:extLst>
              <a:ext uri="{FF2B5EF4-FFF2-40B4-BE49-F238E27FC236}">
                <a16:creationId xmlns:a16="http://schemas.microsoft.com/office/drawing/2014/main" id="{951EB198-E4A6-4022-8255-C545289B1D88}"/>
              </a:ext>
            </a:extLst>
          </p:cNvPr>
          <p:cNvSpPr>
            <a:spLocks noGrp="1"/>
          </p:cNvSpPr>
          <p:nvPr>
            <p:ph sz="half" idx="2"/>
          </p:nvPr>
        </p:nvSpPr>
        <p:spPr/>
        <p:txBody>
          <a:bodyPr/>
          <a:lstStyle/>
          <a:p>
            <a:pPr eaLnBrk="1" hangingPunct="1"/>
            <a:r>
              <a:rPr lang="en-GB" altLang="en-US"/>
              <a:t>Pierre Bourdieu uses the concept of </a:t>
            </a:r>
            <a:r>
              <a:rPr lang="en-GB" altLang="en-US">
                <a:solidFill>
                  <a:srgbClr val="92D050"/>
                </a:solidFill>
              </a:rPr>
              <a:t>habitus</a:t>
            </a:r>
            <a:r>
              <a:rPr lang="en-GB" altLang="en-US"/>
              <a:t> look at how the culture of the area you live in and the people you live amongst affects the way that you think about and see the world.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8805B33-3370-4A8E-9D76-47236312C826}"/>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Sociological commentary</a:t>
            </a:r>
          </a:p>
        </p:txBody>
      </p:sp>
      <p:sp>
        <p:nvSpPr>
          <p:cNvPr id="6" name="Content Placeholder 5">
            <a:extLst>
              <a:ext uri="{FF2B5EF4-FFF2-40B4-BE49-F238E27FC236}">
                <a16:creationId xmlns:a16="http://schemas.microsoft.com/office/drawing/2014/main" id="{7A4C1C00-09FE-4A12-BE02-FA8D2CD73A60}"/>
              </a:ext>
            </a:extLst>
          </p:cNvPr>
          <p:cNvSpPr>
            <a:spLocks noGrp="1"/>
          </p:cNvSpPr>
          <p:nvPr>
            <p:ph idx="1"/>
          </p:nvPr>
        </p:nvSpPr>
        <p:spPr/>
        <p:txBody>
          <a:bodyPr rtlCol="0">
            <a:normAutofit fontScale="70000" lnSpcReduction="20000"/>
          </a:bodyPr>
          <a:lstStyle/>
          <a:p>
            <a:pPr eaLnBrk="1" fontAlgn="auto" hangingPunct="1">
              <a:spcBef>
                <a:spcPts val="0"/>
              </a:spcBef>
              <a:spcAft>
                <a:spcPts val="0"/>
              </a:spcAft>
              <a:buFont typeface="Wingdings 2"/>
              <a:buChar char=""/>
              <a:defRPr/>
            </a:pPr>
            <a:r>
              <a:rPr lang="en-GB" dirty="0">
                <a:solidFill>
                  <a:srgbClr val="92D050"/>
                </a:solidFill>
              </a:rPr>
              <a:t>Research in Scotland (2003) </a:t>
            </a:r>
            <a:r>
              <a:rPr lang="en-GB" dirty="0"/>
              <a:t>has shown that 83% of children brought up in middle class families expect to go to university. On the other hand, only 41% of children from lower class families expect to go to university.</a:t>
            </a:r>
          </a:p>
          <a:p>
            <a:pPr eaLnBrk="1" fontAlgn="auto" hangingPunct="1">
              <a:spcBef>
                <a:spcPts val="0"/>
              </a:spcBef>
              <a:spcAft>
                <a:spcPts val="0"/>
              </a:spcAft>
              <a:buFont typeface="Wingdings 2"/>
              <a:buChar char=""/>
              <a:defRPr/>
            </a:pPr>
            <a:endParaRPr lang="en-GB" dirty="0">
              <a:solidFill>
                <a:srgbClr val="92D050"/>
              </a:solidFill>
            </a:endParaRPr>
          </a:p>
          <a:p>
            <a:pPr eaLnBrk="1" fontAlgn="auto" hangingPunct="1">
              <a:spcBef>
                <a:spcPts val="0"/>
              </a:spcBef>
              <a:spcAft>
                <a:spcPts val="0"/>
              </a:spcAft>
              <a:buFont typeface="Wingdings 2"/>
              <a:buChar char=""/>
              <a:defRPr/>
            </a:pPr>
            <a:r>
              <a:rPr lang="en-GB" dirty="0">
                <a:solidFill>
                  <a:srgbClr val="92D050"/>
                </a:solidFill>
              </a:rPr>
              <a:t>Archer and Yamashita (2003) </a:t>
            </a:r>
            <a:r>
              <a:rPr lang="en-GB" dirty="0"/>
              <a:t>- Year 11 pupils in a deprived inner London school and discovered that despite the high opinion and efforts of teachers, pupils often had a sense of 'not being good' enough for higher education</a:t>
            </a:r>
          </a:p>
          <a:p>
            <a:pPr eaLnBrk="1" fontAlgn="auto" hangingPunct="1">
              <a:spcBef>
                <a:spcPts val="0"/>
              </a:spcBef>
              <a:spcAft>
                <a:spcPts val="0"/>
              </a:spcAft>
              <a:buFont typeface="Wingdings 2"/>
              <a:buChar char=""/>
              <a:defRPr/>
            </a:pPr>
            <a:endParaRPr lang="en-GB" dirty="0"/>
          </a:p>
          <a:p>
            <a:pPr eaLnBrk="1" fontAlgn="auto" hangingPunct="1">
              <a:spcBef>
                <a:spcPts val="0"/>
              </a:spcBef>
              <a:spcAft>
                <a:spcPts val="0"/>
              </a:spcAft>
              <a:buFont typeface="Wingdings 2"/>
              <a:buChar char=""/>
              <a:defRPr/>
            </a:pPr>
            <a:r>
              <a:rPr lang="en-GB" dirty="0">
                <a:solidFill>
                  <a:srgbClr val="92D050"/>
                </a:solidFill>
              </a:rPr>
              <a:t>Forsyth and Furlong (2000) </a:t>
            </a:r>
            <a:r>
              <a:rPr lang="en-GB" dirty="0"/>
              <a:t>in Scotland discovered that although students from deprived areas may go to university, they are not from the most deprived families and often come from the wealthiest families in those communities.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094F6-B5DE-4D52-815F-41C2040254C1}"/>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Questions</a:t>
            </a:r>
          </a:p>
        </p:txBody>
      </p:sp>
      <p:sp>
        <p:nvSpPr>
          <p:cNvPr id="3" name="Content Placeholder 2">
            <a:extLst>
              <a:ext uri="{FF2B5EF4-FFF2-40B4-BE49-F238E27FC236}">
                <a16:creationId xmlns:a16="http://schemas.microsoft.com/office/drawing/2014/main" id="{196413AF-7B03-4EB0-92F9-0B4B09A3E968}"/>
              </a:ext>
            </a:extLst>
          </p:cNvPr>
          <p:cNvSpPr>
            <a:spLocks noGrp="1"/>
          </p:cNvSpPr>
          <p:nvPr>
            <p:ph idx="1"/>
          </p:nvPr>
        </p:nvSpPr>
        <p:spPr/>
        <p:txBody>
          <a:bodyPr rtlCol="0">
            <a:normAutofit lnSpcReduction="10000"/>
          </a:bodyPr>
          <a:lstStyle/>
          <a:p>
            <a:pPr marL="514350" indent="-514350" eaLnBrk="1" fontAlgn="auto" hangingPunct="1">
              <a:spcBef>
                <a:spcPts val="0"/>
              </a:spcBef>
              <a:spcAft>
                <a:spcPts val="0"/>
              </a:spcAft>
              <a:buFont typeface="+mj-lt"/>
              <a:buAutoNum type="arabicPeriod"/>
              <a:defRPr/>
            </a:pPr>
            <a:r>
              <a:rPr lang="en-GB" dirty="0"/>
              <a:t>What problems of </a:t>
            </a:r>
            <a:r>
              <a:rPr lang="en-GB" dirty="0">
                <a:solidFill>
                  <a:srgbClr val="92D050"/>
                </a:solidFill>
              </a:rPr>
              <a:t>habitus</a:t>
            </a:r>
            <a:r>
              <a:rPr lang="en-GB" dirty="0"/>
              <a:t> may limit the success of working class children? </a:t>
            </a:r>
          </a:p>
          <a:p>
            <a:pPr marL="514350" indent="-514350" eaLnBrk="1" fontAlgn="auto" hangingPunct="1">
              <a:spcBef>
                <a:spcPts val="0"/>
              </a:spcBef>
              <a:spcAft>
                <a:spcPts val="0"/>
              </a:spcAft>
              <a:buFont typeface="+mj-lt"/>
              <a:buAutoNum type="arabicPeriod"/>
              <a:defRPr/>
            </a:pPr>
            <a:endParaRPr lang="en-GB" dirty="0"/>
          </a:p>
          <a:p>
            <a:pPr marL="514350" indent="-514350" eaLnBrk="1" fontAlgn="auto" hangingPunct="1">
              <a:spcBef>
                <a:spcPts val="0"/>
              </a:spcBef>
              <a:spcAft>
                <a:spcPts val="0"/>
              </a:spcAft>
              <a:buFont typeface="+mj-lt"/>
              <a:buAutoNum type="arabicPeriod"/>
              <a:defRPr/>
            </a:pPr>
            <a:r>
              <a:rPr lang="en-GB" dirty="0"/>
              <a:t>What practical problems prevent children in poorer areas from achieving as well as wealthier students?</a:t>
            </a:r>
          </a:p>
          <a:p>
            <a:pPr marL="514350" indent="-514350" eaLnBrk="1" fontAlgn="auto" hangingPunct="1">
              <a:spcBef>
                <a:spcPts val="0"/>
              </a:spcBef>
              <a:spcAft>
                <a:spcPts val="0"/>
              </a:spcAft>
              <a:buFont typeface="+mj-lt"/>
              <a:buAutoNum type="arabicPeriod"/>
              <a:defRPr/>
            </a:pPr>
            <a:endParaRPr lang="en-GB" dirty="0"/>
          </a:p>
          <a:p>
            <a:pPr marL="514350" indent="-514350" eaLnBrk="1" fontAlgn="auto" hangingPunct="1">
              <a:spcBef>
                <a:spcPts val="0"/>
              </a:spcBef>
              <a:spcAft>
                <a:spcPts val="0"/>
              </a:spcAft>
              <a:buFont typeface="+mj-lt"/>
              <a:buAutoNum type="arabicPeriod"/>
              <a:defRPr/>
            </a:pPr>
            <a:r>
              <a:rPr lang="en-GB" dirty="0"/>
              <a:t>Are examination results the best way of telling the differences in the quality of education provided between schools?</a:t>
            </a:r>
          </a:p>
          <a:p>
            <a:pPr marL="514350" indent="-514350" eaLnBrk="1" fontAlgn="auto" hangingPunct="1">
              <a:spcBef>
                <a:spcPts val="0"/>
              </a:spcBef>
              <a:spcAft>
                <a:spcPts val="0"/>
              </a:spcAft>
              <a:buFont typeface="+mj-lt"/>
              <a:buAutoNum type="arabicPeriod"/>
              <a:defRPr/>
            </a:pP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30E75C3A-DCB5-4486-BA68-689A76640FC6}"/>
              </a:ext>
            </a:extLst>
          </p:cNvPr>
          <p:cNvSpPr>
            <a:spLocks noGrp="1"/>
          </p:cNvSpPr>
          <p:nvPr>
            <p:ph type="title" idx="4294967295"/>
          </p:nvPr>
        </p:nvSpPr>
        <p:spPr>
          <a:xfrm>
            <a:off x="776288" y="547688"/>
            <a:ext cx="8367712" cy="747712"/>
          </a:xfrm>
        </p:spPr>
        <p:txBody>
          <a:bodyPr rtlCol="0">
            <a:normAutofit fontScale="90000"/>
          </a:bodyPr>
          <a:lstStyle/>
          <a:p>
            <a:pPr marL="54864" eaLnBrk="1" fontAlgn="auto" hangingPunct="1">
              <a:spcAft>
                <a:spcPts val="0"/>
              </a:spcAft>
              <a:defRPr/>
            </a:pPr>
            <a:r>
              <a:rPr lang="en-GB" dirty="0">
                <a:solidFill>
                  <a:schemeClr val="tx2">
                    <a:tint val="100000"/>
                    <a:shade val="90000"/>
                    <a:satMod val="250000"/>
                    <a:alpha val="100000"/>
                  </a:schemeClr>
                </a:solidFill>
              </a:rPr>
              <a:t>Summary of key points</a:t>
            </a:r>
          </a:p>
        </p:txBody>
      </p:sp>
      <p:sp>
        <p:nvSpPr>
          <p:cNvPr id="17411" name="Content Placeholder 3">
            <a:extLst>
              <a:ext uri="{FF2B5EF4-FFF2-40B4-BE49-F238E27FC236}">
                <a16:creationId xmlns:a16="http://schemas.microsoft.com/office/drawing/2014/main" id="{4697BF79-2A6C-4630-B6CC-2D55DA95D4EB}"/>
              </a:ext>
            </a:extLst>
          </p:cNvPr>
          <p:cNvSpPr>
            <a:spLocks noGrp="1"/>
          </p:cNvSpPr>
          <p:nvPr>
            <p:ph sz="quarter" idx="4294967295"/>
          </p:nvPr>
        </p:nvSpPr>
        <p:spPr>
          <a:xfrm>
            <a:off x="0" y="1527175"/>
            <a:ext cx="8382000" cy="4721225"/>
          </a:xfrm>
        </p:spPr>
        <p:txBody>
          <a:bodyPr rtlCol="0">
            <a:normAutofit fontScale="92500"/>
          </a:bodyPr>
          <a:lstStyle/>
          <a:p>
            <a:pPr marL="446088" indent="-446088" eaLnBrk="1" fontAlgn="auto" hangingPunct="1">
              <a:lnSpc>
                <a:spcPct val="90000"/>
              </a:lnSpc>
              <a:spcBef>
                <a:spcPts val="0"/>
              </a:spcBef>
              <a:spcAft>
                <a:spcPts val="0"/>
              </a:spcAft>
              <a:buFont typeface="Wingdings 2"/>
              <a:buChar char=""/>
              <a:defRPr/>
            </a:pPr>
            <a:r>
              <a:rPr lang="en-GB" dirty="0"/>
              <a:t>There is a link between the area in which a child lives and examination grades. </a:t>
            </a:r>
          </a:p>
          <a:p>
            <a:pPr marL="446088" indent="-446088" eaLnBrk="1" fontAlgn="auto" hangingPunct="1">
              <a:lnSpc>
                <a:spcPct val="90000"/>
              </a:lnSpc>
              <a:spcBef>
                <a:spcPts val="0"/>
              </a:spcBef>
              <a:spcAft>
                <a:spcPts val="0"/>
              </a:spcAft>
              <a:buFont typeface="Wingdings 2"/>
              <a:buChar char=""/>
              <a:defRPr/>
            </a:pPr>
            <a:endParaRPr lang="en-GB" dirty="0"/>
          </a:p>
          <a:p>
            <a:pPr marL="446088" indent="-446088" eaLnBrk="1" fontAlgn="auto" hangingPunct="1">
              <a:lnSpc>
                <a:spcPct val="90000"/>
              </a:lnSpc>
              <a:spcBef>
                <a:spcPts val="0"/>
              </a:spcBef>
              <a:spcAft>
                <a:spcPts val="0"/>
              </a:spcAft>
              <a:buFont typeface="Wingdings 2"/>
              <a:buChar char=""/>
              <a:defRPr/>
            </a:pPr>
            <a:r>
              <a:rPr lang="en-GB" dirty="0"/>
              <a:t>In Britain, people tend to live in geographical areas that reflect the quality of housing available.</a:t>
            </a:r>
          </a:p>
          <a:p>
            <a:pPr marL="446088" indent="-446088" eaLnBrk="1" fontAlgn="auto" hangingPunct="1">
              <a:lnSpc>
                <a:spcPct val="90000"/>
              </a:lnSpc>
              <a:spcBef>
                <a:spcPts val="0"/>
              </a:spcBef>
              <a:spcAft>
                <a:spcPts val="0"/>
              </a:spcAft>
              <a:buFont typeface="Wingdings 2"/>
              <a:buNone/>
              <a:defRPr/>
            </a:pPr>
            <a:r>
              <a:rPr lang="en-GB" dirty="0"/>
              <a:t> </a:t>
            </a:r>
          </a:p>
          <a:p>
            <a:pPr marL="446088" indent="-446088" eaLnBrk="1" fontAlgn="auto" hangingPunct="1">
              <a:lnSpc>
                <a:spcPct val="90000"/>
              </a:lnSpc>
              <a:spcBef>
                <a:spcPts val="0"/>
              </a:spcBef>
              <a:spcAft>
                <a:spcPts val="0"/>
              </a:spcAft>
              <a:buFont typeface="Wingdings 2"/>
              <a:buChar char=""/>
              <a:defRPr/>
            </a:pPr>
            <a:r>
              <a:rPr lang="en-GB" dirty="0"/>
              <a:t>In urban or city areas, schools serving areas that experience poverty and deprivation have significantly lower examination success rates than schools serving wealthy areas. </a:t>
            </a:r>
            <a:br>
              <a:rPr lang="en-GB" dirty="0"/>
            </a:br>
            <a:endParaRPr lang="en-GB" dirty="0"/>
          </a:p>
          <a:p>
            <a:pPr eaLnBrk="1" fontAlgn="auto" hangingPunct="1">
              <a:lnSpc>
                <a:spcPct val="90000"/>
              </a:lnSpc>
              <a:spcBef>
                <a:spcPts val="0"/>
              </a:spcBef>
              <a:spcAft>
                <a:spcPts val="0"/>
              </a:spcAft>
              <a:buFont typeface="Wingdings 2"/>
              <a:buChar char=""/>
              <a:defRPr/>
            </a:pPr>
            <a:endParaRPr lang="en-GB" dirty="0"/>
          </a:p>
          <a:p>
            <a:pPr eaLnBrk="1" fontAlgn="auto" hangingPunct="1">
              <a:lnSpc>
                <a:spcPct val="90000"/>
              </a:lnSpc>
              <a:spcBef>
                <a:spcPts val="0"/>
              </a:spcBef>
              <a:spcAft>
                <a:spcPts val="0"/>
              </a:spcAft>
              <a:buFont typeface="Wingdings 2"/>
              <a:buChar char=""/>
              <a:defRPr/>
            </a:pP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
            <a:extLst>
              <a:ext uri="{FF2B5EF4-FFF2-40B4-BE49-F238E27FC236}">
                <a16:creationId xmlns:a16="http://schemas.microsoft.com/office/drawing/2014/main" id="{922B5848-3F6B-4BED-B68A-379D98C5E35E}"/>
              </a:ext>
            </a:extLst>
          </p:cNvPr>
          <p:cNvSpPr>
            <a:spLocks noGrp="1"/>
          </p:cNvSpPr>
          <p:nvPr>
            <p:ph type="ctrTitle"/>
          </p:nvPr>
        </p:nvSpPr>
        <p:spPr>
          <a:xfrm>
            <a:off x="685800" y="381000"/>
            <a:ext cx="7772400" cy="2101850"/>
          </a:xfrm>
        </p:spPr>
        <p:txBody>
          <a:bodyPr rtlCol="0">
            <a:normAutofit fontScale="90000"/>
          </a:bodyPr>
          <a:lstStyle/>
          <a:p>
            <a:pPr eaLnBrk="1" fontAlgn="auto" hangingPunct="1">
              <a:spcAft>
                <a:spcPts val="0"/>
              </a:spcAft>
              <a:defRPr/>
            </a:pPr>
            <a:r>
              <a:rPr lang="en-GB" dirty="0">
                <a:solidFill>
                  <a:schemeClr val="tx2"/>
                </a:solidFill>
              </a:rPr>
              <a:t>What are the effects of geographical location on educational attainment?</a:t>
            </a:r>
          </a:p>
        </p:txBody>
      </p:sp>
      <p:sp>
        <p:nvSpPr>
          <p:cNvPr id="11267" name="Rectangle 11">
            <a:extLst>
              <a:ext uri="{FF2B5EF4-FFF2-40B4-BE49-F238E27FC236}">
                <a16:creationId xmlns:a16="http://schemas.microsoft.com/office/drawing/2014/main" id="{F86B6E51-2FE3-48F2-A544-E190530B5219}"/>
              </a:ext>
            </a:extLst>
          </p:cNvPr>
          <p:cNvSpPr>
            <a:spLocks noGrp="1" noChangeArrowheads="1"/>
          </p:cNvSpPr>
          <p:nvPr>
            <p:ph type="subTitle" idx="1"/>
          </p:nvPr>
        </p:nvSpPr>
        <p:spPr>
          <a:xfrm>
            <a:off x="1371600" y="3886200"/>
            <a:ext cx="6400800" cy="2625725"/>
          </a:xfrm>
        </p:spPr>
        <p:txBody>
          <a:bodyPr rtlCol="0">
            <a:normAutofit/>
          </a:bodyPr>
          <a:lstStyle/>
          <a:p>
            <a:pPr eaLnBrk="1" fontAlgn="auto" hangingPunct="1">
              <a:spcBef>
                <a:spcPct val="0"/>
              </a:spcBef>
              <a:spcAft>
                <a:spcPts val="0"/>
              </a:spcAft>
              <a:defRPr/>
            </a:pPr>
            <a:r>
              <a:rPr lang="en-GB"/>
              <a:t>There is a relationship between where a child lives and his or her educational success</a:t>
            </a:r>
          </a:p>
          <a:p>
            <a:pPr eaLnBrk="1" fontAlgn="auto" hangingPunct="1">
              <a:spcBef>
                <a:spcPct val="0"/>
              </a:spcBef>
              <a:spcAft>
                <a:spcPts val="0"/>
              </a:spcAft>
              <a:defRPr/>
            </a:pPr>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5F3B0-ACDC-423F-8E2F-46369B17B50B}"/>
              </a:ext>
            </a:extLst>
          </p:cNvPr>
          <p:cNvSpPr>
            <a:spLocks noGrp="1"/>
          </p:cNvSpPr>
          <p:nvPr>
            <p:ph type="ctrTitle"/>
          </p:nvPr>
        </p:nvSpPr>
        <p:spPr/>
        <p:txBody>
          <a:bodyPr rtlCol="0">
            <a:normAutofit fontScale="90000"/>
          </a:bodyPr>
          <a:lstStyle/>
          <a:p>
            <a:pPr eaLnBrk="1" fontAlgn="auto" hangingPunct="1">
              <a:spcAft>
                <a:spcPts val="0"/>
              </a:spcAft>
              <a:defRPr/>
            </a:pPr>
            <a:r>
              <a:rPr lang="en-GB" dirty="0">
                <a:solidFill>
                  <a:schemeClr val="tx2">
                    <a:tint val="100000"/>
                    <a:shade val="90000"/>
                    <a:satMod val="250000"/>
                    <a:alpha val="100000"/>
                  </a:schemeClr>
                </a:solidFill>
              </a:rPr>
              <a:t>Create a poster to explain how location affects attainment. </a:t>
            </a:r>
            <a:br>
              <a:rPr lang="en-GB" dirty="0">
                <a:solidFill>
                  <a:schemeClr val="tx2">
                    <a:tint val="100000"/>
                    <a:shade val="90000"/>
                    <a:satMod val="250000"/>
                    <a:alpha val="100000"/>
                  </a:schemeClr>
                </a:solidFill>
              </a:rPr>
            </a:br>
            <a:r>
              <a:rPr lang="en-GB" dirty="0">
                <a:solidFill>
                  <a:schemeClr val="tx2">
                    <a:tint val="100000"/>
                    <a:shade val="90000"/>
                    <a:satMod val="250000"/>
                    <a:alpha val="100000"/>
                  </a:schemeClr>
                </a:solidFill>
              </a:rPr>
              <a:t>Use no more than  20 words. </a:t>
            </a:r>
          </a:p>
        </p:txBody>
      </p:sp>
      <p:sp>
        <p:nvSpPr>
          <p:cNvPr id="3" name="Subtitle 2">
            <a:extLst>
              <a:ext uri="{FF2B5EF4-FFF2-40B4-BE49-F238E27FC236}">
                <a16:creationId xmlns:a16="http://schemas.microsoft.com/office/drawing/2014/main" id="{69C968E4-6A5A-43B3-8645-881CD914A7DC}"/>
              </a:ext>
            </a:extLst>
          </p:cNvPr>
          <p:cNvSpPr>
            <a:spLocks noGrp="1"/>
          </p:cNvSpPr>
          <p:nvPr>
            <p:ph type="subTitle" idx="1"/>
          </p:nvPr>
        </p:nvSpPr>
        <p:spPr>
          <a:xfrm>
            <a:off x="1828800" y="3429000"/>
            <a:ext cx="6864350" cy="2286000"/>
          </a:xfrm>
        </p:spPr>
        <p:txBody>
          <a:bodyPr rtlCol="0">
            <a:normAutofit/>
          </a:bodyPr>
          <a:lstStyle/>
          <a:p>
            <a:pPr eaLnBrk="1" fontAlgn="auto" hangingPunct="1">
              <a:spcAft>
                <a:spcPts val="0"/>
              </a:spcAft>
              <a:buFont typeface="Wingdings 2"/>
              <a:buNone/>
              <a:defRPr/>
            </a:pPr>
            <a:endParaRPr lang="en-GB" dirty="0">
              <a:solidFill>
                <a:srgbClr val="92D050"/>
              </a:solidFill>
            </a:endParaRPr>
          </a:p>
          <a:p>
            <a:pPr eaLnBrk="1" fontAlgn="auto" hangingPunct="1">
              <a:spcAft>
                <a:spcPts val="0"/>
              </a:spcAft>
              <a:buFont typeface="Wingdings 2"/>
              <a:buNone/>
              <a:defRPr/>
            </a:pP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63466A39-8C4E-42F0-A95C-8606FA370895}"/>
              </a:ext>
            </a:extLst>
          </p:cNvPr>
          <p:cNvSpPr>
            <a:spLocks noGrp="1"/>
          </p:cNvSpPr>
          <p:nvPr>
            <p:ph type="title" idx="4294967295"/>
          </p:nvPr>
        </p:nvSpPr>
        <p:spPr>
          <a:xfrm>
            <a:off x="700088" y="547688"/>
            <a:ext cx="8443912" cy="747712"/>
          </a:xfrm>
        </p:spPr>
        <p:txBody>
          <a:bodyPr rtlCol="0">
            <a:normAutofit fontScale="90000"/>
          </a:bodyPr>
          <a:lstStyle/>
          <a:p>
            <a:pPr marL="54864" eaLnBrk="1" fontAlgn="auto" hangingPunct="1">
              <a:spcAft>
                <a:spcPts val="0"/>
              </a:spcAft>
              <a:defRPr/>
            </a:pPr>
            <a:r>
              <a:rPr lang="en-GB" dirty="0">
                <a:solidFill>
                  <a:schemeClr val="tx2">
                    <a:tint val="100000"/>
                    <a:shade val="90000"/>
                    <a:satMod val="250000"/>
                    <a:alpha val="100000"/>
                  </a:schemeClr>
                </a:solidFill>
              </a:rPr>
              <a:t>Independent study</a:t>
            </a:r>
          </a:p>
        </p:txBody>
      </p:sp>
      <p:sp>
        <p:nvSpPr>
          <p:cNvPr id="22531" name="Content Placeholder 3">
            <a:extLst>
              <a:ext uri="{FF2B5EF4-FFF2-40B4-BE49-F238E27FC236}">
                <a16:creationId xmlns:a16="http://schemas.microsoft.com/office/drawing/2014/main" id="{8F0493E4-F436-4D72-901A-87DBAFEB90AA}"/>
              </a:ext>
            </a:extLst>
          </p:cNvPr>
          <p:cNvSpPr>
            <a:spLocks noGrp="1"/>
          </p:cNvSpPr>
          <p:nvPr>
            <p:ph sz="quarter" idx="4294967295"/>
          </p:nvPr>
        </p:nvSpPr>
        <p:spPr>
          <a:xfrm>
            <a:off x="1398588" y="2060575"/>
            <a:ext cx="7745412" cy="4090988"/>
          </a:xfrm>
        </p:spPr>
        <p:txBody>
          <a:bodyPr anchor="ctr"/>
          <a:lstStyle/>
          <a:p>
            <a:pPr marL="0" indent="0" eaLnBrk="1" hangingPunct="1">
              <a:buFont typeface="Wingdings" panose="05000000000000000000" pitchFamily="2" charset="2"/>
              <a:buNone/>
            </a:pPr>
            <a:r>
              <a:rPr lang="en-GB" altLang="en-US" sz="3500"/>
              <a:t>Add to your notes by using the textbooks in the LRC and in your Sociology department.</a:t>
            </a:r>
          </a:p>
          <a:p>
            <a:pPr marL="0" indent="0" eaLnBrk="1" hangingPunct="1">
              <a:buFont typeface="Wingdings" panose="05000000000000000000" pitchFamily="2" charset="2"/>
              <a:buNone/>
            </a:pPr>
            <a:endParaRPr lang="en-GB" altLang="en-US" sz="3500"/>
          </a:p>
          <a:p>
            <a:pPr marL="0" indent="0" eaLnBrk="1" hangingPunct="1">
              <a:buFont typeface="Wingdings" panose="05000000000000000000" pitchFamily="2" charset="2"/>
              <a:buNone/>
            </a:pPr>
            <a:r>
              <a:rPr lang="en-GB" altLang="en-US" sz="3500"/>
              <a:t>Use the e-book on the NGFL-Cymru website for more detailed notes and explanations.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6ED9EF91-BFCD-45BE-B969-23840DBE5181}"/>
              </a:ext>
            </a:extLst>
          </p:cNvPr>
          <p:cNvSpPr>
            <a:spLocks noGrp="1"/>
          </p:cNvSpPr>
          <p:nvPr>
            <p:ph type="title" idx="4294967295"/>
          </p:nvPr>
        </p:nvSpPr>
        <p:spPr>
          <a:xfrm>
            <a:off x="547688" y="547688"/>
            <a:ext cx="8596312" cy="747712"/>
          </a:xfrm>
        </p:spPr>
        <p:txBody>
          <a:bodyPr rtlCol="0">
            <a:normAutofit fontScale="90000"/>
          </a:bodyPr>
          <a:lstStyle/>
          <a:p>
            <a:pPr marL="54864" eaLnBrk="1" fontAlgn="auto" hangingPunct="1">
              <a:spcAft>
                <a:spcPts val="0"/>
              </a:spcAft>
              <a:defRPr/>
            </a:pPr>
            <a:r>
              <a:rPr lang="en-GB">
                <a:solidFill>
                  <a:schemeClr val="tx2">
                    <a:tint val="100000"/>
                    <a:shade val="90000"/>
                    <a:satMod val="250000"/>
                    <a:alpha val="100000"/>
                  </a:schemeClr>
                </a:solidFill>
              </a:rPr>
              <a:t>Sociological Targets</a:t>
            </a:r>
          </a:p>
        </p:txBody>
      </p:sp>
      <p:sp>
        <p:nvSpPr>
          <p:cNvPr id="4099" name="Content Placeholder 2">
            <a:extLst>
              <a:ext uri="{FF2B5EF4-FFF2-40B4-BE49-F238E27FC236}">
                <a16:creationId xmlns:a16="http://schemas.microsoft.com/office/drawing/2014/main" id="{08DA3E01-1720-4B92-9886-067EA9729F11}"/>
              </a:ext>
            </a:extLst>
          </p:cNvPr>
          <p:cNvSpPr>
            <a:spLocks noGrp="1"/>
          </p:cNvSpPr>
          <p:nvPr>
            <p:ph sz="quarter" idx="4294967295"/>
          </p:nvPr>
        </p:nvSpPr>
        <p:spPr>
          <a:xfrm>
            <a:off x="685800" y="1676400"/>
            <a:ext cx="8458200" cy="4953000"/>
          </a:xfrm>
        </p:spPr>
        <p:txBody>
          <a:bodyPr/>
          <a:lstStyle/>
          <a:p>
            <a:pPr marL="355600" indent="-355600" eaLnBrk="1" hangingPunct="1">
              <a:spcBef>
                <a:spcPct val="0"/>
              </a:spcBef>
              <a:buFont typeface="Wingdings 2" panose="05020102010507070707" pitchFamily="18" charset="2"/>
              <a:buChar char=""/>
            </a:pPr>
            <a:r>
              <a:rPr lang="en-US" altLang="en-US"/>
              <a:t>To recognise that </a:t>
            </a:r>
            <a:r>
              <a:rPr lang="en-US" altLang="en-US">
                <a:solidFill>
                  <a:srgbClr val="92D050"/>
                </a:solidFill>
              </a:rPr>
              <a:t>locality</a:t>
            </a:r>
            <a:r>
              <a:rPr lang="en-US" altLang="en-US"/>
              <a:t> can have an impact on GCSE grades. </a:t>
            </a:r>
          </a:p>
          <a:p>
            <a:pPr marL="355600" indent="-355600" eaLnBrk="1" hangingPunct="1">
              <a:spcBef>
                <a:spcPct val="0"/>
              </a:spcBef>
              <a:buFont typeface="Wingdings 2" panose="05020102010507070707" pitchFamily="18" charset="2"/>
              <a:buChar char=""/>
            </a:pPr>
            <a:endParaRPr lang="en-GB" altLang="en-US"/>
          </a:p>
          <a:p>
            <a:pPr marL="355600" indent="-355600" eaLnBrk="1" hangingPunct="1">
              <a:spcBef>
                <a:spcPct val="0"/>
              </a:spcBef>
              <a:buFont typeface="Wingdings 2" panose="05020102010507070707" pitchFamily="18" charset="2"/>
              <a:buChar char=""/>
            </a:pPr>
            <a:r>
              <a:rPr lang="en-US" altLang="en-US"/>
              <a:t>To understand that wealth tends to be located within certain areas.</a:t>
            </a:r>
          </a:p>
          <a:p>
            <a:pPr marL="355600" indent="-355600" eaLnBrk="1" hangingPunct="1">
              <a:spcBef>
                <a:spcPct val="0"/>
              </a:spcBef>
              <a:buFont typeface="Wingdings 2" panose="05020102010507070707" pitchFamily="18" charset="2"/>
              <a:buChar char=""/>
            </a:pPr>
            <a:endParaRPr lang="en-GB" altLang="en-US"/>
          </a:p>
          <a:p>
            <a:pPr marL="355600" indent="-355600" eaLnBrk="1" hangingPunct="1">
              <a:spcBef>
                <a:spcPct val="0"/>
              </a:spcBef>
              <a:buFont typeface="Wingdings 2" panose="05020102010507070707" pitchFamily="18" charset="2"/>
              <a:buChar char=""/>
            </a:pPr>
            <a:r>
              <a:rPr lang="en-US" altLang="en-US"/>
              <a:t>To recognise that the study of locality and its impact on education is a study on the impact of social class and social deprivation on education.</a:t>
            </a:r>
            <a:endParaRPr lang="en-GB"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D68B7-ECFE-482B-9723-46713A84F5E1}"/>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Education statistics</a:t>
            </a:r>
          </a:p>
        </p:txBody>
      </p:sp>
      <p:sp>
        <p:nvSpPr>
          <p:cNvPr id="3" name="Content Placeholder 2">
            <a:extLst>
              <a:ext uri="{FF2B5EF4-FFF2-40B4-BE49-F238E27FC236}">
                <a16:creationId xmlns:a16="http://schemas.microsoft.com/office/drawing/2014/main" id="{A537E071-25BD-4E38-8B2D-0CD1EF7A5FF9}"/>
              </a:ext>
            </a:extLst>
          </p:cNvPr>
          <p:cNvSpPr>
            <a:spLocks noGrp="1"/>
          </p:cNvSpPr>
          <p:nvPr>
            <p:ph idx="1"/>
          </p:nvPr>
        </p:nvSpPr>
        <p:spPr>
          <a:xfrm>
            <a:off x="228600" y="1646238"/>
            <a:ext cx="8610600" cy="4906962"/>
          </a:xfrm>
        </p:spPr>
        <p:txBody>
          <a:bodyPr rtlCol="0">
            <a:normAutofit lnSpcReduction="10000"/>
          </a:bodyPr>
          <a:lstStyle/>
          <a:p>
            <a:pPr marL="446088" indent="-446088" eaLnBrk="1" fontAlgn="auto" hangingPunct="1">
              <a:spcBef>
                <a:spcPts val="0"/>
              </a:spcBef>
              <a:spcAft>
                <a:spcPts val="0"/>
              </a:spcAft>
              <a:buFont typeface="Wingdings 2"/>
              <a:buChar char=""/>
              <a:defRPr/>
            </a:pPr>
            <a:r>
              <a:rPr lang="en-GB" dirty="0"/>
              <a:t>Data is gathered on all aspects of schools.</a:t>
            </a:r>
          </a:p>
          <a:p>
            <a:pPr marL="794068" lvl="1" indent="-446088" eaLnBrk="1" fontAlgn="auto" hangingPunct="1">
              <a:spcAft>
                <a:spcPts val="0"/>
              </a:spcAft>
              <a:defRPr/>
            </a:pPr>
            <a:r>
              <a:rPr lang="en-GB" dirty="0"/>
              <a:t>average class size </a:t>
            </a:r>
          </a:p>
          <a:p>
            <a:pPr marL="794068" lvl="1" indent="-446088" eaLnBrk="1" fontAlgn="auto" hangingPunct="1">
              <a:spcAft>
                <a:spcPts val="0"/>
              </a:spcAft>
              <a:defRPr/>
            </a:pPr>
            <a:r>
              <a:rPr lang="en-GB" dirty="0"/>
              <a:t>pupil teacher ratios, </a:t>
            </a:r>
          </a:p>
          <a:p>
            <a:pPr marL="794068" lvl="1" indent="-446088" eaLnBrk="1" fontAlgn="auto" hangingPunct="1">
              <a:spcAft>
                <a:spcPts val="0"/>
              </a:spcAft>
              <a:defRPr/>
            </a:pPr>
            <a:r>
              <a:rPr lang="en-GB" dirty="0"/>
              <a:t>unauthorised absenteeism, </a:t>
            </a:r>
          </a:p>
          <a:p>
            <a:pPr marL="794068" lvl="1" indent="-446088" eaLnBrk="1" fontAlgn="auto" hangingPunct="1">
              <a:spcAft>
                <a:spcPts val="0"/>
              </a:spcAft>
              <a:defRPr/>
            </a:pPr>
            <a:r>
              <a:rPr lang="en-GB" dirty="0"/>
              <a:t>exclusions (permanent and fixed term), </a:t>
            </a:r>
          </a:p>
          <a:p>
            <a:pPr marL="794068" lvl="1" indent="-446088" eaLnBrk="1" fontAlgn="auto" hangingPunct="1">
              <a:spcAft>
                <a:spcPts val="0"/>
              </a:spcAft>
              <a:defRPr/>
            </a:pPr>
            <a:r>
              <a:rPr lang="en-GB" dirty="0"/>
              <a:t>numbers of pupils who receive free school meals, </a:t>
            </a:r>
          </a:p>
          <a:p>
            <a:pPr marL="794068" lvl="1" indent="-446088" eaLnBrk="1" fontAlgn="auto" hangingPunct="1">
              <a:spcAft>
                <a:spcPts val="0"/>
              </a:spcAft>
              <a:defRPr/>
            </a:pPr>
            <a:r>
              <a:rPr lang="en-GB" dirty="0"/>
              <a:t>results in public examinations</a:t>
            </a:r>
          </a:p>
          <a:p>
            <a:pPr marL="794068" lvl="1" indent="-446088" eaLnBrk="1" fontAlgn="auto" hangingPunct="1">
              <a:spcAft>
                <a:spcPts val="0"/>
              </a:spcAft>
              <a:buFontTx/>
              <a:buNone/>
              <a:defRPr/>
            </a:pPr>
            <a:endParaRPr lang="en-GB" dirty="0"/>
          </a:p>
          <a:p>
            <a:pPr marL="446088" indent="-446088" eaLnBrk="1" fontAlgn="auto" hangingPunct="1">
              <a:spcBef>
                <a:spcPts val="0"/>
              </a:spcBef>
              <a:spcAft>
                <a:spcPts val="0"/>
              </a:spcAft>
              <a:buFont typeface="Wingdings" pitchFamily="2" charset="2"/>
              <a:buChar char="ü"/>
              <a:defRPr/>
            </a:pPr>
            <a:r>
              <a:rPr lang="en-GB" dirty="0"/>
              <a:t>These are used as </a:t>
            </a:r>
            <a:r>
              <a:rPr lang="en-GB" dirty="0">
                <a:solidFill>
                  <a:srgbClr val="92D050"/>
                </a:solidFill>
              </a:rPr>
              <a:t>performance indicators </a:t>
            </a:r>
            <a:r>
              <a:rPr lang="en-GB" dirty="0"/>
              <a:t>of how successful the school is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3">
            <a:extLst>
              <a:ext uri="{FF2B5EF4-FFF2-40B4-BE49-F238E27FC236}">
                <a16:creationId xmlns:a16="http://schemas.microsoft.com/office/drawing/2014/main" id="{26726DB0-7C3D-4876-95FC-B67FD0190E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0450" y="4546600"/>
            <a:ext cx="1733550" cy="231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a:extLst>
              <a:ext uri="{FF2B5EF4-FFF2-40B4-BE49-F238E27FC236}">
                <a16:creationId xmlns:a16="http://schemas.microsoft.com/office/drawing/2014/main" id="{28892488-8FBD-4601-8979-7024027ED8B9}"/>
              </a:ext>
            </a:extLst>
          </p:cNvPr>
          <p:cNvSpPr txBox="1">
            <a:spLocks/>
          </p:cNvSpPr>
          <p:nvPr/>
        </p:nvSpPr>
        <p:spPr>
          <a:xfrm>
            <a:off x="685800" y="685800"/>
            <a:ext cx="8229600" cy="5791200"/>
          </a:xfrm>
          <a:prstGeom prst="rect">
            <a:avLst/>
          </a:prstGeom>
        </p:spPr>
        <p:txBody>
          <a:bodyPr>
            <a:normAutofit fontScale="62500" lnSpcReduction="20000"/>
          </a:bodyPr>
          <a:lstStyle/>
          <a:p>
            <a:pPr marL="539750" indent="-539750" fontAlgn="auto">
              <a:lnSpc>
                <a:spcPct val="90000"/>
              </a:lnSpc>
              <a:spcBef>
                <a:spcPts val="0"/>
              </a:spcBef>
              <a:spcAft>
                <a:spcPts val="0"/>
              </a:spcAft>
              <a:buClr>
                <a:srgbClr val="8CADAE"/>
              </a:buClr>
              <a:buSzPct val="70000"/>
              <a:buFont typeface="Wingdings" pitchFamily="2" charset="2"/>
              <a:buChar char=""/>
              <a:defRPr/>
            </a:pPr>
            <a:endParaRPr lang="en-GB" sz="3600" dirty="0">
              <a:latin typeface="+mj-lt"/>
            </a:endParaRPr>
          </a:p>
          <a:p>
            <a:pPr marL="539750" indent="-539750" fontAlgn="auto">
              <a:lnSpc>
                <a:spcPct val="90000"/>
              </a:lnSpc>
              <a:spcBef>
                <a:spcPts val="0"/>
              </a:spcBef>
              <a:spcAft>
                <a:spcPts val="0"/>
              </a:spcAft>
              <a:buClr>
                <a:srgbClr val="8CADAE"/>
              </a:buClr>
              <a:buSzPct val="70000"/>
              <a:buFont typeface="Wingdings" pitchFamily="2" charset="2"/>
              <a:buChar char=""/>
              <a:defRPr/>
            </a:pPr>
            <a:endParaRPr lang="en-GB" sz="3600" dirty="0">
              <a:latin typeface="+mj-lt"/>
            </a:endParaRPr>
          </a:p>
          <a:p>
            <a:pPr marL="539750" indent="-539750" fontAlgn="auto">
              <a:lnSpc>
                <a:spcPct val="90000"/>
              </a:lnSpc>
              <a:spcBef>
                <a:spcPts val="0"/>
              </a:spcBef>
              <a:spcAft>
                <a:spcPts val="0"/>
              </a:spcAft>
              <a:buClr>
                <a:srgbClr val="8CADAE"/>
              </a:buClr>
              <a:buSzPct val="70000"/>
              <a:buFont typeface="Wingdings" pitchFamily="2" charset="2"/>
              <a:buChar char=""/>
              <a:defRPr/>
            </a:pPr>
            <a:r>
              <a:rPr lang="en-GB" sz="3600" dirty="0">
                <a:latin typeface="+mj-lt"/>
              </a:rPr>
              <a:t>In </a:t>
            </a:r>
            <a:r>
              <a:rPr lang="en-GB" sz="3600" dirty="0" err="1">
                <a:latin typeface="+mj-lt"/>
              </a:rPr>
              <a:t>Ilsham</a:t>
            </a:r>
            <a:r>
              <a:rPr lang="en-GB" sz="3600" dirty="0">
                <a:latin typeface="+mj-lt"/>
              </a:rPr>
              <a:t> Primary school 96% gain level 4 in English</a:t>
            </a:r>
          </a:p>
          <a:p>
            <a:pPr marL="539750" indent="-539750" fontAlgn="auto">
              <a:lnSpc>
                <a:spcPct val="90000"/>
              </a:lnSpc>
              <a:spcBef>
                <a:spcPts val="0"/>
              </a:spcBef>
              <a:spcAft>
                <a:spcPts val="0"/>
              </a:spcAft>
              <a:buClr>
                <a:srgbClr val="8CADAE"/>
              </a:buClr>
              <a:buSzPct val="70000"/>
              <a:buFont typeface="Wingdings" pitchFamily="2" charset="2"/>
              <a:buChar char=""/>
              <a:defRPr/>
            </a:pPr>
            <a:r>
              <a:rPr lang="en-GB" sz="3600" dirty="0">
                <a:latin typeface="+mj-lt"/>
              </a:rPr>
              <a:t>In </a:t>
            </a:r>
            <a:r>
              <a:rPr lang="en-GB" sz="3600" dirty="0" err="1">
                <a:latin typeface="+mj-lt"/>
              </a:rPr>
              <a:t>Ellacombe</a:t>
            </a:r>
            <a:r>
              <a:rPr lang="en-GB" sz="3600" dirty="0">
                <a:latin typeface="+mj-lt"/>
              </a:rPr>
              <a:t> primary school this is 64%</a:t>
            </a:r>
          </a:p>
          <a:p>
            <a:pPr marL="539750" indent="-539750" fontAlgn="auto">
              <a:lnSpc>
                <a:spcPct val="90000"/>
              </a:lnSpc>
              <a:spcBef>
                <a:spcPts val="0"/>
              </a:spcBef>
              <a:spcAft>
                <a:spcPts val="0"/>
              </a:spcAft>
              <a:buClr>
                <a:srgbClr val="8CADAE"/>
              </a:buClr>
              <a:buSzPct val="70000"/>
              <a:buFont typeface="Wingdings" pitchFamily="2" charset="2"/>
              <a:buChar char=""/>
              <a:defRPr/>
            </a:pPr>
            <a:r>
              <a:rPr lang="en-GB" sz="3200" dirty="0"/>
              <a:t>Free school meals: 13% of Torbay pupils are eligible- Higher than national average and centred around particular areas.</a:t>
            </a:r>
          </a:p>
          <a:p>
            <a:pPr marL="539750" indent="-539750" fontAlgn="auto">
              <a:lnSpc>
                <a:spcPct val="90000"/>
              </a:lnSpc>
              <a:spcBef>
                <a:spcPts val="0"/>
              </a:spcBef>
              <a:spcAft>
                <a:spcPts val="0"/>
              </a:spcAft>
              <a:buClr>
                <a:srgbClr val="8CADAE"/>
              </a:buClr>
              <a:buSzPct val="70000"/>
              <a:buFont typeface="Wingdings" pitchFamily="2" charset="2"/>
              <a:buChar char=""/>
              <a:defRPr/>
            </a:pPr>
            <a:endParaRPr lang="en-GB" sz="3200" dirty="0"/>
          </a:p>
          <a:p>
            <a:pPr marL="539750" indent="-539750" fontAlgn="auto">
              <a:lnSpc>
                <a:spcPct val="90000"/>
              </a:lnSpc>
              <a:spcBef>
                <a:spcPts val="0"/>
              </a:spcBef>
              <a:spcAft>
                <a:spcPts val="0"/>
              </a:spcAft>
              <a:buClr>
                <a:srgbClr val="8CADAE"/>
              </a:buClr>
              <a:buSzPct val="70000"/>
              <a:buFont typeface="Wingdings" pitchFamily="2" charset="2"/>
              <a:buChar char=""/>
              <a:defRPr/>
            </a:pPr>
            <a:r>
              <a:rPr lang="en-GB" sz="2800" dirty="0"/>
              <a:t>Earnings: 40% of people in work earn less than £250 per week </a:t>
            </a:r>
            <a:r>
              <a:rPr lang="en-GB" sz="2800" dirty="0" err="1"/>
              <a:t>ie</a:t>
            </a:r>
            <a:r>
              <a:rPr lang="en-GB" sz="2800" dirty="0"/>
              <a:t> £13,000 per year (compared with 30% nationally)</a:t>
            </a:r>
          </a:p>
          <a:p>
            <a:pPr marL="539750" indent="-539750" fontAlgn="auto">
              <a:lnSpc>
                <a:spcPct val="90000"/>
              </a:lnSpc>
              <a:spcBef>
                <a:spcPts val="0"/>
              </a:spcBef>
              <a:spcAft>
                <a:spcPts val="0"/>
              </a:spcAft>
              <a:buClr>
                <a:srgbClr val="8CADAE"/>
              </a:buClr>
              <a:buSzPct val="70000"/>
              <a:buFont typeface="Wingdings" pitchFamily="2" charset="2"/>
              <a:buChar char=""/>
              <a:defRPr/>
            </a:pPr>
            <a:endParaRPr lang="en-GB" sz="3600" dirty="0">
              <a:latin typeface="+mj-lt"/>
            </a:endParaRPr>
          </a:p>
          <a:p>
            <a:pPr>
              <a:defRPr/>
            </a:pPr>
            <a:endParaRPr lang="en-GB" sz="3600" dirty="0"/>
          </a:p>
          <a:p>
            <a:pPr>
              <a:defRPr/>
            </a:pPr>
            <a:endParaRPr lang="en-GB" sz="3600" dirty="0"/>
          </a:p>
          <a:p>
            <a:pPr>
              <a:defRPr/>
            </a:pPr>
            <a:endParaRPr lang="en-GB" sz="3600" dirty="0"/>
          </a:p>
          <a:p>
            <a:pPr>
              <a:defRPr/>
            </a:pPr>
            <a:r>
              <a:rPr lang="en-GB" sz="3600" dirty="0"/>
              <a:t>Furthermore, Torbay is the 3</a:t>
            </a:r>
            <a:r>
              <a:rPr lang="en-GB" sz="3600" baseline="30000" dirty="0"/>
              <a:t>rd</a:t>
            </a:r>
            <a:r>
              <a:rPr lang="en-GB" sz="3600" dirty="0"/>
              <a:t> most deprived in South West (of all 45 authorities);</a:t>
            </a:r>
          </a:p>
          <a:p>
            <a:pPr>
              <a:defRPr/>
            </a:pPr>
            <a:r>
              <a:rPr lang="en-GB" sz="3600" dirty="0"/>
              <a:t>Torbay is 14</a:t>
            </a:r>
            <a:r>
              <a:rPr lang="en-GB" sz="3600" baseline="30000" dirty="0"/>
              <a:t>th</a:t>
            </a:r>
            <a:r>
              <a:rPr lang="en-GB" sz="3600" dirty="0"/>
              <a:t> most deprived of all unitary authorities (of 46)</a:t>
            </a:r>
          </a:p>
          <a:p>
            <a:pPr>
              <a:defRPr/>
            </a:pPr>
            <a:endParaRPr lang="en-GB" sz="3600" dirty="0"/>
          </a:p>
          <a:p>
            <a:pPr>
              <a:defRPr/>
            </a:pPr>
            <a:r>
              <a:rPr lang="en-GB" sz="3600" dirty="0"/>
              <a:t> http</a:t>
            </a:r>
            <a:r>
              <a:rPr lang="en-GB" sz="3600"/>
              <a:t>://www.telegraph.co.uk/education/educationnews/11375644/GCSE-performance-tables-Number-of-failing-schools-doubles-in-a-year.html</a:t>
            </a:r>
          </a:p>
          <a:p>
            <a:pPr>
              <a:defRPr/>
            </a:pPr>
            <a:endParaRPr lang="en-GB" sz="3600" dirty="0"/>
          </a:p>
          <a:p>
            <a:pPr>
              <a:defRPr/>
            </a:pPr>
            <a:endParaRPr lang="en-GB" sz="3600" dirty="0"/>
          </a:p>
          <a:p>
            <a:pPr>
              <a:defRPr/>
            </a:pPr>
            <a:endParaRPr lang="en-GB" sz="3600" dirty="0"/>
          </a:p>
          <a:p>
            <a:pPr>
              <a:defRPr/>
            </a:pPr>
            <a:endParaRPr lang="en-GB" sz="3600" dirty="0"/>
          </a:p>
          <a:p>
            <a:pPr>
              <a:defRPr/>
            </a:pPr>
            <a:endParaRPr lang="en-GB" sz="3600" dirty="0"/>
          </a:p>
          <a:p>
            <a:pPr marL="539750" indent="-539750" fontAlgn="auto">
              <a:lnSpc>
                <a:spcPct val="90000"/>
              </a:lnSpc>
              <a:spcBef>
                <a:spcPts val="0"/>
              </a:spcBef>
              <a:spcAft>
                <a:spcPts val="0"/>
              </a:spcAft>
              <a:buClr>
                <a:srgbClr val="8CADAE"/>
              </a:buClr>
              <a:buSzPct val="70000"/>
              <a:buFont typeface="Wingdings" pitchFamily="2" charset="2"/>
              <a:buChar char=""/>
              <a:defRPr/>
            </a:pPr>
            <a:endParaRPr lang="en-GB" sz="3600" dirty="0">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285A0-7CA6-48FA-B120-CF9363554AC9}"/>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What patterns emerge?</a:t>
            </a:r>
          </a:p>
        </p:txBody>
      </p:sp>
      <p:sp>
        <p:nvSpPr>
          <p:cNvPr id="3" name="Content Placeholder 2">
            <a:extLst>
              <a:ext uri="{FF2B5EF4-FFF2-40B4-BE49-F238E27FC236}">
                <a16:creationId xmlns:a16="http://schemas.microsoft.com/office/drawing/2014/main" id="{898C7EC7-58B1-43FC-852A-607BB008B3AE}"/>
              </a:ext>
            </a:extLst>
          </p:cNvPr>
          <p:cNvSpPr>
            <a:spLocks noGrp="1"/>
          </p:cNvSpPr>
          <p:nvPr>
            <p:ph idx="1"/>
          </p:nvPr>
        </p:nvSpPr>
        <p:spPr>
          <a:xfrm>
            <a:off x="457200" y="1646238"/>
            <a:ext cx="8229600" cy="4906962"/>
          </a:xfrm>
        </p:spPr>
        <p:txBody>
          <a:bodyPr rtlCol="0">
            <a:normAutofit fontScale="85000" lnSpcReduction="10000"/>
          </a:bodyPr>
          <a:lstStyle/>
          <a:p>
            <a:pPr eaLnBrk="1" fontAlgn="auto" hangingPunct="1">
              <a:spcBef>
                <a:spcPts val="0"/>
              </a:spcBef>
              <a:spcAft>
                <a:spcPts val="0"/>
              </a:spcAft>
              <a:buFont typeface="Wingdings 2"/>
              <a:buChar char=""/>
              <a:defRPr/>
            </a:pPr>
            <a:r>
              <a:rPr lang="en-US" dirty="0"/>
              <a:t>Failing schools are usually inner city schools. </a:t>
            </a:r>
          </a:p>
          <a:p>
            <a:pPr eaLnBrk="1" fontAlgn="auto" hangingPunct="1">
              <a:spcBef>
                <a:spcPts val="0"/>
              </a:spcBef>
              <a:spcAft>
                <a:spcPts val="0"/>
              </a:spcAft>
              <a:buFont typeface="Wingdings 2"/>
              <a:buChar char=""/>
              <a:defRPr/>
            </a:pPr>
            <a:endParaRPr lang="en-US" dirty="0"/>
          </a:p>
          <a:p>
            <a:pPr eaLnBrk="1" fontAlgn="auto" hangingPunct="1">
              <a:spcBef>
                <a:spcPts val="0"/>
              </a:spcBef>
              <a:spcAft>
                <a:spcPts val="0"/>
              </a:spcAft>
              <a:buFont typeface="Wingdings 2"/>
              <a:buChar char=""/>
              <a:defRPr/>
            </a:pPr>
            <a:r>
              <a:rPr lang="en-US" dirty="0"/>
              <a:t>Inner cities are areas where poor people, some ethnic minorities and recent immigrants usually live. </a:t>
            </a:r>
          </a:p>
          <a:p>
            <a:pPr eaLnBrk="1" fontAlgn="auto" hangingPunct="1">
              <a:spcBef>
                <a:spcPts val="0"/>
              </a:spcBef>
              <a:spcAft>
                <a:spcPts val="0"/>
              </a:spcAft>
              <a:buFont typeface="Wingdings 2"/>
              <a:buChar char=""/>
              <a:defRPr/>
            </a:pPr>
            <a:endParaRPr lang="en-GB" dirty="0"/>
          </a:p>
          <a:p>
            <a:pPr eaLnBrk="1" fontAlgn="auto" hangingPunct="1">
              <a:spcBef>
                <a:spcPts val="0"/>
              </a:spcBef>
              <a:spcAft>
                <a:spcPts val="0"/>
              </a:spcAft>
              <a:buFont typeface="Wingdings 2"/>
              <a:buChar char=""/>
              <a:defRPr/>
            </a:pPr>
            <a:r>
              <a:rPr lang="en-US" dirty="0"/>
              <a:t>The government is dealing with the problem by closing such schools or targeting them for action.</a:t>
            </a:r>
          </a:p>
          <a:p>
            <a:pPr eaLnBrk="1" fontAlgn="auto" hangingPunct="1">
              <a:spcBef>
                <a:spcPts val="0"/>
              </a:spcBef>
              <a:spcAft>
                <a:spcPts val="0"/>
              </a:spcAft>
              <a:buFont typeface="Wingdings 2"/>
              <a:buChar char=""/>
              <a:defRPr/>
            </a:pPr>
            <a:r>
              <a:rPr lang="en-US" dirty="0"/>
              <a:t> </a:t>
            </a:r>
            <a:endParaRPr lang="en-GB" dirty="0"/>
          </a:p>
          <a:p>
            <a:pPr eaLnBrk="1" fontAlgn="auto" hangingPunct="1">
              <a:spcBef>
                <a:spcPts val="0"/>
              </a:spcBef>
              <a:spcAft>
                <a:spcPts val="0"/>
              </a:spcAft>
              <a:buFont typeface="Wingdings 2"/>
              <a:buChar char=""/>
              <a:defRPr/>
            </a:pPr>
            <a:r>
              <a:rPr lang="en-US" dirty="0"/>
              <a:t>Middle class parents have the economic power to buy houses in the catchments of schools with reputations for good results or to find other ways of avoiding sending their children to schools with low attainment and poor results.</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25829-4CF2-4D2B-92E6-7BDBB3A49C15}"/>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League Tables</a:t>
            </a:r>
          </a:p>
        </p:txBody>
      </p:sp>
      <p:sp>
        <p:nvSpPr>
          <p:cNvPr id="3" name="Content Placeholder 2">
            <a:extLst>
              <a:ext uri="{FF2B5EF4-FFF2-40B4-BE49-F238E27FC236}">
                <a16:creationId xmlns:a16="http://schemas.microsoft.com/office/drawing/2014/main" id="{23AEED09-2BCE-43FA-A85C-031DE91D9841}"/>
              </a:ext>
            </a:extLst>
          </p:cNvPr>
          <p:cNvSpPr>
            <a:spLocks noGrp="1"/>
          </p:cNvSpPr>
          <p:nvPr>
            <p:ph idx="1"/>
          </p:nvPr>
        </p:nvSpPr>
        <p:spPr>
          <a:xfrm>
            <a:off x="457200" y="1646238"/>
            <a:ext cx="8229600" cy="4830762"/>
          </a:xfrm>
        </p:spPr>
        <p:txBody>
          <a:bodyPr rtlCol="0">
            <a:normAutofit fontScale="92500" lnSpcReduction="20000"/>
          </a:bodyPr>
          <a:lstStyle/>
          <a:p>
            <a:pPr eaLnBrk="1" fontAlgn="auto" hangingPunct="1">
              <a:spcBef>
                <a:spcPts val="0"/>
              </a:spcBef>
              <a:spcAft>
                <a:spcPts val="0"/>
              </a:spcAft>
              <a:buFont typeface="Wingdings 2"/>
              <a:buChar char=""/>
              <a:defRPr/>
            </a:pPr>
            <a:r>
              <a:rPr lang="en-GB" dirty="0"/>
              <a:t>Margaret Thatcher's Conservative government introduced examination </a:t>
            </a:r>
            <a:r>
              <a:rPr lang="en-GB" dirty="0">
                <a:solidFill>
                  <a:srgbClr val="92D050"/>
                </a:solidFill>
              </a:rPr>
              <a:t>league tables </a:t>
            </a:r>
            <a:r>
              <a:rPr lang="en-GB" dirty="0"/>
              <a:t>to the UK for secondary schools in 1992. </a:t>
            </a:r>
          </a:p>
          <a:p>
            <a:pPr eaLnBrk="1" fontAlgn="auto" hangingPunct="1">
              <a:spcBef>
                <a:spcPts val="0"/>
              </a:spcBef>
              <a:spcAft>
                <a:spcPts val="0"/>
              </a:spcAft>
              <a:buFont typeface="Wingdings 2"/>
              <a:buChar char=""/>
              <a:defRPr/>
            </a:pPr>
            <a:r>
              <a:rPr lang="en-GB" dirty="0"/>
              <a:t>In 1997, they were introduced for primary schools as well. </a:t>
            </a:r>
          </a:p>
          <a:p>
            <a:pPr eaLnBrk="1" fontAlgn="auto" hangingPunct="1">
              <a:spcBef>
                <a:spcPts val="0"/>
              </a:spcBef>
              <a:spcAft>
                <a:spcPts val="0"/>
              </a:spcAft>
              <a:buFont typeface="Wingdings 2"/>
              <a:buChar char=""/>
              <a:defRPr/>
            </a:pPr>
            <a:r>
              <a:rPr lang="en-GB" dirty="0"/>
              <a:t>The league tables were printed in newspapers and available on the Internet</a:t>
            </a:r>
          </a:p>
          <a:p>
            <a:pPr eaLnBrk="1" fontAlgn="auto" hangingPunct="1">
              <a:spcBef>
                <a:spcPts val="0"/>
              </a:spcBef>
              <a:spcAft>
                <a:spcPts val="0"/>
              </a:spcAft>
              <a:buFont typeface="Wingdings 2"/>
              <a:buChar char=""/>
              <a:defRPr/>
            </a:pPr>
            <a:r>
              <a:rPr lang="en-GB" dirty="0">
                <a:solidFill>
                  <a:srgbClr val="92D050"/>
                </a:solidFill>
              </a:rPr>
              <a:t>Herbert and Thomas (1997</a:t>
            </a:r>
            <a:r>
              <a:rPr lang="en-GB" dirty="0"/>
              <a:t>) who found that the introduction of parental choice had a polarising effect on schools.</a:t>
            </a:r>
          </a:p>
          <a:p>
            <a:pPr eaLnBrk="1" fontAlgn="auto" hangingPunct="1">
              <a:spcBef>
                <a:spcPts val="0"/>
              </a:spcBef>
              <a:spcAft>
                <a:spcPts val="0"/>
              </a:spcAft>
              <a:buFont typeface="Wingdings 2"/>
              <a:buChar char=""/>
              <a:defRPr/>
            </a:pPr>
            <a:r>
              <a:rPr lang="en-GB" dirty="0"/>
              <a:t>It created a culture in which schools could be seen as 'good' or 'bad'.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a:extLst>
              <a:ext uri="{FF2B5EF4-FFF2-40B4-BE49-F238E27FC236}">
                <a16:creationId xmlns:a16="http://schemas.microsoft.com/office/drawing/2014/main" id="{37D81507-0B61-4F25-90B5-A430945CD3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038" y="1295400"/>
            <a:ext cx="6710362" cy="521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5D2D6BD8-01BE-4086-99D2-B1304FD4FC81}"/>
              </a:ext>
            </a:extLst>
          </p:cNvPr>
          <p:cNvSpPr txBox="1"/>
          <p:nvPr/>
        </p:nvSpPr>
        <p:spPr>
          <a:xfrm>
            <a:off x="304800" y="533400"/>
            <a:ext cx="8305800" cy="584200"/>
          </a:xfrm>
          <a:prstGeom prst="rect">
            <a:avLst/>
          </a:prstGeom>
          <a:noFill/>
        </p:spPr>
        <p:txBody>
          <a:bodyPr>
            <a:spAutoFit/>
          </a:bodyPr>
          <a:lstStyle/>
          <a:p>
            <a:pPr algn="r">
              <a:defRPr/>
            </a:pPr>
            <a:r>
              <a:rPr lang="en-GB" sz="3200" dirty="0">
                <a:effectLst>
                  <a:outerShdw blurRad="38100" dist="38100" dir="2700000" algn="tl">
                    <a:srgbClr val="000000">
                      <a:alpha val="43137"/>
                    </a:srgbClr>
                  </a:outerShdw>
                </a:effectLst>
                <a:latin typeface="+mn-lt"/>
              </a:rPr>
              <a:t>Middle class parents avoid ‘bad’ schools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AB895-6183-4E43-869B-C13F60AA7CA3}"/>
              </a:ext>
            </a:extLst>
          </p:cNvPr>
          <p:cNvSpPr>
            <a:spLocks noGrp="1"/>
          </p:cNvSpPr>
          <p:nvPr>
            <p:ph type="title"/>
          </p:nvPr>
        </p:nvSpPr>
        <p:spPr/>
        <p:txBody>
          <a:bodyPr rtlCol="0">
            <a:normAutofit/>
          </a:bodyPr>
          <a:lstStyle/>
          <a:p>
            <a:pPr marL="54864" eaLnBrk="1" fontAlgn="auto" hangingPunct="1">
              <a:spcAft>
                <a:spcPts val="0"/>
              </a:spcAft>
              <a:defRPr/>
            </a:pPr>
            <a:r>
              <a:rPr lang="en-GB" dirty="0">
                <a:solidFill>
                  <a:schemeClr val="tx2">
                    <a:tint val="100000"/>
                    <a:shade val="90000"/>
                    <a:satMod val="250000"/>
                    <a:alpha val="100000"/>
                  </a:schemeClr>
                </a:solidFill>
              </a:rPr>
              <a:t>Sociological commentary</a:t>
            </a:r>
          </a:p>
        </p:txBody>
      </p:sp>
      <p:sp>
        <p:nvSpPr>
          <p:cNvPr id="19459" name="Content Placeholder 2">
            <a:extLst>
              <a:ext uri="{FF2B5EF4-FFF2-40B4-BE49-F238E27FC236}">
                <a16:creationId xmlns:a16="http://schemas.microsoft.com/office/drawing/2014/main" id="{5D112E68-14D4-493D-A41E-4B030A605DD2}"/>
              </a:ext>
            </a:extLst>
          </p:cNvPr>
          <p:cNvSpPr>
            <a:spLocks noGrp="1"/>
          </p:cNvSpPr>
          <p:nvPr>
            <p:ph idx="1"/>
          </p:nvPr>
        </p:nvSpPr>
        <p:spPr>
          <a:xfrm>
            <a:off x="457200" y="1646238"/>
            <a:ext cx="8229600" cy="4906962"/>
          </a:xfrm>
        </p:spPr>
        <p:txBody>
          <a:bodyPr rtlCol="0">
            <a:normAutofit lnSpcReduction="10000"/>
          </a:bodyPr>
          <a:lstStyle/>
          <a:p>
            <a:pPr eaLnBrk="1" fontAlgn="auto" hangingPunct="1">
              <a:spcAft>
                <a:spcPts val="0"/>
              </a:spcAft>
              <a:defRPr/>
            </a:pPr>
            <a:r>
              <a:rPr lang="en-GB" sz="2000" dirty="0">
                <a:solidFill>
                  <a:srgbClr val="92D050"/>
                </a:solidFill>
              </a:rPr>
              <a:t>Diane </a:t>
            </a:r>
            <a:r>
              <a:rPr lang="en-GB" sz="2000" dirty="0" err="1">
                <a:solidFill>
                  <a:srgbClr val="92D050"/>
                </a:solidFill>
              </a:rPr>
              <a:t>Reay</a:t>
            </a:r>
            <a:r>
              <a:rPr lang="en-GB" sz="2000" dirty="0">
                <a:solidFill>
                  <a:srgbClr val="92D050"/>
                </a:solidFill>
              </a:rPr>
              <a:t> (2004) </a:t>
            </a:r>
            <a:r>
              <a:rPr lang="en-GB" sz="2000" dirty="0"/>
              <a:t>- certain secondary schools and certain groups of children come to be </a:t>
            </a:r>
            <a:r>
              <a:rPr lang="en-GB" sz="2000" dirty="0">
                <a:solidFill>
                  <a:srgbClr val="92D050"/>
                </a:solidFill>
              </a:rPr>
              <a:t>demonised</a:t>
            </a:r>
            <a:r>
              <a:rPr lang="en-GB" sz="2000" dirty="0"/>
              <a:t>. Middle class parents will send their children elsewhere to be educated. </a:t>
            </a:r>
          </a:p>
          <a:p>
            <a:pPr eaLnBrk="1" fontAlgn="auto" hangingPunct="1">
              <a:spcAft>
                <a:spcPts val="0"/>
              </a:spcAft>
              <a:defRPr/>
            </a:pPr>
            <a:endParaRPr lang="en-GB" sz="2000" dirty="0"/>
          </a:p>
          <a:p>
            <a:pPr eaLnBrk="1" fontAlgn="auto" hangingPunct="1">
              <a:spcAft>
                <a:spcPts val="0"/>
              </a:spcAft>
              <a:defRPr/>
            </a:pPr>
            <a:r>
              <a:rPr lang="en-GB" sz="2000" dirty="0" err="1">
                <a:solidFill>
                  <a:srgbClr val="92D050"/>
                </a:solidFill>
              </a:rPr>
              <a:t>Lucey</a:t>
            </a:r>
            <a:r>
              <a:rPr lang="en-GB" sz="2000" dirty="0"/>
              <a:t> found that working class parents do not live in the catchment areas of high achieving schools, but if they did, they found it difficult to get places for their children. </a:t>
            </a:r>
          </a:p>
          <a:p>
            <a:pPr eaLnBrk="1" fontAlgn="auto" hangingPunct="1">
              <a:spcAft>
                <a:spcPts val="0"/>
              </a:spcAft>
              <a:defRPr/>
            </a:pPr>
            <a:endParaRPr lang="en-GB" sz="2000" dirty="0"/>
          </a:p>
          <a:p>
            <a:pPr eaLnBrk="1" fontAlgn="auto" hangingPunct="1">
              <a:spcAft>
                <a:spcPts val="0"/>
              </a:spcAft>
              <a:defRPr/>
            </a:pPr>
            <a:r>
              <a:rPr lang="en-GB" sz="2000" dirty="0">
                <a:solidFill>
                  <a:srgbClr val="92D050"/>
                </a:solidFill>
              </a:rPr>
              <a:t>Stephen </a:t>
            </a:r>
            <a:r>
              <a:rPr lang="en-GB" sz="2000" dirty="0" err="1">
                <a:solidFill>
                  <a:srgbClr val="92D050"/>
                </a:solidFill>
              </a:rPr>
              <a:t>Gorard</a:t>
            </a:r>
            <a:r>
              <a:rPr lang="en-GB" sz="2000" dirty="0">
                <a:solidFill>
                  <a:srgbClr val="92D050"/>
                </a:solidFill>
              </a:rPr>
              <a:t> (2005) </a:t>
            </a:r>
            <a:r>
              <a:rPr lang="en-GB" sz="2000" dirty="0"/>
              <a:t>studied 124 secondary schools in Yorkshire and discovered that schools have a limited effect on pupils compared to outside factors such as poverty.</a:t>
            </a:r>
          </a:p>
          <a:p>
            <a:pPr eaLnBrk="1" fontAlgn="auto" hangingPunct="1">
              <a:spcAft>
                <a:spcPts val="0"/>
              </a:spcAft>
              <a:defRPr/>
            </a:pPr>
            <a:endParaRPr lang="en-GB" sz="2000" dirty="0"/>
          </a:p>
          <a:p>
            <a:pPr eaLnBrk="1" fontAlgn="auto" hangingPunct="1">
              <a:spcAft>
                <a:spcPts val="0"/>
              </a:spcAft>
              <a:defRPr/>
            </a:pPr>
            <a:r>
              <a:rPr lang="en-GB" sz="2000" dirty="0">
                <a:solidFill>
                  <a:srgbClr val="92D050"/>
                </a:solidFill>
              </a:rPr>
              <a:t>Alan </a:t>
            </a:r>
            <a:r>
              <a:rPr lang="en-GB" sz="2000" dirty="0" err="1">
                <a:solidFill>
                  <a:srgbClr val="92D050"/>
                </a:solidFill>
              </a:rPr>
              <a:t>Smithers</a:t>
            </a:r>
            <a:r>
              <a:rPr lang="en-GB" sz="2000" dirty="0">
                <a:solidFill>
                  <a:srgbClr val="92D050"/>
                </a:solidFill>
              </a:rPr>
              <a:t> and Pamela Robinson (2005) </a:t>
            </a:r>
            <a:r>
              <a:rPr lang="en-GB" sz="2000" dirty="0"/>
              <a:t>found that teachers only work in some </a:t>
            </a:r>
            <a:r>
              <a:rPr lang="en-GB" sz="2000" dirty="0">
                <a:solidFill>
                  <a:srgbClr val="92D050"/>
                </a:solidFill>
              </a:rPr>
              <a:t>inner city schools </a:t>
            </a:r>
            <a:r>
              <a:rPr lang="en-GB" sz="2000" dirty="0"/>
              <a:t>for very short periods of time, and then leave to work in less challenging schools in suburbs.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903</TotalTime>
  <Words>1262</Words>
  <Application>Microsoft Office PowerPoint</Application>
  <PresentationFormat>On-screen Show (4:3)</PresentationFormat>
  <Paragraphs>127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Comic Sans MS</vt:lpstr>
      <vt:lpstr>Arial</vt:lpstr>
      <vt:lpstr>Calibri</vt:lpstr>
      <vt:lpstr>Wingdings 2</vt:lpstr>
      <vt:lpstr>Wingdings</vt:lpstr>
      <vt:lpstr>Office Theme</vt:lpstr>
      <vt:lpstr>Which area of your town has the nicest houses and best facilities? Discuss with your study partner.</vt:lpstr>
      <vt:lpstr>What are the effects of geographical location on educational attainment?</vt:lpstr>
      <vt:lpstr>Sociological Targets</vt:lpstr>
      <vt:lpstr>Education statistics</vt:lpstr>
      <vt:lpstr>PowerPoint Presentation</vt:lpstr>
      <vt:lpstr>What patterns emerge?</vt:lpstr>
      <vt:lpstr>League Tables</vt:lpstr>
      <vt:lpstr>PowerPoint Presentation</vt:lpstr>
      <vt:lpstr>Sociological commentary</vt:lpstr>
      <vt:lpstr>Questions</vt:lpstr>
      <vt:lpstr>Schemes to address problems</vt:lpstr>
      <vt:lpstr>What are city academies?</vt:lpstr>
      <vt:lpstr>Furthermore …</vt:lpstr>
      <vt:lpstr>However…</vt:lpstr>
      <vt:lpstr>Questions</vt:lpstr>
      <vt:lpstr>Habitus</vt:lpstr>
      <vt:lpstr>Sociological commentary</vt:lpstr>
      <vt:lpstr>Questions</vt:lpstr>
      <vt:lpstr>Summary of key points</vt:lpstr>
      <vt:lpstr>Create a poster to explain how location affects attainment.  Use no more than  20 words. </vt:lpstr>
      <vt:lpstr>Independent study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Task</dc:title>
  <dc:creator>Chris</dc:creator>
  <cp:lastModifiedBy>chris livesey</cp:lastModifiedBy>
  <cp:revision>99</cp:revision>
  <dcterms:created xsi:type="dcterms:W3CDTF">2006-08-16T00:00:00Z</dcterms:created>
  <dcterms:modified xsi:type="dcterms:W3CDTF">2018-04-10T08:37:52Z</dcterms:modified>
</cp:coreProperties>
</file>