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0"/>
  </p:notesMasterIdLst>
  <p:sldIdLst>
    <p:sldId id="322" r:id="rId2"/>
    <p:sldId id="323" r:id="rId3"/>
    <p:sldId id="324" r:id="rId4"/>
    <p:sldId id="325" r:id="rId5"/>
    <p:sldId id="326" r:id="rId6"/>
    <p:sldId id="327" r:id="rId7"/>
    <p:sldId id="328" r:id="rId8"/>
    <p:sldId id="329" r:id="rId9"/>
    <p:sldId id="330" r:id="rId10"/>
    <p:sldId id="331" r:id="rId11"/>
    <p:sldId id="332" r:id="rId12"/>
    <p:sldId id="333" r:id="rId13"/>
    <p:sldId id="334" r:id="rId14"/>
    <p:sldId id="335" r:id="rId15"/>
    <p:sldId id="336" r:id="rId16"/>
    <p:sldId id="337" r:id="rId17"/>
    <p:sldId id="338" r:id="rId18"/>
    <p:sldId id="33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3" autoAdjust="0"/>
    <p:restoredTop sz="94660"/>
  </p:normalViewPr>
  <p:slideViewPr>
    <p:cSldViewPr>
      <p:cViewPr varScale="1">
        <p:scale>
          <a:sx n="83" d="100"/>
          <a:sy n="83" d="100"/>
        </p:scale>
        <p:origin x="1459"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D50D14-68C9-4C6A-A498-198D6C096FC2}" type="datetimeFigureOut">
              <a:rPr lang="en-GB" smtClean="0"/>
              <a:t>19/04/2018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1"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4C7931-8905-405E-85DA-BCEFCC9B95DB}" type="slidenum">
              <a:rPr lang="en-GB" smtClean="0"/>
              <a:t>‹#›</a:t>
            </a:fld>
            <a:endParaRPr lang="en-GB"/>
          </a:p>
        </p:txBody>
      </p:sp>
    </p:spTree>
    <p:extLst>
      <p:ext uri="{BB962C8B-B14F-4D97-AF65-F5344CB8AC3E}">
        <p14:creationId xmlns:p14="http://schemas.microsoft.com/office/powerpoint/2010/main" val="2740466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78BF2AA-6A4C-4AE3-98FA-64983F1F109C}" type="datetimeFigureOut">
              <a:rPr lang="en-GB" smtClean="0"/>
              <a:t>19/04/2018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98B253-EA28-477A-BFA0-21741D88CF37}" type="slidenum">
              <a:rPr lang="en-GB" smtClean="0"/>
              <a:t>‹#›</a:t>
            </a:fld>
            <a:endParaRPr lang="en-GB"/>
          </a:p>
        </p:txBody>
      </p:sp>
    </p:spTree>
    <p:extLst>
      <p:ext uri="{BB962C8B-B14F-4D97-AF65-F5344CB8AC3E}">
        <p14:creationId xmlns:p14="http://schemas.microsoft.com/office/powerpoint/2010/main" val="1990784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78BF2AA-6A4C-4AE3-98FA-64983F1F109C}" type="datetimeFigureOut">
              <a:rPr lang="en-GB" smtClean="0"/>
              <a:t>19/04/2018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98B253-EA28-477A-BFA0-21741D88CF37}" type="slidenum">
              <a:rPr lang="en-GB" smtClean="0"/>
              <a:t>‹#›</a:t>
            </a:fld>
            <a:endParaRPr lang="en-GB"/>
          </a:p>
        </p:txBody>
      </p:sp>
    </p:spTree>
    <p:extLst>
      <p:ext uri="{BB962C8B-B14F-4D97-AF65-F5344CB8AC3E}">
        <p14:creationId xmlns:p14="http://schemas.microsoft.com/office/powerpoint/2010/main" val="2087474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78BF2AA-6A4C-4AE3-98FA-64983F1F109C}" type="datetimeFigureOut">
              <a:rPr lang="en-GB" smtClean="0"/>
              <a:t>19/04/2018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98B253-EA28-477A-BFA0-21741D88CF37}" type="slidenum">
              <a:rPr lang="en-GB" smtClean="0"/>
              <a:t>‹#›</a:t>
            </a:fld>
            <a:endParaRPr lang="en-GB"/>
          </a:p>
        </p:txBody>
      </p:sp>
    </p:spTree>
    <p:extLst>
      <p:ext uri="{BB962C8B-B14F-4D97-AF65-F5344CB8AC3E}">
        <p14:creationId xmlns:p14="http://schemas.microsoft.com/office/powerpoint/2010/main" val="3857747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78BF2AA-6A4C-4AE3-98FA-64983F1F109C}" type="datetimeFigureOut">
              <a:rPr lang="en-GB" smtClean="0"/>
              <a:t>19/04/2018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98B253-EA28-477A-BFA0-21741D88CF37}" type="slidenum">
              <a:rPr lang="en-GB" smtClean="0"/>
              <a:t>‹#›</a:t>
            </a:fld>
            <a:endParaRPr lang="en-GB"/>
          </a:p>
        </p:txBody>
      </p:sp>
    </p:spTree>
    <p:extLst>
      <p:ext uri="{BB962C8B-B14F-4D97-AF65-F5344CB8AC3E}">
        <p14:creationId xmlns:p14="http://schemas.microsoft.com/office/powerpoint/2010/main" val="66730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8BF2AA-6A4C-4AE3-98FA-64983F1F109C}" type="datetimeFigureOut">
              <a:rPr lang="en-GB" smtClean="0"/>
              <a:t>19/04/2018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98B253-EA28-477A-BFA0-21741D88CF37}" type="slidenum">
              <a:rPr lang="en-GB" smtClean="0"/>
              <a:t>‹#›</a:t>
            </a:fld>
            <a:endParaRPr lang="en-GB"/>
          </a:p>
        </p:txBody>
      </p:sp>
    </p:spTree>
    <p:extLst>
      <p:ext uri="{BB962C8B-B14F-4D97-AF65-F5344CB8AC3E}">
        <p14:creationId xmlns:p14="http://schemas.microsoft.com/office/powerpoint/2010/main" val="3014301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78BF2AA-6A4C-4AE3-98FA-64983F1F109C}" type="datetimeFigureOut">
              <a:rPr lang="en-GB" smtClean="0"/>
              <a:t>19/04/2018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98B253-EA28-477A-BFA0-21741D88CF37}" type="slidenum">
              <a:rPr lang="en-GB" smtClean="0"/>
              <a:t>‹#›</a:t>
            </a:fld>
            <a:endParaRPr lang="en-GB"/>
          </a:p>
        </p:txBody>
      </p:sp>
    </p:spTree>
    <p:extLst>
      <p:ext uri="{BB962C8B-B14F-4D97-AF65-F5344CB8AC3E}">
        <p14:creationId xmlns:p14="http://schemas.microsoft.com/office/powerpoint/2010/main" val="2835326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78BF2AA-6A4C-4AE3-98FA-64983F1F109C}" type="datetimeFigureOut">
              <a:rPr lang="en-GB" smtClean="0"/>
              <a:t>19/04/2018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298B253-EA28-477A-BFA0-21741D88CF37}" type="slidenum">
              <a:rPr lang="en-GB" smtClean="0"/>
              <a:t>‹#›</a:t>
            </a:fld>
            <a:endParaRPr lang="en-GB"/>
          </a:p>
        </p:txBody>
      </p:sp>
    </p:spTree>
    <p:extLst>
      <p:ext uri="{BB962C8B-B14F-4D97-AF65-F5344CB8AC3E}">
        <p14:creationId xmlns:p14="http://schemas.microsoft.com/office/powerpoint/2010/main" val="3589134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78BF2AA-6A4C-4AE3-98FA-64983F1F109C}" type="datetimeFigureOut">
              <a:rPr lang="en-GB" smtClean="0"/>
              <a:t>19/04/2018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298B253-EA28-477A-BFA0-21741D88CF37}" type="slidenum">
              <a:rPr lang="en-GB" smtClean="0"/>
              <a:t>‹#›</a:t>
            </a:fld>
            <a:endParaRPr lang="en-GB"/>
          </a:p>
        </p:txBody>
      </p:sp>
    </p:spTree>
    <p:extLst>
      <p:ext uri="{BB962C8B-B14F-4D97-AF65-F5344CB8AC3E}">
        <p14:creationId xmlns:p14="http://schemas.microsoft.com/office/powerpoint/2010/main" val="2330810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8BF2AA-6A4C-4AE3-98FA-64983F1F109C}" type="datetimeFigureOut">
              <a:rPr lang="en-GB" smtClean="0"/>
              <a:t>19/04/2018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298B253-EA28-477A-BFA0-21741D88CF37}" type="slidenum">
              <a:rPr lang="en-GB" smtClean="0"/>
              <a:t>‹#›</a:t>
            </a:fld>
            <a:endParaRPr lang="en-GB"/>
          </a:p>
        </p:txBody>
      </p:sp>
    </p:spTree>
    <p:extLst>
      <p:ext uri="{BB962C8B-B14F-4D97-AF65-F5344CB8AC3E}">
        <p14:creationId xmlns:p14="http://schemas.microsoft.com/office/powerpoint/2010/main" val="466295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8BF2AA-6A4C-4AE3-98FA-64983F1F109C}" type="datetimeFigureOut">
              <a:rPr lang="en-GB" smtClean="0"/>
              <a:t>19/04/2018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98B253-EA28-477A-BFA0-21741D88CF37}" type="slidenum">
              <a:rPr lang="en-GB" smtClean="0"/>
              <a:t>‹#›</a:t>
            </a:fld>
            <a:endParaRPr lang="en-GB"/>
          </a:p>
        </p:txBody>
      </p:sp>
    </p:spTree>
    <p:extLst>
      <p:ext uri="{BB962C8B-B14F-4D97-AF65-F5344CB8AC3E}">
        <p14:creationId xmlns:p14="http://schemas.microsoft.com/office/powerpoint/2010/main" val="702774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8BF2AA-6A4C-4AE3-98FA-64983F1F109C}" type="datetimeFigureOut">
              <a:rPr lang="en-GB" smtClean="0"/>
              <a:t>19/04/2018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98B253-EA28-477A-BFA0-21741D88CF37}" type="slidenum">
              <a:rPr lang="en-GB" smtClean="0"/>
              <a:t>‹#›</a:t>
            </a:fld>
            <a:endParaRPr lang="en-GB"/>
          </a:p>
        </p:txBody>
      </p:sp>
    </p:spTree>
    <p:extLst>
      <p:ext uri="{BB962C8B-B14F-4D97-AF65-F5344CB8AC3E}">
        <p14:creationId xmlns:p14="http://schemas.microsoft.com/office/powerpoint/2010/main" val="3167870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8BF2AA-6A4C-4AE3-98FA-64983F1F109C}" type="datetimeFigureOut">
              <a:rPr lang="en-GB" smtClean="0"/>
              <a:t>19/04/2018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98B253-EA28-477A-BFA0-21741D88CF37}" type="slidenum">
              <a:rPr lang="en-GB" smtClean="0"/>
              <a:t>‹#›</a:t>
            </a:fld>
            <a:endParaRPr lang="en-GB"/>
          </a:p>
        </p:txBody>
      </p:sp>
    </p:spTree>
    <p:extLst>
      <p:ext uri="{BB962C8B-B14F-4D97-AF65-F5344CB8AC3E}">
        <p14:creationId xmlns:p14="http://schemas.microsoft.com/office/powerpoint/2010/main" val="207053618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22714"/>
          </a:xfrm>
        </p:spPr>
        <p:txBody>
          <a:bodyPr>
            <a:normAutofit/>
          </a:bodyPr>
          <a:lstStyle/>
          <a:p>
            <a:r>
              <a:rPr lang="en-GB" sz="8000" dirty="0"/>
              <a:t>Family </a:t>
            </a:r>
          </a:p>
        </p:txBody>
      </p:sp>
    </p:spTree>
    <p:extLst>
      <p:ext uri="{BB962C8B-B14F-4D97-AF65-F5344CB8AC3E}">
        <p14:creationId xmlns:p14="http://schemas.microsoft.com/office/powerpoint/2010/main" val="21272407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u="sng" dirty="0"/>
              <a:t>Response to the symmetrical family</a:t>
            </a:r>
          </a:p>
        </p:txBody>
      </p:sp>
      <p:sp>
        <p:nvSpPr>
          <p:cNvPr id="3" name="Content Placeholder 2"/>
          <p:cNvSpPr>
            <a:spLocks noGrp="1"/>
          </p:cNvSpPr>
          <p:nvPr>
            <p:ph idx="1"/>
          </p:nvPr>
        </p:nvSpPr>
        <p:spPr/>
        <p:txBody>
          <a:bodyPr>
            <a:normAutofit fontScale="70000" lnSpcReduction="20000"/>
          </a:bodyPr>
          <a:lstStyle/>
          <a:p>
            <a:r>
              <a:rPr lang="en-GB" b="1" dirty="0"/>
              <a:t>Ann Oakley (1974) </a:t>
            </a:r>
            <a:r>
              <a:rPr lang="en-GB" dirty="0"/>
              <a:t>felt that </a:t>
            </a:r>
            <a:r>
              <a:rPr lang="en-GB" dirty="0" err="1"/>
              <a:t>Willmott</a:t>
            </a:r>
            <a:r>
              <a:rPr lang="en-GB" dirty="0"/>
              <a:t> and Young exaggerated the ‘symmetrical’ nature of these families. Her research concluded that women still felt they did the majority of housework and that the children were still their responsibility but that they did get more ’help’.</a:t>
            </a:r>
          </a:p>
          <a:p>
            <a:r>
              <a:rPr lang="en-GB" dirty="0"/>
              <a:t>Women are often subject to the ‘part-time trap’. They are still expected to do more at home because they ‘only’ work part-time.</a:t>
            </a:r>
          </a:p>
          <a:p>
            <a:r>
              <a:rPr lang="en-GB" dirty="0"/>
              <a:t>The dual burden of work and home because men are slow to help at home. </a:t>
            </a:r>
            <a:r>
              <a:rPr lang="en-GB" dirty="0" err="1"/>
              <a:t>Gershuny</a:t>
            </a:r>
            <a:r>
              <a:rPr lang="en-GB" dirty="0"/>
              <a:t> (1992) called this lagged adaptation. Men are adapting to women working and therefore having to do more at home more slowly than women are adapting to having to do both.</a:t>
            </a:r>
          </a:p>
          <a:p>
            <a:r>
              <a:rPr lang="en-GB" dirty="0"/>
              <a:t>There is an increase in people employing house hold assistants to do cooking, cleaning and other household chores. </a:t>
            </a:r>
          </a:p>
          <a:p>
            <a:endParaRPr lang="en-GB" dirty="0"/>
          </a:p>
        </p:txBody>
      </p:sp>
    </p:spTree>
    <p:extLst>
      <p:ext uri="{BB962C8B-B14F-4D97-AF65-F5344CB8AC3E}">
        <p14:creationId xmlns:p14="http://schemas.microsoft.com/office/powerpoint/2010/main" val="2223849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a:t>Structural changes in the family </a:t>
            </a:r>
          </a:p>
        </p:txBody>
      </p:sp>
      <p:sp>
        <p:nvSpPr>
          <p:cNvPr id="3" name="Content Placeholder 2"/>
          <p:cNvSpPr>
            <a:spLocks noGrp="1"/>
          </p:cNvSpPr>
          <p:nvPr>
            <p:ph idx="1"/>
          </p:nvPr>
        </p:nvSpPr>
        <p:spPr/>
        <p:txBody>
          <a:bodyPr>
            <a:normAutofit fontScale="92500" lnSpcReduction="20000"/>
          </a:bodyPr>
          <a:lstStyle/>
          <a:p>
            <a:r>
              <a:rPr lang="en-GB" dirty="0"/>
              <a:t>The number of first time marriages has gone down from 400,000 in 1971 to 170,000 today.</a:t>
            </a:r>
          </a:p>
          <a:p>
            <a:r>
              <a:rPr lang="en-GB" dirty="0"/>
              <a:t>Cohabitation, living together as partners without being married, is increasing.</a:t>
            </a:r>
          </a:p>
          <a:p>
            <a:endParaRPr lang="en-GB" dirty="0"/>
          </a:p>
          <a:p>
            <a:r>
              <a:rPr lang="en-GB" dirty="0"/>
              <a:t>Most people do marry though and feel it’s the best environment to raise children in. </a:t>
            </a:r>
          </a:p>
          <a:p>
            <a:r>
              <a:rPr lang="en-GB" dirty="0"/>
              <a:t>Asian communities often don’t cohabit first, have high marriage rates and get married earlier than the UK average.</a:t>
            </a:r>
          </a:p>
          <a:p>
            <a:endParaRPr lang="en-GB" dirty="0"/>
          </a:p>
        </p:txBody>
      </p:sp>
    </p:spTree>
    <p:extLst>
      <p:ext uri="{BB962C8B-B14F-4D97-AF65-F5344CB8AC3E}">
        <p14:creationId xmlns:p14="http://schemas.microsoft.com/office/powerpoint/2010/main" val="969173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a:t>Divorce</a:t>
            </a:r>
          </a:p>
        </p:txBody>
      </p:sp>
      <p:sp>
        <p:nvSpPr>
          <p:cNvPr id="3" name="Content Placeholder 2"/>
          <p:cNvSpPr>
            <a:spLocks noGrp="1"/>
          </p:cNvSpPr>
          <p:nvPr>
            <p:ph idx="1"/>
          </p:nvPr>
        </p:nvSpPr>
        <p:spPr/>
        <p:txBody>
          <a:bodyPr/>
          <a:lstStyle/>
          <a:p>
            <a:r>
              <a:rPr lang="en-GB" dirty="0"/>
              <a:t>1900 – Divorce is rare and seen as deviant.</a:t>
            </a:r>
          </a:p>
          <a:p>
            <a:r>
              <a:rPr lang="en-GB" dirty="0"/>
              <a:t>Since the 1960’s divorce has increased. Today it is estimated that 45% of marriages will end in divorce.</a:t>
            </a:r>
          </a:p>
          <a:p>
            <a:endParaRPr lang="en-GB" dirty="0"/>
          </a:p>
        </p:txBody>
      </p:sp>
    </p:spTree>
    <p:extLst>
      <p:ext uri="{BB962C8B-B14F-4D97-AF65-F5344CB8AC3E}">
        <p14:creationId xmlns:p14="http://schemas.microsoft.com/office/powerpoint/2010/main" val="3419177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Why?</a:t>
            </a:r>
          </a:p>
        </p:txBody>
      </p:sp>
      <p:sp>
        <p:nvSpPr>
          <p:cNvPr id="3" name="Content Placeholder 2"/>
          <p:cNvSpPr>
            <a:spLocks noGrp="1"/>
          </p:cNvSpPr>
          <p:nvPr>
            <p:ph idx="1"/>
          </p:nvPr>
        </p:nvSpPr>
        <p:spPr/>
        <p:txBody>
          <a:bodyPr>
            <a:normAutofit fontScale="77500" lnSpcReduction="20000"/>
          </a:bodyPr>
          <a:lstStyle/>
          <a:p>
            <a:pPr lvl="0"/>
            <a:r>
              <a:rPr lang="en-GB" dirty="0"/>
              <a:t>Legal change </a:t>
            </a:r>
          </a:p>
          <a:p>
            <a:pPr lvl="0"/>
            <a:r>
              <a:rPr lang="en-GB" dirty="0"/>
              <a:t>Changing attitudes</a:t>
            </a:r>
          </a:p>
          <a:p>
            <a:pPr lvl="0"/>
            <a:r>
              <a:rPr lang="en-GB" dirty="0"/>
              <a:t>Changing expectations – people expect more from marriage and can be disappointed. People ask “is this marriage working for me?” This is referred to as confluent love.</a:t>
            </a:r>
          </a:p>
          <a:p>
            <a:pPr lvl="0"/>
            <a:r>
              <a:rPr lang="en-GB" dirty="0"/>
              <a:t>Changing role of women </a:t>
            </a:r>
          </a:p>
          <a:p>
            <a:pPr lvl="0"/>
            <a:r>
              <a:rPr lang="en-GB" dirty="0"/>
              <a:t>Isolation – with families increasingly being located away from their families there are less people around to stay together for or help couples stay together.</a:t>
            </a:r>
          </a:p>
          <a:p>
            <a:pPr lvl="0"/>
            <a:r>
              <a:rPr lang="en-GB" dirty="0"/>
              <a:t>Lack of children </a:t>
            </a:r>
          </a:p>
          <a:p>
            <a:pPr lvl="0"/>
            <a:r>
              <a:rPr lang="en-GB" dirty="0"/>
              <a:t>Longer life expectancy </a:t>
            </a:r>
          </a:p>
        </p:txBody>
      </p:sp>
    </p:spTree>
    <p:extLst>
      <p:ext uri="{BB962C8B-B14F-4D97-AF65-F5344CB8AC3E}">
        <p14:creationId xmlns:p14="http://schemas.microsoft.com/office/powerpoint/2010/main" val="12736419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Divorce and children</a:t>
            </a:r>
          </a:p>
        </p:txBody>
      </p:sp>
      <p:sp>
        <p:nvSpPr>
          <p:cNvPr id="3" name="Content Placeholder 2"/>
          <p:cNvSpPr>
            <a:spLocks noGrp="1"/>
          </p:cNvSpPr>
          <p:nvPr>
            <p:ph idx="1"/>
          </p:nvPr>
        </p:nvSpPr>
        <p:spPr/>
        <p:txBody>
          <a:bodyPr>
            <a:normAutofit fontScale="92500" lnSpcReduction="10000"/>
          </a:bodyPr>
          <a:lstStyle/>
          <a:p>
            <a:r>
              <a:rPr lang="en-GB" dirty="0"/>
              <a:t>Divorce does have impacts on the children though. </a:t>
            </a:r>
            <a:r>
              <a:rPr lang="en-GB" b="1" dirty="0"/>
              <a:t>Rodgers and Pryor (1998) </a:t>
            </a:r>
            <a:r>
              <a:rPr lang="en-GB" dirty="0"/>
              <a:t>looked at these effects and found;</a:t>
            </a:r>
          </a:p>
          <a:p>
            <a:pPr lvl="0"/>
            <a:r>
              <a:rPr lang="en-GB" dirty="0"/>
              <a:t>Short-term distress is common.</a:t>
            </a:r>
          </a:p>
          <a:p>
            <a:pPr lvl="0"/>
            <a:r>
              <a:rPr lang="en-GB" dirty="0"/>
              <a:t>There is a risk of longer-term problems such as health and educational success but most children do not experience them.</a:t>
            </a:r>
          </a:p>
          <a:p>
            <a:pPr lvl="0"/>
            <a:r>
              <a:rPr lang="en-GB" dirty="0"/>
              <a:t>Parent’s ability to cope, the amount of family conflict and the quality of contact with the absent parent do affect the outcome.</a:t>
            </a:r>
          </a:p>
          <a:p>
            <a:endParaRPr lang="en-GB" dirty="0"/>
          </a:p>
        </p:txBody>
      </p:sp>
    </p:spTree>
    <p:extLst>
      <p:ext uri="{BB962C8B-B14F-4D97-AF65-F5344CB8AC3E}">
        <p14:creationId xmlns:p14="http://schemas.microsoft.com/office/powerpoint/2010/main" val="12238372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Alternatives to the family</a:t>
            </a:r>
          </a:p>
        </p:txBody>
      </p:sp>
      <p:sp>
        <p:nvSpPr>
          <p:cNvPr id="3" name="Content Placeholder 2"/>
          <p:cNvSpPr>
            <a:spLocks noGrp="1"/>
          </p:cNvSpPr>
          <p:nvPr>
            <p:ph idx="1"/>
          </p:nvPr>
        </p:nvSpPr>
        <p:spPr/>
        <p:txBody>
          <a:bodyPr/>
          <a:lstStyle/>
          <a:p>
            <a:r>
              <a:rPr lang="en-GB" dirty="0"/>
              <a:t>Cared for children</a:t>
            </a:r>
          </a:p>
          <a:p>
            <a:r>
              <a:rPr lang="en-GB" dirty="0"/>
              <a:t>Communal living</a:t>
            </a:r>
          </a:p>
          <a:p>
            <a:r>
              <a:rPr lang="en-GB" dirty="0"/>
              <a:t>Friends</a:t>
            </a:r>
          </a:p>
          <a:p>
            <a:r>
              <a:rPr lang="en-GB" dirty="0"/>
              <a:t>Living alone (12%)</a:t>
            </a:r>
          </a:p>
        </p:txBody>
      </p:sp>
    </p:spTree>
    <p:extLst>
      <p:ext uri="{BB962C8B-B14F-4D97-AF65-F5344CB8AC3E}">
        <p14:creationId xmlns:p14="http://schemas.microsoft.com/office/powerpoint/2010/main" val="33283778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a:t>24 mark questions </a:t>
            </a:r>
          </a:p>
        </p:txBody>
      </p:sp>
      <p:sp>
        <p:nvSpPr>
          <p:cNvPr id="3" name="Content Placeholder 2"/>
          <p:cNvSpPr>
            <a:spLocks noGrp="1"/>
          </p:cNvSpPr>
          <p:nvPr>
            <p:ph idx="1"/>
          </p:nvPr>
        </p:nvSpPr>
        <p:spPr/>
        <p:txBody>
          <a:bodyPr/>
          <a:lstStyle/>
          <a:p>
            <a:r>
              <a:rPr lang="en-GB" dirty="0"/>
              <a:t>‘We only need families for economic support.’</a:t>
            </a:r>
          </a:p>
          <a:p>
            <a:r>
              <a:rPr lang="en-GB" dirty="0"/>
              <a:t>Roles in the family are no where near equal.’</a:t>
            </a:r>
          </a:p>
          <a:p>
            <a:r>
              <a:rPr lang="en-GB" dirty="0"/>
              <a:t>‘Family life has not changed much since the 1950s.’</a:t>
            </a:r>
          </a:p>
          <a:p>
            <a:r>
              <a:rPr lang="en-GB" dirty="0"/>
              <a:t>‘Marriage will never disappear.’</a:t>
            </a:r>
          </a:p>
          <a:p>
            <a:r>
              <a:rPr lang="en-GB" dirty="0"/>
              <a:t>‘It is always best to raise children in a nuclear family.’</a:t>
            </a:r>
          </a:p>
          <a:p>
            <a:endParaRPr lang="en-GB" dirty="0"/>
          </a:p>
        </p:txBody>
      </p:sp>
    </p:spTree>
    <p:extLst>
      <p:ext uri="{BB962C8B-B14F-4D97-AF65-F5344CB8AC3E}">
        <p14:creationId xmlns:p14="http://schemas.microsoft.com/office/powerpoint/2010/main" val="37204186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a:t>Other types of family</a:t>
            </a:r>
          </a:p>
        </p:txBody>
      </p:sp>
      <p:sp>
        <p:nvSpPr>
          <p:cNvPr id="3" name="Content Placeholder 2"/>
          <p:cNvSpPr>
            <a:spLocks noGrp="1"/>
          </p:cNvSpPr>
          <p:nvPr>
            <p:ph idx="1"/>
          </p:nvPr>
        </p:nvSpPr>
        <p:spPr/>
        <p:txBody>
          <a:bodyPr/>
          <a:lstStyle/>
          <a:p>
            <a:r>
              <a:rPr lang="en-GB" dirty="0"/>
              <a:t>Lone parent families </a:t>
            </a:r>
          </a:p>
          <a:p>
            <a:r>
              <a:rPr lang="en-GB" dirty="0"/>
              <a:t>Reconstituted families</a:t>
            </a:r>
          </a:p>
          <a:p>
            <a:r>
              <a:rPr lang="en-GB" dirty="0"/>
              <a:t>Beanpole families</a:t>
            </a:r>
          </a:p>
          <a:p>
            <a:r>
              <a:rPr lang="en-GB" dirty="0"/>
              <a:t>Gay and lesbian families</a:t>
            </a:r>
          </a:p>
        </p:txBody>
      </p:sp>
    </p:spTree>
    <p:extLst>
      <p:ext uri="{BB962C8B-B14F-4D97-AF65-F5344CB8AC3E}">
        <p14:creationId xmlns:p14="http://schemas.microsoft.com/office/powerpoint/2010/main" val="8902343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a:t>Sociologists </a:t>
            </a:r>
          </a:p>
        </p:txBody>
      </p:sp>
      <p:sp>
        <p:nvSpPr>
          <p:cNvPr id="3" name="Content Placeholder 2"/>
          <p:cNvSpPr>
            <a:spLocks noGrp="1"/>
          </p:cNvSpPr>
          <p:nvPr>
            <p:ph idx="1"/>
          </p:nvPr>
        </p:nvSpPr>
        <p:spPr/>
        <p:txBody>
          <a:bodyPr/>
          <a:lstStyle/>
          <a:p>
            <a:r>
              <a:rPr lang="en-GB" b="1" dirty="0"/>
              <a:t>Clarke</a:t>
            </a:r>
            <a:r>
              <a:rPr lang="en-GB" dirty="0"/>
              <a:t> – class- skinheads</a:t>
            </a:r>
          </a:p>
          <a:p>
            <a:r>
              <a:rPr lang="en-GB" b="1" dirty="0"/>
              <a:t>Oakley</a:t>
            </a:r>
            <a:r>
              <a:rPr lang="en-GB" dirty="0"/>
              <a:t> – family manipulation and canalisation</a:t>
            </a:r>
          </a:p>
          <a:p>
            <a:r>
              <a:rPr lang="en-GB" b="1" dirty="0"/>
              <a:t>Albert Cohen</a:t>
            </a:r>
            <a:r>
              <a:rPr lang="en-GB" dirty="0"/>
              <a:t>- Labelling – police</a:t>
            </a:r>
          </a:p>
          <a:p>
            <a:r>
              <a:rPr lang="en-GB" b="1" dirty="0"/>
              <a:t>Rodgers and Pryor </a:t>
            </a:r>
            <a:r>
              <a:rPr lang="en-GB" dirty="0"/>
              <a:t>– divorce –impact on children</a:t>
            </a:r>
          </a:p>
          <a:p>
            <a:r>
              <a:rPr lang="en-GB" b="1" dirty="0"/>
              <a:t>Leach</a:t>
            </a:r>
            <a:r>
              <a:rPr lang="en-GB" dirty="0"/>
              <a:t> – family – too many functions</a:t>
            </a:r>
          </a:p>
          <a:p>
            <a:endParaRPr lang="en-GB" dirty="0"/>
          </a:p>
          <a:p>
            <a:endParaRPr lang="en-GB" dirty="0"/>
          </a:p>
        </p:txBody>
      </p:sp>
    </p:spTree>
    <p:extLst>
      <p:ext uri="{BB962C8B-B14F-4D97-AF65-F5344CB8AC3E}">
        <p14:creationId xmlns:p14="http://schemas.microsoft.com/office/powerpoint/2010/main" val="2672873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u="sng" dirty="0"/>
              <a:t>Family and identity</a:t>
            </a:r>
            <a:br>
              <a:rPr lang="en-GB" dirty="0"/>
            </a:br>
            <a:endParaRPr lang="en-GB" dirty="0"/>
          </a:p>
        </p:txBody>
      </p:sp>
      <p:sp>
        <p:nvSpPr>
          <p:cNvPr id="3" name="Content Placeholder 2"/>
          <p:cNvSpPr>
            <a:spLocks noGrp="1"/>
          </p:cNvSpPr>
          <p:nvPr>
            <p:ph idx="1"/>
          </p:nvPr>
        </p:nvSpPr>
        <p:spPr/>
        <p:txBody>
          <a:bodyPr>
            <a:normAutofit fontScale="92500" lnSpcReduction="20000"/>
          </a:bodyPr>
          <a:lstStyle/>
          <a:p>
            <a:r>
              <a:rPr lang="en-GB" dirty="0"/>
              <a:t>Families act as agents of socialisation (teaching us society’s culture) and agents of social control (controlling our behaviour).</a:t>
            </a:r>
          </a:p>
          <a:p>
            <a:r>
              <a:rPr lang="en-GB" dirty="0"/>
              <a:t>We learn different social roles for example being a son or being a sister. Some are ascribed (given to us e.g. being a son or daughter) and some are achieved (chosen by us e.g. being a parent). All these roles and influences help to form our identity.</a:t>
            </a:r>
          </a:p>
          <a:p>
            <a:r>
              <a:rPr lang="en-GB" dirty="0"/>
              <a:t>We must remember that the family is only one of many groups that influence our identity.</a:t>
            </a:r>
          </a:p>
          <a:p>
            <a:endParaRPr lang="en-GB" dirty="0"/>
          </a:p>
        </p:txBody>
      </p:sp>
    </p:spTree>
    <p:extLst>
      <p:ext uri="{BB962C8B-B14F-4D97-AF65-F5344CB8AC3E}">
        <p14:creationId xmlns:p14="http://schemas.microsoft.com/office/powerpoint/2010/main" val="1499137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Family and socialisation</a:t>
            </a:r>
            <a:endParaRPr lang="en-GB" dirty="0"/>
          </a:p>
        </p:txBody>
      </p:sp>
      <p:sp>
        <p:nvSpPr>
          <p:cNvPr id="3" name="Content Placeholder 2"/>
          <p:cNvSpPr>
            <a:spLocks noGrp="1"/>
          </p:cNvSpPr>
          <p:nvPr>
            <p:ph idx="1"/>
          </p:nvPr>
        </p:nvSpPr>
        <p:spPr/>
        <p:txBody>
          <a:bodyPr>
            <a:normAutofit fontScale="92500"/>
          </a:bodyPr>
          <a:lstStyle/>
          <a:p>
            <a:r>
              <a:rPr lang="en-GB" dirty="0"/>
              <a:t>Socialisation is continually happening and is also a two way deal. Parents learn from their children as children continue to learn from their parents.</a:t>
            </a:r>
          </a:p>
          <a:p>
            <a:pPr marL="0" indent="0">
              <a:buNone/>
            </a:pPr>
            <a:r>
              <a:rPr lang="en-GB" dirty="0"/>
              <a:t>Methods of socialisation </a:t>
            </a:r>
          </a:p>
          <a:p>
            <a:r>
              <a:rPr lang="en-GB" dirty="0"/>
              <a:t>Deliberate instruction</a:t>
            </a:r>
            <a:endParaRPr lang="en-GB" dirty="0">
              <a:ea typeface="Calibri"/>
              <a:cs typeface="Times New Roman"/>
            </a:endParaRPr>
          </a:p>
          <a:p>
            <a:r>
              <a:rPr lang="en-GB" dirty="0"/>
              <a:t>Role models </a:t>
            </a:r>
          </a:p>
          <a:p>
            <a:r>
              <a:rPr lang="en-GB" dirty="0"/>
              <a:t>Positive/negative sanctions</a:t>
            </a:r>
          </a:p>
          <a:p>
            <a:r>
              <a:rPr lang="en-GB" dirty="0"/>
              <a:t>Play</a:t>
            </a:r>
          </a:p>
        </p:txBody>
      </p:sp>
    </p:spTree>
    <p:extLst>
      <p:ext uri="{BB962C8B-B14F-4D97-AF65-F5344CB8AC3E}">
        <p14:creationId xmlns:p14="http://schemas.microsoft.com/office/powerpoint/2010/main" val="2339955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u="sng" dirty="0"/>
              <a:t>Conclusion about non-socialised children </a:t>
            </a:r>
            <a:endParaRPr lang="en-GB" dirty="0"/>
          </a:p>
        </p:txBody>
      </p:sp>
      <p:sp>
        <p:nvSpPr>
          <p:cNvPr id="3" name="Content Placeholder 2"/>
          <p:cNvSpPr>
            <a:spLocks noGrp="1"/>
          </p:cNvSpPr>
          <p:nvPr>
            <p:ph idx="1"/>
          </p:nvPr>
        </p:nvSpPr>
        <p:spPr/>
        <p:txBody>
          <a:bodyPr>
            <a:normAutofit fontScale="92500" lnSpcReduction="20000"/>
          </a:bodyPr>
          <a:lstStyle/>
          <a:p>
            <a:pPr lvl="0"/>
            <a:r>
              <a:rPr lang="en-GB" dirty="0"/>
              <a:t>Children need good physical care.</a:t>
            </a:r>
          </a:p>
          <a:p>
            <a:pPr lvl="0"/>
            <a:r>
              <a:rPr lang="en-GB" dirty="0"/>
              <a:t>Children have the ability to learn.</a:t>
            </a:r>
          </a:p>
          <a:p>
            <a:pPr lvl="0"/>
            <a:r>
              <a:rPr lang="en-GB" dirty="0"/>
              <a:t>Socialisation is essential in order to become a full member of society. The genes we inherit (which are given to us by our parents) only give us the potential to become members of society.</a:t>
            </a:r>
          </a:p>
          <a:p>
            <a:pPr lvl="0"/>
            <a:r>
              <a:rPr lang="en-GB" dirty="0"/>
              <a:t>Some children recover if their early socialisation is disrupted.</a:t>
            </a:r>
          </a:p>
          <a:p>
            <a:r>
              <a:rPr lang="en-GB" dirty="0"/>
              <a:t>If language learning starts too late a ‘critical time’ might have been passed and language may never develop fully.</a:t>
            </a:r>
          </a:p>
        </p:txBody>
      </p:sp>
    </p:spTree>
    <p:extLst>
      <p:ext uri="{BB962C8B-B14F-4D97-AF65-F5344CB8AC3E}">
        <p14:creationId xmlns:p14="http://schemas.microsoft.com/office/powerpoint/2010/main" val="930511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dirty="0"/>
            </a:br>
            <a:r>
              <a:rPr lang="en-GB" b="1" u="sng" dirty="0"/>
              <a:t>Changing family relationships</a:t>
            </a:r>
            <a:br>
              <a:rPr lang="en-GB" dirty="0"/>
            </a:br>
            <a:endParaRPr lang="en-GB" dirty="0"/>
          </a:p>
        </p:txBody>
      </p:sp>
      <p:sp>
        <p:nvSpPr>
          <p:cNvPr id="3" name="Content Placeholder 2"/>
          <p:cNvSpPr>
            <a:spLocks noGrp="1"/>
          </p:cNvSpPr>
          <p:nvPr>
            <p:ph idx="1"/>
          </p:nvPr>
        </p:nvSpPr>
        <p:spPr>
          <a:xfrm>
            <a:off x="457200" y="1600200"/>
            <a:ext cx="8229600" cy="4997152"/>
          </a:xfrm>
        </p:spPr>
        <p:txBody>
          <a:bodyPr>
            <a:normAutofit fontScale="55000" lnSpcReduction="20000"/>
          </a:bodyPr>
          <a:lstStyle/>
          <a:p>
            <a:r>
              <a:rPr lang="en-GB" dirty="0"/>
              <a:t> Children are now more likely to…</a:t>
            </a:r>
          </a:p>
          <a:p>
            <a:pPr lvl="0"/>
            <a:r>
              <a:rPr lang="en-GB" dirty="0"/>
              <a:t>Survive childhood.</a:t>
            </a:r>
          </a:p>
          <a:p>
            <a:pPr lvl="0"/>
            <a:r>
              <a:rPr lang="en-GB" dirty="0"/>
              <a:t>Be cared for by someone other than their parent in early years (often grandparent).</a:t>
            </a:r>
          </a:p>
          <a:p>
            <a:pPr lvl="0"/>
            <a:r>
              <a:rPr lang="en-GB" dirty="0"/>
              <a:t>Have better living conditions e.g. their own room, money and ‘things’.</a:t>
            </a:r>
          </a:p>
          <a:p>
            <a:pPr lvl="0"/>
            <a:r>
              <a:rPr lang="en-GB" dirty="0"/>
              <a:t>Have more parental supervision because parents worry about their safety.</a:t>
            </a:r>
          </a:p>
          <a:p>
            <a:pPr lvl="0"/>
            <a:r>
              <a:rPr lang="en-GB" dirty="0"/>
              <a:t>Have a say in family decision making.</a:t>
            </a:r>
          </a:p>
          <a:p>
            <a:pPr lvl="0"/>
            <a:r>
              <a:rPr lang="en-GB" dirty="0"/>
              <a:t>Be in ‘cash rich but time poor’ families, where both work and the dad helps out at home.</a:t>
            </a:r>
          </a:p>
          <a:p>
            <a:pPr lvl="0"/>
            <a:r>
              <a:rPr lang="en-GB" dirty="0"/>
              <a:t>Experience the breakdown of the parents relationship but often not their death.</a:t>
            </a:r>
          </a:p>
          <a:p>
            <a:pPr lvl="0"/>
            <a:r>
              <a:rPr lang="en-GB" dirty="0"/>
              <a:t>Spend all or part of their childhood in reconstituted, single-parent or same-sex families.</a:t>
            </a:r>
          </a:p>
          <a:p>
            <a:pPr lvl="0"/>
            <a:r>
              <a:rPr lang="en-GB" dirty="0"/>
              <a:t>Depend on their families for longer and live in a ‘boomerang’ family when older.</a:t>
            </a:r>
          </a:p>
          <a:p>
            <a:r>
              <a:rPr lang="en-GB" dirty="0"/>
              <a:t>Middle class kids are more likely to better off and better housed, to be healthier and often go to better schools.</a:t>
            </a:r>
          </a:p>
          <a:p>
            <a:r>
              <a:rPr lang="en-GB" dirty="0"/>
              <a:t>Ethnic minorities, especially Asians, are often more likely to be part of extended families and to have more siblings and parents who don’t separate.</a:t>
            </a:r>
          </a:p>
          <a:p>
            <a:r>
              <a:rPr lang="en-GB" dirty="0"/>
              <a:t>Gender differences remain. For example in the amount of work they are expected to do at home and the amount of supervision they get. Boys are favoured.</a:t>
            </a:r>
          </a:p>
        </p:txBody>
      </p:sp>
    </p:spTree>
    <p:extLst>
      <p:ext uri="{BB962C8B-B14F-4D97-AF65-F5344CB8AC3E}">
        <p14:creationId xmlns:p14="http://schemas.microsoft.com/office/powerpoint/2010/main" val="1066779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The dark side of the family</a:t>
            </a:r>
            <a:endParaRPr lang="en-GB" dirty="0"/>
          </a:p>
        </p:txBody>
      </p:sp>
      <p:sp>
        <p:nvSpPr>
          <p:cNvPr id="3" name="Content Placeholder 2"/>
          <p:cNvSpPr>
            <a:spLocks noGrp="1"/>
          </p:cNvSpPr>
          <p:nvPr>
            <p:ph idx="1"/>
          </p:nvPr>
        </p:nvSpPr>
        <p:spPr/>
        <p:txBody>
          <a:bodyPr>
            <a:normAutofit fontScale="92500"/>
          </a:bodyPr>
          <a:lstStyle/>
          <a:p>
            <a:r>
              <a:rPr lang="en-GB" u="sng" dirty="0"/>
              <a:t>Functionalist sociologists </a:t>
            </a:r>
            <a:r>
              <a:rPr lang="en-GB" dirty="0"/>
              <a:t>have a very positive view of the family which is shared by many, however some researchers and sociologists </a:t>
            </a:r>
            <a:r>
              <a:rPr lang="en-GB" b="1" dirty="0"/>
              <a:t>(Feminists, Marxists) </a:t>
            </a:r>
            <a:r>
              <a:rPr lang="en-GB" dirty="0"/>
              <a:t>believe there is a ‘dark side’ to the family. A situation in which family life damages its members.</a:t>
            </a:r>
          </a:p>
          <a:p>
            <a:r>
              <a:rPr lang="en-GB" b="1" dirty="0"/>
              <a:t>Leach (1967) </a:t>
            </a:r>
            <a:r>
              <a:rPr lang="en-GB" dirty="0"/>
              <a:t>said that nuclear families were too small to meet individual’s needs and that families were the source of conflict and disappointment.</a:t>
            </a:r>
          </a:p>
          <a:p>
            <a:endParaRPr lang="en-GB" dirty="0"/>
          </a:p>
        </p:txBody>
      </p:sp>
    </p:spTree>
    <p:extLst>
      <p:ext uri="{BB962C8B-B14F-4D97-AF65-F5344CB8AC3E}">
        <p14:creationId xmlns:p14="http://schemas.microsoft.com/office/powerpoint/2010/main" val="4205005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u="sng" dirty="0"/>
              <a:t>Traditional family structures</a:t>
            </a:r>
            <a:endParaRPr lang="en-GB" dirty="0"/>
          </a:p>
        </p:txBody>
      </p:sp>
      <p:sp>
        <p:nvSpPr>
          <p:cNvPr id="3" name="Content Placeholder 2"/>
          <p:cNvSpPr>
            <a:spLocks noGrp="1"/>
          </p:cNvSpPr>
          <p:nvPr>
            <p:ph idx="1"/>
          </p:nvPr>
        </p:nvSpPr>
        <p:spPr/>
        <p:txBody>
          <a:bodyPr>
            <a:normAutofit fontScale="70000" lnSpcReduction="20000"/>
          </a:bodyPr>
          <a:lstStyle/>
          <a:p>
            <a:r>
              <a:rPr lang="en-GB" b="1" u="sng" dirty="0"/>
              <a:t>Nuclear family:</a:t>
            </a:r>
            <a:endParaRPr lang="en-GB" dirty="0"/>
          </a:p>
          <a:p>
            <a:pPr lvl="0"/>
            <a:r>
              <a:rPr lang="en-GB" dirty="0"/>
              <a:t>Married parents</a:t>
            </a:r>
          </a:p>
          <a:p>
            <a:pPr lvl="0"/>
            <a:r>
              <a:rPr lang="en-GB" dirty="0"/>
              <a:t>Didn’t cohabit before marriage</a:t>
            </a:r>
          </a:p>
          <a:p>
            <a:pPr lvl="0"/>
            <a:r>
              <a:rPr lang="en-GB" dirty="0"/>
              <a:t>Vowed to stay together till death</a:t>
            </a:r>
          </a:p>
          <a:p>
            <a:pPr lvl="0"/>
            <a:r>
              <a:rPr lang="en-GB" dirty="0"/>
              <a:t>Monogamous</a:t>
            </a:r>
          </a:p>
          <a:p>
            <a:pPr lvl="0"/>
            <a:r>
              <a:rPr lang="en-GB" dirty="0"/>
              <a:t>Husbands and wives had different roles</a:t>
            </a:r>
          </a:p>
          <a:p>
            <a:pPr lvl="0"/>
            <a:r>
              <a:rPr lang="en-GB" dirty="0"/>
              <a:t>The husband was the leader, the breadwinner</a:t>
            </a:r>
          </a:p>
          <a:p>
            <a:pPr lvl="0"/>
            <a:r>
              <a:rPr lang="en-GB" dirty="0"/>
              <a:t>The wife was the housewife who would love, honour and obey</a:t>
            </a:r>
          </a:p>
          <a:p>
            <a:pPr marL="0" indent="0">
              <a:buNone/>
            </a:pPr>
            <a:endParaRPr lang="en-GB" dirty="0"/>
          </a:p>
          <a:p>
            <a:pPr marL="0" indent="0">
              <a:buNone/>
            </a:pPr>
            <a:r>
              <a:rPr lang="en-GB" dirty="0"/>
              <a:t>Criticism stated that women were unsatisfied, oppressed, had few choices (homosexuality, single parenthood considered deviant) and that there was often a hidden ‘dark side’ to the nuclear family.</a:t>
            </a:r>
          </a:p>
        </p:txBody>
      </p:sp>
    </p:spTree>
    <p:extLst>
      <p:ext uri="{BB962C8B-B14F-4D97-AF65-F5344CB8AC3E}">
        <p14:creationId xmlns:p14="http://schemas.microsoft.com/office/powerpoint/2010/main" val="1534831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lnSpcReduction="10000"/>
          </a:bodyPr>
          <a:lstStyle/>
          <a:p>
            <a:pPr marL="0" indent="0">
              <a:buNone/>
            </a:pPr>
            <a:r>
              <a:rPr lang="en-GB" b="1" u="sng" dirty="0"/>
              <a:t>Extended family</a:t>
            </a:r>
            <a:endParaRPr lang="en-GB" dirty="0"/>
          </a:p>
          <a:p>
            <a:r>
              <a:rPr lang="en-GB" dirty="0"/>
              <a:t>In the 1950’s </a:t>
            </a:r>
            <a:r>
              <a:rPr lang="en-GB" b="1" dirty="0"/>
              <a:t>Young and </a:t>
            </a:r>
            <a:r>
              <a:rPr lang="en-GB" b="1" dirty="0" err="1"/>
              <a:t>Willmott</a:t>
            </a:r>
            <a:r>
              <a:rPr lang="en-GB" b="1" dirty="0"/>
              <a:t> (1957) </a:t>
            </a:r>
            <a:r>
              <a:rPr lang="en-GB" dirty="0"/>
              <a:t>studied Bethnal Green, East London, then a white working class community. </a:t>
            </a:r>
          </a:p>
          <a:p>
            <a:r>
              <a:rPr lang="en-GB" dirty="0"/>
              <a:t>They found that most people belonged to ‘extended families’, which usually included three generations; grandparents, parents and children. Family members spent a lot of time together and were </a:t>
            </a:r>
            <a:r>
              <a:rPr lang="en-GB" dirty="0" err="1"/>
              <a:t>matrilocal</a:t>
            </a:r>
            <a:r>
              <a:rPr lang="en-GB" dirty="0"/>
              <a:t> (mother/ daughter tie most important and married daughters would stay near their mothers).</a:t>
            </a:r>
          </a:p>
          <a:p>
            <a:endParaRPr lang="en-GB" dirty="0"/>
          </a:p>
        </p:txBody>
      </p:sp>
    </p:spTree>
    <p:extLst>
      <p:ext uri="{BB962C8B-B14F-4D97-AF65-F5344CB8AC3E}">
        <p14:creationId xmlns:p14="http://schemas.microsoft.com/office/powerpoint/2010/main" val="4250597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u="sng"/>
              <a:t>The symmetrical family</a:t>
            </a:r>
            <a:br>
              <a:rPr lang="en-GB"/>
            </a:br>
            <a:endParaRPr lang="en-GB"/>
          </a:p>
        </p:txBody>
      </p:sp>
      <p:sp>
        <p:nvSpPr>
          <p:cNvPr id="3" name="Content Placeholder 2"/>
          <p:cNvSpPr>
            <a:spLocks noGrp="1"/>
          </p:cNvSpPr>
          <p:nvPr>
            <p:ph idx="1"/>
          </p:nvPr>
        </p:nvSpPr>
        <p:spPr/>
        <p:txBody>
          <a:bodyPr>
            <a:normAutofit fontScale="92500" lnSpcReduction="20000"/>
          </a:bodyPr>
          <a:lstStyle/>
          <a:p>
            <a:r>
              <a:rPr lang="en-GB" dirty="0"/>
              <a:t>In 1973 Young and </a:t>
            </a:r>
            <a:r>
              <a:rPr lang="en-GB" dirty="0" err="1"/>
              <a:t>Willmott</a:t>
            </a:r>
            <a:r>
              <a:rPr lang="en-GB" dirty="0"/>
              <a:t> suggested conjugal roles were becoming symmetrical i.e. shared by men and women which differed from traditional opinion about the traditional nuclear family. They found this ‘</a:t>
            </a:r>
            <a:r>
              <a:rPr lang="en-GB" dirty="0" err="1"/>
              <a:t>symetrical</a:t>
            </a:r>
            <a:r>
              <a:rPr lang="en-GB" dirty="0"/>
              <a:t> family’ to be nuclear, privatised (i.e. separate from relatives and neighbours) and symmetrical (husbands and wives had similar roles). They felt this type family began in the middle classes and was spreading throughout society. They found roles were ‘similar’ and not ‘identical’.</a:t>
            </a:r>
          </a:p>
          <a:p>
            <a:endParaRPr lang="en-GB" dirty="0"/>
          </a:p>
        </p:txBody>
      </p:sp>
    </p:spTree>
    <p:extLst>
      <p:ext uri="{BB962C8B-B14F-4D97-AF65-F5344CB8AC3E}">
        <p14:creationId xmlns:p14="http://schemas.microsoft.com/office/powerpoint/2010/main" val="19756514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27898</TotalTime>
  <Words>1078</Words>
  <Application>Microsoft Office PowerPoint</Application>
  <PresentationFormat>On-screen Show (4:3)</PresentationFormat>
  <Paragraphs>100</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Times New Roman</vt:lpstr>
      <vt:lpstr>Office Theme</vt:lpstr>
      <vt:lpstr>Family </vt:lpstr>
      <vt:lpstr>Family and identity </vt:lpstr>
      <vt:lpstr>Family and socialisation</vt:lpstr>
      <vt:lpstr>Conclusion about non-socialised children </vt:lpstr>
      <vt:lpstr> Changing family relationships </vt:lpstr>
      <vt:lpstr>The dark side of the family</vt:lpstr>
      <vt:lpstr>Traditional family structures</vt:lpstr>
      <vt:lpstr>PowerPoint Presentation</vt:lpstr>
      <vt:lpstr>The symmetrical family </vt:lpstr>
      <vt:lpstr>Response to the symmetrical family</vt:lpstr>
      <vt:lpstr>Structural changes in the family </vt:lpstr>
      <vt:lpstr>Divorce</vt:lpstr>
      <vt:lpstr>Why?</vt:lpstr>
      <vt:lpstr>Divorce and children</vt:lpstr>
      <vt:lpstr>Alternatives to the family</vt:lpstr>
      <vt:lpstr>24 mark questions </vt:lpstr>
      <vt:lpstr>Other types of family</vt:lpstr>
      <vt:lpstr>Sociologists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Revision Session</dc:title>
  <dc:creator>SIMS</dc:creator>
  <cp:lastModifiedBy>chris livesey</cp:lastModifiedBy>
  <cp:revision>57</cp:revision>
  <cp:lastPrinted>2012-03-22T07:27:18Z</cp:lastPrinted>
  <dcterms:created xsi:type="dcterms:W3CDTF">2011-04-11T13:51:20Z</dcterms:created>
  <dcterms:modified xsi:type="dcterms:W3CDTF">2018-04-19T09:36:12Z</dcterms:modified>
</cp:coreProperties>
</file>