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embedTrueTypeFonts="1" saveSubsetFonts="1">
  <p:sldMasterIdLst>
    <p:sldMasterId id="2147483649" r:id="rId1"/>
  </p:sldMasterIdLst>
  <p:notesMasterIdLst>
    <p:notesMasterId r:id="rId14"/>
  </p:notesMasterIdLst>
  <p:sldIdLst>
    <p:sldId id="269" r:id="rId2"/>
    <p:sldId id="268" r:id="rId3"/>
    <p:sldId id="265" r:id="rId4"/>
    <p:sldId id="270" r:id="rId5"/>
    <p:sldId id="264" r:id="rId6"/>
    <p:sldId id="271" r:id="rId7"/>
    <p:sldId id="263" r:id="rId8"/>
    <p:sldId id="262" r:id="rId9"/>
    <p:sldId id="261" r:id="rId10"/>
    <p:sldId id="260" r:id="rId11"/>
    <p:sldId id="272" r:id="rId12"/>
    <p:sldId id="259" r:id="rId13"/>
  </p:sldIdLst>
  <p:sldSz cx="9144000" cy="6858000" type="screen4x3"/>
  <p:notesSz cx="6858000" cy="9144000"/>
  <p:embeddedFontLst>
    <p:embeddedFont>
      <p:font typeface="Tahoma" panose="020B0604030504040204" pitchFamily="34" charset="0"/>
      <p:regular r:id="rId15"/>
      <p:bold r:id="rId16"/>
    </p:embeddedFont>
    <p:embeddedFont>
      <p:font typeface="Monotype Sorts" panose="020B0604020202020204" charset="2"/>
      <p:regular r:id="rId17"/>
    </p:embeddedFont>
    <p:embeddedFont>
      <p:font typeface="Arial Black" panose="020B0A04020102020204" pitchFamily="34" charset="0"/>
      <p:regular r:id="rId18"/>
      <p:bold r:id="rId19"/>
    </p:embeddedFont>
  </p:embeddedFontLst>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000066"/>
    <a:srgbClr val="333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2386" y="773"/>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67" d="100"/>
          <a:sy n="67" d="100"/>
        </p:scale>
        <p:origin x="3120" y="4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png"/></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4" Type="http://schemas.openxmlformats.org/officeDocument/2006/relationships/image" Target="../media/image1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BC3B0D9-0D70-4E48-89B2-B92983D6FF97}"/>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4099" name="Rectangle 3">
            <a:extLst>
              <a:ext uri="{FF2B5EF4-FFF2-40B4-BE49-F238E27FC236}">
                <a16:creationId xmlns:a16="http://schemas.microsoft.com/office/drawing/2014/main" id="{38EB2ADC-E7E1-4630-854C-08305689772D}"/>
              </a:ext>
            </a:extLst>
          </p:cNvPr>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4100" name="Rectangle 4">
            <a:extLst>
              <a:ext uri="{FF2B5EF4-FFF2-40B4-BE49-F238E27FC236}">
                <a16:creationId xmlns:a16="http://schemas.microsoft.com/office/drawing/2014/main" id="{E18CB67D-7963-45DD-8D93-E8ECE2B5BD29}"/>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a:extLst>
              <a:ext uri="{FF2B5EF4-FFF2-40B4-BE49-F238E27FC236}">
                <a16:creationId xmlns:a16="http://schemas.microsoft.com/office/drawing/2014/main" id="{1A1207E1-7AAE-4334-8249-7C1E07944E23}"/>
              </a:ext>
            </a:extLst>
          </p:cNvPr>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0"/>
            <a:r>
              <a:rPr lang="en-US" altLang="en-US"/>
              <a:t>Second level</a:t>
            </a:r>
          </a:p>
          <a:p>
            <a:pPr lvl="0"/>
            <a:r>
              <a:rPr lang="en-US" altLang="en-US"/>
              <a:t>Third level</a:t>
            </a:r>
          </a:p>
          <a:p>
            <a:pPr lvl="0"/>
            <a:r>
              <a:rPr lang="en-US" altLang="en-US"/>
              <a:t>Fourth level</a:t>
            </a:r>
          </a:p>
          <a:p>
            <a:pPr lvl="0"/>
            <a:r>
              <a:rPr lang="en-US" altLang="en-US"/>
              <a:t>Fifth level</a:t>
            </a:r>
          </a:p>
        </p:txBody>
      </p:sp>
      <p:sp>
        <p:nvSpPr>
          <p:cNvPr id="4102" name="Rectangle 6">
            <a:extLst>
              <a:ext uri="{FF2B5EF4-FFF2-40B4-BE49-F238E27FC236}">
                <a16:creationId xmlns:a16="http://schemas.microsoft.com/office/drawing/2014/main" id="{4D9F390D-E48F-4D7C-A120-A1ED9332FB43}"/>
              </a:ext>
            </a:extLst>
          </p:cNvPr>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4103" name="Rectangle 7">
            <a:extLst>
              <a:ext uri="{FF2B5EF4-FFF2-40B4-BE49-F238E27FC236}">
                <a16:creationId xmlns:a16="http://schemas.microsoft.com/office/drawing/2014/main" id="{89ED4BF0-B92F-4A23-80BC-815FA2472540}"/>
              </a:ext>
            </a:extLst>
          </p:cNvPr>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C0E95A56-858E-457B-9B28-1BD7D21BDBB6}"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AC672B1-A9DB-43B1-916F-46650BAA9F1C}"/>
              </a:ext>
            </a:extLst>
          </p:cNvPr>
          <p:cNvSpPr>
            <a:spLocks noGrp="1" noChangeArrowheads="1"/>
          </p:cNvSpPr>
          <p:nvPr>
            <p:ph type="sldNum" sz="quarter" idx="5"/>
          </p:nvPr>
        </p:nvSpPr>
        <p:spPr>
          <a:ln/>
        </p:spPr>
        <p:txBody>
          <a:bodyPr/>
          <a:lstStyle/>
          <a:p>
            <a:fld id="{E3D7431B-161E-46F8-A8A0-C070391ED3E0}" type="slidenum">
              <a:rPr lang="en-US" altLang="en-US"/>
              <a:pPr/>
              <a:t>1</a:t>
            </a:fld>
            <a:endParaRPr lang="en-US" altLang="en-US"/>
          </a:p>
        </p:txBody>
      </p:sp>
      <p:sp>
        <p:nvSpPr>
          <p:cNvPr id="30722" name="Rectangle 1026">
            <a:extLst>
              <a:ext uri="{FF2B5EF4-FFF2-40B4-BE49-F238E27FC236}">
                <a16:creationId xmlns:a16="http://schemas.microsoft.com/office/drawing/2014/main" id="{D2FE9A72-F304-433D-8A9C-594311975CAE}"/>
              </a:ext>
            </a:extLst>
          </p:cNvPr>
          <p:cNvSpPr>
            <a:spLocks noGrp="1" noRot="1" noChangeAspect="1" noChangeArrowheads="1" noTextEdit="1"/>
          </p:cNvSpPr>
          <p:nvPr>
            <p:ph type="sldImg"/>
          </p:nvPr>
        </p:nvSpPr>
        <p:spPr>
          <a:xfrm>
            <a:off x="1144588" y="685800"/>
            <a:ext cx="4568825" cy="3427413"/>
          </a:xfrm>
          <a:ln w="12700" cap="flat">
            <a:solidFill>
              <a:schemeClr val="tx1"/>
            </a:solidFill>
          </a:ln>
          <a:extLst>
            <a:ext uri="{909E8E84-426E-40DD-AFC4-6F175D3DCCD1}">
              <a14:hiddenFill xmlns:a14="http://schemas.microsoft.com/office/drawing/2010/main">
                <a:noFill/>
              </a14:hiddenFill>
            </a:ext>
          </a:extLst>
        </p:spPr>
      </p:sp>
      <p:sp>
        <p:nvSpPr>
          <p:cNvPr id="30723" name="Rectangle 1027">
            <a:extLst>
              <a:ext uri="{FF2B5EF4-FFF2-40B4-BE49-F238E27FC236}">
                <a16:creationId xmlns:a16="http://schemas.microsoft.com/office/drawing/2014/main" id="{0687EE9A-9CA1-4D9E-9BBF-6815642AA1B9}"/>
              </a:ext>
            </a:extLst>
          </p:cNvPr>
          <p:cNvSpPr>
            <a:spLocks noGrp="1" noChangeArrowheads="1"/>
          </p:cNvSpPr>
          <p:nvPr>
            <p:ph type="body" idx="1"/>
          </p:nvPr>
        </p:nvSpPr>
        <p:spPr>
          <a:xfrm>
            <a:off x="914400" y="4341813"/>
            <a:ext cx="5029200" cy="4113212"/>
          </a:xfrm>
          <a:noFill/>
          <a:ln/>
        </p:spPr>
        <p:txBody>
          <a:bodyPr lIns="92075" tIns="46038" rIns="92075" bIns="46038"/>
          <a:lstStyle/>
          <a:p>
            <a:pPr>
              <a:spcBef>
                <a:spcPct val="0"/>
              </a:spcBef>
            </a:pPr>
            <a:r>
              <a:rPr kumimoji="0" lang="en-US" altLang="en-US" sz="1800"/>
              <a:t>The material on resocialization and socialization and social change appears on the second set of slides titled Socialization Part Two on the Online Notes page.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DC3E49DA-7726-4B0A-9A55-0FFFDCD711B1}"/>
              </a:ext>
            </a:extLst>
          </p:cNvPr>
          <p:cNvSpPr>
            <a:spLocks noGrp="1" noChangeArrowheads="1"/>
          </p:cNvSpPr>
          <p:nvPr>
            <p:ph type="sldNum" sz="quarter" idx="5"/>
          </p:nvPr>
        </p:nvSpPr>
        <p:spPr>
          <a:ln/>
        </p:spPr>
        <p:txBody>
          <a:bodyPr/>
          <a:lstStyle/>
          <a:p>
            <a:fld id="{F41EE147-3A4E-4036-B4D8-CD8780B61E91}" type="slidenum">
              <a:rPr lang="en-US" altLang="en-US"/>
              <a:pPr/>
              <a:t>10</a:t>
            </a:fld>
            <a:endParaRPr lang="en-US" altLang="en-US"/>
          </a:p>
        </p:txBody>
      </p:sp>
      <p:sp>
        <p:nvSpPr>
          <p:cNvPr id="12290" name="Rectangle 2">
            <a:extLst>
              <a:ext uri="{FF2B5EF4-FFF2-40B4-BE49-F238E27FC236}">
                <a16:creationId xmlns:a16="http://schemas.microsoft.com/office/drawing/2014/main" id="{958B602A-070B-4C4F-ABD0-BC65CA756420}"/>
              </a:ext>
            </a:extLst>
          </p:cNvPr>
          <p:cNvSpPr>
            <a:spLocks noGrp="1" noRot="1" noChangeAspect="1" noChangeArrowheads="1" noTextEdit="1"/>
          </p:cNvSpPr>
          <p:nvPr>
            <p:ph type="sldImg"/>
          </p:nvPr>
        </p:nvSpPr>
        <p:spPr>
          <a:xfrm>
            <a:off x="1144588" y="685800"/>
            <a:ext cx="4568825" cy="3427413"/>
          </a:xfrm>
          <a:ln w="12700" cap="flat">
            <a:solidFill>
              <a:schemeClr val="tx1"/>
            </a:solidFill>
          </a:ln>
          <a:extLst>
            <a:ext uri="{909E8E84-426E-40DD-AFC4-6F175D3DCCD1}">
              <a14:hiddenFill xmlns:a14="http://schemas.microsoft.com/office/drawing/2010/main">
                <a:noFill/>
              </a14:hiddenFill>
            </a:ext>
          </a:extLst>
        </p:spPr>
      </p:sp>
      <p:sp>
        <p:nvSpPr>
          <p:cNvPr id="12291" name="Rectangle 3">
            <a:extLst>
              <a:ext uri="{FF2B5EF4-FFF2-40B4-BE49-F238E27FC236}">
                <a16:creationId xmlns:a16="http://schemas.microsoft.com/office/drawing/2014/main" id="{AFB12891-9BC0-4C99-A87F-D18139D9C4B2}"/>
              </a:ext>
            </a:extLst>
          </p:cNvPr>
          <p:cNvSpPr>
            <a:spLocks noGrp="1" noChangeArrowheads="1"/>
          </p:cNvSpPr>
          <p:nvPr>
            <p:ph type="body" idx="1"/>
          </p:nvPr>
        </p:nvSpPr>
        <p:spPr>
          <a:xfrm>
            <a:off x="914400" y="4341813"/>
            <a:ext cx="5029200" cy="4649787"/>
          </a:xfrm>
          <a:noFill/>
          <a:ln/>
        </p:spPr>
        <p:txBody>
          <a:bodyPr lIns="92075" tIns="46038" rIns="92075" bIns="46038"/>
          <a:lstStyle/>
          <a:p>
            <a:pPr>
              <a:spcBef>
                <a:spcPct val="0"/>
              </a:spcBef>
            </a:pPr>
            <a:r>
              <a:rPr kumimoji="0" lang="en-US" altLang="en-US"/>
              <a:t>Kohn’s study indicated that working class parents and middle class to upper middle class white collar families raised their children with different emphases.</a:t>
            </a:r>
          </a:p>
          <a:p>
            <a:pPr>
              <a:spcBef>
                <a:spcPct val="0"/>
              </a:spcBef>
            </a:pPr>
            <a:r>
              <a:rPr kumimoji="0" lang="en-US" altLang="en-US"/>
              <a:t>These are ideal types, of course, and no one family will have all of either of these lists of characteristics. Rather, most families will be a “mix’ of both of these. However, working class families and middle class white collar families do exhibit different patterns. The blue collar parents are accustomed to taking orders at work. Therefore, they stress commands, obedience, etc. They are raising their children to go into a workplace where, to be successful and keep a job, their children will have to take orders. The white collar parents, on the other hand, work in an environment that stresses communications, creativity, and values autonomy; they may have to talk back to the boss to benefit the business. So their children are raised to be more independent,etc. This will then benefit those children when they grow up and enter a white collar workplace.</a:t>
            </a:r>
          </a:p>
          <a:p>
            <a:pPr>
              <a:spcBef>
                <a:spcPct val="0"/>
              </a:spcBef>
            </a:pPr>
            <a:r>
              <a:rPr kumimoji="0" lang="en-US" altLang="en-US"/>
              <a:t>In a society in which technical competence and higher education results in better jobs, more and more parents are beginning to emphasize autonomy. This is functional for a Post Industrial society which needs workers ready to take risks such as changing professions several times, going back to college to be re-educated, starting their own businesses, learning new technologies.</a:t>
            </a:r>
          </a:p>
          <a:p>
            <a:pPr>
              <a:spcBef>
                <a:spcPct val="0"/>
              </a:spcBef>
            </a:pPr>
            <a:r>
              <a:rPr kumimoji="0" lang="en-US" altLang="en-US"/>
              <a:t>Please remember to read about: Conflict theory maintains socialization “reproduces the class system.”  In other words, ascribed status, education and occupation, networks, role expectations, endogamy interact such that people create new families very similar to the family in which they were raised.</a:t>
            </a:r>
            <a:endParaRPr kumimoji="0"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246CD14-56CA-46B2-B364-E67F36212B0D}"/>
              </a:ext>
            </a:extLst>
          </p:cNvPr>
          <p:cNvSpPr>
            <a:spLocks noGrp="1" noChangeArrowheads="1"/>
          </p:cNvSpPr>
          <p:nvPr>
            <p:ph type="sldNum" sz="quarter" idx="5"/>
          </p:nvPr>
        </p:nvSpPr>
        <p:spPr>
          <a:ln/>
        </p:spPr>
        <p:txBody>
          <a:bodyPr/>
          <a:lstStyle/>
          <a:p>
            <a:fld id="{5880A85A-A76C-4705-B001-ACB464A291F0}" type="slidenum">
              <a:rPr lang="en-US" altLang="en-US"/>
              <a:pPr/>
              <a:t>11</a:t>
            </a:fld>
            <a:endParaRPr lang="en-US" altLang="en-US"/>
          </a:p>
        </p:txBody>
      </p:sp>
      <p:sp>
        <p:nvSpPr>
          <p:cNvPr id="44034" name="Rectangle 2">
            <a:extLst>
              <a:ext uri="{FF2B5EF4-FFF2-40B4-BE49-F238E27FC236}">
                <a16:creationId xmlns:a16="http://schemas.microsoft.com/office/drawing/2014/main" id="{C828BE1D-8A12-4FD2-A73A-74BA50BF0429}"/>
              </a:ext>
            </a:extLst>
          </p:cNvPr>
          <p:cNvSpPr>
            <a:spLocks noGrp="1" noRot="1" noChangeAspect="1" noChangeArrowheads="1" noTextEdit="1"/>
          </p:cNvSpPr>
          <p:nvPr>
            <p:ph type="sldImg"/>
          </p:nvPr>
        </p:nvSpPr>
        <p:spPr>
          <a:ln/>
        </p:spPr>
      </p:sp>
      <p:sp>
        <p:nvSpPr>
          <p:cNvPr id="44035" name="Rectangle 3">
            <a:extLst>
              <a:ext uri="{FF2B5EF4-FFF2-40B4-BE49-F238E27FC236}">
                <a16:creationId xmlns:a16="http://schemas.microsoft.com/office/drawing/2014/main" id="{51D3089C-EB47-4ECB-A4E7-CBCFB69CD817}"/>
              </a:ext>
            </a:extLst>
          </p:cNvPr>
          <p:cNvSpPr>
            <a:spLocks noGrp="1" noChangeArrowheads="1"/>
          </p:cNvSpPr>
          <p:nvPr>
            <p:ph type="body" idx="1"/>
          </p:nvPr>
        </p:nvSpPr>
        <p:spPr/>
        <p:txBody>
          <a:bodyPr/>
          <a:lstStyle/>
          <a:p>
            <a:r>
              <a:rPr lang="en-US" altLang="en-US"/>
              <a:t>For the purposes of class discussion: </a:t>
            </a:r>
          </a:p>
          <a:p>
            <a:r>
              <a:rPr lang="en-US" altLang="en-US"/>
              <a:t> the American Academy of Pediatrics notes that  children as young as 2 are spending, on average, 16 to 17 hours in front of the television every week; children, on average, view about 10,000 violent acts on television each year. The Academy has further recommended that children under the age of 2 watch no television.</a:t>
            </a:r>
          </a:p>
          <a:p>
            <a:endParaRPr lang="en-US" altLang="en-US"/>
          </a:p>
          <a:p>
            <a:endParaRPr lang="en-US" altLang="en-US"/>
          </a:p>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80BB235-9CE0-4843-B612-15511E30B1F4}"/>
              </a:ext>
            </a:extLst>
          </p:cNvPr>
          <p:cNvSpPr>
            <a:spLocks noGrp="1" noChangeArrowheads="1"/>
          </p:cNvSpPr>
          <p:nvPr>
            <p:ph type="sldNum" sz="quarter" idx="5"/>
          </p:nvPr>
        </p:nvSpPr>
        <p:spPr>
          <a:ln/>
        </p:spPr>
        <p:txBody>
          <a:bodyPr/>
          <a:lstStyle/>
          <a:p>
            <a:fld id="{819EC426-418E-4185-99E2-894BF4E26E4F}" type="slidenum">
              <a:rPr lang="en-US" altLang="en-US"/>
              <a:pPr/>
              <a:t>12</a:t>
            </a:fld>
            <a:endParaRPr lang="en-US" altLang="en-US"/>
          </a:p>
        </p:txBody>
      </p:sp>
      <p:sp>
        <p:nvSpPr>
          <p:cNvPr id="10242" name="Rectangle 1026">
            <a:extLst>
              <a:ext uri="{FF2B5EF4-FFF2-40B4-BE49-F238E27FC236}">
                <a16:creationId xmlns:a16="http://schemas.microsoft.com/office/drawing/2014/main" id="{ADD17016-C5CB-4090-9356-F562FED8CB54}"/>
              </a:ext>
            </a:extLst>
          </p:cNvPr>
          <p:cNvSpPr>
            <a:spLocks noGrp="1" noRot="1" noChangeAspect="1" noChangeArrowheads="1" noTextEdit="1"/>
          </p:cNvSpPr>
          <p:nvPr>
            <p:ph type="sldImg"/>
          </p:nvPr>
        </p:nvSpPr>
        <p:spPr>
          <a:xfrm>
            <a:off x="1143000" y="457200"/>
            <a:ext cx="4568825" cy="3427413"/>
          </a:xfrm>
          <a:ln w="12700" cap="flat">
            <a:solidFill>
              <a:schemeClr val="tx1"/>
            </a:solidFill>
          </a:ln>
          <a:extLst>
            <a:ext uri="{909E8E84-426E-40DD-AFC4-6F175D3DCCD1}">
              <a14:hiddenFill xmlns:a14="http://schemas.microsoft.com/office/drawing/2010/main">
                <a:noFill/>
              </a14:hiddenFill>
            </a:ext>
          </a:extLst>
        </p:spPr>
      </p:sp>
      <p:sp>
        <p:nvSpPr>
          <p:cNvPr id="10243" name="Rectangle 1027">
            <a:extLst>
              <a:ext uri="{FF2B5EF4-FFF2-40B4-BE49-F238E27FC236}">
                <a16:creationId xmlns:a16="http://schemas.microsoft.com/office/drawing/2014/main" id="{CC53A33A-A0F2-44B7-AFCC-8543F8DB83CF}"/>
              </a:ext>
            </a:extLst>
          </p:cNvPr>
          <p:cNvSpPr>
            <a:spLocks noGrp="1" noChangeArrowheads="1"/>
          </p:cNvSpPr>
          <p:nvPr>
            <p:ph type="body" idx="1"/>
          </p:nvPr>
        </p:nvSpPr>
        <p:spPr>
          <a:xfrm>
            <a:off x="914400" y="3962400"/>
            <a:ext cx="5029200" cy="4953000"/>
          </a:xfrm>
          <a:noFill/>
          <a:ln/>
        </p:spPr>
        <p:txBody>
          <a:bodyPr lIns="92075" tIns="46038" rIns="92075" bIns="46038"/>
          <a:lstStyle/>
          <a:p>
            <a:pPr>
              <a:spcBef>
                <a:spcPct val="0"/>
              </a:spcBef>
            </a:pPr>
            <a:r>
              <a:rPr kumimoji="0" lang="en-US" altLang="en-US"/>
              <a:t>While we are accustomed to complaints that children (or adults) watch too much television, a new mass media problem has emerged since 1994- Internet Addiction. The American Psychiatric Association has recognized Internet Addition Disorder. Some indications include: </a:t>
            </a:r>
          </a:p>
          <a:p>
            <a:pPr>
              <a:spcBef>
                <a:spcPct val="0"/>
              </a:spcBef>
            </a:pPr>
            <a:r>
              <a:rPr kumimoji="0" lang="en-US" altLang="en-US"/>
              <a:t>	1.Tolerance- needing more time online to achieve satisfaction.</a:t>
            </a:r>
          </a:p>
          <a:p>
            <a:pPr>
              <a:spcBef>
                <a:spcPct val="0"/>
              </a:spcBef>
            </a:pPr>
            <a:r>
              <a:rPr kumimoji="0" lang="en-US" altLang="en-US"/>
              <a:t>	2. Withdrawal symptoms that develop within a few days to a 	month after reducing or stopping use. The resumption of use 	decreases the symptoms.</a:t>
            </a:r>
          </a:p>
          <a:p>
            <a:pPr>
              <a:spcBef>
                <a:spcPct val="0"/>
              </a:spcBef>
            </a:pPr>
            <a:r>
              <a:rPr kumimoji="0" lang="en-US" altLang="en-US"/>
              <a:t>	3. Use of the Internet more often for longer periods of time. 	And spending time on Internet related activities (reading 		books, trying out software, etc.)</a:t>
            </a:r>
          </a:p>
          <a:p>
            <a:pPr>
              <a:spcBef>
                <a:spcPct val="0"/>
              </a:spcBef>
            </a:pPr>
            <a:r>
              <a:rPr kumimoji="0" lang="en-US" altLang="en-US"/>
              <a:t>	4. Neglect of other important life activities.</a:t>
            </a:r>
          </a:p>
          <a:p>
            <a:pPr>
              <a:spcBef>
                <a:spcPct val="0"/>
              </a:spcBef>
            </a:pPr>
            <a:r>
              <a:rPr kumimoji="0" lang="en-US" altLang="en-US"/>
              <a:t>	5. Excessive use impacts negatively on job, relationship, or 	other role obligations.</a:t>
            </a:r>
          </a:p>
          <a:p>
            <a:pPr>
              <a:spcBef>
                <a:spcPct val="0"/>
              </a:spcBef>
            </a:pPr>
            <a:endParaRPr kumimoji="0" lang="en-US" altLang="en-US"/>
          </a:p>
          <a:p>
            <a:pPr>
              <a:spcBef>
                <a:spcPct val="0"/>
              </a:spcBef>
            </a:pPr>
            <a:r>
              <a:rPr kumimoji="0" lang="en-US" altLang="en-US"/>
              <a:t>Some research has indicated that middle aged women and people already prone to depression and bipolar disorders are most likely to develop this disorder. The subject has been studied by psychologists. See:</a:t>
            </a:r>
          </a:p>
          <a:p>
            <a:pPr>
              <a:spcBef>
                <a:spcPct val="0"/>
              </a:spcBef>
            </a:pPr>
            <a:r>
              <a:rPr kumimoji="0" lang="en-US" altLang="en-US"/>
              <a:t>  http://www.apa.org/releases/internet.html</a:t>
            </a:r>
          </a:p>
          <a:p>
            <a:pPr>
              <a:spcBef>
                <a:spcPct val="0"/>
              </a:spcBef>
            </a:pPr>
            <a:r>
              <a:rPr kumimoji="0" lang="en-US" altLang="en-US"/>
              <a:t>http://www.chem.vt.edu/chem-dept/dessy/honors/papers/ferris.html</a:t>
            </a:r>
          </a:p>
          <a:p>
            <a:pPr>
              <a:spcBef>
                <a:spcPct val="0"/>
              </a:spcBef>
            </a:pPr>
            <a:r>
              <a:rPr kumimoji="0" lang="en-US" altLang="en-US"/>
              <a:t>http://rdz.stjohns.edu/~storm/iad.html</a:t>
            </a:r>
          </a:p>
          <a:p>
            <a:pPr>
              <a:spcBef>
                <a:spcPct val="0"/>
              </a:spcBef>
            </a:pPr>
            <a:endParaRPr kumimoji="0" lang="en-US" altLang="en-US"/>
          </a:p>
          <a:p>
            <a:pPr>
              <a:spcBef>
                <a:spcPct val="0"/>
              </a:spcBef>
            </a:pPr>
            <a:r>
              <a:rPr kumimoji="0" lang="en-US" altLang="en-US"/>
              <a:t>The Center for On-Line Addiction http://netaddiction.com/offers empirical research and includes a survey you can take online to see if you are affected. And on a lighter note, there’s the site Internet Junkies Anonymous which offers a 12 step program online. http://members.aol.com/Iainmacn/addicts/</a:t>
            </a:r>
          </a:p>
          <a:p>
            <a:pPr>
              <a:spcBef>
                <a:spcPct val="0"/>
              </a:spcBef>
            </a:pPr>
            <a:endParaRPr kumimoji="0" lang="en-US" altLang="en-US"/>
          </a:p>
          <a:p>
            <a:pPr>
              <a:spcBef>
                <a:spcPct val="0"/>
              </a:spcBef>
            </a:pPr>
            <a:endParaRPr kumimoji="0" lang="en-US" altLang="en-US"/>
          </a:p>
          <a:p>
            <a:pPr>
              <a:spcBef>
                <a:spcPct val="0"/>
              </a:spcBef>
            </a:pPr>
            <a:r>
              <a:rPr kumimoji="0" lang="en-US" altLang="en-US"/>
              <a:t>What sociological explanations could there be for this disorder?</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C17F137-D533-4DE2-A6FF-84492CE6602C}"/>
              </a:ext>
            </a:extLst>
          </p:cNvPr>
          <p:cNvSpPr>
            <a:spLocks noGrp="1" noChangeArrowheads="1"/>
          </p:cNvSpPr>
          <p:nvPr>
            <p:ph type="sldNum" sz="quarter" idx="5"/>
          </p:nvPr>
        </p:nvSpPr>
        <p:spPr>
          <a:ln/>
        </p:spPr>
        <p:txBody>
          <a:bodyPr/>
          <a:lstStyle/>
          <a:p>
            <a:fld id="{F7B44366-83DC-4947-A9BA-008E174323AB}" type="slidenum">
              <a:rPr lang="en-US" altLang="en-US"/>
              <a:pPr/>
              <a:t>2</a:t>
            </a:fld>
            <a:endParaRPr lang="en-US" altLang="en-US"/>
          </a:p>
        </p:txBody>
      </p:sp>
      <p:sp>
        <p:nvSpPr>
          <p:cNvPr id="28674" name="Rectangle 1026">
            <a:extLst>
              <a:ext uri="{FF2B5EF4-FFF2-40B4-BE49-F238E27FC236}">
                <a16:creationId xmlns:a16="http://schemas.microsoft.com/office/drawing/2014/main" id="{C91EE474-9E9B-4D61-909B-2F3C904E7B8F}"/>
              </a:ext>
            </a:extLst>
          </p:cNvPr>
          <p:cNvSpPr>
            <a:spLocks noGrp="1" noRot="1" noChangeAspect="1" noChangeArrowheads="1" noTextEdit="1"/>
          </p:cNvSpPr>
          <p:nvPr>
            <p:ph type="sldImg"/>
          </p:nvPr>
        </p:nvSpPr>
        <p:spPr>
          <a:xfrm>
            <a:off x="1144588" y="685800"/>
            <a:ext cx="4568825" cy="3427413"/>
          </a:xfrm>
          <a:ln w="12700" cap="flat">
            <a:solidFill>
              <a:schemeClr val="tx1"/>
            </a:solidFill>
          </a:ln>
          <a:extLst>
            <a:ext uri="{909E8E84-426E-40DD-AFC4-6F175D3DCCD1}">
              <a14:hiddenFill xmlns:a14="http://schemas.microsoft.com/office/drawing/2010/main">
                <a:noFill/>
              </a14:hiddenFill>
            </a:ext>
          </a:extLst>
        </p:spPr>
      </p:sp>
      <p:sp>
        <p:nvSpPr>
          <p:cNvPr id="28675" name="Rectangle 1027">
            <a:extLst>
              <a:ext uri="{FF2B5EF4-FFF2-40B4-BE49-F238E27FC236}">
                <a16:creationId xmlns:a16="http://schemas.microsoft.com/office/drawing/2014/main" id="{D0A202F0-5C5D-4573-8273-AF26694F1FD2}"/>
              </a:ext>
            </a:extLst>
          </p:cNvPr>
          <p:cNvSpPr>
            <a:spLocks noGrp="1" noChangeArrowheads="1"/>
          </p:cNvSpPr>
          <p:nvPr>
            <p:ph type="body" idx="1"/>
          </p:nvPr>
        </p:nvSpPr>
        <p:spPr>
          <a:xfrm>
            <a:off x="914400" y="4341813"/>
            <a:ext cx="5029200" cy="4113212"/>
          </a:xfrm>
          <a:noFill/>
          <a:ln/>
        </p:spPr>
        <p:txBody>
          <a:bodyPr lIns="92075" tIns="46038" rIns="92075" bIns="46038"/>
          <a:lstStyle/>
          <a:p>
            <a:pPr>
              <a:spcBef>
                <a:spcPct val="0"/>
              </a:spcBef>
            </a:pPr>
            <a:r>
              <a:rPr kumimoji="0" lang="en-US" altLang="en-US"/>
              <a:t>Biosociology maintains that human behavior in primarily the result of genetic influences and physiology. For example, male aggression has been linked to higher levels of the hormone testosterone. Therefore, biosociologists would say that males are inherently more aggressive than females and that this is a positive trait from an evolutionary standpoint because the more aggressive males would have been most likely to survive and acquire mates thus passing their aggressive genes along to their descendents. I suppose the gentle males all got wiped out….</a:t>
            </a:r>
          </a:p>
          <a:p>
            <a:pPr>
              <a:spcBef>
                <a:spcPct val="0"/>
              </a:spcBef>
            </a:pPr>
            <a:r>
              <a:rPr kumimoji="0" lang="en-US" altLang="en-US"/>
              <a:t>Well that’s the nature viewpoint in a nutshell- the nurture viewpoint would not deny the impact of biology on behavior but proposes that human behavior is much more complex than can be explained by raging hormones and that the influence of socialization far out weighs the impact of biology. Males may have testosterone, but they learn to be aggressive and they can also learn to be compassionate. </a:t>
            </a:r>
          </a:p>
          <a:p>
            <a:pPr>
              <a:spcBef>
                <a:spcPct val="0"/>
              </a:spcBef>
            </a:pPr>
            <a:r>
              <a:rPr kumimoji="0" lang="en-US" altLang="en-US"/>
              <a:t>Humans are social primates. You have read about Harlow’s experiments with monkeys and about the effects of social isolation on children.</a:t>
            </a:r>
          </a:p>
          <a:p>
            <a:pPr>
              <a:spcBef>
                <a:spcPct val="0"/>
              </a:spcBef>
            </a:pPr>
            <a:r>
              <a:rPr kumimoji="0" lang="en-US" altLang="en-US"/>
              <a:t>The socialization process transmits society’s values, norms, and culture to the young. Without this society itself would cease.</a:t>
            </a:r>
          </a:p>
          <a:p>
            <a:pPr>
              <a:spcBef>
                <a:spcPct val="0"/>
              </a:spcBef>
            </a:pPr>
            <a:endParaRPr kumimoji="0"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63CD137-197D-4513-AE84-E2BF0A71D724}"/>
              </a:ext>
            </a:extLst>
          </p:cNvPr>
          <p:cNvSpPr>
            <a:spLocks noGrp="1" noChangeArrowheads="1"/>
          </p:cNvSpPr>
          <p:nvPr>
            <p:ph type="sldNum" sz="quarter" idx="5"/>
          </p:nvPr>
        </p:nvSpPr>
        <p:spPr>
          <a:ln/>
        </p:spPr>
        <p:txBody>
          <a:bodyPr/>
          <a:lstStyle/>
          <a:p>
            <a:fld id="{50A09D52-30AE-4689-B2D2-0C66BEF68A3B}" type="slidenum">
              <a:rPr lang="en-US" altLang="en-US"/>
              <a:pPr/>
              <a:t>3</a:t>
            </a:fld>
            <a:endParaRPr lang="en-US" altLang="en-US"/>
          </a:p>
        </p:txBody>
      </p:sp>
      <p:sp>
        <p:nvSpPr>
          <p:cNvPr id="22530" name="Rectangle 2">
            <a:extLst>
              <a:ext uri="{FF2B5EF4-FFF2-40B4-BE49-F238E27FC236}">
                <a16:creationId xmlns:a16="http://schemas.microsoft.com/office/drawing/2014/main" id="{35E04B14-A410-475C-AF60-EF1CE9815BD4}"/>
              </a:ext>
            </a:extLst>
          </p:cNvPr>
          <p:cNvSpPr>
            <a:spLocks noGrp="1" noRot="1" noChangeAspect="1" noChangeArrowheads="1" noTextEdit="1"/>
          </p:cNvSpPr>
          <p:nvPr>
            <p:ph type="sldImg"/>
          </p:nvPr>
        </p:nvSpPr>
        <p:spPr>
          <a:xfrm>
            <a:off x="1144588" y="685800"/>
            <a:ext cx="4568825" cy="3427413"/>
          </a:xfrm>
          <a:ln w="12700" cap="flat">
            <a:solidFill>
              <a:schemeClr val="tx1"/>
            </a:solidFill>
          </a:ln>
          <a:extLst>
            <a:ext uri="{909E8E84-426E-40DD-AFC4-6F175D3DCCD1}">
              <a14:hiddenFill xmlns:a14="http://schemas.microsoft.com/office/drawing/2010/main">
                <a:noFill/>
              </a14:hiddenFill>
            </a:ext>
          </a:extLst>
        </p:spPr>
      </p:sp>
      <p:sp>
        <p:nvSpPr>
          <p:cNvPr id="22531" name="Rectangle 3">
            <a:extLst>
              <a:ext uri="{FF2B5EF4-FFF2-40B4-BE49-F238E27FC236}">
                <a16:creationId xmlns:a16="http://schemas.microsoft.com/office/drawing/2014/main" id="{3E60AE3A-600B-49C8-A552-48C0181270CF}"/>
              </a:ext>
            </a:extLst>
          </p:cNvPr>
          <p:cNvSpPr>
            <a:spLocks noGrp="1" noChangeArrowheads="1"/>
          </p:cNvSpPr>
          <p:nvPr>
            <p:ph type="body" idx="1"/>
          </p:nvPr>
        </p:nvSpPr>
        <p:spPr>
          <a:xfrm>
            <a:off x="914400" y="4341813"/>
            <a:ext cx="5029200" cy="4113212"/>
          </a:xfrm>
          <a:noFill/>
          <a:ln/>
        </p:spPr>
        <p:txBody>
          <a:bodyPr lIns="92075" tIns="46038" rIns="92075" bIns="46038"/>
          <a:lstStyle/>
          <a:p>
            <a:pPr>
              <a:spcBef>
                <a:spcPct val="0"/>
              </a:spcBef>
            </a:pPr>
            <a:r>
              <a:rPr kumimoji="0" lang="en-US" altLang="en-US" sz="2400"/>
              <a:t>Most social scientists agree that, while biology does influence some portions of our personalities, human beings have no instincts. They bear artricial young- the newborns are incapable of caring for themselves. In the case of humans this dependency lasts up to 20 years (socially anyhow), perhaps longer. Sociologists therefore maintain that the self we develop is a result mainly of our social circumstances.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9F5EFB2-6768-42C2-A39E-EADC3624DCD5}"/>
              </a:ext>
            </a:extLst>
          </p:cNvPr>
          <p:cNvSpPr>
            <a:spLocks noGrp="1" noChangeArrowheads="1"/>
          </p:cNvSpPr>
          <p:nvPr>
            <p:ph type="sldNum" sz="quarter" idx="5"/>
          </p:nvPr>
        </p:nvSpPr>
        <p:spPr>
          <a:ln/>
        </p:spPr>
        <p:txBody>
          <a:bodyPr/>
          <a:lstStyle/>
          <a:p>
            <a:fld id="{B644C77F-99DC-4761-9F96-C3DF1F5794F2}" type="slidenum">
              <a:rPr lang="en-US" altLang="en-US"/>
              <a:pPr/>
              <a:t>4</a:t>
            </a:fld>
            <a:endParaRPr lang="en-US" altLang="en-US"/>
          </a:p>
        </p:txBody>
      </p:sp>
      <p:sp>
        <p:nvSpPr>
          <p:cNvPr id="41986" name="Rectangle 2">
            <a:extLst>
              <a:ext uri="{FF2B5EF4-FFF2-40B4-BE49-F238E27FC236}">
                <a16:creationId xmlns:a16="http://schemas.microsoft.com/office/drawing/2014/main" id="{60094320-1285-48F3-8A7E-BD9E721C3BA2}"/>
              </a:ext>
            </a:extLst>
          </p:cNvPr>
          <p:cNvSpPr>
            <a:spLocks noGrp="1" noRot="1" noChangeAspect="1" noChangeArrowheads="1" noTextEdit="1"/>
          </p:cNvSpPr>
          <p:nvPr>
            <p:ph type="sldImg"/>
          </p:nvPr>
        </p:nvSpPr>
        <p:spPr>
          <a:ln/>
        </p:spPr>
      </p:sp>
      <p:sp>
        <p:nvSpPr>
          <p:cNvPr id="41987" name="Rectangle 3">
            <a:extLst>
              <a:ext uri="{FF2B5EF4-FFF2-40B4-BE49-F238E27FC236}">
                <a16:creationId xmlns:a16="http://schemas.microsoft.com/office/drawing/2014/main" id="{92BE1C9B-FD4E-4EF9-9CFD-270D6686964A}"/>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26E5B7A7-2A23-4368-9BB7-7CB5E6B39788}"/>
              </a:ext>
            </a:extLst>
          </p:cNvPr>
          <p:cNvSpPr>
            <a:spLocks noGrp="1" noChangeArrowheads="1"/>
          </p:cNvSpPr>
          <p:nvPr>
            <p:ph type="sldNum" sz="quarter" idx="5"/>
          </p:nvPr>
        </p:nvSpPr>
        <p:spPr>
          <a:ln/>
        </p:spPr>
        <p:txBody>
          <a:bodyPr/>
          <a:lstStyle/>
          <a:p>
            <a:fld id="{2F8B5B79-3F43-49E1-8623-3D3FF96C87FC}" type="slidenum">
              <a:rPr lang="en-US" altLang="en-US"/>
              <a:pPr/>
              <a:t>5</a:t>
            </a:fld>
            <a:endParaRPr lang="en-US" altLang="en-US"/>
          </a:p>
        </p:txBody>
      </p:sp>
      <p:sp>
        <p:nvSpPr>
          <p:cNvPr id="20482" name="Rectangle 2">
            <a:extLst>
              <a:ext uri="{FF2B5EF4-FFF2-40B4-BE49-F238E27FC236}">
                <a16:creationId xmlns:a16="http://schemas.microsoft.com/office/drawing/2014/main" id="{3115FE30-F753-4FA7-ACC8-E1E85B41893E}"/>
              </a:ext>
            </a:extLst>
          </p:cNvPr>
          <p:cNvSpPr>
            <a:spLocks noGrp="1" noRot="1" noChangeAspect="1" noChangeArrowheads="1" noTextEdit="1"/>
          </p:cNvSpPr>
          <p:nvPr>
            <p:ph type="sldImg"/>
          </p:nvPr>
        </p:nvSpPr>
        <p:spPr>
          <a:xfrm>
            <a:off x="1144588" y="685800"/>
            <a:ext cx="4568825" cy="3427413"/>
          </a:xfrm>
          <a:ln w="12700" cap="flat">
            <a:solidFill>
              <a:schemeClr val="tx1"/>
            </a:solidFill>
          </a:ln>
          <a:extLst>
            <a:ext uri="{909E8E84-426E-40DD-AFC4-6F175D3DCCD1}">
              <a14:hiddenFill xmlns:a14="http://schemas.microsoft.com/office/drawing/2010/main">
                <a:noFill/>
              </a14:hiddenFill>
            </a:ext>
          </a:extLst>
        </p:spPr>
      </p:sp>
      <p:sp>
        <p:nvSpPr>
          <p:cNvPr id="20483" name="Rectangle 3">
            <a:extLst>
              <a:ext uri="{FF2B5EF4-FFF2-40B4-BE49-F238E27FC236}">
                <a16:creationId xmlns:a16="http://schemas.microsoft.com/office/drawing/2014/main" id="{E77FD207-D9B0-4C26-B935-70F9C2AD7321}"/>
              </a:ext>
            </a:extLst>
          </p:cNvPr>
          <p:cNvSpPr>
            <a:spLocks noGrp="1" noChangeArrowheads="1"/>
          </p:cNvSpPr>
          <p:nvPr>
            <p:ph type="body" idx="1"/>
          </p:nvPr>
        </p:nvSpPr>
        <p:spPr>
          <a:xfrm>
            <a:off x="914400" y="4341813"/>
            <a:ext cx="5029200" cy="4113212"/>
          </a:xfrm>
          <a:noFill/>
          <a:ln/>
        </p:spPr>
        <p:txBody>
          <a:bodyPr lIns="92075" tIns="46038" rIns="92075" bIns="46038"/>
          <a:lstStyle/>
          <a:p>
            <a:pPr>
              <a:spcBef>
                <a:spcPct val="0"/>
              </a:spcBef>
            </a:pPr>
            <a:r>
              <a:rPr kumimoji="0" lang="en-US" altLang="en-US" sz="1800"/>
              <a:t>“I” is the subjective self; “Me” is the objective self.</a:t>
            </a:r>
          </a:p>
          <a:p>
            <a:pPr>
              <a:spcBef>
                <a:spcPct val="0"/>
              </a:spcBef>
            </a:pPr>
            <a:r>
              <a:rPr kumimoji="0" lang="en-US" altLang="en-US" sz="1800"/>
              <a:t>We are born with the I &amp; acquire the Me.</a:t>
            </a:r>
          </a:p>
          <a:p>
            <a:pPr>
              <a:spcBef>
                <a:spcPct val="0"/>
              </a:spcBef>
            </a:pPr>
            <a:r>
              <a:rPr kumimoji="0" lang="en-US" altLang="en-US" sz="1800"/>
              <a:t>The generalized other: awareness of society’s and group’s norms and values.</a:t>
            </a:r>
          </a:p>
          <a:p>
            <a:pPr>
              <a:spcBef>
                <a:spcPct val="0"/>
              </a:spcBef>
            </a:pPr>
            <a:endParaRPr kumimoji="0" lang="en-US" altLang="en-US" sz="1800"/>
          </a:p>
          <a:p>
            <a:pPr>
              <a:spcBef>
                <a:spcPct val="0"/>
              </a:spcBef>
            </a:pPr>
            <a:r>
              <a:rPr kumimoji="0" lang="en-US" altLang="en-US" sz="1800"/>
              <a:t>Mead is not specific about ages when each stage takes place. His schemata is more open than those of Erickson, Piaget, Kholberg. However, by elementary school, children have begun to be able to place themselves in the shoes of others, a skill which then develops in organized, supervised activities.</a:t>
            </a:r>
          </a:p>
          <a:p>
            <a:pPr>
              <a:spcBef>
                <a:spcPct val="0"/>
              </a:spcBef>
            </a:pPr>
            <a:endParaRPr kumimoji="0" lang="en-US" altLang="en-US" sz="24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60883D1-2E0C-4232-9AAD-6385F117E230}"/>
              </a:ext>
            </a:extLst>
          </p:cNvPr>
          <p:cNvSpPr>
            <a:spLocks noGrp="1" noChangeArrowheads="1"/>
          </p:cNvSpPr>
          <p:nvPr>
            <p:ph type="sldNum" sz="quarter" idx="5"/>
          </p:nvPr>
        </p:nvSpPr>
        <p:spPr>
          <a:ln/>
        </p:spPr>
        <p:txBody>
          <a:bodyPr/>
          <a:lstStyle/>
          <a:p>
            <a:fld id="{8AD79581-2159-4A22-9FD9-CBCAB970E720}" type="slidenum">
              <a:rPr lang="en-US" altLang="en-US"/>
              <a:pPr/>
              <a:t>6</a:t>
            </a:fld>
            <a:endParaRPr lang="en-US" altLang="en-US"/>
          </a:p>
        </p:txBody>
      </p:sp>
      <p:sp>
        <p:nvSpPr>
          <p:cNvPr id="43010" name="Rectangle 2">
            <a:extLst>
              <a:ext uri="{FF2B5EF4-FFF2-40B4-BE49-F238E27FC236}">
                <a16:creationId xmlns:a16="http://schemas.microsoft.com/office/drawing/2014/main" id="{82B6E189-6C88-4F75-903B-677B1A103AA2}"/>
              </a:ext>
            </a:extLst>
          </p:cNvPr>
          <p:cNvSpPr>
            <a:spLocks noGrp="1" noRot="1" noChangeAspect="1" noChangeArrowheads="1" noTextEdit="1"/>
          </p:cNvSpPr>
          <p:nvPr>
            <p:ph type="sldImg"/>
          </p:nvPr>
        </p:nvSpPr>
        <p:spPr>
          <a:ln/>
        </p:spPr>
      </p:sp>
      <p:sp>
        <p:nvSpPr>
          <p:cNvPr id="43011" name="Rectangle 3">
            <a:extLst>
              <a:ext uri="{FF2B5EF4-FFF2-40B4-BE49-F238E27FC236}">
                <a16:creationId xmlns:a16="http://schemas.microsoft.com/office/drawing/2014/main" id="{B47B9BE5-E7FE-4309-A2E1-5E94EC810D9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276E6FD-05F1-42DD-81AE-5E407034B20E}"/>
              </a:ext>
            </a:extLst>
          </p:cNvPr>
          <p:cNvSpPr>
            <a:spLocks noGrp="1" noChangeArrowheads="1"/>
          </p:cNvSpPr>
          <p:nvPr>
            <p:ph type="sldNum" sz="quarter" idx="5"/>
          </p:nvPr>
        </p:nvSpPr>
        <p:spPr>
          <a:ln/>
        </p:spPr>
        <p:txBody>
          <a:bodyPr/>
          <a:lstStyle/>
          <a:p>
            <a:fld id="{1B41256F-B36D-4647-B4E4-D486694D6025}" type="slidenum">
              <a:rPr lang="en-US" altLang="en-US"/>
              <a:pPr/>
              <a:t>7</a:t>
            </a:fld>
            <a:endParaRPr lang="en-US" altLang="en-US"/>
          </a:p>
        </p:txBody>
      </p:sp>
      <p:sp>
        <p:nvSpPr>
          <p:cNvPr id="18434" name="Rectangle 2">
            <a:extLst>
              <a:ext uri="{FF2B5EF4-FFF2-40B4-BE49-F238E27FC236}">
                <a16:creationId xmlns:a16="http://schemas.microsoft.com/office/drawing/2014/main" id="{DCAC05C6-312F-4589-BF78-B68673A0545A}"/>
              </a:ext>
            </a:extLst>
          </p:cNvPr>
          <p:cNvSpPr>
            <a:spLocks noGrp="1" noRot="1" noChangeAspect="1" noChangeArrowheads="1" noTextEdit="1"/>
          </p:cNvSpPr>
          <p:nvPr>
            <p:ph type="sldImg"/>
          </p:nvPr>
        </p:nvSpPr>
        <p:spPr>
          <a:xfrm>
            <a:off x="1144588" y="685800"/>
            <a:ext cx="4568825" cy="3427413"/>
          </a:xfrm>
          <a:ln w="12700" cap="flat">
            <a:solidFill>
              <a:schemeClr val="tx1"/>
            </a:solidFill>
          </a:ln>
          <a:extLst>
            <a:ext uri="{909E8E84-426E-40DD-AFC4-6F175D3DCCD1}">
              <a14:hiddenFill xmlns:a14="http://schemas.microsoft.com/office/drawing/2010/main">
                <a:noFill/>
              </a14:hiddenFill>
            </a:ext>
          </a:extLst>
        </p:spPr>
      </p:sp>
      <p:sp>
        <p:nvSpPr>
          <p:cNvPr id="18435" name="Rectangle 3">
            <a:extLst>
              <a:ext uri="{FF2B5EF4-FFF2-40B4-BE49-F238E27FC236}">
                <a16:creationId xmlns:a16="http://schemas.microsoft.com/office/drawing/2014/main" id="{1419848C-E27E-40EA-91C8-877D5D0F4773}"/>
              </a:ext>
            </a:extLst>
          </p:cNvPr>
          <p:cNvSpPr>
            <a:spLocks noGrp="1" noChangeArrowheads="1"/>
          </p:cNvSpPr>
          <p:nvPr>
            <p:ph type="body" idx="1"/>
          </p:nvPr>
        </p:nvSpPr>
        <p:spPr>
          <a:xfrm>
            <a:off x="914400" y="4341813"/>
            <a:ext cx="5029200" cy="4113212"/>
          </a:xfrm>
          <a:ln/>
        </p:spPr>
        <p:txBody>
          <a:bodyPr lIns="92075" tIns="46038" rIns="92075" bIns="46038"/>
          <a:lstStyle/>
          <a:p>
            <a:pPr>
              <a:spcBef>
                <a:spcPct val="0"/>
              </a:spcBef>
            </a:pPr>
            <a:endParaRPr kumimoji="0" lang="en-US" altLang="en-US" sz="24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16904F4-6EF8-4536-B8B7-E4968094C89B}"/>
              </a:ext>
            </a:extLst>
          </p:cNvPr>
          <p:cNvSpPr>
            <a:spLocks noGrp="1" noChangeArrowheads="1"/>
          </p:cNvSpPr>
          <p:nvPr>
            <p:ph type="sldNum" sz="quarter" idx="5"/>
          </p:nvPr>
        </p:nvSpPr>
        <p:spPr>
          <a:ln/>
        </p:spPr>
        <p:txBody>
          <a:bodyPr/>
          <a:lstStyle/>
          <a:p>
            <a:fld id="{F137F107-131A-4F7A-ACAB-61323BA9807C}" type="slidenum">
              <a:rPr lang="en-US" altLang="en-US"/>
              <a:pPr/>
              <a:t>8</a:t>
            </a:fld>
            <a:endParaRPr lang="en-US" altLang="en-US"/>
          </a:p>
        </p:txBody>
      </p:sp>
      <p:sp>
        <p:nvSpPr>
          <p:cNvPr id="16386" name="Rectangle 2">
            <a:extLst>
              <a:ext uri="{FF2B5EF4-FFF2-40B4-BE49-F238E27FC236}">
                <a16:creationId xmlns:a16="http://schemas.microsoft.com/office/drawing/2014/main" id="{06A910C4-9717-4D7E-B1D2-48C89C5AA806}"/>
              </a:ext>
            </a:extLst>
          </p:cNvPr>
          <p:cNvSpPr>
            <a:spLocks noGrp="1" noRot="1" noChangeAspect="1" noChangeArrowheads="1" noTextEdit="1"/>
          </p:cNvSpPr>
          <p:nvPr>
            <p:ph type="sldImg"/>
          </p:nvPr>
        </p:nvSpPr>
        <p:spPr>
          <a:xfrm>
            <a:off x="1144588" y="685800"/>
            <a:ext cx="4568825" cy="3427413"/>
          </a:xfrm>
          <a:ln w="12700" cap="flat">
            <a:solidFill>
              <a:schemeClr val="tx1"/>
            </a:solidFill>
          </a:ln>
          <a:extLst>
            <a:ext uri="{909E8E84-426E-40DD-AFC4-6F175D3DCCD1}">
              <a14:hiddenFill xmlns:a14="http://schemas.microsoft.com/office/drawing/2010/main">
                <a:noFill/>
              </a14:hiddenFill>
            </a:ext>
          </a:extLst>
        </p:spPr>
      </p:sp>
      <p:sp>
        <p:nvSpPr>
          <p:cNvPr id="16387" name="Rectangle 3">
            <a:extLst>
              <a:ext uri="{FF2B5EF4-FFF2-40B4-BE49-F238E27FC236}">
                <a16:creationId xmlns:a16="http://schemas.microsoft.com/office/drawing/2014/main" id="{6792F5B0-81F5-4682-B26B-31E7C707D174}"/>
              </a:ext>
            </a:extLst>
          </p:cNvPr>
          <p:cNvSpPr>
            <a:spLocks noGrp="1" noChangeArrowheads="1"/>
          </p:cNvSpPr>
          <p:nvPr>
            <p:ph type="body" idx="1"/>
          </p:nvPr>
        </p:nvSpPr>
        <p:spPr>
          <a:xfrm>
            <a:off x="914400" y="4341813"/>
            <a:ext cx="5029200" cy="4113212"/>
          </a:xfrm>
          <a:ln/>
        </p:spPr>
        <p:txBody>
          <a:bodyPr lIns="92075" tIns="46038" rIns="92075" bIns="46038"/>
          <a:lstStyle/>
          <a:p>
            <a:pPr>
              <a:spcBef>
                <a:spcPct val="0"/>
              </a:spcBef>
            </a:pPr>
            <a:endParaRPr kumimoji="0" lang="en-US" altLang="en-US" sz="24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61C52B0-E4D7-49FD-B3F5-6FD51CE1F782}"/>
              </a:ext>
            </a:extLst>
          </p:cNvPr>
          <p:cNvSpPr>
            <a:spLocks noGrp="1" noChangeArrowheads="1"/>
          </p:cNvSpPr>
          <p:nvPr>
            <p:ph type="sldNum" sz="quarter" idx="5"/>
          </p:nvPr>
        </p:nvSpPr>
        <p:spPr>
          <a:ln/>
        </p:spPr>
        <p:txBody>
          <a:bodyPr/>
          <a:lstStyle/>
          <a:p>
            <a:fld id="{1C6BDDD6-8424-4A9C-9002-1446341CCA6B}" type="slidenum">
              <a:rPr lang="en-US" altLang="en-US"/>
              <a:pPr/>
              <a:t>9</a:t>
            </a:fld>
            <a:endParaRPr lang="en-US" altLang="en-US"/>
          </a:p>
        </p:txBody>
      </p:sp>
      <p:sp>
        <p:nvSpPr>
          <p:cNvPr id="14338" name="Rectangle 2">
            <a:extLst>
              <a:ext uri="{FF2B5EF4-FFF2-40B4-BE49-F238E27FC236}">
                <a16:creationId xmlns:a16="http://schemas.microsoft.com/office/drawing/2014/main" id="{B3167741-151D-449A-B1F6-B7253EE36182}"/>
              </a:ext>
            </a:extLst>
          </p:cNvPr>
          <p:cNvSpPr>
            <a:spLocks noGrp="1" noRot="1" noChangeAspect="1" noChangeArrowheads="1" noTextEdit="1"/>
          </p:cNvSpPr>
          <p:nvPr>
            <p:ph type="sldImg"/>
          </p:nvPr>
        </p:nvSpPr>
        <p:spPr>
          <a:xfrm>
            <a:off x="1144588" y="685800"/>
            <a:ext cx="4568825" cy="3427413"/>
          </a:xfrm>
          <a:ln w="12700" cap="flat">
            <a:solidFill>
              <a:schemeClr val="tx1"/>
            </a:solidFill>
          </a:ln>
          <a:extLst>
            <a:ext uri="{909E8E84-426E-40DD-AFC4-6F175D3DCCD1}">
              <a14:hiddenFill xmlns:a14="http://schemas.microsoft.com/office/drawing/2010/main">
                <a:noFill/>
              </a14:hiddenFill>
            </a:ext>
          </a:extLst>
        </p:spPr>
      </p:sp>
      <p:sp>
        <p:nvSpPr>
          <p:cNvPr id="14339" name="Rectangle 3">
            <a:extLst>
              <a:ext uri="{FF2B5EF4-FFF2-40B4-BE49-F238E27FC236}">
                <a16:creationId xmlns:a16="http://schemas.microsoft.com/office/drawing/2014/main" id="{D4C9ACDA-F61D-48DB-A8C9-498C1AC9CB1A}"/>
              </a:ext>
            </a:extLst>
          </p:cNvPr>
          <p:cNvSpPr>
            <a:spLocks noGrp="1" noChangeArrowheads="1"/>
          </p:cNvSpPr>
          <p:nvPr>
            <p:ph type="body" idx="1"/>
          </p:nvPr>
        </p:nvSpPr>
        <p:spPr>
          <a:xfrm>
            <a:off x="914400" y="4341813"/>
            <a:ext cx="5029200" cy="4113212"/>
          </a:xfrm>
          <a:noFill/>
          <a:ln/>
        </p:spPr>
        <p:txBody>
          <a:bodyPr lIns="92075" tIns="46038" rIns="92075" bIns="46038"/>
          <a:lstStyle/>
          <a:p>
            <a:pPr>
              <a:spcBef>
                <a:spcPct val="0"/>
              </a:spcBef>
            </a:pPr>
            <a:r>
              <a:rPr kumimoji="0" lang="en-US" altLang="en-US" sz="1800"/>
              <a:t>What is a primary group? </a:t>
            </a:r>
          </a:p>
          <a:p>
            <a:pPr>
              <a:spcBef>
                <a:spcPct val="0"/>
              </a:spcBef>
            </a:pPr>
            <a:r>
              <a:rPr kumimoji="0" lang="en-US" altLang="en-US" sz="1800"/>
              <a:t>What is a secondary group?</a:t>
            </a:r>
          </a:p>
          <a:p>
            <a:pPr>
              <a:spcBef>
                <a:spcPct val="0"/>
              </a:spcBef>
            </a:pPr>
            <a:r>
              <a:rPr kumimoji="0" lang="en-US" altLang="en-US" sz="1800"/>
              <a:t> In which of these do we send most of our adult lives?</a:t>
            </a:r>
          </a:p>
          <a:p>
            <a:pPr>
              <a:spcBef>
                <a:spcPct val="0"/>
              </a:spcBef>
            </a:pPr>
            <a:endParaRPr kumimoji="0" lang="en-US" altLang="en-US" sz="1800"/>
          </a:p>
          <a:p>
            <a:pPr>
              <a:spcBef>
                <a:spcPct val="0"/>
              </a:spcBef>
            </a:pPr>
            <a:r>
              <a:rPr kumimoji="0" lang="en-US" altLang="en-US" sz="1800"/>
              <a:t>The period from infancy to about five years is the most important time in our lives for socialization. We learn more during this time span than during the entire rest of our lives. We start out at birth knowing nothing. By the time we are 5 we can speak, write (some), count, tie our shoes, walk. . . . .</a:t>
            </a:r>
          </a:p>
          <a:p>
            <a:pPr>
              <a:spcBef>
                <a:spcPct val="0"/>
              </a:spcBef>
            </a:pPr>
            <a:r>
              <a:rPr kumimoji="0" lang="en-US" altLang="en-US" sz="1800"/>
              <a:t>We learn values as well during this time.</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D805DA0B-5010-41BE-9337-E028CD1E1405}"/>
              </a:ext>
            </a:extLst>
          </p:cNvPr>
          <p:cNvSpPr>
            <a:spLocks noGrp="1" noChangeArrowheads="1"/>
          </p:cNvSpPr>
          <p:nvPr>
            <p:ph type="ctrTitle"/>
          </p:nvPr>
        </p:nvSpPr>
        <p:spPr>
          <a:xfrm>
            <a:off x="914400" y="685800"/>
            <a:ext cx="7721600" cy="1143000"/>
          </a:xfrm>
        </p:spPr>
        <p:txBody>
          <a:bodyPr/>
          <a:lstStyle>
            <a:lvl1pPr>
              <a:defRPr/>
            </a:lvl1pPr>
          </a:lstStyle>
          <a:p>
            <a:pPr lvl="0"/>
            <a:r>
              <a:rPr lang="en-US" altLang="en-US" noProof="0"/>
              <a:t>Click to edit Master title style</a:t>
            </a:r>
          </a:p>
        </p:txBody>
      </p:sp>
      <p:sp>
        <p:nvSpPr>
          <p:cNvPr id="32771" name="Rectangle 3">
            <a:extLst>
              <a:ext uri="{FF2B5EF4-FFF2-40B4-BE49-F238E27FC236}">
                <a16:creationId xmlns:a16="http://schemas.microsoft.com/office/drawing/2014/main" id="{E79363AC-0DEC-4BE9-B943-AE03E4B32B10}"/>
              </a:ext>
            </a:extLst>
          </p:cNvPr>
          <p:cNvSpPr>
            <a:spLocks noGrp="1" noChangeArrowheads="1"/>
          </p:cNvSpPr>
          <p:nvPr>
            <p:ph type="subTitle" idx="1"/>
          </p:nvPr>
        </p:nvSpPr>
        <p:spPr>
          <a:xfrm>
            <a:off x="2133600" y="3886200"/>
            <a:ext cx="6400800" cy="1771650"/>
          </a:xfrm>
        </p:spPr>
        <p:txBody>
          <a:bodyPr/>
          <a:lstStyle>
            <a:lvl1pPr marL="0" indent="0">
              <a:buFont typeface="Monotype Sorts" pitchFamily="2" charset="2"/>
              <a:buNone/>
              <a:defRPr>
                <a:latin typeface="Arial Black" panose="020B0A04020102020204" pitchFamily="34" charset="0"/>
              </a:defRPr>
            </a:lvl1pPr>
          </a:lstStyle>
          <a:p>
            <a:pPr lvl="0"/>
            <a:r>
              <a:rPr lang="en-US" altLang="en-US" noProof="0"/>
              <a:t>Click to edit Master subtitle style</a:t>
            </a:r>
          </a:p>
        </p:txBody>
      </p:sp>
      <p:sp>
        <p:nvSpPr>
          <p:cNvPr id="32772" name="Rectangle 4">
            <a:extLst>
              <a:ext uri="{FF2B5EF4-FFF2-40B4-BE49-F238E27FC236}">
                <a16:creationId xmlns:a16="http://schemas.microsoft.com/office/drawing/2014/main" id="{12438643-6004-4C37-BEDA-6C6B94B4B234}"/>
              </a:ext>
            </a:extLst>
          </p:cNvPr>
          <p:cNvSpPr>
            <a:spLocks noGrp="1" noChangeArrowheads="1"/>
          </p:cNvSpPr>
          <p:nvPr>
            <p:ph type="dt" sz="half" idx="2"/>
          </p:nvPr>
        </p:nvSpPr>
        <p:spPr>
          <a:xfrm>
            <a:off x="711200" y="6229350"/>
            <a:ext cx="1930400" cy="514350"/>
          </a:xfrm>
        </p:spPr>
        <p:txBody>
          <a:bodyPr/>
          <a:lstStyle>
            <a:lvl1pPr>
              <a:defRPr>
                <a:solidFill>
                  <a:srgbClr val="5E574E"/>
                </a:solidFill>
              </a:defRPr>
            </a:lvl1pPr>
          </a:lstStyle>
          <a:p>
            <a:endParaRPr lang="en-US" altLang="en-US"/>
          </a:p>
        </p:txBody>
      </p:sp>
      <p:sp>
        <p:nvSpPr>
          <p:cNvPr id="32773" name="Rectangle 5">
            <a:extLst>
              <a:ext uri="{FF2B5EF4-FFF2-40B4-BE49-F238E27FC236}">
                <a16:creationId xmlns:a16="http://schemas.microsoft.com/office/drawing/2014/main" id="{818AB110-50A9-4335-95B4-E6F7B117025E}"/>
              </a:ext>
            </a:extLst>
          </p:cNvPr>
          <p:cNvSpPr>
            <a:spLocks noGrp="1" noChangeArrowheads="1"/>
          </p:cNvSpPr>
          <p:nvPr>
            <p:ph type="ftr" sz="quarter" idx="3"/>
          </p:nvPr>
        </p:nvSpPr>
        <p:spPr>
          <a:xfrm>
            <a:off x="3149600" y="6229350"/>
            <a:ext cx="2844800" cy="514350"/>
          </a:xfrm>
        </p:spPr>
        <p:txBody>
          <a:bodyPr/>
          <a:lstStyle>
            <a:lvl1pPr>
              <a:defRPr>
                <a:solidFill>
                  <a:srgbClr val="5E574E"/>
                </a:solidFill>
              </a:defRPr>
            </a:lvl1pPr>
          </a:lstStyle>
          <a:p>
            <a:endParaRPr lang="en-US" altLang="en-US"/>
          </a:p>
        </p:txBody>
      </p:sp>
      <p:sp>
        <p:nvSpPr>
          <p:cNvPr id="32774" name="Rectangle 6">
            <a:extLst>
              <a:ext uri="{FF2B5EF4-FFF2-40B4-BE49-F238E27FC236}">
                <a16:creationId xmlns:a16="http://schemas.microsoft.com/office/drawing/2014/main" id="{5552C06D-3E79-49CA-BDD9-D8CF75B36B7B}"/>
              </a:ext>
            </a:extLst>
          </p:cNvPr>
          <p:cNvSpPr>
            <a:spLocks noGrp="1" noChangeArrowheads="1"/>
          </p:cNvSpPr>
          <p:nvPr>
            <p:ph type="sldNum" sz="quarter" idx="4"/>
          </p:nvPr>
        </p:nvSpPr>
        <p:spPr>
          <a:xfrm>
            <a:off x="6604000" y="6229350"/>
            <a:ext cx="1828800" cy="514350"/>
          </a:xfrm>
        </p:spPr>
        <p:txBody>
          <a:bodyPr/>
          <a:lstStyle>
            <a:lvl1pPr>
              <a:defRPr>
                <a:solidFill>
                  <a:srgbClr val="5E574E"/>
                </a:solidFill>
              </a:defRPr>
            </a:lvl1pPr>
          </a:lstStyle>
          <a:p>
            <a:fld id="{509ED689-23CB-4466-ACE5-9AD5EC6E6FC2}" type="slidenum">
              <a:rPr lang="en-US" altLang="en-US"/>
              <a:pPr/>
              <a:t>‹#›</a:t>
            </a:fld>
            <a:endParaRPr lang="en-US" altLang="en-US"/>
          </a:p>
        </p:txBody>
      </p:sp>
      <p:pic>
        <p:nvPicPr>
          <p:cNvPr id="32775" name="Picture 7" descr="A:\paint.GIF">
            <a:extLst>
              <a:ext uri="{FF2B5EF4-FFF2-40B4-BE49-F238E27FC236}">
                <a16:creationId xmlns:a16="http://schemas.microsoft.com/office/drawing/2014/main" id="{5D75C4F3-EFF9-421D-BC91-AE0F8EE8C54B}"/>
              </a:ext>
            </a:extLst>
          </p:cNvPr>
          <p:cNvPicPr>
            <a:picLocks noChangeAspect="1" noChangeArrowheads="1"/>
          </p:cNvPicPr>
          <p:nvPr/>
        </p:nvPicPr>
        <p:blipFill>
          <a:blip r:embed="rId2">
            <a:clrChange>
              <a:clrFrom>
                <a:srgbClr val="C0C0C0"/>
              </a:clrFrom>
              <a:clrTo>
                <a:srgbClr val="C0C0C0">
                  <a:alpha val="0"/>
                </a:srgbClr>
              </a:clrTo>
            </a:clrChange>
            <a:extLst>
              <a:ext uri="{28A0092B-C50C-407E-A947-70E740481C1C}">
                <a14:useLocalDpi xmlns:a14="http://schemas.microsoft.com/office/drawing/2010/main" val="0"/>
              </a:ext>
            </a:extLst>
          </a:blip>
          <a:srcRect/>
          <a:stretch>
            <a:fillRect/>
          </a:stretch>
        </p:blipFill>
        <p:spPr bwMode="auto">
          <a:xfrm>
            <a:off x="914400" y="1828800"/>
            <a:ext cx="8229600" cy="384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F9F56-6A8C-40E6-BF0F-B66C4584F29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9D02286-F1D8-4E04-9271-EFF47226091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6A93758-D8D7-40DE-B5A2-A216C31D2CD9}"/>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11C368B-0D5B-4895-AF88-E5ED3BE2A3FB}"/>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72BAB7C-6371-4849-956A-38746C4CAD3B}"/>
              </a:ext>
            </a:extLst>
          </p:cNvPr>
          <p:cNvSpPr>
            <a:spLocks noGrp="1"/>
          </p:cNvSpPr>
          <p:nvPr>
            <p:ph type="sldNum" sz="quarter" idx="12"/>
          </p:nvPr>
        </p:nvSpPr>
        <p:spPr/>
        <p:txBody>
          <a:bodyPr/>
          <a:lstStyle>
            <a:lvl1pPr>
              <a:defRPr/>
            </a:lvl1pPr>
          </a:lstStyle>
          <a:p>
            <a:fld id="{EEEE4064-7925-4071-A13C-4E01ADA255C8}" type="slidenum">
              <a:rPr lang="en-US" altLang="en-US"/>
              <a:pPr/>
              <a:t>‹#›</a:t>
            </a:fld>
            <a:endParaRPr lang="en-US" altLang="en-US"/>
          </a:p>
        </p:txBody>
      </p:sp>
    </p:spTree>
    <p:extLst>
      <p:ext uri="{BB962C8B-B14F-4D97-AF65-F5344CB8AC3E}">
        <p14:creationId xmlns:p14="http://schemas.microsoft.com/office/powerpoint/2010/main" val="861051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A70D40-16BE-48B3-AFDC-91B2B011B175}"/>
              </a:ext>
            </a:extLst>
          </p:cNvPr>
          <p:cNvSpPr>
            <a:spLocks noGrp="1"/>
          </p:cNvSpPr>
          <p:nvPr>
            <p:ph type="title" orient="vert"/>
          </p:nvPr>
        </p:nvSpPr>
        <p:spPr>
          <a:xfrm>
            <a:off x="6578600" y="228600"/>
            <a:ext cx="2057400" cy="58293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BB0B83D-EB06-4CE4-A1C7-0073102AB822}"/>
              </a:ext>
            </a:extLst>
          </p:cNvPr>
          <p:cNvSpPr>
            <a:spLocks noGrp="1"/>
          </p:cNvSpPr>
          <p:nvPr>
            <p:ph type="body" orient="vert" idx="1"/>
          </p:nvPr>
        </p:nvSpPr>
        <p:spPr>
          <a:xfrm>
            <a:off x="406400" y="228600"/>
            <a:ext cx="6019800" cy="58293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80D19D-BECD-45A1-8A94-C4B338B07E3B}"/>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7B7516C9-DE33-4D1C-956E-CCE31F06CB09}"/>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FB5AFEC-5C4D-47EE-9043-9C8C9A62E28E}"/>
              </a:ext>
            </a:extLst>
          </p:cNvPr>
          <p:cNvSpPr>
            <a:spLocks noGrp="1"/>
          </p:cNvSpPr>
          <p:nvPr>
            <p:ph type="sldNum" sz="quarter" idx="12"/>
          </p:nvPr>
        </p:nvSpPr>
        <p:spPr/>
        <p:txBody>
          <a:bodyPr/>
          <a:lstStyle>
            <a:lvl1pPr>
              <a:defRPr/>
            </a:lvl1pPr>
          </a:lstStyle>
          <a:p>
            <a:fld id="{24EFD727-A30C-485C-8F5D-1DB2CB8A65F9}" type="slidenum">
              <a:rPr lang="en-US" altLang="en-US"/>
              <a:pPr/>
              <a:t>‹#›</a:t>
            </a:fld>
            <a:endParaRPr lang="en-US" altLang="en-US"/>
          </a:p>
        </p:txBody>
      </p:sp>
    </p:spTree>
    <p:extLst>
      <p:ext uri="{BB962C8B-B14F-4D97-AF65-F5344CB8AC3E}">
        <p14:creationId xmlns:p14="http://schemas.microsoft.com/office/powerpoint/2010/main" val="599249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F5480-9AF7-4378-94B5-7347C3346DD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EE29AA5-8FA1-41A2-AE3B-BDD4FB7BD77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D4D63D-BF66-4F23-AC3B-5ABF0401AEEF}"/>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3E6BC78-9CCD-4B5A-9209-4E214744045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883A1BB-9ABD-4F50-B451-6A64F66F433E}"/>
              </a:ext>
            </a:extLst>
          </p:cNvPr>
          <p:cNvSpPr>
            <a:spLocks noGrp="1"/>
          </p:cNvSpPr>
          <p:nvPr>
            <p:ph type="sldNum" sz="quarter" idx="12"/>
          </p:nvPr>
        </p:nvSpPr>
        <p:spPr/>
        <p:txBody>
          <a:bodyPr/>
          <a:lstStyle>
            <a:lvl1pPr>
              <a:defRPr/>
            </a:lvl1pPr>
          </a:lstStyle>
          <a:p>
            <a:fld id="{1E222EE4-7129-45AD-8E75-B4CB5950531D}" type="slidenum">
              <a:rPr lang="en-US" altLang="en-US"/>
              <a:pPr/>
              <a:t>‹#›</a:t>
            </a:fld>
            <a:endParaRPr lang="en-US" altLang="en-US"/>
          </a:p>
        </p:txBody>
      </p:sp>
    </p:spTree>
    <p:extLst>
      <p:ext uri="{BB962C8B-B14F-4D97-AF65-F5344CB8AC3E}">
        <p14:creationId xmlns:p14="http://schemas.microsoft.com/office/powerpoint/2010/main" val="522940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5FB88-005E-4000-96AD-18135D8E0B99}"/>
              </a:ext>
            </a:extLst>
          </p:cNvPr>
          <p:cNvSpPr>
            <a:spLocks noGrp="1"/>
          </p:cNvSpPr>
          <p:nvPr>
            <p:ph type="title"/>
          </p:nvPr>
        </p:nvSpPr>
        <p:spPr>
          <a:xfrm>
            <a:off x="623888" y="1709738"/>
            <a:ext cx="7886700" cy="2852737"/>
          </a:xfrm>
        </p:spPr>
        <p:txBody>
          <a:bodyPr/>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BF477DF-AE2D-44A0-AF28-FE1286612C47}"/>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a:extLst>
              <a:ext uri="{FF2B5EF4-FFF2-40B4-BE49-F238E27FC236}">
                <a16:creationId xmlns:a16="http://schemas.microsoft.com/office/drawing/2014/main" id="{7A6F0578-73AC-4CCF-9CB2-A8A24616942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CABF617-CD56-4823-99A5-89DCD6591BD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7443E1C-818D-44BE-A109-8534BEDD68E9}"/>
              </a:ext>
            </a:extLst>
          </p:cNvPr>
          <p:cNvSpPr>
            <a:spLocks noGrp="1"/>
          </p:cNvSpPr>
          <p:nvPr>
            <p:ph type="sldNum" sz="quarter" idx="12"/>
          </p:nvPr>
        </p:nvSpPr>
        <p:spPr/>
        <p:txBody>
          <a:bodyPr/>
          <a:lstStyle>
            <a:lvl1pPr>
              <a:defRPr/>
            </a:lvl1pPr>
          </a:lstStyle>
          <a:p>
            <a:fld id="{94F6087D-7002-42A7-9F02-9B784B8EF791}" type="slidenum">
              <a:rPr lang="en-US" altLang="en-US"/>
              <a:pPr/>
              <a:t>‹#›</a:t>
            </a:fld>
            <a:endParaRPr lang="en-US" altLang="en-US"/>
          </a:p>
        </p:txBody>
      </p:sp>
    </p:spTree>
    <p:extLst>
      <p:ext uri="{BB962C8B-B14F-4D97-AF65-F5344CB8AC3E}">
        <p14:creationId xmlns:p14="http://schemas.microsoft.com/office/powerpoint/2010/main" val="1715919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EBB6-2CE0-4264-80AA-BAEF30FEA3A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05323B1-13C2-4025-BA57-CE7BF1AF380C}"/>
              </a:ext>
            </a:extLst>
          </p:cNvPr>
          <p:cNvSpPr>
            <a:spLocks noGrp="1"/>
          </p:cNvSpPr>
          <p:nvPr>
            <p:ph sz="half" idx="1"/>
          </p:nvPr>
        </p:nvSpPr>
        <p:spPr>
          <a:xfrm>
            <a:off x="457200" y="1885950"/>
            <a:ext cx="4013200" cy="41719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DB72F55-9750-4327-831F-D4A25F08E726}"/>
              </a:ext>
            </a:extLst>
          </p:cNvPr>
          <p:cNvSpPr>
            <a:spLocks noGrp="1"/>
          </p:cNvSpPr>
          <p:nvPr>
            <p:ph sz="half" idx="2"/>
          </p:nvPr>
        </p:nvSpPr>
        <p:spPr>
          <a:xfrm>
            <a:off x="4622800" y="1885950"/>
            <a:ext cx="4013200" cy="41719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9AE257B-1CFF-43BF-901F-94B702C81291}"/>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96EE49B-5672-4849-BF19-0C07CB26D50A}"/>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00865BD2-A5C1-4D0C-91AA-D3472597956F}"/>
              </a:ext>
            </a:extLst>
          </p:cNvPr>
          <p:cNvSpPr>
            <a:spLocks noGrp="1"/>
          </p:cNvSpPr>
          <p:nvPr>
            <p:ph type="sldNum" sz="quarter" idx="12"/>
          </p:nvPr>
        </p:nvSpPr>
        <p:spPr/>
        <p:txBody>
          <a:bodyPr/>
          <a:lstStyle>
            <a:lvl1pPr>
              <a:defRPr/>
            </a:lvl1pPr>
          </a:lstStyle>
          <a:p>
            <a:fld id="{71D3A4C3-2C0B-444F-8B05-5C994513881B}" type="slidenum">
              <a:rPr lang="en-US" altLang="en-US"/>
              <a:pPr/>
              <a:t>‹#›</a:t>
            </a:fld>
            <a:endParaRPr lang="en-US" altLang="en-US"/>
          </a:p>
        </p:txBody>
      </p:sp>
    </p:spTree>
    <p:extLst>
      <p:ext uri="{BB962C8B-B14F-4D97-AF65-F5344CB8AC3E}">
        <p14:creationId xmlns:p14="http://schemas.microsoft.com/office/powerpoint/2010/main" val="3255697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3F2D5-70C2-4950-8A56-D5C14E48FCA1}"/>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5F76B2C-8F67-436E-8391-84E4430032A3}"/>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1F7A736-93D8-46A5-A13D-D733B60D6650}"/>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544558A-44BF-4A0A-B140-435D8FF6F258}"/>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51DCB98-5EF9-41A3-B0DE-B9D9B5251091}"/>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1F2C3C3-91E2-42E7-9F59-B21F0DF2C3C7}"/>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7B1A797E-FDC4-4EFD-A7C6-7CCD43DC4188}"/>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CB70EC42-32B4-418A-A8AC-E8E4008CDB61}"/>
              </a:ext>
            </a:extLst>
          </p:cNvPr>
          <p:cNvSpPr>
            <a:spLocks noGrp="1"/>
          </p:cNvSpPr>
          <p:nvPr>
            <p:ph type="sldNum" sz="quarter" idx="12"/>
          </p:nvPr>
        </p:nvSpPr>
        <p:spPr/>
        <p:txBody>
          <a:bodyPr/>
          <a:lstStyle>
            <a:lvl1pPr>
              <a:defRPr/>
            </a:lvl1pPr>
          </a:lstStyle>
          <a:p>
            <a:fld id="{50625A39-92EF-4208-AA85-46D05D540AF7}" type="slidenum">
              <a:rPr lang="en-US" altLang="en-US"/>
              <a:pPr/>
              <a:t>‹#›</a:t>
            </a:fld>
            <a:endParaRPr lang="en-US" altLang="en-US"/>
          </a:p>
        </p:txBody>
      </p:sp>
    </p:spTree>
    <p:extLst>
      <p:ext uri="{BB962C8B-B14F-4D97-AF65-F5344CB8AC3E}">
        <p14:creationId xmlns:p14="http://schemas.microsoft.com/office/powerpoint/2010/main" val="1982993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5D48C-81C2-4733-A1F1-D888011A1E8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46B5D75-307A-495D-A842-8B728DBBC379}"/>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47F88B4A-41BF-4BD3-986D-CFF5FB7E0402}"/>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935E781C-5155-473D-AB61-E18E3F17BD24}"/>
              </a:ext>
            </a:extLst>
          </p:cNvPr>
          <p:cNvSpPr>
            <a:spLocks noGrp="1"/>
          </p:cNvSpPr>
          <p:nvPr>
            <p:ph type="sldNum" sz="quarter" idx="12"/>
          </p:nvPr>
        </p:nvSpPr>
        <p:spPr/>
        <p:txBody>
          <a:bodyPr/>
          <a:lstStyle>
            <a:lvl1pPr>
              <a:defRPr/>
            </a:lvl1pPr>
          </a:lstStyle>
          <a:p>
            <a:fld id="{A03ECCFC-7F04-4563-AFC6-EA2C9C7E0AF3}" type="slidenum">
              <a:rPr lang="en-US" altLang="en-US"/>
              <a:pPr/>
              <a:t>‹#›</a:t>
            </a:fld>
            <a:endParaRPr lang="en-US" altLang="en-US"/>
          </a:p>
        </p:txBody>
      </p:sp>
    </p:spTree>
    <p:extLst>
      <p:ext uri="{BB962C8B-B14F-4D97-AF65-F5344CB8AC3E}">
        <p14:creationId xmlns:p14="http://schemas.microsoft.com/office/powerpoint/2010/main" val="2349518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47C912-4395-4FDF-9AF9-46EEE28961D9}"/>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248F7190-BAC2-4BBC-8D5D-342DF536D387}"/>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3288E9A4-1D41-4393-AD27-7C3D38B54546}"/>
              </a:ext>
            </a:extLst>
          </p:cNvPr>
          <p:cNvSpPr>
            <a:spLocks noGrp="1"/>
          </p:cNvSpPr>
          <p:nvPr>
            <p:ph type="sldNum" sz="quarter" idx="12"/>
          </p:nvPr>
        </p:nvSpPr>
        <p:spPr/>
        <p:txBody>
          <a:bodyPr/>
          <a:lstStyle>
            <a:lvl1pPr>
              <a:defRPr/>
            </a:lvl1pPr>
          </a:lstStyle>
          <a:p>
            <a:fld id="{0EC3DFA7-C958-4C37-B423-4947737461BD}" type="slidenum">
              <a:rPr lang="en-US" altLang="en-US"/>
              <a:pPr/>
              <a:t>‹#›</a:t>
            </a:fld>
            <a:endParaRPr lang="en-US" altLang="en-US"/>
          </a:p>
        </p:txBody>
      </p:sp>
    </p:spTree>
    <p:extLst>
      <p:ext uri="{BB962C8B-B14F-4D97-AF65-F5344CB8AC3E}">
        <p14:creationId xmlns:p14="http://schemas.microsoft.com/office/powerpoint/2010/main" val="3721474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FA6D5-24EF-40AA-99FC-6642B6FFB0A8}"/>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8BAE871-1C1D-4E8D-9D61-88DCB239D795}"/>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AB952D1-55A2-47E6-A7EA-3261D63CEC5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D5CCA4B-2A80-4F6B-8AEE-F46068CCF83B}"/>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2EAC74F-9A52-4718-8550-97E0B6465C5C}"/>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AF818BD3-C70F-48F9-A56E-0A58B1AA85B2}"/>
              </a:ext>
            </a:extLst>
          </p:cNvPr>
          <p:cNvSpPr>
            <a:spLocks noGrp="1"/>
          </p:cNvSpPr>
          <p:nvPr>
            <p:ph type="sldNum" sz="quarter" idx="12"/>
          </p:nvPr>
        </p:nvSpPr>
        <p:spPr/>
        <p:txBody>
          <a:bodyPr/>
          <a:lstStyle>
            <a:lvl1pPr>
              <a:defRPr/>
            </a:lvl1pPr>
          </a:lstStyle>
          <a:p>
            <a:fld id="{F9B64928-A54C-4C0B-BA2E-EAE21E8BBF71}" type="slidenum">
              <a:rPr lang="en-US" altLang="en-US"/>
              <a:pPr/>
              <a:t>‹#›</a:t>
            </a:fld>
            <a:endParaRPr lang="en-US" altLang="en-US"/>
          </a:p>
        </p:txBody>
      </p:sp>
    </p:spTree>
    <p:extLst>
      <p:ext uri="{BB962C8B-B14F-4D97-AF65-F5344CB8AC3E}">
        <p14:creationId xmlns:p14="http://schemas.microsoft.com/office/powerpoint/2010/main" val="3085645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D641F-E5C0-46F2-9B75-97F0288E9E7F}"/>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7D6DFC4-9B05-4441-A290-B125435E0BEC}"/>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29A51C7-F86E-419D-9E8D-246EB99B141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22C6266-1DCE-42C5-87AD-2BA4F7BE3083}"/>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140D7B9-9CC2-44DE-A256-3DB29F4BA2B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E68CC7C9-B09C-44F9-9F77-A7F4A0CE4EE5}"/>
              </a:ext>
            </a:extLst>
          </p:cNvPr>
          <p:cNvSpPr>
            <a:spLocks noGrp="1"/>
          </p:cNvSpPr>
          <p:nvPr>
            <p:ph type="sldNum" sz="quarter" idx="12"/>
          </p:nvPr>
        </p:nvSpPr>
        <p:spPr/>
        <p:txBody>
          <a:bodyPr/>
          <a:lstStyle>
            <a:lvl1pPr>
              <a:defRPr/>
            </a:lvl1pPr>
          </a:lstStyle>
          <a:p>
            <a:fld id="{DE937D6E-20E8-4F78-9A45-30F1F37F21C1}" type="slidenum">
              <a:rPr lang="en-US" altLang="en-US"/>
              <a:pPr/>
              <a:t>‹#›</a:t>
            </a:fld>
            <a:endParaRPr lang="en-US" altLang="en-US"/>
          </a:p>
        </p:txBody>
      </p:sp>
    </p:spTree>
    <p:extLst>
      <p:ext uri="{BB962C8B-B14F-4D97-AF65-F5344CB8AC3E}">
        <p14:creationId xmlns:p14="http://schemas.microsoft.com/office/powerpoint/2010/main" val="665851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9682C6B2-2608-4B16-B126-BBA84397AABA}"/>
              </a:ext>
            </a:extLst>
          </p:cNvPr>
          <p:cNvSpPr>
            <a:spLocks noGrp="1" noChangeArrowheads="1"/>
          </p:cNvSpPr>
          <p:nvPr>
            <p:ph type="title"/>
          </p:nvPr>
        </p:nvSpPr>
        <p:spPr bwMode="auto">
          <a:xfrm>
            <a:off x="406400" y="2286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31747" name="Rectangle 3">
            <a:extLst>
              <a:ext uri="{FF2B5EF4-FFF2-40B4-BE49-F238E27FC236}">
                <a16:creationId xmlns:a16="http://schemas.microsoft.com/office/drawing/2014/main" id="{6A232662-992B-4E5F-B5F3-DF76F7336C9B}"/>
              </a:ext>
            </a:extLst>
          </p:cNvPr>
          <p:cNvSpPr>
            <a:spLocks noGrp="1" noChangeArrowheads="1"/>
          </p:cNvSpPr>
          <p:nvPr>
            <p:ph type="body" idx="1"/>
          </p:nvPr>
        </p:nvSpPr>
        <p:spPr bwMode="auto">
          <a:xfrm>
            <a:off x="457200" y="1885950"/>
            <a:ext cx="8178800" cy="4171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1748" name="Rectangle 4">
            <a:extLst>
              <a:ext uri="{FF2B5EF4-FFF2-40B4-BE49-F238E27FC236}">
                <a16:creationId xmlns:a16="http://schemas.microsoft.com/office/drawing/2014/main" id="{DBD4F21B-2EFD-44A6-8171-95322C04B97F}"/>
              </a:ext>
            </a:extLst>
          </p:cNvPr>
          <p:cNvSpPr>
            <a:spLocks noGrp="1" noChangeArrowheads="1"/>
          </p:cNvSpPr>
          <p:nvPr>
            <p:ph type="dt" sz="half" idx="2"/>
          </p:nvPr>
        </p:nvSpPr>
        <p:spPr bwMode="auto">
          <a:xfrm>
            <a:off x="431800" y="622935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spcBef>
                <a:spcPct val="50000"/>
              </a:spcBef>
              <a:defRPr sz="1400">
                <a:solidFill>
                  <a:schemeClr val="bg2"/>
                </a:solidFill>
                <a:latin typeface="Arial" panose="020B0604020202020204" pitchFamily="34" charset="0"/>
              </a:defRPr>
            </a:lvl1pPr>
          </a:lstStyle>
          <a:p>
            <a:endParaRPr lang="en-US" altLang="en-US"/>
          </a:p>
        </p:txBody>
      </p:sp>
      <p:sp>
        <p:nvSpPr>
          <p:cNvPr id="31749" name="Rectangle 5">
            <a:extLst>
              <a:ext uri="{FF2B5EF4-FFF2-40B4-BE49-F238E27FC236}">
                <a16:creationId xmlns:a16="http://schemas.microsoft.com/office/drawing/2014/main" id="{630D3418-5205-42B3-869D-13624C5DB8DE}"/>
              </a:ext>
            </a:extLst>
          </p:cNvPr>
          <p:cNvSpPr>
            <a:spLocks noGrp="1" noChangeArrowheads="1"/>
          </p:cNvSpPr>
          <p:nvPr>
            <p:ph type="ftr" sz="quarter" idx="3"/>
          </p:nvPr>
        </p:nvSpPr>
        <p:spPr bwMode="auto">
          <a:xfrm>
            <a:off x="3124200" y="622935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ctr">
              <a:spcBef>
                <a:spcPct val="50000"/>
              </a:spcBef>
              <a:defRPr sz="1400">
                <a:solidFill>
                  <a:schemeClr val="bg2"/>
                </a:solidFill>
                <a:latin typeface="Arial" panose="020B0604020202020204" pitchFamily="34" charset="0"/>
              </a:defRPr>
            </a:lvl1pPr>
          </a:lstStyle>
          <a:p>
            <a:endParaRPr lang="en-US" altLang="en-US"/>
          </a:p>
        </p:txBody>
      </p:sp>
      <p:sp>
        <p:nvSpPr>
          <p:cNvPr id="31750" name="Rectangle 6">
            <a:extLst>
              <a:ext uri="{FF2B5EF4-FFF2-40B4-BE49-F238E27FC236}">
                <a16:creationId xmlns:a16="http://schemas.microsoft.com/office/drawing/2014/main" id="{701FDEEC-1C59-4A6A-ADE7-AE7778525D97}"/>
              </a:ext>
            </a:extLst>
          </p:cNvPr>
          <p:cNvSpPr>
            <a:spLocks noGrp="1" noChangeArrowheads="1"/>
          </p:cNvSpPr>
          <p:nvPr>
            <p:ph type="sldNum" sz="quarter" idx="4"/>
          </p:nvPr>
        </p:nvSpPr>
        <p:spPr bwMode="auto">
          <a:xfrm>
            <a:off x="6731000" y="622935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spcBef>
                <a:spcPct val="50000"/>
              </a:spcBef>
              <a:defRPr sz="1400">
                <a:solidFill>
                  <a:schemeClr val="bg2"/>
                </a:solidFill>
                <a:latin typeface="Arial" panose="020B0604020202020204" pitchFamily="34" charset="0"/>
              </a:defRPr>
            </a:lvl1pPr>
          </a:lstStyle>
          <a:p>
            <a:fld id="{7BADA672-532F-4521-A16B-E00333FF377B}" type="slidenum">
              <a:rPr lang="en-US" altLang="en-US"/>
              <a:pPr/>
              <a:t>‹#›</a:t>
            </a:fld>
            <a:endParaRPr lang="en-US" altLang="en-US"/>
          </a:p>
        </p:txBody>
      </p:sp>
      <p:pic>
        <p:nvPicPr>
          <p:cNvPr id="31751" name="Picture 7" descr="A:\paint.GIF">
            <a:extLst>
              <a:ext uri="{FF2B5EF4-FFF2-40B4-BE49-F238E27FC236}">
                <a16:creationId xmlns:a16="http://schemas.microsoft.com/office/drawing/2014/main" id="{59AF036F-FADB-4C93-813D-A6ABACC9FBA2}"/>
              </a:ext>
            </a:extLst>
          </p:cNvPr>
          <p:cNvPicPr>
            <a:picLocks noChangeAspect="1" noChangeArrowheads="1"/>
          </p:cNvPicPr>
          <p:nvPr/>
        </p:nvPicPr>
        <p:blipFill>
          <a:blip r:embed="rId13">
            <a:clrChange>
              <a:clrFrom>
                <a:srgbClr val="C0C0C0"/>
              </a:clrFrom>
              <a:clrTo>
                <a:srgbClr val="C0C0C0">
                  <a:alpha val="0"/>
                </a:srgbClr>
              </a:clrTo>
            </a:clrChange>
            <a:extLst>
              <a:ext uri="{28A0092B-C50C-407E-A947-70E740481C1C}">
                <a14:useLocalDpi xmlns:a14="http://schemas.microsoft.com/office/drawing/2010/main" val="0"/>
              </a:ext>
            </a:extLst>
          </a:blip>
          <a:srcRect/>
          <a:stretch>
            <a:fillRect/>
          </a:stretch>
        </p:blipFill>
        <p:spPr bwMode="auto">
          <a:xfrm>
            <a:off x="914400" y="1314450"/>
            <a:ext cx="8229600" cy="384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eaLnBrk="0" fontAlgn="base" hangingPunct="0">
        <a:spcBef>
          <a:spcPct val="0"/>
        </a:spcBef>
        <a:spcAft>
          <a:spcPct val="0"/>
        </a:spcAft>
        <a:defRPr kumimoji="1" sz="4000" kern="1200">
          <a:solidFill>
            <a:schemeClr val="tx2"/>
          </a:solidFill>
          <a:latin typeface="+mj-lt"/>
          <a:ea typeface="+mj-ea"/>
          <a:cs typeface="+mj-cs"/>
        </a:defRPr>
      </a:lvl1pPr>
      <a:lvl2pPr algn="l" rtl="0" eaLnBrk="0" fontAlgn="base" hangingPunct="0">
        <a:spcBef>
          <a:spcPct val="0"/>
        </a:spcBef>
        <a:spcAft>
          <a:spcPct val="0"/>
        </a:spcAft>
        <a:defRPr kumimoji="1" sz="4000">
          <a:solidFill>
            <a:schemeClr val="tx2"/>
          </a:solidFill>
          <a:latin typeface="Arial Black" panose="020B0A04020102020204" pitchFamily="34" charset="0"/>
        </a:defRPr>
      </a:lvl2pPr>
      <a:lvl3pPr algn="l" rtl="0" eaLnBrk="0" fontAlgn="base" hangingPunct="0">
        <a:spcBef>
          <a:spcPct val="0"/>
        </a:spcBef>
        <a:spcAft>
          <a:spcPct val="0"/>
        </a:spcAft>
        <a:defRPr kumimoji="1" sz="4000">
          <a:solidFill>
            <a:schemeClr val="tx2"/>
          </a:solidFill>
          <a:latin typeface="Arial Black" panose="020B0A04020102020204" pitchFamily="34" charset="0"/>
        </a:defRPr>
      </a:lvl3pPr>
      <a:lvl4pPr algn="l" rtl="0" eaLnBrk="0" fontAlgn="base" hangingPunct="0">
        <a:spcBef>
          <a:spcPct val="0"/>
        </a:spcBef>
        <a:spcAft>
          <a:spcPct val="0"/>
        </a:spcAft>
        <a:defRPr kumimoji="1" sz="4000">
          <a:solidFill>
            <a:schemeClr val="tx2"/>
          </a:solidFill>
          <a:latin typeface="Arial Black" panose="020B0A04020102020204" pitchFamily="34" charset="0"/>
        </a:defRPr>
      </a:lvl4pPr>
      <a:lvl5pPr algn="l" rtl="0" eaLnBrk="0" fontAlgn="base" hangingPunct="0">
        <a:spcBef>
          <a:spcPct val="0"/>
        </a:spcBef>
        <a:spcAft>
          <a:spcPct val="0"/>
        </a:spcAft>
        <a:defRPr kumimoji="1" sz="4000">
          <a:solidFill>
            <a:schemeClr val="tx2"/>
          </a:solidFill>
          <a:latin typeface="Arial Black" panose="020B0A04020102020204" pitchFamily="34" charset="0"/>
        </a:defRPr>
      </a:lvl5pPr>
      <a:lvl6pPr marL="457200" algn="l" rtl="0" eaLnBrk="0" fontAlgn="base" hangingPunct="0">
        <a:spcBef>
          <a:spcPct val="0"/>
        </a:spcBef>
        <a:spcAft>
          <a:spcPct val="0"/>
        </a:spcAft>
        <a:defRPr kumimoji="1" sz="4000">
          <a:solidFill>
            <a:schemeClr val="tx2"/>
          </a:solidFill>
          <a:latin typeface="Arial Black" panose="020B0A04020102020204" pitchFamily="34" charset="0"/>
        </a:defRPr>
      </a:lvl6pPr>
      <a:lvl7pPr marL="914400" algn="l" rtl="0" eaLnBrk="0" fontAlgn="base" hangingPunct="0">
        <a:spcBef>
          <a:spcPct val="0"/>
        </a:spcBef>
        <a:spcAft>
          <a:spcPct val="0"/>
        </a:spcAft>
        <a:defRPr kumimoji="1" sz="4000">
          <a:solidFill>
            <a:schemeClr val="tx2"/>
          </a:solidFill>
          <a:latin typeface="Arial Black" panose="020B0A04020102020204" pitchFamily="34" charset="0"/>
        </a:defRPr>
      </a:lvl7pPr>
      <a:lvl8pPr marL="1371600" algn="l" rtl="0" eaLnBrk="0" fontAlgn="base" hangingPunct="0">
        <a:spcBef>
          <a:spcPct val="0"/>
        </a:spcBef>
        <a:spcAft>
          <a:spcPct val="0"/>
        </a:spcAft>
        <a:defRPr kumimoji="1" sz="4000">
          <a:solidFill>
            <a:schemeClr val="tx2"/>
          </a:solidFill>
          <a:latin typeface="Arial Black" panose="020B0A04020102020204" pitchFamily="34" charset="0"/>
        </a:defRPr>
      </a:lvl8pPr>
      <a:lvl9pPr marL="1828800" algn="l" rtl="0" eaLnBrk="0" fontAlgn="base" hangingPunct="0">
        <a:spcBef>
          <a:spcPct val="0"/>
        </a:spcBef>
        <a:spcAft>
          <a:spcPct val="0"/>
        </a:spcAft>
        <a:defRPr kumimoji="1" sz="4000">
          <a:solidFill>
            <a:schemeClr val="tx2"/>
          </a:solidFill>
          <a:latin typeface="Arial Black" panose="020B0A04020102020204" pitchFamily="34" charset="0"/>
        </a:defRPr>
      </a:lvl9pPr>
    </p:titleStyle>
    <p:bodyStyle>
      <a:lvl1pPr marL="342900" indent="-342900" algn="l" rtl="0" eaLnBrk="0" fontAlgn="base" hangingPunct="0">
        <a:spcBef>
          <a:spcPct val="20000"/>
        </a:spcBef>
        <a:spcAft>
          <a:spcPct val="0"/>
        </a:spcAft>
        <a:buClr>
          <a:schemeClr val="accent2"/>
        </a:buClr>
        <a:buFont typeface="Monotype Sorts" pitchFamily="2" charset="2"/>
        <a:buChar char="z"/>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Font typeface="Monotype Sorts" pitchFamily="2" charset="2"/>
        <a:buChar char="y"/>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2"/>
        </a:buClr>
        <a:buFont typeface="Monotype Sorts" pitchFamily="2" charset="2"/>
        <a:buChar char="x"/>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2"/>
        </a:buClr>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accent2"/>
        </a:buClr>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png"/><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notesSlide" Target="../notesSlides/notesSlide11.xml"/><Relationship Id="rId7"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9.bin"/><Relationship Id="rId11" Type="http://schemas.openxmlformats.org/officeDocument/2006/relationships/image" Target="../media/image17.wmf"/><Relationship Id="rId5" Type="http://schemas.openxmlformats.org/officeDocument/2006/relationships/image" Target="../media/image14.wmf"/><Relationship Id="rId10" Type="http://schemas.openxmlformats.org/officeDocument/2006/relationships/oleObject" Target="../embeddings/oleObject11.bin"/><Relationship Id="rId4" Type="http://schemas.openxmlformats.org/officeDocument/2006/relationships/oleObject" Target="../embeddings/oleObject8.bin"/><Relationship Id="rId9" Type="http://schemas.openxmlformats.org/officeDocument/2006/relationships/image" Target="../media/image16.w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png"/><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4.png"/><Relationship Id="rId4"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oleObject" Target="../embeddings/oleObject4.bin"/></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notesSlide" Target="../notesSlides/notesSlide8.xml"/><Relationship Id="rId7" Type="http://schemas.openxmlformats.org/officeDocument/2006/relationships/image" Target="../media/image9.wmf"/><Relationship Id="rId2" Type="http://schemas.openxmlformats.org/officeDocument/2006/relationships/slideLayout" Target="../slideLayouts/slideLayout6.xml"/><Relationship Id="rId1" Type="http://schemas.openxmlformats.org/officeDocument/2006/relationships/vmlDrawing" Target="../drawings/vmlDrawing5.vml"/><Relationship Id="rId6" Type="http://schemas.openxmlformats.org/officeDocument/2006/relationships/oleObject" Target="../embeddings/oleObject5.bin"/><Relationship Id="rId5" Type="http://schemas.openxmlformats.org/officeDocument/2006/relationships/image" Target="../media/image12.wmf"/><Relationship Id="rId4" Type="http://schemas.openxmlformats.org/officeDocument/2006/relationships/image" Target="../media/image11.wmf"/><Relationship Id="rId9" Type="http://schemas.openxmlformats.org/officeDocument/2006/relationships/image" Target="../media/image10.wmf"/></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3.png"/><Relationship Id="rId4" Type="http://schemas.openxmlformats.org/officeDocument/2006/relationships/oleObject" Target="../embeddings/oleObject7.bin"/></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BDAB70EC-A599-485A-B3A1-F6BEE5613FFB}"/>
              </a:ext>
            </a:extLst>
          </p:cNvPr>
          <p:cNvSpPr>
            <a:spLocks noGrp="1" noChangeArrowheads="1"/>
          </p:cNvSpPr>
          <p:nvPr>
            <p:ph type="title"/>
          </p:nvPr>
        </p:nvSpPr>
        <p:spPr>
          <a:xfrm>
            <a:off x="406400" y="228600"/>
            <a:ext cx="4546600" cy="1143000"/>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sz="4400"/>
              <a:t>Socialization</a:t>
            </a:r>
            <a:endParaRPr lang="en-US" altLang="en-US"/>
          </a:p>
        </p:txBody>
      </p:sp>
      <p:sp>
        <p:nvSpPr>
          <p:cNvPr id="29699" name="Rectangle 3">
            <a:extLst>
              <a:ext uri="{FF2B5EF4-FFF2-40B4-BE49-F238E27FC236}">
                <a16:creationId xmlns:a16="http://schemas.microsoft.com/office/drawing/2014/main" id="{2AA21139-0975-4A59-A6ED-2250DDB63D1C}"/>
              </a:ext>
            </a:extLst>
          </p:cNvPr>
          <p:cNvSpPr>
            <a:spLocks noGrp="1" noChangeArrowheads="1"/>
          </p:cNvSpPr>
          <p:nvPr>
            <p:ph type="body" idx="1"/>
          </p:nvPr>
        </p:nvSpPr>
        <p:spPr>
          <a:xfrm>
            <a:off x="228600" y="1676400"/>
            <a:ext cx="8178800" cy="4876800"/>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sz="3600"/>
              <a:t>Importance of socialization</a:t>
            </a:r>
          </a:p>
          <a:p>
            <a:r>
              <a:rPr lang="en-US" altLang="en-US" sz="3600"/>
              <a:t>Development of self identity </a:t>
            </a:r>
          </a:p>
          <a:p>
            <a:pPr>
              <a:buFont typeface="Monotype Sorts" pitchFamily="2" charset="2"/>
              <a:buNone/>
            </a:pPr>
            <a:r>
              <a:rPr lang="en-US" altLang="en-US" sz="3600"/>
              <a:t>	and social interaction</a:t>
            </a:r>
          </a:p>
          <a:p>
            <a:r>
              <a:rPr lang="en-US" altLang="en-US" sz="3600"/>
              <a:t>Agents of socialization</a:t>
            </a:r>
          </a:p>
          <a:p>
            <a:r>
              <a:rPr lang="en-US" altLang="en-US" sz="3600"/>
              <a:t>Resocialization</a:t>
            </a:r>
          </a:p>
          <a:p>
            <a:r>
              <a:rPr lang="en-US" altLang="en-US" sz="3600"/>
              <a:t>Socialization and social change</a:t>
            </a:r>
            <a:endParaRPr lang="en-US" altLang="en-US"/>
          </a:p>
        </p:txBody>
      </p:sp>
      <p:graphicFrame>
        <p:nvGraphicFramePr>
          <p:cNvPr id="29700" name="Object 4">
            <a:extLst>
              <a:ext uri="{FF2B5EF4-FFF2-40B4-BE49-F238E27FC236}">
                <a16:creationId xmlns:a16="http://schemas.microsoft.com/office/drawing/2014/main" id="{51F8B049-71C5-422D-84C5-772C8C723931}"/>
              </a:ext>
            </a:extLst>
          </p:cNvPr>
          <p:cNvGraphicFramePr>
            <a:graphicFrameLocks noChangeAspect="1"/>
          </p:cNvGraphicFramePr>
          <p:nvPr/>
        </p:nvGraphicFramePr>
        <p:xfrm>
          <a:off x="6400800" y="990600"/>
          <a:ext cx="2514600" cy="3886200"/>
        </p:xfrm>
        <a:graphic>
          <a:graphicData uri="http://schemas.openxmlformats.org/presentationml/2006/ole">
            <mc:AlternateContent xmlns:mc="http://schemas.openxmlformats.org/markup-compatibility/2006">
              <mc:Choice xmlns:v="urn:schemas-microsoft-com:vml" Requires="v">
                <p:oleObj spid="_x0000_s29702" name="Clip" r:id="rId4" imgW="1238095" imgH="1847619" progId="MS_ClipArt_Gallery.2">
                  <p:embed/>
                </p:oleObj>
              </mc:Choice>
              <mc:Fallback>
                <p:oleObj name="Clip" r:id="rId4" imgW="1238095" imgH="1847619" progId="MS_ClipArt_Gallery.2">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00800" y="990600"/>
                        <a:ext cx="25146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9698"/>
                                        </p:tgtEl>
                                        <p:attrNameLst>
                                          <p:attrName>style.visibility</p:attrName>
                                        </p:attrNameLst>
                                      </p:cBhvr>
                                      <p:to>
                                        <p:strVal val="visible"/>
                                      </p:to>
                                    </p:set>
                                  </p:childTnLst>
                                </p:cTn>
                              </p:par>
                            </p:childTnLst>
                          </p:cTn>
                        </p:par>
                        <p:par>
                          <p:cTn id="7" fill="hold" nodeType="afterGroup">
                            <p:stCondLst>
                              <p:cond delay="500"/>
                            </p:stCondLst>
                            <p:childTnLst>
                              <p:par>
                                <p:cTn id="8" presetID="4" presetClass="entr" presetSubtype="32" fill="hold" nodeType="afterEffect">
                                  <p:stCondLst>
                                    <p:cond delay="2000"/>
                                  </p:stCondLst>
                                  <p:childTnLst>
                                    <p:set>
                                      <p:cBhvr>
                                        <p:cTn id="9" dur="1" fill="hold">
                                          <p:stCondLst>
                                            <p:cond delay="0"/>
                                          </p:stCondLst>
                                        </p:cTn>
                                        <p:tgtEl>
                                          <p:spTgt spid="29700"/>
                                        </p:tgtEl>
                                        <p:attrNameLst>
                                          <p:attrName>style.visibility</p:attrName>
                                        </p:attrNameLst>
                                      </p:cBhvr>
                                      <p:to>
                                        <p:strVal val="visible"/>
                                      </p:to>
                                    </p:set>
                                    <p:animEffect transition="in" filter="box(out)">
                                      <p:cBhvr>
                                        <p:cTn id="10" dur="500"/>
                                        <p:tgtEl>
                                          <p:spTgt spid="29700"/>
                                        </p:tgtEl>
                                      </p:cBhvr>
                                    </p:animEffect>
                                  </p:childTnLst>
                                </p:cTn>
                              </p:par>
                            </p:childTnLst>
                          </p:cTn>
                        </p:par>
                        <p:par>
                          <p:cTn id="11" fill="hold" nodeType="afterGroup">
                            <p:stCondLst>
                              <p:cond delay="3000"/>
                            </p:stCondLst>
                            <p:childTnLst>
                              <p:par>
                                <p:cTn id="12" presetID="2" presetClass="entr" presetSubtype="8" fill="hold" grpId="0" nodeType="afterEffect">
                                  <p:stCondLst>
                                    <p:cond delay="3000"/>
                                  </p:stCondLst>
                                  <p:childTnLst>
                                    <p:set>
                                      <p:cBhvr>
                                        <p:cTn id="13" dur="1" fill="hold">
                                          <p:stCondLst>
                                            <p:cond delay="0"/>
                                          </p:stCondLst>
                                        </p:cTn>
                                        <p:tgtEl>
                                          <p:spTgt spid="29699">
                                            <p:txEl>
                                              <p:pRg st="0" end="0"/>
                                            </p:txEl>
                                          </p:spTgt>
                                        </p:tgtEl>
                                        <p:attrNameLst>
                                          <p:attrName>style.visibility</p:attrName>
                                        </p:attrNameLst>
                                      </p:cBhvr>
                                      <p:to>
                                        <p:strVal val="visible"/>
                                      </p:to>
                                    </p:set>
                                    <p:anim calcmode="lin" valueType="num">
                                      <p:cBhvr additive="base">
                                        <p:cTn id="14" dur="500" fill="hold"/>
                                        <p:tgtEl>
                                          <p:spTgt spid="29699">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29699">
                                            <p:txEl>
                                              <p:pRg st="0" end="0"/>
                                            </p:txEl>
                                          </p:spTgt>
                                        </p:tgtEl>
                                        <p:attrNameLst>
                                          <p:attrName>ppt_y</p:attrName>
                                        </p:attrNameLst>
                                      </p:cBhvr>
                                      <p:tavLst>
                                        <p:tav tm="0">
                                          <p:val>
                                            <p:strVal val="#ppt_y"/>
                                          </p:val>
                                        </p:tav>
                                        <p:tav tm="100000">
                                          <p:val>
                                            <p:strVal val="#ppt_y"/>
                                          </p:val>
                                        </p:tav>
                                      </p:tavLst>
                                    </p:anim>
                                  </p:childTnLst>
                                </p:cTn>
                              </p:par>
                            </p:childTnLst>
                          </p:cTn>
                        </p:par>
                        <p:par>
                          <p:cTn id="16" fill="hold" nodeType="afterGroup">
                            <p:stCondLst>
                              <p:cond delay="6500"/>
                            </p:stCondLst>
                            <p:childTnLst>
                              <p:par>
                                <p:cTn id="17" presetID="2" presetClass="entr" presetSubtype="8" fill="hold" grpId="0" nodeType="afterEffect">
                                  <p:stCondLst>
                                    <p:cond delay="3000"/>
                                  </p:stCondLst>
                                  <p:childTnLst>
                                    <p:set>
                                      <p:cBhvr>
                                        <p:cTn id="18" dur="1" fill="hold">
                                          <p:stCondLst>
                                            <p:cond delay="0"/>
                                          </p:stCondLst>
                                        </p:cTn>
                                        <p:tgtEl>
                                          <p:spTgt spid="29699">
                                            <p:txEl>
                                              <p:pRg st="1" end="1"/>
                                            </p:txEl>
                                          </p:spTgt>
                                        </p:tgtEl>
                                        <p:attrNameLst>
                                          <p:attrName>style.visibility</p:attrName>
                                        </p:attrNameLst>
                                      </p:cBhvr>
                                      <p:to>
                                        <p:strVal val="visible"/>
                                      </p:to>
                                    </p:set>
                                    <p:anim calcmode="lin" valueType="num">
                                      <p:cBhvr additive="base">
                                        <p:cTn id="19" dur="500" fill="hold"/>
                                        <p:tgtEl>
                                          <p:spTgt spid="29699">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9699">
                                            <p:txEl>
                                              <p:pRg st="1" end="1"/>
                                            </p:txEl>
                                          </p:spTgt>
                                        </p:tgtEl>
                                        <p:attrNameLst>
                                          <p:attrName>ppt_y</p:attrName>
                                        </p:attrNameLst>
                                      </p:cBhvr>
                                      <p:tavLst>
                                        <p:tav tm="0">
                                          <p:val>
                                            <p:strVal val="#ppt_y"/>
                                          </p:val>
                                        </p:tav>
                                        <p:tav tm="100000">
                                          <p:val>
                                            <p:strVal val="#ppt_y"/>
                                          </p:val>
                                        </p:tav>
                                      </p:tavLst>
                                    </p:anim>
                                  </p:childTnLst>
                                </p:cTn>
                              </p:par>
                            </p:childTnLst>
                          </p:cTn>
                        </p:par>
                        <p:par>
                          <p:cTn id="21" fill="hold" nodeType="afterGroup">
                            <p:stCondLst>
                              <p:cond delay="10000"/>
                            </p:stCondLst>
                            <p:childTnLst>
                              <p:par>
                                <p:cTn id="22" presetID="2" presetClass="entr" presetSubtype="8" fill="hold" grpId="0" nodeType="afterEffect">
                                  <p:stCondLst>
                                    <p:cond delay="3000"/>
                                  </p:stCondLst>
                                  <p:childTnLst>
                                    <p:set>
                                      <p:cBhvr>
                                        <p:cTn id="23" dur="1" fill="hold">
                                          <p:stCondLst>
                                            <p:cond delay="0"/>
                                          </p:stCondLst>
                                        </p:cTn>
                                        <p:tgtEl>
                                          <p:spTgt spid="29699">
                                            <p:txEl>
                                              <p:pRg st="2" end="2"/>
                                            </p:txEl>
                                          </p:spTgt>
                                        </p:tgtEl>
                                        <p:attrNameLst>
                                          <p:attrName>style.visibility</p:attrName>
                                        </p:attrNameLst>
                                      </p:cBhvr>
                                      <p:to>
                                        <p:strVal val="visible"/>
                                      </p:to>
                                    </p:set>
                                    <p:anim calcmode="lin" valueType="num">
                                      <p:cBhvr additive="base">
                                        <p:cTn id="24" dur="500" fill="hold"/>
                                        <p:tgtEl>
                                          <p:spTgt spid="29699">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29699">
                                            <p:txEl>
                                              <p:pRg st="2" end="2"/>
                                            </p:txEl>
                                          </p:spTgt>
                                        </p:tgtEl>
                                        <p:attrNameLst>
                                          <p:attrName>ppt_y</p:attrName>
                                        </p:attrNameLst>
                                      </p:cBhvr>
                                      <p:tavLst>
                                        <p:tav tm="0">
                                          <p:val>
                                            <p:strVal val="#ppt_y"/>
                                          </p:val>
                                        </p:tav>
                                        <p:tav tm="100000">
                                          <p:val>
                                            <p:strVal val="#ppt_y"/>
                                          </p:val>
                                        </p:tav>
                                      </p:tavLst>
                                    </p:anim>
                                  </p:childTnLst>
                                </p:cTn>
                              </p:par>
                            </p:childTnLst>
                          </p:cTn>
                        </p:par>
                        <p:par>
                          <p:cTn id="26" fill="hold" nodeType="afterGroup">
                            <p:stCondLst>
                              <p:cond delay="13500"/>
                            </p:stCondLst>
                            <p:childTnLst>
                              <p:par>
                                <p:cTn id="27" presetID="2" presetClass="entr" presetSubtype="8" fill="hold" grpId="0" nodeType="afterEffect">
                                  <p:stCondLst>
                                    <p:cond delay="3000"/>
                                  </p:stCondLst>
                                  <p:childTnLst>
                                    <p:set>
                                      <p:cBhvr>
                                        <p:cTn id="28" dur="1" fill="hold">
                                          <p:stCondLst>
                                            <p:cond delay="0"/>
                                          </p:stCondLst>
                                        </p:cTn>
                                        <p:tgtEl>
                                          <p:spTgt spid="29699">
                                            <p:txEl>
                                              <p:pRg st="3" end="3"/>
                                            </p:txEl>
                                          </p:spTgt>
                                        </p:tgtEl>
                                        <p:attrNameLst>
                                          <p:attrName>style.visibility</p:attrName>
                                        </p:attrNameLst>
                                      </p:cBhvr>
                                      <p:to>
                                        <p:strVal val="visible"/>
                                      </p:to>
                                    </p:set>
                                    <p:anim calcmode="lin" valueType="num">
                                      <p:cBhvr additive="base">
                                        <p:cTn id="29" dur="500" fill="hold"/>
                                        <p:tgtEl>
                                          <p:spTgt spid="29699">
                                            <p:txEl>
                                              <p:pRg st="3" end="3"/>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29699">
                                            <p:txEl>
                                              <p:pRg st="3" end="3"/>
                                            </p:txEl>
                                          </p:spTgt>
                                        </p:tgtEl>
                                        <p:attrNameLst>
                                          <p:attrName>ppt_y</p:attrName>
                                        </p:attrNameLst>
                                      </p:cBhvr>
                                      <p:tavLst>
                                        <p:tav tm="0">
                                          <p:val>
                                            <p:strVal val="#ppt_y"/>
                                          </p:val>
                                        </p:tav>
                                        <p:tav tm="100000">
                                          <p:val>
                                            <p:strVal val="#ppt_y"/>
                                          </p:val>
                                        </p:tav>
                                      </p:tavLst>
                                    </p:anim>
                                  </p:childTnLst>
                                </p:cTn>
                              </p:par>
                            </p:childTnLst>
                          </p:cTn>
                        </p:par>
                        <p:par>
                          <p:cTn id="31" fill="hold" nodeType="afterGroup">
                            <p:stCondLst>
                              <p:cond delay="17000"/>
                            </p:stCondLst>
                            <p:childTnLst>
                              <p:par>
                                <p:cTn id="32" presetID="2" presetClass="entr" presetSubtype="8" fill="hold" grpId="0" nodeType="afterEffect">
                                  <p:stCondLst>
                                    <p:cond delay="3000"/>
                                  </p:stCondLst>
                                  <p:childTnLst>
                                    <p:set>
                                      <p:cBhvr>
                                        <p:cTn id="33" dur="1" fill="hold">
                                          <p:stCondLst>
                                            <p:cond delay="0"/>
                                          </p:stCondLst>
                                        </p:cTn>
                                        <p:tgtEl>
                                          <p:spTgt spid="29699">
                                            <p:txEl>
                                              <p:pRg st="4" end="4"/>
                                            </p:txEl>
                                          </p:spTgt>
                                        </p:tgtEl>
                                        <p:attrNameLst>
                                          <p:attrName>style.visibility</p:attrName>
                                        </p:attrNameLst>
                                      </p:cBhvr>
                                      <p:to>
                                        <p:strVal val="visible"/>
                                      </p:to>
                                    </p:set>
                                    <p:anim calcmode="lin" valueType="num">
                                      <p:cBhvr additive="base">
                                        <p:cTn id="34" dur="500" fill="hold"/>
                                        <p:tgtEl>
                                          <p:spTgt spid="29699">
                                            <p:txEl>
                                              <p:pRg st="4" end="4"/>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29699">
                                            <p:txEl>
                                              <p:pRg st="4" end="4"/>
                                            </p:txEl>
                                          </p:spTgt>
                                        </p:tgtEl>
                                        <p:attrNameLst>
                                          <p:attrName>ppt_y</p:attrName>
                                        </p:attrNameLst>
                                      </p:cBhvr>
                                      <p:tavLst>
                                        <p:tav tm="0">
                                          <p:val>
                                            <p:strVal val="#ppt_y"/>
                                          </p:val>
                                        </p:tav>
                                        <p:tav tm="100000">
                                          <p:val>
                                            <p:strVal val="#ppt_y"/>
                                          </p:val>
                                        </p:tav>
                                      </p:tavLst>
                                    </p:anim>
                                  </p:childTnLst>
                                </p:cTn>
                              </p:par>
                            </p:childTnLst>
                          </p:cTn>
                        </p:par>
                        <p:par>
                          <p:cTn id="36" fill="hold" nodeType="afterGroup">
                            <p:stCondLst>
                              <p:cond delay="20500"/>
                            </p:stCondLst>
                            <p:childTnLst>
                              <p:par>
                                <p:cTn id="37" presetID="2" presetClass="entr" presetSubtype="8" fill="hold" grpId="0" nodeType="afterEffect">
                                  <p:stCondLst>
                                    <p:cond delay="3000"/>
                                  </p:stCondLst>
                                  <p:childTnLst>
                                    <p:set>
                                      <p:cBhvr>
                                        <p:cTn id="38" dur="1" fill="hold">
                                          <p:stCondLst>
                                            <p:cond delay="0"/>
                                          </p:stCondLst>
                                        </p:cTn>
                                        <p:tgtEl>
                                          <p:spTgt spid="29699">
                                            <p:txEl>
                                              <p:pRg st="5" end="5"/>
                                            </p:txEl>
                                          </p:spTgt>
                                        </p:tgtEl>
                                        <p:attrNameLst>
                                          <p:attrName>style.visibility</p:attrName>
                                        </p:attrNameLst>
                                      </p:cBhvr>
                                      <p:to>
                                        <p:strVal val="visible"/>
                                      </p:to>
                                    </p:set>
                                    <p:anim calcmode="lin" valueType="num">
                                      <p:cBhvr additive="base">
                                        <p:cTn id="39" dur="500" fill="hold"/>
                                        <p:tgtEl>
                                          <p:spTgt spid="29699">
                                            <p:txEl>
                                              <p:pRg st="5" end="5"/>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2969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utoUpdateAnimBg="0"/>
      <p:bldP spid="29699" grpId="0" build="p" bldLvl="2" autoUpdateAnimBg="0" advAuto="300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73" name="Rectangle 9">
            <a:extLst>
              <a:ext uri="{FF2B5EF4-FFF2-40B4-BE49-F238E27FC236}">
                <a16:creationId xmlns:a16="http://schemas.microsoft.com/office/drawing/2014/main" id="{2B130E46-96D2-4AF1-B258-BE91BB6DCAD6}"/>
              </a:ext>
            </a:extLst>
          </p:cNvPr>
          <p:cNvSpPr>
            <a:spLocks noGrp="1" noChangeArrowheads="1"/>
          </p:cNvSpPr>
          <p:nvPr>
            <p:ph type="title"/>
          </p:nvPr>
        </p:nvSpPr>
        <p:spPr/>
        <p:txBody>
          <a:bodyPr/>
          <a:lstStyle/>
          <a:p>
            <a:r>
              <a:rPr lang="en-US" altLang="en-US"/>
              <a:t>Socialization and Social Class: Melvin Kohn Study:</a:t>
            </a:r>
          </a:p>
        </p:txBody>
      </p:sp>
      <p:sp>
        <p:nvSpPr>
          <p:cNvPr id="11274" name="Rectangle 10">
            <a:extLst>
              <a:ext uri="{FF2B5EF4-FFF2-40B4-BE49-F238E27FC236}">
                <a16:creationId xmlns:a16="http://schemas.microsoft.com/office/drawing/2014/main" id="{8043F50D-0442-4F8B-BCB4-5031C102FC7B}"/>
              </a:ext>
            </a:extLst>
          </p:cNvPr>
          <p:cNvSpPr>
            <a:spLocks noGrp="1" noChangeArrowheads="1"/>
          </p:cNvSpPr>
          <p:nvPr>
            <p:ph type="body" sz="half" idx="1"/>
          </p:nvPr>
        </p:nvSpPr>
        <p:spPr>
          <a:xfrm>
            <a:off x="228600" y="1885950"/>
            <a:ext cx="4241800" cy="4171950"/>
          </a:xfrm>
        </p:spPr>
        <p:txBody>
          <a:bodyPr/>
          <a:lstStyle/>
          <a:p>
            <a:pPr>
              <a:buFont typeface="Monotype Sorts" pitchFamily="2" charset="2"/>
              <a:buNone/>
            </a:pPr>
            <a:r>
              <a:rPr lang="en-US" altLang="en-US" sz="2800" u="sng">
                <a:solidFill>
                  <a:srgbClr val="000066"/>
                </a:solidFill>
              </a:rPr>
              <a:t>Blue Collar Working Class</a:t>
            </a:r>
            <a:endParaRPr lang="en-US" altLang="en-US" sz="2800"/>
          </a:p>
          <a:p>
            <a:pPr>
              <a:buFont typeface="Monotype Sorts" pitchFamily="2" charset="2"/>
              <a:buNone/>
            </a:pPr>
            <a:r>
              <a:rPr lang="en-US" altLang="en-US" sz="2800"/>
              <a:t>material rewards &amp; </a:t>
            </a:r>
          </a:p>
          <a:p>
            <a:pPr>
              <a:buFont typeface="Monotype Sorts" pitchFamily="2" charset="2"/>
              <a:buNone/>
            </a:pPr>
            <a:r>
              <a:rPr lang="en-US" altLang="en-US" sz="2800"/>
              <a:t> punishments</a:t>
            </a:r>
          </a:p>
          <a:p>
            <a:pPr>
              <a:buFont typeface="Monotype Sorts" pitchFamily="2" charset="2"/>
              <a:buNone/>
            </a:pPr>
            <a:r>
              <a:rPr lang="en-US" altLang="en-US" sz="2800"/>
              <a:t>communication as command</a:t>
            </a:r>
          </a:p>
          <a:p>
            <a:pPr>
              <a:buFont typeface="Monotype Sorts" pitchFamily="2" charset="2"/>
              <a:buNone/>
            </a:pPr>
            <a:r>
              <a:rPr lang="en-US" altLang="en-US" sz="2800"/>
              <a:t>child figures out what parents want</a:t>
            </a:r>
          </a:p>
          <a:p>
            <a:pPr>
              <a:buFont typeface="Monotype Sorts" pitchFamily="2" charset="2"/>
              <a:buNone/>
            </a:pPr>
            <a:r>
              <a:rPr lang="en-US" altLang="en-US" sz="2800"/>
              <a:t>stress on obedience</a:t>
            </a:r>
          </a:p>
          <a:p>
            <a:pPr>
              <a:buFont typeface="Monotype Sorts" pitchFamily="2" charset="2"/>
              <a:buNone/>
            </a:pPr>
            <a:endParaRPr lang="en-US" altLang="en-US" sz="2800"/>
          </a:p>
          <a:p>
            <a:pPr>
              <a:buFont typeface="Monotype Sorts" pitchFamily="2" charset="2"/>
              <a:buNone/>
            </a:pPr>
            <a:endParaRPr lang="en-US" altLang="en-US" sz="2800"/>
          </a:p>
          <a:p>
            <a:pPr>
              <a:buFont typeface="Monotype Sorts" pitchFamily="2" charset="2"/>
              <a:buNone/>
            </a:pPr>
            <a:endParaRPr lang="en-US" altLang="en-US" sz="2800"/>
          </a:p>
          <a:p>
            <a:pPr lvl="3"/>
            <a:endParaRPr lang="en-US" altLang="en-US" sz="1800"/>
          </a:p>
          <a:p>
            <a:pPr lvl="3"/>
            <a:endParaRPr lang="en-US" altLang="en-US" sz="1800"/>
          </a:p>
          <a:p>
            <a:pPr lvl="3"/>
            <a:endParaRPr lang="en-US" altLang="en-US" sz="1800"/>
          </a:p>
          <a:p>
            <a:pPr lvl="3"/>
            <a:endParaRPr lang="en-US" altLang="en-US" sz="1800"/>
          </a:p>
        </p:txBody>
      </p:sp>
      <p:sp>
        <p:nvSpPr>
          <p:cNvPr id="11275" name="Rectangle 11">
            <a:extLst>
              <a:ext uri="{FF2B5EF4-FFF2-40B4-BE49-F238E27FC236}">
                <a16:creationId xmlns:a16="http://schemas.microsoft.com/office/drawing/2014/main" id="{4EA49BDA-0122-4AD1-802F-26FC90E39B99}"/>
              </a:ext>
            </a:extLst>
          </p:cNvPr>
          <p:cNvSpPr>
            <a:spLocks noGrp="1" noChangeArrowheads="1"/>
          </p:cNvSpPr>
          <p:nvPr>
            <p:ph type="body" sz="half" idx="2"/>
          </p:nvPr>
        </p:nvSpPr>
        <p:spPr>
          <a:xfrm>
            <a:off x="4419600" y="1885950"/>
            <a:ext cx="4495800" cy="4171950"/>
          </a:xfrm>
        </p:spPr>
        <p:txBody>
          <a:bodyPr/>
          <a:lstStyle/>
          <a:p>
            <a:pPr>
              <a:buFont typeface="Monotype Sorts" pitchFamily="2" charset="2"/>
              <a:buNone/>
            </a:pPr>
            <a:r>
              <a:rPr lang="en-US" altLang="en-US" sz="2800" u="sng"/>
              <a:t>White Collar “Middle” Class</a:t>
            </a:r>
          </a:p>
          <a:p>
            <a:pPr>
              <a:buFont typeface="Monotype Sorts" pitchFamily="2" charset="2"/>
              <a:buNone/>
            </a:pPr>
            <a:r>
              <a:rPr lang="en-US" altLang="en-US" sz="2800"/>
              <a:t>symbolic rewards &amp; punishments</a:t>
            </a:r>
          </a:p>
          <a:p>
            <a:pPr>
              <a:buFont typeface="Monotype Sorts" pitchFamily="2" charset="2"/>
              <a:buNone/>
            </a:pPr>
            <a:r>
              <a:rPr lang="en-US" altLang="en-US" sz="2800"/>
              <a:t>communication as interaction</a:t>
            </a:r>
          </a:p>
          <a:p>
            <a:pPr>
              <a:buFont typeface="Monotype Sorts" pitchFamily="2" charset="2"/>
              <a:buNone/>
            </a:pPr>
            <a:r>
              <a:rPr lang="en-US" altLang="en-US" sz="2800"/>
              <a:t>parents figure out what child wants</a:t>
            </a:r>
          </a:p>
          <a:p>
            <a:pPr>
              <a:buFont typeface="Monotype Sorts" pitchFamily="2" charset="2"/>
              <a:buNone/>
            </a:pPr>
            <a:r>
              <a:rPr lang="en-US" altLang="en-US" sz="2800"/>
              <a:t>stress on autonomy</a:t>
            </a:r>
          </a:p>
        </p:txBody>
      </p:sp>
      <p:sp>
        <p:nvSpPr>
          <p:cNvPr id="11276" name="Line 12">
            <a:extLst>
              <a:ext uri="{FF2B5EF4-FFF2-40B4-BE49-F238E27FC236}">
                <a16:creationId xmlns:a16="http://schemas.microsoft.com/office/drawing/2014/main" id="{27553670-D920-437C-BC2B-8BCFFF35C83C}"/>
              </a:ext>
            </a:extLst>
          </p:cNvPr>
          <p:cNvSpPr>
            <a:spLocks noChangeShapeType="1"/>
          </p:cNvSpPr>
          <p:nvPr/>
        </p:nvSpPr>
        <p:spPr bwMode="auto">
          <a:xfrm>
            <a:off x="4419600" y="1828800"/>
            <a:ext cx="0" cy="449580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1000"/>
                                  </p:stCondLst>
                                  <p:childTnLst>
                                    <p:set>
                                      <p:cBhvr>
                                        <p:cTn id="6" dur="1" fill="hold">
                                          <p:stCondLst>
                                            <p:cond delay="499"/>
                                          </p:stCondLst>
                                        </p:cTn>
                                        <p:tgtEl>
                                          <p:spTgt spid="1127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1274">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1274">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1274">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1274">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1274">
                                            <p:txEl>
                                              <p:pRg st="4" end="4"/>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1274">
                                            <p:txEl>
                                              <p:pRg st="5" end="5"/>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1275">
                                            <p:txEl>
                                              <p:pRg st="0" end="0"/>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11275">
                                            <p:txEl>
                                              <p:pRg st="1" end="1"/>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11275">
                                            <p:txEl>
                                              <p:pRg st="2" end="2"/>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11275">
                                            <p:txEl>
                                              <p:pRg st="3" end="3"/>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112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4" grpId="0" build="p" bldLvl="2" autoUpdateAnimBg="0"/>
      <p:bldP spid="11275" grpId="0" build="p" bldLvl="2"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27B5706C-18F8-4703-A25C-E5F8A55DB9C5}"/>
              </a:ext>
            </a:extLst>
          </p:cNvPr>
          <p:cNvSpPr>
            <a:spLocks noGrp="1" noChangeArrowheads="1"/>
          </p:cNvSpPr>
          <p:nvPr>
            <p:ph type="title"/>
          </p:nvPr>
        </p:nvSpPr>
        <p:spPr>
          <a:xfrm>
            <a:off x="406400" y="228600"/>
            <a:ext cx="8432800" cy="1143000"/>
          </a:xfrm>
        </p:spPr>
        <p:txBody>
          <a:bodyPr/>
          <a:lstStyle/>
          <a:p>
            <a:r>
              <a:rPr lang="en-US" altLang="en-US"/>
              <a:t>Mass Media &amp; Socialization</a:t>
            </a:r>
          </a:p>
        </p:txBody>
      </p:sp>
      <p:sp>
        <p:nvSpPr>
          <p:cNvPr id="38915" name="Rectangle 3">
            <a:extLst>
              <a:ext uri="{FF2B5EF4-FFF2-40B4-BE49-F238E27FC236}">
                <a16:creationId xmlns:a16="http://schemas.microsoft.com/office/drawing/2014/main" id="{39AE7B3C-1428-413A-AF07-D174BB44AADB}"/>
              </a:ext>
            </a:extLst>
          </p:cNvPr>
          <p:cNvSpPr>
            <a:spLocks noGrp="1" noChangeArrowheads="1"/>
          </p:cNvSpPr>
          <p:nvPr>
            <p:ph type="body" idx="1"/>
          </p:nvPr>
        </p:nvSpPr>
        <p:spPr>
          <a:xfrm>
            <a:off x="228600" y="1676400"/>
            <a:ext cx="5715000" cy="4819650"/>
          </a:xfrm>
        </p:spPr>
        <p:txBody>
          <a:bodyPr/>
          <a:lstStyle/>
          <a:p>
            <a:r>
              <a:rPr lang="en-US" altLang="en-US" sz="4000" b="1">
                <a:latin typeface="Arial" panose="020B0604020202020204" pitchFamily="34" charset="0"/>
              </a:rPr>
              <a:t>Types of mass media:</a:t>
            </a:r>
            <a:endParaRPr lang="en-US" altLang="en-US" sz="4000">
              <a:latin typeface="Arial" panose="020B0604020202020204" pitchFamily="34" charset="0"/>
            </a:endParaRPr>
          </a:p>
          <a:p>
            <a:pPr lvl="1"/>
            <a:r>
              <a:rPr lang="en-US" altLang="en-US" sz="3600">
                <a:latin typeface="Arial" panose="020B0604020202020204" pitchFamily="34" charset="0"/>
              </a:rPr>
              <a:t>movies, television</a:t>
            </a:r>
          </a:p>
          <a:p>
            <a:pPr lvl="1"/>
            <a:r>
              <a:rPr lang="en-US" altLang="en-US" sz="3600">
                <a:latin typeface="Arial" panose="020B0604020202020204" pitchFamily="34" charset="0"/>
              </a:rPr>
              <a:t>print- </a:t>
            </a:r>
            <a:r>
              <a:rPr lang="en-US" altLang="en-US" sz="3200">
                <a:latin typeface="Arial" panose="020B0604020202020204" pitchFamily="34" charset="0"/>
              </a:rPr>
              <a:t>magazines and newspapers, books, etc.</a:t>
            </a:r>
            <a:endParaRPr lang="en-US" altLang="en-US" sz="3600">
              <a:latin typeface="Arial" panose="020B0604020202020204" pitchFamily="34" charset="0"/>
            </a:endParaRPr>
          </a:p>
          <a:p>
            <a:pPr lvl="1"/>
            <a:r>
              <a:rPr lang="en-US" altLang="en-US" sz="3600">
                <a:latin typeface="Arial" panose="020B0604020202020204" pitchFamily="34" charset="0"/>
              </a:rPr>
              <a:t>music</a:t>
            </a:r>
          </a:p>
          <a:p>
            <a:pPr lvl="1"/>
            <a:r>
              <a:rPr lang="en-US" altLang="en-US" sz="3600">
                <a:latin typeface="Arial" panose="020B0604020202020204" pitchFamily="34" charset="0"/>
              </a:rPr>
              <a:t>electronic communications</a:t>
            </a:r>
            <a:endParaRPr lang="en-US" altLang="en-US" sz="3200" b="1">
              <a:latin typeface="Arial" panose="020B0604020202020204" pitchFamily="34" charset="0"/>
            </a:endParaRPr>
          </a:p>
        </p:txBody>
      </p:sp>
      <p:grpSp>
        <p:nvGrpSpPr>
          <p:cNvPr id="38922" name="Group 10">
            <a:extLst>
              <a:ext uri="{FF2B5EF4-FFF2-40B4-BE49-F238E27FC236}">
                <a16:creationId xmlns:a16="http://schemas.microsoft.com/office/drawing/2014/main" id="{E5A6F5D1-F2A9-41F0-A71B-A9EC14DA5BDA}"/>
              </a:ext>
            </a:extLst>
          </p:cNvPr>
          <p:cNvGrpSpPr>
            <a:grpSpLocks/>
          </p:cNvGrpSpPr>
          <p:nvPr/>
        </p:nvGrpSpPr>
        <p:grpSpPr bwMode="auto">
          <a:xfrm>
            <a:off x="4800600" y="1447800"/>
            <a:ext cx="4087813" cy="5181600"/>
            <a:chOff x="3024" y="912"/>
            <a:chExt cx="2575" cy="3264"/>
          </a:xfrm>
        </p:grpSpPr>
        <p:graphicFrame>
          <p:nvGraphicFramePr>
            <p:cNvPr id="38920" name="Object 8">
              <a:extLst>
                <a:ext uri="{FF2B5EF4-FFF2-40B4-BE49-F238E27FC236}">
                  <a16:creationId xmlns:a16="http://schemas.microsoft.com/office/drawing/2014/main" id="{E06945A8-A731-4025-B5E9-9868BF102E1C}"/>
                </a:ext>
              </a:extLst>
            </p:cNvPr>
            <p:cNvGraphicFramePr>
              <a:graphicFrameLocks noChangeAspect="1"/>
            </p:cNvGraphicFramePr>
            <p:nvPr/>
          </p:nvGraphicFramePr>
          <p:xfrm>
            <a:off x="3024" y="1200"/>
            <a:ext cx="1296" cy="1392"/>
          </p:xfrm>
          <a:graphic>
            <a:graphicData uri="http://schemas.openxmlformats.org/presentationml/2006/ole">
              <mc:AlternateContent xmlns:mc="http://schemas.openxmlformats.org/markup-compatibility/2006">
                <mc:Choice xmlns:v="urn:schemas-microsoft-com:vml" Requires="v">
                  <p:oleObj spid="_x0000_s38927" name="Clip" r:id="rId4" imgW="3453840" imgH="3468960" progId="MS_ClipArt_Gallery.2">
                    <p:embed/>
                  </p:oleObj>
                </mc:Choice>
                <mc:Fallback>
                  <p:oleObj name="Clip" r:id="rId4" imgW="3453840" imgH="3468960" progId="MS_ClipArt_Gallery.2">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4" y="1200"/>
                          <a:ext cx="1296" cy="13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8918" name="Object 6">
              <a:extLst>
                <a:ext uri="{FF2B5EF4-FFF2-40B4-BE49-F238E27FC236}">
                  <a16:creationId xmlns:a16="http://schemas.microsoft.com/office/drawing/2014/main" id="{E5D3CA8E-0C61-44D9-95C4-D7B163F81C89}"/>
                </a:ext>
              </a:extLst>
            </p:cNvPr>
            <p:cNvGraphicFramePr>
              <a:graphicFrameLocks noChangeAspect="1"/>
            </p:cNvGraphicFramePr>
            <p:nvPr/>
          </p:nvGraphicFramePr>
          <p:xfrm>
            <a:off x="3696" y="912"/>
            <a:ext cx="1813" cy="2016"/>
          </p:xfrm>
          <a:graphic>
            <a:graphicData uri="http://schemas.openxmlformats.org/presentationml/2006/ole">
              <mc:AlternateContent xmlns:mc="http://schemas.openxmlformats.org/markup-compatibility/2006">
                <mc:Choice xmlns:v="urn:schemas-microsoft-com:vml" Requires="v">
                  <p:oleObj spid="_x0000_s38928" name="Clip" r:id="rId6" imgW="3118680" imgH="3468960" progId="MS_ClipArt_Gallery.2">
                    <p:embed/>
                  </p:oleObj>
                </mc:Choice>
                <mc:Fallback>
                  <p:oleObj name="Clip" r:id="rId6" imgW="3118680" imgH="3468960" progId="MS_ClipArt_Gallery.2">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96" y="912"/>
                          <a:ext cx="1813" cy="201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8919" name="Object 7">
              <a:extLst>
                <a:ext uri="{FF2B5EF4-FFF2-40B4-BE49-F238E27FC236}">
                  <a16:creationId xmlns:a16="http://schemas.microsoft.com/office/drawing/2014/main" id="{46B2C77A-7F7E-4D3E-95FA-9BB34A3F6A7F}"/>
                </a:ext>
              </a:extLst>
            </p:cNvPr>
            <p:cNvGraphicFramePr>
              <a:graphicFrameLocks noChangeAspect="1"/>
            </p:cNvGraphicFramePr>
            <p:nvPr/>
          </p:nvGraphicFramePr>
          <p:xfrm>
            <a:off x="4176" y="1824"/>
            <a:ext cx="1423" cy="2016"/>
          </p:xfrm>
          <a:graphic>
            <a:graphicData uri="http://schemas.openxmlformats.org/presentationml/2006/ole">
              <mc:AlternateContent xmlns:mc="http://schemas.openxmlformats.org/markup-compatibility/2006">
                <mc:Choice xmlns:v="urn:schemas-microsoft-com:vml" Requires="v">
                  <p:oleObj spid="_x0000_s38929" name="Clip" r:id="rId8" imgW="1768320" imgH="3468960" progId="MS_ClipArt_Gallery.2">
                    <p:embed/>
                  </p:oleObj>
                </mc:Choice>
                <mc:Fallback>
                  <p:oleObj name="Clip" r:id="rId8" imgW="1768320" imgH="3468960" progId="MS_ClipArt_Gallery.2">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76" y="1824"/>
                          <a:ext cx="1423" cy="201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8921" name="Object 9">
              <a:extLst>
                <a:ext uri="{FF2B5EF4-FFF2-40B4-BE49-F238E27FC236}">
                  <a16:creationId xmlns:a16="http://schemas.microsoft.com/office/drawing/2014/main" id="{7E6240A6-070B-47A6-90EC-8FF6513CA982}"/>
                </a:ext>
              </a:extLst>
            </p:cNvPr>
            <p:cNvGraphicFramePr>
              <a:graphicFrameLocks noChangeAspect="1"/>
            </p:cNvGraphicFramePr>
            <p:nvPr/>
          </p:nvGraphicFramePr>
          <p:xfrm>
            <a:off x="3216" y="2688"/>
            <a:ext cx="1776" cy="1488"/>
          </p:xfrm>
          <a:graphic>
            <a:graphicData uri="http://schemas.openxmlformats.org/presentationml/2006/ole">
              <mc:AlternateContent xmlns:mc="http://schemas.openxmlformats.org/markup-compatibility/2006">
                <mc:Choice xmlns:v="urn:schemas-microsoft-com:vml" Requires="v">
                  <p:oleObj spid="_x0000_s38930" name="Clip" r:id="rId10" imgW="3999960" imgH="3468960" progId="MS_ClipArt_Gallery.2">
                    <p:embed/>
                  </p:oleObj>
                </mc:Choice>
                <mc:Fallback>
                  <p:oleObj name="Clip" r:id="rId10" imgW="3999960" imgH="3468960" progId="MS_ClipArt_Gallery.2">
                    <p:embed/>
                    <p:pic>
                      <p:nvPicPr>
                        <p:cNvPr id="0" name="Object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16" y="2688"/>
                          <a:ext cx="1776" cy="1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2000"/>
                                  </p:stCondLst>
                                  <p:childTnLst>
                                    <p:set>
                                      <p:cBhvr>
                                        <p:cTn id="6" dur="1" fill="hold">
                                          <p:stCondLst>
                                            <p:cond delay="0"/>
                                          </p:stCondLst>
                                        </p:cTn>
                                        <p:tgtEl>
                                          <p:spTgt spid="38922"/>
                                        </p:tgtEl>
                                        <p:attrNameLst>
                                          <p:attrName>style.visibility</p:attrName>
                                        </p:attrNameLst>
                                      </p:cBhvr>
                                      <p:to>
                                        <p:strVal val="visible"/>
                                      </p:to>
                                    </p:set>
                                    <p:animEffect transition="in" filter="box(in)">
                                      <p:cBhvr>
                                        <p:cTn id="7" dur="500"/>
                                        <p:tgtEl>
                                          <p:spTgt spid="389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38915">
                                            <p:txEl>
                                              <p:pRg st="0" end="0"/>
                                            </p:txEl>
                                          </p:spTgt>
                                        </p:tgtEl>
                                        <p:attrNameLst>
                                          <p:attrName>style.visibility</p:attrName>
                                        </p:attrNameLst>
                                      </p:cBhvr>
                                      <p:to>
                                        <p:strVal val="visible"/>
                                      </p:to>
                                    </p:set>
                                    <p:anim calcmode="lin" valueType="num">
                                      <p:cBhvr additive="base">
                                        <p:cTn id="12" dur="500" fill="hold"/>
                                        <p:tgtEl>
                                          <p:spTgt spid="38915">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891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8915">
                                            <p:txEl>
                                              <p:pRg st="0" end="0"/>
                                            </p:txEl>
                                          </p:spTgt>
                                        </p:tgtEl>
                                        <p:attrNameLst>
                                          <p:attrName>ppt_c</p:attrName>
                                        </p:attrNameLst>
                                      </p:cBhvr>
                                      <p:to>
                                        <a:srgbClr val="663300"/>
                                      </p:to>
                                    </p:animClr>
                                  </p:sub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38915">
                                            <p:txEl>
                                              <p:pRg st="1" end="1"/>
                                            </p:txEl>
                                          </p:spTgt>
                                        </p:tgtEl>
                                        <p:attrNameLst>
                                          <p:attrName>style.visibility</p:attrName>
                                        </p:attrNameLst>
                                      </p:cBhvr>
                                      <p:to>
                                        <p:strVal val="visible"/>
                                      </p:to>
                                    </p:set>
                                    <p:anim calcmode="lin" valueType="num">
                                      <p:cBhvr additive="base">
                                        <p:cTn id="18" dur="500" fill="hold"/>
                                        <p:tgtEl>
                                          <p:spTgt spid="38915">
                                            <p:txEl>
                                              <p:pRg st="1" end="1"/>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3891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8915">
                                            <p:txEl>
                                              <p:pRg st="1" end="1"/>
                                            </p:txEl>
                                          </p:spTgt>
                                        </p:tgtEl>
                                        <p:attrNameLst>
                                          <p:attrName>ppt_c</p:attrName>
                                        </p:attrNameLst>
                                      </p:cBhvr>
                                      <p:to>
                                        <a:srgbClr val="663300"/>
                                      </p:to>
                                    </p:animClr>
                                  </p:sub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38915">
                                            <p:txEl>
                                              <p:pRg st="2" end="2"/>
                                            </p:txEl>
                                          </p:spTgt>
                                        </p:tgtEl>
                                        <p:attrNameLst>
                                          <p:attrName>style.visibility</p:attrName>
                                        </p:attrNameLst>
                                      </p:cBhvr>
                                      <p:to>
                                        <p:strVal val="visible"/>
                                      </p:to>
                                    </p:set>
                                    <p:anim calcmode="lin" valueType="num">
                                      <p:cBhvr additive="base">
                                        <p:cTn id="24" dur="500" fill="hold"/>
                                        <p:tgtEl>
                                          <p:spTgt spid="38915">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3891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8915">
                                            <p:txEl>
                                              <p:pRg st="2" end="2"/>
                                            </p:txEl>
                                          </p:spTgt>
                                        </p:tgtEl>
                                        <p:attrNameLst>
                                          <p:attrName>ppt_c</p:attrName>
                                        </p:attrNameLst>
                                      </p:cBhvr>
                                      <p:to>
                                        <a:srgbClr val="663300"/>
                                      </p:to>
                                    </p:animClr>
                                  </p:sub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38915">
                                            <p:txEl>
                                              <p:pRg st="3" end="3"/>
                                            </p:txEl>
                                          </p:spTgt>
                                        </p:tgtEl>
                                        <p:attrNameLst>
                                          <p:attrName>style.visibility</p:attrName>
                                        </p:attrNameLst>
                                      </p:cBhvr>
                                      <p:to>
                                        <p:strVal val="visible"/>
                                      </p:to>
                                    </p:set>
                                    <p:anim calcmode="lin" valueType="num">
                                      <p:cBhvr additive="base">
                                        <p:cTn id="30" dur="500" fill="hold"/>
                                        <p:tgtEl>
                                          <p:spTgt spid="38915">
                                            <p:txEl>
                                              <p:pRg st="3" end="3"/>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38915">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8915">
                                            <p:txEl>
                                              <p:pRg st="3" end="3"/>
                                            </p:txEl>
                                          </p:spTgt>
                                        </p:tgtEl>
                                        <p:attrNameLst>
                                          <p:attrName>ppt_c</p:attrName>
                                        </p:attrNameLst>
                                      </p:cBhvr>
                                      <p:to>
                                        <a:srgbClr val="663300"/>
                                      </p:to>
                                    </p:animClr>
                                  </p:sub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38915">
                                            <p:txEl>
                                              <p:pRg st="4" end="4"/>
                                            </p:txEl>
                                          </p:spTgt>
                                        </p:tgtEl>
                                        <p:attrNameLst>
                                          <p:attrName>style.visibility</p:attrName>
                                        </p:attrNameLst>
                                      </p:cBhvr>
                                      <p:to>
                                        <p:strVal val="visible"/>
                                      </p:to>
                                    </p:set>
                                    <p:anim calcmode="lin" valueType="num">
                                      <p:cBhvr additive="base">
                                        <p:cTn id="36" dur="500" fill="hold"/>
                                        <p:tgtEl>
                                          <p:spTgt spid="38915">
                                            <p:txEl>
                                              <p:pRg st="4" end="4"/>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38915">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8915">
                                            <p:txEl>
                                              <p:pRg st="4" end="4"/>
                                            </p:txEl>
                                          </p:spTgt>
                                        </p:tgtEl>
                                        <p:attrNameLst>
                                          <p:attrName>ppt_c</p:attrName>
                                        </p:attrNameLst>
                                      </p:cBhvr>
                                      <p:to>
                                        <a:srgbClr val="6633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8CE06405-CF59-4C1D-83B7-6C095009279E}"/>
              </a:ext>
            </a:extLst>
          </p:cNvPr>
          <p:cNvSpPr>
            <a:spLocks noGrp="1" noChangeArrowheads="1"/>
          </p:cNvSpPr>
          <p:nvPr>
            <p:ph type="body" idx="1"/>
          </p:nvPr>
        </p:nvSpPr>
        <p:spPr>
          <a:xfrm>
            <a:off x="457200" y="838200"/>
            <a:ext cx="8178800" cy="5486400"/>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sz="4000" b="1">
                <a:latin typeface="Arial" panose="020B0604020202020204" pitchFamily="34" charset="0"/>
              </a:rPr>
              <a:t>Functions to socialize:</a:t>
            </a:r>
            <a:endParaRPr lang="en-US" altLang="en-US" sz="3600">
              <a:latin typeface="Arial" panose="020B0604020202020204" pitchFamily="34" charset="0"/>
            </a:endParaRPr>
          </a:p>
          <a:p>
            <a:pPr lvl="1"/>
            <a:r>
              <a:rPr lang="en-US" altLang="en-US" sz="3600" b="1">
                <a:latin typeface="Arial" panose="020B0604020202020204" pitchFamily="34" charset="0"/>
              </a:rPr>
              <a:t>provides information</a:t>
            </a:r>
          </a:p>
          <a:p>
            <a:pPr lvl="1"/>
            <a:r>
              <a:rPr lang="en-US" altLang="en-US" sz="3600" b="1">
                <a:latin typeface="Arial" panose="020B0604020202020204" pitchFamily="34" charset="0"/>
              </a:rPr>
              <a:t>contact with others</a:t>
            </a:r>
          </a:p>
          <a:p>
            <a:pPr lvl="1"/>
            <a:r>
              <a:rPr lang="en-US" altLang="en-US" sz="3600" b="1">
                <a:latin typeface="Arial" panose="020B0604020202020204" pitchFamily="34" charset="0"/>
              </a:rPr>
              <a:t>viewpoints on issues</a:t>
            </a:r>
          </a:p>
          <a:p>
            <a:pPr lvl="1"/>
            <a:r>
              <a:rPr lang="en-US" altLang="en-US" sz="3600" b="1">
                <a:latin typeface="Arial" panose="020B0604020202020204" pitchFamily="34" charset="0"/>
              </a:rPr>
              <a:t>access to consumer culture</a:t>
            </a:r>
          </a:p>
          <a:p>
            <a:pPr lvl="1"/>
            <a:r>
              <a:rPr lang="en-US" altLang="en-US" sz="3600" b="1">
                <a:latin typeface="Arial" panose="020B0604020202020204" pitchFamily="34" charset="0"/>
              </a:rPr>
              <a:t>entertainment</a:t>
            </a:r>
          </a:p>
          <a:p>
            <a:pPr lvl="1"/>
            <a:r>
              <a:rPr lang="en-US" altLang="en-US" sz="3600" b="1">
                <a:latin typeface="Arial" panose="020B0604020202020204" pitchFamily="34" charset="0"/>
              </a:rPr>
              <a:t>education?</a:t>
            </a:r>
          </a:p>
          <a:p>
            <a:r>
              <a:rPr lang="en-US" altLang="en-US" sz="4000" b="1">
                <a:latin typeface="Arial" panose="020B0604020202020204" pitchFamily="34" charset="0"/>
              </a:rPr>
              <a:t>Positive and negative aspects</a:t>
            </a:r>
            <a:endParaRPr lang="en-US" altLang="en-US" sz="4000">
              <a:latin typeface="Arial" panose="020B0604020202020204" pitchFamily="34" charset="0"/>
            </a:endParaRPr>
          </a:p>
          <a:p>
            <a:endParaRPr lang="en-US" altLang="en-US" sz="4000">
              <a:latin typeface="Arial" panose="020B0604020202020204" pitchFamily="34" charset="0"/>
            </a:endParaRPr>
          </a:p>
        </p:txBody>
      </p:sp>
      <p:sp>
        <p:nvSpPr>
          <p:cNvPr id="9223" name="Rectangle 7">
            <a:extLst>
              <a:ext uri="{FF2B5EF4-FFF2-40B4-BE49-F238E27FC236}">
                <a16:creationId xmlns:a16="http://schemas.microsoft.com/office/drawing/2014/main" id="{67EFB503-2864-4182-87BB-0A2EC3633BF4}"/>
              </a:ext>
            </a:extLst>
          </p:cNvPr>
          <p:cNvSpPr>
            <a:spLocks noGrp="1" noChangeArrowheads="1"/>
          </p:cNvSpPr>
          <p:nvPr>
            <p:ph type="title"/>
          </p:nvPr>
        </p:nvSpPr>
        <p:spPr>
          <a:xfrm>
            <a:off x="406400" y="228600"/>
            <a:ext cx="508000" cy="304800"/>
          </a:xfrm>
        </p:spPr>
        <p:txBody>
          <a:bodyPr/>
          <a:lstStyle/>
          <a:p>
            <a:endParaRPr lang="en-US"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219">
                                            <p:txEl>
                                              <p:pRg st="0" end="0"/>
                                            </p:txEl>
                                          </p:spTgt>
                                        </p:tgtEl>
                                        <p:attrNameLst>
                                          <p:attrName>ppt_c</p:attrName>
                                        </p:attrNameLst>
                                      </p:cBhvr>
                                      <p:to>
                                        <a:srgbClr val="663300"/>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219">
                                            <p:txEl>
                                              <p:pRg st="1" end="1"/>
                                            </p:txEl>
                                          </p:spTgt>
                                        </p:tgtEl>
                                        <p:attrNameLst>
                                          <p:attrName>style.visibility</p:attrName>
                                        </p:attrNameLst>
                                      </p:cBhvr>
                                      <p:to>
                                        <p:strVal val="visible"/>
                                      </p:to>
                                    </p:set>
                                    <p:anim calcmode="lin" valueType="num">
                                      <p:cBhvr additive="base">
                                        <p:cTn id="13" dur="500" fill="hold"/>
                                        <p:tgtEl>
                                          <p:spTgt spid="92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21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219">
                                            <p:txEl>
                                              <p:pRg st="1" end="1"/>
                                            </p:txEl>
                                          </p:spTgt>
                                        </p:tgtEl>
                                        <p:attrNameLst>
                                          <p:attrName>ppt_c</p:attrName>
                                        </p:attrNameLst>
                                      </p:cBhvr>
                                      <p:to>
                                        <a:srgbClr val="663300"/>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219">
                                            <p:txEl>
                                              <p:pRg st="2" end="2"/>
                                            </p:txEl>
                                          </p:spTgt>
                                        </p:tgtEl>
                                        <p:attrNameLst>
                                          <p:attrName>style.visibility</p:attrName>
                                        </p:attrNameLst>
                                      </p:cBhvr>
                                      <p:to>
                                        <p:strVal val="visible"/>
                                      </p:to>
                                    </p:set>
                                    <p:anim calcmode="lin" valueType="num">
                                      <p:cBhvr additive="base">
                                        <p:cTn id="19" dur="500" fill="hold"/>
                                        <p:tgtEl>
                                          <p:spTgt spid="92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21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219">
                                            <p:txEl>
                                              <p:pRg st="2" end="2"/>
                                            </p:txEl>
                                          </p:spTgt>
                                        </p:tgtEl>
                                        <p:attrNameLst>
                                          <p:attrName>ppt_c</p:attrName>
                                        </p:attrNameLst>
                                      </p:cBhvr>
                                      <p:to>
                                        <a:srgbClr val="663300"/>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219">
                                            <p:txEl>
                                              <p:pRg st="3" end="3"/>
                                            </p:txEl>
                                          </p:spTgt>
                                        </p:tgtEl>
                                        <p:attrNameLst>
                                          <p:attrName>style.visibility</p:attrName>
                                        </p:attrNameLst>
                                      </p:cBhvr>
                                      <p:to>
                                        <p:strVal val="visible"/>
                                      </p:to>
                                    </p:set>
                                    <p:anim calcmode="lin" valueType="num">
                                      <p:cBhvr additive="base">
                                        <p:cTn id="25" dur="500" fill="hold"/>
                                        <p:tgtEl>
                                          <p:spTgt spid="921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21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219">
                                            <p:txEl>
                                              <p:pRg st="3" end="3"/>
                                            </p:txEl>
                                          </p:spTgt>
                                        </p:tgtEl>
                                        <p:attrNameLst>
                                          <p:attrName>ppt_c</p:attrName>
                                        </p:attrNameLst>
                                      </p:cBhvr>
                                      <p:to>
                                        <a:srgbClr val="663300"/>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219">
                                            <p:txEl>
                                              <p:pRg st="4" end="4"/>
                                            </p:txEl>
                                          </p:spTgt>
                                        </p:tgtEl>
                                        <p:attrNameLst>
                                          <p:attrName>style.visibility</p:attrName>
                                        </p:attrNameLst>
                                      </p:cBhvr>
                                      <p:to>
                                        <p:strVal val="visible"/>
                                      </p:to>
                                    </p:set>
                                    <p:anim calcmode="lin" valueType="num">
                                      <p:cBhvr additive="base">
                                        <p:cTn id="31" dur="500" fill="hold"/>
                                        <p:tgtEl>
                                          <p:spTgt spid="921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21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219">
                                            <p:txEl>
                                              <p:pRg st="4" end="4"/>
                                            </p:txEl>
                                          </p:spTgt>
                                        </p:tgtEl>
                                        <p:attrNameLst>
                                          <p:attrName>ppt_c</p:attrName>
                                        </p:attrNameLst>
                                      </p:cBhvr>
                                      <p:to>
                                        <a:srgbClr val="663300"/>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9219">
                                            <p:txEl>
                                              <p:pRg st="5" end="5"/>
                                            </p:txEl>
                                          </p:spTgt>
                                        </p:tgtEl>
                                        <p:attrNameLst>
                                          <p:attrName>style.visibility</p:attrName>
                                        </p:attrNameLst>
                                      </p:cBhvr>
                                      <p:to>
                                        <p:strVal val="visible"/>
                                      </p:to>
                                    </p:set>
                                    <p:anim calcmode="lin" valueType="num">
                                      <p:cBhvr additive="base">
                                        <p:cTn id="37" dur="500" fill="hold"/>
                                        <p:tgtEl>
                                          <p:spTgt spid="921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9219">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219">
                                            <p:txEl>
                                              <p:pRg st="5" end="5"/>
                                            </p:txEl>
                                          </p:spTgt>
                                        </p:tgtEl>
                                        <p:attrNameLst>
                                          <p:attrName>ppt_c</p:attrName>
                                        </p:attrNameLst>
                                      </p:cBhvr>
                                      <p:to>
                                        <a:srgbClr val="663300"/>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9219">
                                            <p:txEl>
                                              <p:pRg st="6" end="6"/>
                                            </p:txEl>
                                          </p:spTgt>
                                        </p:tgtEl>
                                        <p:attrNameLst>
                                          <p:attrName>style.visibility</p:attrName>
                                        </p:attrNameLst>
                                      </p:cBhvr>
                                      <p:to>
                                        <p:strVal val="visible"/>
                                      </p:to>
                                    </p:set>
                                    <p:anim calcmode="lin" valueType="num">
                                      <p:cBhvr additive="base">
                                        <p:cTn id="43" dur="500" fill="hold"/>
                                        <p:tgtEl>
                                          <p:spTgt spid="9219">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9219">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219">
                                            <p:txEl>
                                              <p:pRg st="6" end="6"/>
                                            </p:txEl>
                                          </p:spTgt>
                                        </p:tgtEl>
                                        <p:attrNameLst>
                                          <p:attrName>ppt_c</p:attrName>
                                        </p:attrNameLst>
                                      </p:cBhvr>
                                      <p:to>
                                        <a:srgbClr val="663300"/>
                                      </p:to>
                                    </p:animClr>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9219">
                                            <p:txEl>
                                              <p:pRg st="7" end="7"/>
                                            </p:txEl>
                                          </p:spTgt>
                                        </p:tgtEl>
                                        <p:attrNameLst>
                                          <p:attrName>style.visibility</p:attrName>
                                        </p:attrNameLst>
                                      </p:cBhvr>
                                      <p:to>
                                        <p:strVal val="visible"/>
                                      </p:to>
                                    </p:set>
                                    <p:anim calcmode="lin" valueType="num">
                                      <p:cBhvr additive="base">
                                        <p:cTn id="49" dur="500" fill="hold"/>
                                        <p:tgtEl>
                                          <p:spTgt spid="9219">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9219">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219">
                                            <p:txEl>
                                              <p:pRg st="7" end="7"/>
                                            </p:txEl>
                                          </p:spTgt>
                                        </p:tgtEl>
                                        <p:attrNameLst>
                                          <p:attrName>ppt_c</p:attrName>
                                        </p:attrNameLst>
                                      </p:cBhvr>
                                      <p:to>
                                        <a:srgbClr val="6633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bldLvl="2"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1026">
            <a:extLst>
              <a:ext uri="{FF2B5EF4-FFF2-40B4-BE49-F238E27FC236}">
                <a16:creationId xmlns:a16="http://schemas.microsoft.com/office/drawing/2014/main" id="{9254A871-882A-451D-AFA4-4F64B3B93EAC}"/>
              </a:ext>
            </a:extLst>
          </p:cNvPr>
          <p:cNvSpPr>
            <a:spLocks noGrp="1" noChangeArrowheads="1"/>
          </p:cNvSpPr>
          <p:nvPr>
            <p:ph type="title"/>
          </p:nvPr>
        </p:nvSpPr>
        <p:spPr>
          <a:xfrm>
            <a:off x="609600" y="381000"/>
            <a:ext cx="8229600" cy="685800"/>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b="1"/>
              <a:t>Importance of socialization</a:t>
            </a:r>
            <a:endParaRPr lang="en-US" altLang="en-US"/>
          </a:p>
        </p:txBody>
      </p:sp>
      <p:sp>
        <p:nvSpPr>
          <p:cNvPr id="27651" name="Rectangle 1027">
            <a:extLst>
              <a:ext uri="{FF2B5EF4-FFF2-40B4-BE49-F238E27FC236}">
                <a16:creationId xmlns:a16="http://schemas.microsoft.com/office/drawing/2014/main" id="{779675AD-39F2-4762-8C8D-A001BD99935E}"/>
              </a:ext>
            </a:extLst>
          </p:cNvPr>
          <p:cNvSpPr>
            <a:spLocks noGrp="1" noChangeArrowheads="1"/>
          </p:cNvSpPr>
          <p:nvPr>
            <p:ph type="body" idx="1"/>
          </p:nvPr>
        </p:nvSpPr>
        <p:spPr>
          <a:xfrm>
            <a:off x="381000" y="1219200"/>
            <a:ext cx="7543800" cy="5105400"/>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sz="3600" b="1">
                <a:latin typeface="Arial" panose="020B0604020202020204" pitchFamily="34" charset="0"/>
              </a:rPr>
              <a:t>Essential for individual survival</a:t>
            </a:r>
          </a:p>
          <a:p>
            <a:pPr lvl="1"/>
            <a:r>
              <a:rPr lang="en-US" altLang="en-US" sz="3600" b="1">
                <a:latin typeface="Arial" panose="020B0604020202020204" pitchFamily="34" charset="0"/>
              </a:rPr>
              <a:t>lifelong process</a:t>
            </a:r>
          </a:p>
          <a:p>
            <a:pPr lvl="1"/>
            <a:r>
              <a:rPr lang="en-US" altLang="en-US" sz="3600" b="1">
                <a:latin typeface="Arial" panose="020B0604020202020204" pitchFamily="34" charset="0"/>
              </a:rPr>
              <a:t>nature vs. nurture </a:t>
            </a:r>
          </a:p>
          <a:p>
            <a:r>
              <a:rPr lang="en-US" altLang="en-US" sz="3600" b="1">
                <a:latin typeface="Arial" panose="020B0604020202020204" pitchFamily="34" charset="0"/>
              </a:rPr>
              <a:t>Essential for a society’s survival</a:t>
            </a:r>
          </a:p>
          <a:p>
            <a:pPr lvl="1"/>
            <a:r>
              <a:rPr lang="en-US" altLang="en-US" sz="3600" b="1">
                <a:latin typeface="Arial" panose="020B0604020202020204" pitchFamily="34" charset="0"/>
              </a:rPr>
              <a:t>transmission of values, norms, culture </a:t>
            </a:r>
          </a:p>
          <a:p>
            <a:pPr lvl="1"/>
            <a:r>
              <a:rPr lang="en-US" altLang="en-US" sz="3600" b="1">
                <a:latin typeface="Arial" panose="020B0604020202020204" pitchFamily="34" charset="0"/>
              </a:rPr>
              <a:t>effects of inadequate socialization</a:t>
            </a:r>
            <a:endParaRPr lang="en-US" altLang="en-US" b="1">
              <a:latin typeface="Arial" panose="020B0604020202020204" pitchFamily="34" charset="0"/>
            </a:endParaRPr>
          </a:p>
        </p:txBody>
      </p:sp>
      <p:graphicFrame>
        <p:nvGraphicFramePr>
          <p:cNvPr id="27652" name="Object 1028">
            <a:extLst>
              <a:ext uri="{FF2B5EF4-FFF2-40B4-BE49-F238E27FC236}">
                <a16:creationId xmlns:a16="http://schemas.microsoft.com/office/drawing/2014/main" id="{F32B1B98-E2B9-4E81-9487-0C51ACC41129}"/>
              </a:ext>
            </a:extLst>
          </p:cNvPr>
          <p:cNvGraphicFramePr>
            <a:graphicFrameLocks noChangeAspect="1"/>
          </p:cNvGraphicFramePr>
          <p:nvPr/>
        </p:nvGraphicFramePr>
        <p:xfrm>
          <a:off x="6324600" y="2057400"/>
          <a:ext cx="2590800" cy="4038600"/>
        </p:xfrm>
        <a:graphic>
          <a:graphicData uri="http://schemas.openxmlformats.org/presentationml/2006/ole">
            <mc:AlternateContent xmlns:mc="http://schemas.openxmlformats.org/markup-compatibility/2006">
              <mc:Choice xmlns:v="urn:schemas-microsoft-com:vml" Requires="v">
                <p:oleObj spid="_x0000_s27654" name="Clip" r:id="rId4" imgW="2349206" imgH="3504762" progId="MS_ClipArt_Gallery.2">
                  <p:embed/>
                </p:oleObj>
              </mc:Choice>
              <mc:Fallback>
                <p:oleObj name="Clip" r:id="rId4" imgW="2349206" imgH="3504762" progId="MS_ClipArt_Gallery.2">
                  <p:embed/>
                  <p:pic>
                    <p:nvPicPr>
                      <p:cNvPr id="0" name="Object 102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24600" y="2057400"/>
                        <a:ext cx="2590800" cy="403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afterEffect">
                                  <p:stCondLst>
                                    <p:cond delay="1000"/>
                                  </p:stCondLst>
                                  <p:childTnLst>
                                    <p:set>
                                      <p:cBhvr>
                                        <p:cTn id="6" dur="1" fill="hold">
                                          <p:stCondLst>
                                            <p:cond delay="0"/>
                                          </p:stCondLst>
                                        </p:cTn>
                                        <p:tgtEl>
                                          <p:spTgt spid="27652"/>
                                        </p:tgtEl>
                                        <p:attrNameLst>
                                          <p:attrName>style.visibility</p:attrName>
                                        </p:attrNameLst>
                                      </p:cBhvr>
                                      <p:to>
                                        <p:strVal val="visible"/>
                                      </p:to>
                                    </p:set>
                                    <p:animEffect transition="in" filter="box(out)">
                                      <p:cBhvr>
                                        <p:cTn id="7" dur="500"/>
                                        <p:tgtEl>
                                          <p:spTgt spid="276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27651">
                                            <p:txEl>
                                              <p:pRg st="0" end="0"/>
                                            </p:txEl>
                                          </p:spTgt>
                                        </p:tgtEl>
                                        <p:attrNameLst>
                                          <p:attrName>style.visibility</p:attrName>
                                        </p:attrNameLst>
                                      </p:cBhvr>
                                      <p:to>
                                        <p:strVal val="visible"/>
                                      </p:to>
                                    </p:set>
                                    <p:anim calcmode="lin" valueType="num">
                                      <p:cBhvr additive="base">
                                        <p:cTn id="12" dur="500" fill="hold"/>
                                        <p:tgtEl>
                                          <p:spTgt spid="27651">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7651">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651">
                                            <p:txEl>
                                              <p:pRg st="0" end="0"/>
                                            </p:txEl>
                                          </p:spTgt>
                                        </p:tgtEl>
                                        <p:attrNameLst>
                                          <p:attrName>ppt_c</p:attrName>
                                        </p:attrNameLst>
                                      </p:cBhvr>
                                      <p:to>
                                        <a:srgbClr val="663300"/>
                                      </p:to>
                                    </p:animClr>
                                  </p:sub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27651">
                                            <p:txEl>
                                              <p:pRg st="1" end="1"/>
                                            </p:txEl>
                                          </p:spTgt>
                                        </p:tgtEl>
                                        <p:attrNameLst>
                                          <p:attrName>style.visibility</p:attrName>
                                        </p:attrNameLst>
                                      </p:cBhvr>
                                      <p:to>
                                        <p:strVal val="visible"/>
                                      </p:to>
                                    </p:set>
                                    <p:anim calcmode="lin" valueType="num">
                                      <p:cBhvr additive="base">
                                        <p:cTn id="18" dur="500" fill="hold"/>
                                        <p:tgtEl>
                                          <p:spTgt spid="27651">
                                            <p:txEl>
                                              <p:pRg st="1" end="1"/>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27651">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651">
                                            <p:txEl>
                                              <p:pRg st="1" end="1"/>
                                            </p:txEl>
                                          </p:spTgt>
                                        </p:tgtEl>
                                        <p:attrNameLst>
                                          <p:attrName>ppt_c</p:attrName>
                                        </p:attrNameLst>
                                      </p:cBhvr>
                                      <p:to>
                                        <a:srgbClr val="663300"/>
                                      </p:to>
                                    </p:animClr>
                                  </p:sub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27651">
                                            <p:txEl>
                                              <p:pRg st="2" end="2"/>
                                            </p:txEl>
                                          </p:spTgt>
                                        </p:tgtEl>
                                        <p:attrNameLst>
                                          <p:attrName>style.visibility</p:attrName>
                                        </p:attrNameLst>
                                      </p:cBhvr>
                                      <p:to>
                                        <p:strVal val="visible"/>
                                      </p:to>
                                    </p:set>
                                    <p:anim calcmode="lin" valueType="num">
                                      <p:cBhvr additive="base">
                                        <p:cTn id="24" dur="500" fill="hold"/>
                                        <p:tgtEl>
                                          <p:spTgt spid="27651">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27651">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651">
                                            <p:txEl>
                                              <p:pRg st="2" end="2"/>
                                            </p:txEl>
                                          </p:spTgt>
                                        </p:tgtEl>
                                        <p:attrNameLst>
                                          <p:attrName>ppt_c</p:attrName>
                                        </p:attrNameLst>
                                      </p:cBhvr>
                                      <p:to>
                                        <a:srgbClr val="663300"/>
                                      </p:to>
                                    </p:animClr>
                                  </p:sub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27651">
                                            <p:txEl>
                                              <p:pRg st="3" end="3"/>
                                            </p:txEl>
                                          </p:spTgt>
                                        </p:tgtEl>
                                        <p:attrNameLst>
                                          <p:attrName>style.visibility</p:attrName>
                                        </p:attrNameLst>
                                      </p:cBhvr>
                                      <p:to>
                                        <p:strVal val="visible"/>
                                      </p:to>
                                    </p:set>
                                    <p:anim calcmode="lin" valueType="num">
                                      <p:cBhvr additive="base">
                                        <p:cTn id="30" dur="500" fill="hold"/>
                                        <p:tgtEl>
                                          <p:spTgt spid="27651">
                                            <p:txEl>
                                              <p:pRg st="3" end="3"/>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27651">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651">
                                            <p:txEl>
                                              <p:pRg st="3" end="3"/>
                                            </p:txEl>
                                          </p:spTgt>
                                        </p:tgtEl>
                                        <p:attrNameLst>
                                          <p:attrName>ppt_c</p:attrName>
                                        </p:attrNameLst>
                                      </p:cBhvr>
                                      <p:to>
                                        <a:srgbClr val="663300"/>
                                      </p:to>
                                    </p:animClr>
                                  </p:sub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27651">
                                            <p:txEl>
                                              <p:pRg st="4" end="4"/>
                                            </p:txEl>
                                          </p:spTgt>
                                        </p:tgtEl>
                                        <p:attrNameLst>
                                          <p:attrName>style.visibility</p:attrName>
                                        </p:attrNameLst>
                                      </p:cBhvr>
                                      <p:to>
                                        <p:strVal val="visible"/>
                                      </p:to>
                                    </p:set>
                                    <p:anim calcmode="lin" valueType="num">
                                      <p:cBhvr additive="base">
                                        <p:cTn id="36" dur="500" fill="hold"/>
                                        <p:tgtEl>
                                          <p:spTgt spid="27651">
                                            <p:txEl>
                                              <p:pRg st="4" end="4"/>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27651">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651">
                                            <p:txEl>
                                              <p:pRg st="4" end="4"/>
                                            </p:txEl>
                                          </p:spTgt>
                                        </p:tgtEl>
                                        <p:attrNameLst>
                                          <p:attrName>ppt_c</p:attrName>
                                        </p:attrNameLst>
                                      </p:cBhvr>
                                      <p:to>
                                        <a:srgbClr val="663300"/>
                                      </p:to>
                                    </p:animClr>
                                  </p:sub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8" fill="hold" grpId="0" nodeType="clickEffect">
                                  <p:stCondLst>
                                    <p:cond delay="0"/>
                                  </p:stCondLst>
                                  <p:childTnLst>
                                    <p:set>
                                      <p:cBhvr>
                                        <p:cTn id="41" dur="1" fill="hold">
                                          <p:stCondLst>
                                            <p:cond delay="0"/>
                                          </p:stCondLst>
                                        </p:cTn>
                                        <p:tgtEl>
                                          <p:spTgt spid="27651">
                                            <p:txEl>
                                              <p:pRg st="5" end="5"/>
                                            </p:txEl>
                                          </p:spTgt>
                                        </p:tgtEl>
                                        <p:attrNameLst>
                                          <p:attrName>style.visibility</p:attrName>
                                        </p:attrNameLst>
                                      </p:cBhvr>
                                      <p:to>
                                        <p:strVal val="visible"/>
                                      </p:to>
                                    </p:set>
                                    <p:anim calcmode="lin" valueType="num">
                                      <p:cBhvr additive="base">
                                        <p:cTn id="42" dur="500" fill="hold"/>
                                        <p:tgtEl>
                                          <p:spTgt spid="27651">
                                            <p:txEl>
                                              <p:pRg st="5" end="5"/>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27651">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7651">
                                            <p:txEl>
                                              <p:pRg st="5" end="5"/>
                                            </p:txEl>
                                          </p:spTgt>
                                        </p:tgtEl>
                                        <p:attrNameLst>
                                          <p:attrName>ppt_c</p:attrName>
                                        </p:attrNameLst>
                                      </p:cBhvr>
                                      <p:to>
                                        <a:srgbClr val="6633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bldLvl="3"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3EDDA481-8D35-425D-AAB3-8C33CF46E141}"/>
              </a:ext>
            </a:extLst>
          </p:cNvPr>
          <p:cNvSpPr>
            <a:spLocks noGrp="1" noChangeArrowheads="1"/>
          </p:cNvSpPr>
          <p:nvPr>
            <p:ph type="title"/>
          </p:nvPr>
        </p:nvSpPr>
        <p:spPr>
          <a:xfrm>
            <a:off x="381000" y="457200"/>
            <a:ext cx="8077200" cy="990600"/>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sz="4400">
                <a:latin typeface="Arial" panose="020B0604020202020204" pitchFamily="34" charset="0"/>
              </a:rPr>
              <a:t>Socialization is needed and occurs because humans:</a:t>
            </a:r>
          </a:p>
        </p:txBody>
      </p:sp>
      <p:sp>
        <p:nvSpPr>
          <p:cNvPr id="21507" name="Rectangle 3">
            <a:extLst>
              <a:ext uri="{FF2B5EF4-FFF2-40B4-BE49-F238E27FC236}">
                <a16:creationId xmlns:a16="http://schemas.microsoft.com/office/drawing/2014/main" id="{0923334A-3875-4359-9954-783AE2677786}"/>
              </a:ext>
            </a:extLst>
          </p:cNvPr>
          <p:cNvSpPr>
            <a:spLocks noGrp="1" noChangeArrowheads="1"/>
          </p:cNvSpPr>
          <p:nvPr>
            <p:ph type="body" idx="1"/>
          </p:nvPr>
        </p:nvSpPr>
        <p:spPr>
          <a:xfrm>
            <a:off x="609600" y="1447800"/>
            <a:ext cx="8077200" cy="5181600"/>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pPr lvl="1"/>
            <a:r>
              <a:rPr lang="en-US" altLang="en-US" sz="4000">
                <a:latin typeface="Arial" panose="020B0604020202020204" pitchFamily="34" charset="0"/>
              </a:rPr>
              <a:t>have </a:t>
            </a:r>
            <a:r>
              <a:rPr lang="en-US" altLang="en-US" sz="4000" u="sng">
                <a:solidFill>
                  <a:srgbClr val="FF0000"/>
                </a:solidFill>
                <a:latin typeface="Arial" panose="020B0604020202020204" pitchFamily="34" charset="0"/>
              </a:rPr>
              <a:t>no instincts</a:t>
            </a:r>
            <a:r>
              <a:rPr lang="en-US" altLang="en-US" sz="4000">
                <a:latin typeface="Arial" panose="020B0604020202020204" pitchFamily="34" charset="0"/>
              </a:rPr>
              <a:t> and so must learn everything</a:t>
            </a:r>
          </a:p>
          <a:p>
            <a:pPr lvl="1"/>
            <a:r>
              <a:rPr lang="en-US" altLang="en-US" sz="4000">
                <a:latin typeface="Arial" panose="020B0604020202020204" pitchFamily="34" charset="0"/>
              </a:rPr>
              <a:t>have a long period of infant dependency</a:t>
            </a:r>
          </a:p>
          <a:p>
            <a:pPr lvl="1"/>
            <a:r>
              <a:rPr lang="en-US" altLang="en-US" sz="4000">
                <a:latin typeface="Arial" panose="020B0604020202020204" pitchFamily="34" charset="0"/>
              </a:rPr>
              <a:t>have a need for social contact</a:t>
            </a:r>
          </a:p>
          <a:p>
            <a:pPr lvl="1"/>
            <a:r>
              <a:rPr lang="en-US" altLang="en-US" sz="4000">
                <a:latin typeface="Arial" panose="020B0604020202020204" pitchFamily="34" charset="0"/>
              </a:rPr>
              <a:t>have the ability to learn and </a:t>
            </a:r>
          </a:p>
          <a:p>
            <a:pPr lvl="1">
              <a:buFont typeface="Monotype Sorts" pitchFamily="2" charset="2"/>
              <a:buNone/>
            </a:pPr>
            <a:r>
              <a:rPr lang="en-US" altLang="en-US" sz="4000">
                <a:latin typeface="Arial" panose="020B0604020202020204" pitchFamily="34" charset="0"/>
              </a:rPr>
              <a:t>	the capacity for language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1000"/>
                                  </p:stCondLst>
                                  <p:childTnLst>
                                    <p:set>
                                      <p:cBhvr>
                                        <p:cTn id="6" dur="1" fill="hold">
                                          <p:stCondLst>
                                            <p:cond delay="499"/>
                                          </p:stCondLst>
                                        </p:cTn>
                                        <p:tgtEl>
                                          <p:spTgt spid="2150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8" fill="hold" grpId="0" nodeType="clickEffect">
                                  <p:stCondLst>
                                    <p:cond delay="0"/>
                                  </p:stCondLst>
                                  <p:childTnLst>
                                    <p:set>
                                      <p:cBhvr>
                                        <p:cTn id="10" dur="1" fill="hold">
                                          <p:stCondLst>
                                            <p:cond delay="0"/>
                                          </p:stCondLst>
                                        </p:cTn>
                                        <p:tgtEl>
                                          <p:spTgt spid="21507">
                                            <p:txEl>
                                              <p:pRg st="0" end="0"/>
                                            </p:txEl>
                                          </p:spTgt>
                                        </p:tgtEl>
                                        <p:attrNameLst>
                                          <p:attrName>style.visibility</p:attrName>
                                        </p:attrNameLst>
                                      </p:cBhvr>
                                      <p:to>
                                        <p:strVal val="visible"/>
                                      </p:to>
                                    </p:set>
                                    <p:anim calcmode="lin" valueType="num">
                                      <p:cBhvr additive="base">
                                        <p:cTn id="11" dur="500" fill="hold"/>
                                        <p:tgtEl>
                                          <p:spTgt spid="21507">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150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1507">
                                            <p:txEl>
                                              <p:pRg st="0" end="0"/>
                                            </p:txEl>
                                          </p:spTgt>
                                        </p:tgtEl>
                                        <p:attrNameLst>
                                          <p:attrName>ppt_c</p:attrName>
                                        </p:attrNameLst>
                                      </p:cBhvr>
                                      <p:to>
                                        <a:srgbClr val="663300"/>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21507">
                                            <p:txEl>
                                              <p:pRg st="1" end="1"/>
                                            </p:txEl>
                                          </p:spTgt>
                                        </p:tgtEl>
                                        <p:attrNameLst>
                                          <p:attrName>style.visibility</p:attrName>
                                        </p:attrNameLst>
                                      </p:cBhvr>
                                      <p:to>
                                        <p:strVal val="visible"/>
                                      </p:to>
                                    </p:set>
                                    <p:anim calcmode="lin" valueType="num">
                                      <p:cBhvr additive="base">
                                        <p:cTn id="17" dur="500" fill="hold"/>
                                        <p:tgtEl>
                                          <p:spTgt spid="21507">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150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1507">
                                            <p:txEl>
                                              <p:pRg st="1" end="1"/>
                                            </p:txEl>
                                          </p:spTgt>
                                        </p:tgtEl>
                                        <p:attrNameLst>
                                          <p:attrName>ppt_c</p:attrName>
                                        </p:attrNameLst>
                                      </p:cBhvr>
                                      <p:to>
                                        <a:srgbClr val="663300"/>
                                      </p:to>
                                    </p:animClr>
                                  </p:sub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21507">
                                            <p:txEl>
                                              <p:pRg st="2" end="2"/>
                                            </p:txEl>
                                          </p:spTgt>
                                        </p:tgtEl>
                                        <p:attrNameLst>
                                          <p:attrName>style.visibility</p:attrName>
                                        </p:attrNameLst>
                                      </p:cBhvr>
                                      <p:to>
                                        <p:strVal val="visible"/>
                                      </p:to>
                                    </p:set>
                                    <p:anim calcmode="lin" valueType="num">
                                      <p:cBhvr additive="base">
                                        <p:cTn id="23" dur="500" fill="hold"/>
                                        <p:tgtEl>
                                          <p:spTgt spid="21507">
                                            <p:txEl>
                                              <p:pRg st="2" end="2"/>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2150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1507">
                                            <p:txEl>
                                              <p:pRg st="2" end="2"/>
                                            </p:txEl>
                                          </p:spTgt>
                                        </p:tgtEl>
                                        <p:attrNameLst>
                                          <p:attrName>ppt_c</p:attrName>
                                        </p:attrNameLst>
                                      </p:cBhvr>
                                      <p:to>
                                        <a:srgbClr val="663300"/>
                                      </p:to>
                                    </p:animClr>
                                  </p:sub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21507">
                                            <p:txEl>
                                              <p:pRg st="3" end="3"/>
                                            </p:txEl>
                                          </p:spTgt>
                                        </p:tgtEl>
                                        <p:attrNameLst>
                                          <p:attrName>style.visibility</p:attrName>
                                        </p:attrNameLst>
                                      </p:cBhvr>
                                      <p:to>
                                        <p:strVal val="visible"/>
                                      </p:to>
                                    </p:set>
                                    <p:anim calcmode="lin" valueType="num">
                                      <p:cBhvr additive="base">
                                        <p:cTn id="29" dur="500" fill="hold"/>
                                        <p:tgtEl>
                                          <p:spTgt spid="21507">
                                            <p:txEl>
                                              <p:pRg st="3" end="3"/>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2150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1507">
                                            <p:txEl>
                                              <p:pRg st="3" end="3"/>
                                            </p:txEl>
                                          </p:spTgt>
                                        </p:tgtEl>
                                        <p:attrNameLst>
                                          <p:attrName>ppt_c</p:attrName>
                                        </p:attrNameLst>
                                      </p:cBhvr>
                                      <p:to>
                                        <a:srgbClr val="663300"/>
                                      </p:to>
                                    </p:animClr>
                                  </p:sub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21507">
                                            <p:txEl>
                                              <p:pRg st="4" end="4"/>
                                            </p:txEl>
                                          </p:spTgt>
                                        </p:tgtEl>
                                        <p:attrNameLst>
                                          <p:attrName>style.visibility</p:attrName>
                                        </p:attrNameLst>
                                      </p:cBhvr>
                                      <p:to>
                                        <p:strVal val="visible"/>
                                      </p:to>
                                    </p:set>
                                    <p:anim calcmode="lin" valueType="num">
                                      <p:cBhvr additive="base">
                                        <p:cTn id="35" dur="500" fill="hold"/>
                                        <p:tgtEl>
                                          <p:spTgt spid="21507">
                                            <p:txEl>
                                              <p:pRg st="4" end="4"/>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21507">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1507">
                                            <p:txEl>
                                              <p:pRg st="4" end="4"/>
                                            </p:txEl>
                                          </p:spTgt>
                                        </p:tgtEl>
                                        <p:attrNameLst>
                                          <p:attrName>ppt_c</p:attrName>
                                        </p:attrNameLst>
                                      </p:cBhvr>
                                      <p:to>
                                        <a:srgbClr val="6633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autoUpdateAnimBg="0"/>
      <p:bldP spid="21507" grpId="0" build="p" bldLvl="2"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3E41DC19-E2B3-4796-8497-1E48ABB5C8D3}"/>
              </a:ext>
            </a:extLst>
          </p:cNvPr>
          <p:cNvSpPr>
            <a:spLocks noGrp="1" noChangeArrowheads="1"/>
          </p:cNvSpPr>
          <p:nvPr>
            <p:ph type="title"/>
          </p:nvPr>
        </p:nvSpPr>
        <p:spPr/>
        <p:txBody>
          <a:bodyPr/>
          <a:lstStyle/>
          <a:p>
            <a:r>
              <a:rPr lang="en-US" altLang="en-US" sz="4400"/>
              <a:t>Development of Self</a:t>
            </a:r>
            <a:endParaRPr lang="en-US" altLang="en-US"/>
          </a:p>
        </p:txBody>
      </p:sp>
      <p:graphicFrame>
        <p:nvGraphicFramePr>
          <p:cNvPr id="33797" name="Object 5">
            <a:extLst>
              <a:ext uri="{FF2B5EF4-FFF2-40B4-BE49-F238E27FC236}">
                <a16:creationId xmlns:a16="http://schemas.microsoft.com/office/drawing/2014/main" id="{43F28474-111C-4BEB-B2FB-5AE2F7556C99}"/>
              </a:ext>
            </a:extLst>
          </p:cNvPr>
          <p:cNvGraphicFramePr>
            <a:graphicFrameLocks noChangeAspect="1"/>
          </p:cNvGraphicFramePr>
          <p:nvPr/>
        </p:nvGraphicFramePr>
        <p:xfrm>
          <a:off x="5772150" y="1905000"/>
          <a:ext cx="3067050" cy="4038600"/>
        </p:xfrm>
        <a:graphic>
          <a:graphicData uri="http://schemas.openxmlformats.org/presentationml/2006/ole">
            <mc:AlternateContent xmlns:mc="http://schemas.openxmlformats.org/markup-compatibility/2006">
              <mc:Choice xmlns:v="urn:schemas-microsoft-com:vml" Requires="v">
                <p:oleObj spid="_x0000_s33803" name="Clip" r:id="rId4" imgW="1238095" imgH="1847619" progId="MS_ClipArt_Gallery.2">
                  <p:embed/>
                </p:oleObj>
              </mc:Choice>
              <mc:Fallback>
                <p:oleObj name="Clip" r:id="rId4" imgW="1238095" imgH="1847619" progId="MS_ClipArt_Gallery.2">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72150" y="1905000"/>
                        <a:ext cx="3067050" cy="403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3801" name="Rectangle 9">
            <a:extLst>
              <a:ext uri="{FF2B5EF4-FFF2-40B4-BE49-F238E27FC236}">
                <a16:creationId xmlns:a16="http://schemas.microsoft.com/office/drawing/2014/main" id="{20F57A0F-9DB4-4808-8EF4-753116211683}"/>
              </a:ext>
            </a:extLst>
          </p:cNvPr>
          <p:cNvSpPr>
            <a:spLocks noGrp="1" noChangeArrowheads="1"/>
          </p:cNvSpPr>
          <p:nvPr>
            <p:ph type="body" idx="1"/>
          </p:nvPr>
        </p:nvSpPr>
        <p:spPr>
          <a:xfrm>
            <a:off x="228600" y="1885950"/>
            <a:ext cx="5334000" cy="4362450"/>
          </a:xfrm>
        </p:spPr>
        <p:txBody>
          <a:bodyPr/>
          <a:lstStyle/>
          <a:p>
            <a:r>
              <a:rPr lang="en-US" altLang="en-US" sz="4000"/>
              <a:t>The development of self takes place within social contexts.</a:t>
            </a: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afterEffect">
                                  <p:stCondLst>
                                    <p:cond delay="1000"/>
                                  </p:stCondLst>
                                  <p:childTnLst>
                                    <p:set>
                                      <p:cBhvr>
                                        <p:cTn id="6" dur="1" fill="hold">
                                          <p:stCondLst>
                                            <p:cond delay="0"/>
                                          </p:stCondLst>
                                        </p:cTn>
                                        <p:tgtEl>
                                          <p:spTgt spid="33797"/>
                                        </p:tgtEl>
                                        <p:attrNameLst>
                                          <p:attrName>style.visibility</p:attrName>
                                        </p:attrNameLst>
                                      </p:cBhvr>
                                      <p:to>
                                        <p:strVal val="visible"/>
                                      </p:to>
                                    </p:set>
                                    <p:animEffect transition="in" filter="box(out)">
                                      <p:cBhvr>
                                        <p:cTn id="7" dur="500"/>
                                        <p:tgtEl>
                                          <p:spTgt spid="33797"/>
                                        </p:tgtEl>
                                      </p:cBhvr>
                                    </p:animEffect>
                                  </p:childTnLst>
                                </p:cTn>
                              </p:par>
                            </p:childTnLst>
                          </p:cTn>
                        </p:par>
                        <p:par>
                          <p:cTn id="8" fill="hold" nodeType="afterGroup">
                            <p:stCondLst>
                              <p:cond delay="1500"/>
                            </p:stCondLst>
                            <p:childTnLst>
                              <p:par>
                                <p:cTn id="9" presetID="2" presetClass="entr" presetSubtype="8" fill="hold" grpId="0" nodeType="afterEffect">
                                  <p:stCondLst>
                                    <p:cond delay="1000"/>
                                  </p:stCondLst>
                                  <p:childTnLst>
                                    <p:set>
                                      <p:cBhvr>
                                        <p:cTn id="10" dur="1" fill="hold">
                                          <p:stCondLst>
                                            <p:cond delay="0"/>
                                          </p:stCondLst>
                                        </p:cTn>
                                        <p:tgtEl>
                                          <p:spTgt spid="33801">
                                            <p:txEl>
                                              <p:pRg st="0" end="0"/>
                                            </p:txEl>
                                          </p:spTgt>
                                        </p:tgtEl>
                                        <p:attrNameLst>
                                          <p:attrName>style.visibility</p:attrName>
                                        </p:attrNameLst>
                                      </p:cBhvr>
                                      <p:to>
                                        <p:strVal val="visible"/>
                                      </p:to>
                                    </p:set>
                                    <p:anim calcmode="lin" valueType="num">
                                      <p:cBhvr additive="base">
                                        <p:cTn id="11" dur="500" fill="hold"/>
                                        <p:tgtEl>
                                          <p:spTgt spid="33801">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3801">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01" grpId="0" build="p" autoUpdateAnimBg="0" advAuto="100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E8C8C689-8BE0-46DB-BBC4-EB656E2898BE}"/>
              </a:ext>
            </a:extLst>
          </p:cNvPr>
          <p:cNvSpPr>
            <a:spLocks noGrp="1" noChangeArrowheads="1"/>
          </p:cNvSpPr>
          <p:nvPr>
            <p:ph type="title"/>
          </p:nvPr>
        </p:nvSpPr>
        <p:spPr>
          <a:xfrm>
            <a:off x="685800" y="228600"/>
            <a:ext cx="7772400" cy="1143000"/>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b="1"/>
              <a:t>Interactionist Perspective:</a:t>
            </a:r>
            <a:br>
              <a:rPr lang="en-US" altLang="en-US" b="1"/>
            </a:br>
            <a:r>
              <a:rPr lang="en-US" altLang="en-US" b="1">
                <a:solidFill>
                  <a:srgbClr val="FF0000"/>
                </a:solidFill>
              </a:rPr>
              <a:t>George Herbert Mead</a:t>
            </a:r>
            <a:endParaRPr lang="en-US" altLang="en-US"/>
          </a:p>
        </p:txBody>
      </p:sp>
      <p:sp>
        <p:nvSpPr>
          <p:cNvPr id="19459" name="Rectangle 3">
            <a:extLst>
              <a:ext uri="{FF2B5EF4-FFF2-40B4-BE49-F238E27FC236}">
                <a16:creationId xmlns:a16="http://schemas.microsoft.com/office/drawing/2014/main" id="{4ABCD49F-D29E-4160-939B-6940D9288977}"/>
              </a:ext>
            </a:extLst>
          </p:cNvPr>
          <p:cNvSpPr>
            <a:spLocks noGrp="1" noChangeArrowheads="1"/>
          </p:cNvSpPr>
          <p:nvPr>
            <p:ph type="body" idx="1"/>
          </p:nvPr>
        </p:nvSpPr>
        <p:spPr>
          <a:xfrm>
            <a:off x="228600" y="1524000"/>
            <a:ext cx="8686800" cy="5029200"/>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sz="4000" b="1">
                <a:latin typeface="Arial" panose="020B0604020202020204" pitchFamily="34" charset="0"/>
              </a:rPr>
              <a:t>First two Stages of development:</a:t>
            </a:r>
            <a:endParaRPr lang="en-US" altLang="en-US" sz="4000">
              <a:latin typeface="Arial" panose="020B0604020202020204" pitchFamily="34" charset="0"/>
            </a:endParaRPr>
          </a:p>
          <a:p>
            <a:pPr lvl="1">
              <a:lnSpc>
                <a:spcPct val="120000"/>
              </a:lnSpc>
              <a:buFont typeface="Monotype Sorts" pitchFamily="2" charset="2"/>
              <a:buNone/>
            </a:pPr>
            <a:r>
              <a:rPr lang="en-US" altLang="en-US" sz="4000" b="1">
                <a:latin typeface="Arial" panose="020B0604020202020204" pitchFamily="34" charset="0"/>
              </a:rPr>
              <a:t>1. preparatory</a:t>
            </a:r>
            <a:r>
              <a:rPr lang="en-US" altLang="en-US" sz="3600" b="1">
                <a:latin typeface="Arial" panose="020B0604020202020204" pitchFamily="34" charset="0"/>
              </a:rPr>
              <a:t>  </a:t>
            </a:r>
            <a:r>
              <a:rPr lang="en-US" altLang="en-US" sz="3600">
                <a:latin typeface="Arial" panose="020B0604020202020204" pitchFamily="34" charset="0"/>
              </a:rPr>
              <a:t>=  </a:t>
            </a:r>
          </a:p>
          <a:p>
            <a:pPr lvl="1">
              <a:lnSpc>
                <a:spcPct val="120000"/>
              </a:lnSpc>
              <a:buFont typeface="Monotype Sorts" pitchFamily="2" charset="2"/>
              <a:buNone/>
            </a:pPr>
            <a:r>
              <a:rPr lang="en-US" altLang="en-US" sz="3600" b="1">
                <a:latin typeface="Arial" panose="020B0604020202020204" pitchFamily="34" charset="0"/>
              </a:rPr>
              <a:t>           imitate</a:t>
            </a:r>
            <a:endParaRPr lang="en-US" altLang="en-US" b="1">
              <a:latin typeface="Arial" panose="020B0604020202020204" pitchFamily="34" charset="0"/>
            </a:endParaRPr>
          </a:p>
          <a:p>
            <a:pPr>
              <a:lnSpc>
                <a:spcPct val="120000"/>
              </a:lnSpc>
              <a:buFont typeface="Monotype Sorts" pitchFamily="2" charset="2"/>
              <a:buNone/>
            </a:pPr>
            <a:r>
              <a:rPr lang="en-US" altLang="en-US" sz="4000" b="1">
                <a:latin typeface="Arial" panose="020B0604020202020204" pitchFamily="34" charset="0"/>
              </a:rPr>
              <a:t>2. play  </a:t>
            </a:r>
            <a:r>
              <a:rPr lang="en-US" altLang="en-US" sz="4000">
                <a:latin typeface="Arial" panose="020B0604020202020204" pitchFamily="34" charset="0"/>
              </a:rPr>
              <a:t>=     </a:t>
            </a:r>
          </a:p>
          <a:p>
            <a:pPr lvl="1">
              <a:lnSpc>
                <a:spcPct val="120000"/>
              </a:lnSpc>
              <a:buFont typeface="Monotype Sorts" pitchFamily="2" charset="2"/>
              <a:buNone/>
            </a:pPr>
            <a:r>
              <a:rPr lang="en-US" altLang="en-US" sz="3600">
                <a:latin typeface="Arial" panose="020B0604020202020204" pitchFamily="34" charset="0"/>
              </a:rPr>
              <a:t> </a:t>
            </a:r>
          </a:p>
          <a:p>
            <a:pPr>
              <a:lnSpc>
                <a:spcPct val="120000"/>
              </a:lnSpc>
              <a:buFont typeface="Monotype Sorts" pitchFamily="2" charset="2"/>
              <a:buNone/>
            </a:pPr>
            <a:r>
              <a:rPr lang="en-US" altLang="en-US" sz="4000">
                <a:latin typeface="Arial" panose="020B0604020202020204" pitchFamily="34" charset="0"/>
              </a:rPr>
              <a:t> </a:t>
            </a:r>
            <a:r>
              <a:rPr lang="en-US" altLang="en-US" sz="4000" b="1">
                <a:latin typeface="Arial" panose="020B0604020202020204" pitchFamily="34" charset="0"/>
              </a:rPr>
              <a:t>pretend</a:t>
            </a:r>
            <a:endParaRPr lang="en-US" altLang="en-US" sz="2000"/>
          </a:p>
        </p:txBody>
      </p:sp>
      <p:graphicFrame>
        <p:nvGraphicFramePr>
          <p:cNvPr id="19464" name="Object 8">
            <a:extLst>
              <a:ext uri="{FF2B5EF4-FFF2-40B4-BE49-F238E27FC236}">
                <a16:creationId xmlns:a16="http://schemas.microsoft.com/office/drawing/2014/main" id="{35878D4F-41FA-405B-BED2-3A6700B7485B}"/>
              </a:ext>
            </a:extLst>
          </p:cNvPr>
          <p:cNvGraphicFramePr>
            <a:graphicFrameLocks noChangeAspect="1"/>
          </p:cNvGraphicFramePr>
          <p:nvPr/>
        </p:nvGraphicFramePr>
        <p:xfrm>
          <a:off x="3505200" y="3962400"/>
          <a:ext cx="2514600" cy="2667000"/>
        </p:xfrm>
        <a:graphic>
          <a:graphicData uri="http://schemas.openxmlformats.org/presentationml/2006/ole">
            <mc:AlternateContent xmlns:mc="http://schemas.openxmlformats.org/markup-compatibility/2006">
              <mc:Choice xmlns:v="urn:schemas-microsoft-com:vml" Requires="v">
                <p:oleObj spid="_x0000_s19474" name="Clip" r:id="rId4" imgW="1238095" imgH="1847619" progId="MS_ClipArt_Gallery.2">
                  <p:embed/>
                </p:oleObj>
              </mc:Choice>
              <mc:Fallback>
                <p:oleObj name="Clip" r:id="rId4" imgW="1238095" imgH="1847619" progId="MS_ClipArt_Gallery.2">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3962400"/>
                        <a:ext cx="2514600" cy="2667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9467" name="AutoShape 11">
            <a:extLst>
              <a:ext uri="{FF2B5EF4-FFF2-40B4-BE49-F238E27FC236}">
                <a16:creationId xmlns:a16="http://schemas.microsoft.com/office/drawing/2014/main" id="{8E90A799-75B4-4504-A9E9-F46319DEE92A}"/>
              </a:ext>
            </a:extLst>
          </p:cNvPr>
          <p:cNvSpPr>
            <a:spLocks noChangeArrowheads="1"/>
          </p:cNvSpPr>
          <p:nvPr/>
        </p:nvSpPr>
        <p:spPr bwMode="auto">
          <a:xfrm rot="-1187">
            <a:off x="3808413" y="3275013"/>
            <a:ext cx="1905000" cy="458787"/>
          </a:xfrm>
          <a:prstGeom prst="rightArrow">
            <a:avLst>
              <a:gd name="adj1" fmla="val 50000"/>
              <a:gd name="adj2" fmla="val 103806"/>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68" name="AutoShape 12">
            <a:extLst>
              <a:ext uri="{FF2B5EF4-FFF2-40B4-BE49-F238E27FC236}">
                <a16:creationId xmlns:a16="http://schemas.microsoft.com/office/drawing/2014/main" id="{DF418B41-A03B-4AE6-BBF7-BFF1FAF43D60}"/>
              </a:ext>
            </a:extLst>
          </p:cNvPr>
          <p:cNvSpPr>
            <a:spLocks noChangeArrowheads="1"/>
          </p:cNvSpPr>
          <p:nvPr/>
        </p:nvSpPr>
        <p:spPr bwMode="auto">
          <a:xfrm rot="-28794">
            <a:off x="1371600" y="4800600"/>
            <a:ext cx="1627188" cy="787400"/>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pic>
        <p:nvPicPr>
          <p:cNvPr id="19472" name="Picture 16" descr="I:\Becky's stuff\intro\effects\babyswing.JPG">
            <a:extLst>
              <a:ext uri="{FF2B5EF4-FFF2-40B4-BE49-F238E27FC236}">
                <a16:creationId xmlns:a16="http://schemas.microsoft.com/office/drawing/2014/main" id="{ED33EF43-24D1-4E30-BB71-A6D7D89A45D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72200" y="2209800"/>
            <a:ext cx="2590800" cy="3505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45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8" fill="hold" grpId="0" nodeType="clickEffect">
                                  <p:stCondLst>
                                    <p:cond delay="0"/>
                                  </p:stCondLst>
                                  <p:childTnLst>
                                    <p:set>
                                      <p:cBhvr>
                                        <p:cTn id="10" dur="1" fill="hold">
                                          <p:stCondLst>
                                            <p:cond delay="0"/>
                                          </p:stCondLst>
                                        </p:cTn>
                                        <p:tgtEl>
                                          <p:spTgt spid="19459">
                                            <p:txEl>
                                              <p:pRg st="0" end="0"/>
                                            </p:txEl>
                                          </p:spTgt>
                                        </p:tgtEl>
                                        <p:attrNameLst>
                                          <p:attrName>style.visibility</p:attrName>
                                        </p:attrNameLst>
                                      </p:cBhvr>
                                      <p:to>
                                        <p:strVal val="visible"/>
                                      </p:to>
                                    </p:set>
                                    <p:anim calcmode="lin" valueType="num">
                                      <p:cBhvr additive="base">
                                        <p:cTn id="11" dur="500" fill="hold"/>
                                        <p:tgtEl>
                                          <p:spTgt spid="19459">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94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9459">
                                            <p:txEl>
                                              <p:pRg st="1" end="1"/>
                                            </p:txEl>
                                          </p:spTgt>
                                        </p:tgtEl>
                                        <p:attrNameLst>
                                          <p:attrName>style.visibility</p:attrName>
                                        </p:attrNameLst>
                                      </p:cBhvr>
                                      <p:to>
                                        <p:strVal val="visible"/>
                                      </p:to>
                                    </p:set>
                                    <p:anim calcmode="lin" valueType="num">
                                      <p:cBhvr additive="base">
                                        <p:cTn id="17" dur="500" fill="hold"/>
                                        <p:tgtEl>
                                          <p:spTgt spid="19459">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94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19459">
                                            <p:txEl>
                                              <p:pRg st="2" end="2"/>
                                            </p:txEl>
                                          </p:spTgt>
                                        </p:tgtEl>
                                        <p:attrNameLst>
                                          <p:attrName>style.visibility</p:attrName>
                                        </p:attrNameLst>
                                      </p:cBhvr>
                                      <p:to>
                                        <p:strVal val="visible"/>
                                      </p:to>
                                    </p:set>
                                    <p:anim calcmode="lin" valueType="num">
                                      <p:cBhvr additive="base">
                                        <p:cTn id="23" dur="500" fill="hold"/>
                                        <p:tgtEl>
                                          <p:spTgt spid="19459">
                                            <p:txEl>
                                              <p:pRg st="2" end="2"/>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94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19459">
                                            <p:txEl>
                                              <p:pRg st="3" end="3"/>
                                            </p:txEl>
                                          </p:spTgt>
                                        </p:tgtEl>
                                        <p:attrNameLst>
                                          <p:attrName>style.visibility</p:attrName>
                                        </p:attrNameLst>
                                      </p:cBhvr>
                                      <p:to>
                                        <p:strVal val="visible"/>
                                      </p:to>
                                    </p:set>
                                    <p:anim calcmode="lin" valueType="num">
                                      <p:cBhvr additive="base">
                                        <p:cTn id="29" dur="500" fill="hold"/>
                                        <p:tgtEl>
                                          <p:spTgt spid="19459">
                                            <p:txEl>
                                              <p:pRg st="3" end="3"/>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1945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19459">
                                            <p:txEl>
                                              <p:pRg st="4" end="4"/>
                                            </p:txEl>
                                          </p:spTgt>
                                        </p:tgtEl>
                                        <p:attrNameLst>
                                          <p:attrName>style.visibility</p:attrName>
                                        </p:attrNameLst>
                                      </p:cBhvr>
                                      <p:to>
                                        <p:strVal val="visible"/>
                                      </p:to>
                                    </p:set>
                                    <p:anim calcmode="lin" valueType="num">
                                      <p:cBhvr additive="base">
                                        <p:cTn id="35" dur="500" fill="hold"/>
                                        <p:tgtEl>
                                          <p:spTgt spid="19459">
                                            <p:txEl>
                                              <p:pRg st="4" end="4"/>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1945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19459">
                                            <p:txEl>
                                              <p:pRg st="5" end="5"/>
                                            </p:txEl>
                                          </p:spTgt>
                                        </p:tgtEl>
                                        <p:attrNameLst>
                                          <p:attrName>style.visibility</p:attrName>
                                        </p:attrNameLst>
                                      </p:cBhvr>
                                      <p:to>
                                        <p:strVal val="visible"/>
                                      </p:to>
                                    </p:set>
                                    <p:anim calcmode="lin" valueType="num">
                                      <p:cBhvr additive="base">
                                        <p:cTn id="41" dur="500" fill="hold"/>
                                        <p:tgtEl>
                                          <p:spTgt spid="19459">
                                            <p:txEl>
                                              <p:pRg st="5" end="5"/>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19459">
                                            <p:txEl>
                                              <p:pRg st="5" end="5"/>
                                            </p:txEl>
                                          </p:spTgt>
                                        </p:tgtEl>
                                        <p:attrNameLst>
                                          <p:attrName>ppt_y</p:attrName>
                                        </p:attrNameLst>
                                      </p:cBhvr>
                                      <p:tavLst>
                                        <p:tav tm="0">
                                          <p:val>
                                            <p:strVal val="#ppt_y"/>
                                          </p:val>
                                        </p:tav>
                                        <p:tav tm="100000">
                                          <p:val>
                                            <p:strVal val="#ppt_y"/>
                                          </p:val>
                                        </p:tav>
                                      </p:tavLst>
                                    </p:anim>
                                  </p:childTnLst>
                                </p:cTn>
                              </p:par>
                            </p:childTnLst>
                          </p:cTn>
                        </p:par>
                        <p:par>
                          <p:cTn id="43" fill="hold" nodeType="afterGroup">
                            <p:stCondLst>
                              <p:cond delay="500"/>
                            </p:stCondLst>
                            <p:childTnLst>
                              <p:par>
                                <p:cTn id="44" presetID="1" presetClass="entr" presetSubtype="0" fill="hold" nodeType="afterEffect">
                                  <p:stCondLst>
                                    <p:cond delay="1000"/>
                                  </p:stCondLst>
                                  <p:childTnLst>
                                    <p:set>
                                      <p:cBhvr>
                                        <p:cTn id="45" dur="1" fill="hold">
                                          <p:stCondLst>
                                            <p:cond delay="499"/>
                                          </p:stCondLst>
                                        </p:cTn>
                                        <p:tgtEl>
                                          <p:spTgt spid="19467"/>
                                        </p:tgtEl>
                                        <p:attrNameLst>
                                          <p:attrName>style.visibility</p:attrName>
                                        </p:attrNameLst>
                                      </p:cBhvr>
                                      <p:to>
                                        <p:strVal val="visible"/>
                                      </p:to>
                                    </p:set>
                                  </p:childTnLst>
                                </p:cTn>
                              </p:par>
                            </p:childTnLst>
                          </p:cTn>
                        </p:par>
                        <p:par>
                          <p:cTn id="46" fill="hold" nodeType="afterGroup">
                            <p:stCondLst>
                              <p:cond delay="2000"/>
                            </p:stCondLst>
                            <p:childTnLst>
                              <p:par>
                                <p:cTn id="47" presetID="4" presetClass="entr" presetSubtype="32" fill="hold" nodeType="afterEffect">
                                  <p:stCondLst>
                                    <p:cond delay="3000"/>
                                  </p:stCondLst>
                                  <p:childTnLst>
                                    <p:set>
                                      <p:cBhvr>
                                        <p:cTn id="48" dur="1" fill="hold">
                                          <p:stCondLst>
                                            <p:cond delay="0"/>
                                          </p:stCondLst>
                                        </p:cTn>
                                        <p:tgtEl>
                                          <p:spTgt spid="19472"/>
                                        </p:tgtEl>
                                        <p:attrNameLst>
                                          <p:attrName>style.visibility</p:attrName>
                                        </p:attrNameLst>
                                      </p:cBhvr>
                                      <p:to>
                                        <p:strVal val="visible"/>
                                      </p:to>
                                    </p:set>
                                    <p:animEffect transition="in" filter="box(out)">
                                      <p:cBhvr>
                                        <p:cTn id="49" dur="500"/>
                                        <p:tgtEl>
                                          <p:spTgt spid="19472"/>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 presetClass="entr" presetSubtype="0" fill="hold" nodeType="clickEffect">
                                  <p:stCondLst>
                                    <p:cond delay="0"/>
                                  </p:stCondLst>
                                  <p:childTnLst>
                                    <p:set>
                                      <p:cBhvr>
                                        <p:cTn id="53" dur="1" fill="hold">
                                          <p:stCondLst>
                                            <p:cond delay="499"/>
                                          </p:stCondLst>
                                        </p:cTn>
                                        <p:tgtEl>
                                          <p:spTgt spid="19468"/>
                                        </p:tgtEl>
                                        <p:attrNameLst>
                                          <p:attrName>style.visibility</p:attrName>
                                        </p:attrNameLst>
                                      </p:cBhvr>
                                      <p:to>
                                        <p:strVal val="visible"/>
                                      </p:to>
                                    </p:set>
                                  </p:childTnLst>
                                </p:cTn>
                              </p:par>
                            </p:childTnLst>
                          </p:cTn>
                        </p:par>
                        <p:par>
                          <p:cTn id="54" fill="hold" nodeType="afterGroup">
                            <p:stCondLst>
                              <p:cond delay="500"/>
                            </p:stCondLst>
                            <p:childTnLst>
                              <p:par>
                                <p:cTn id="55" presetID="4" presetClass="entr" presetSubtype="32" fill="hold" nodeType="afterEffect">
                                  <p:stCondLst>
                                    <p:cond delay="2000"/>
                                  </p:stCondLst>
                                  <p:childTnLst>
                                    <p:set>
                                      <p:cBhvr>
                                        <p:cTn id="56" dur="1" fill="hold">
                                          <p:stCondLst>
                                            <p:cond delay="0"/>
                                          </p:stCondLst>
                                        </p:cTn>
                                        <p:tgtEl>
                                          <p:spTgt spid="19464"/>
                                        </p:tgtEl>
                                        <p:attrNameLst>
                                          <p:attrName>style.visibility</p:attrName>
                                        </p:attrNameLst>
                                      </p:cBhvr>
                                      <p:to>
                                        <p:strVal val="visible"/>
                                      </p:to>
                                    </p:set>
                                    <p:animEffect transition="in" filter="box(out)">
                                      <p:cBhvr>
                                        <p:cTn id="57" dur="500"/>
                                        <p:tgtEl>
                                          <p:spTgt spid="194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autoUpdateAnimBg="0"/>
      <p:bldP spid="19459" grpId="0" build="p" bldLvl="2"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BF43EAE8-BBC5-42E4-A27B-8377C9450900}"/>
              </a:ext>
            </a:extLst>
          </p:cNvPr>
          <p:cNvSpPr>
            <a:spLocks noGrp="1" noChangeArrowheads="1"/>
          </p:cNvSpPr>
          <p:nvPr>
            <p:ph type="title"/>
          </p:nvPr>
        </p:nvSpPr>
        <p:spPr>
          <a:xfrm>
            <a:off x="457200" y="304800"/>
            <a:ext cx="8686800" cy="1143000"/>
          </a:xfrm>
        </p:spPr>
        <p:txBody>
          <a:bodyPr/>
          <a:lstStyle/>
          <a:p>
            <a:r>
              <a:rPr lang="en-US" altLang="en-US"/>
              <a:t>Stage 3: Learn to Role Take with The Generalized Other</a:t>
            </a:r>
          </a:p>
        </p:txBody>
      </p:sp>
      <p:sp>
        <p:nvSpPr>
          <p:cNvPr id="35843" name="Rectangle 3">
            <a:extLst>
              <a:ext uri="{FF2B5EF4-FFF2-40B4-BE49-F238E27FC236}">
                <a16:creationId xmlns:a16="http://schemas.microsoft.com/office/drawing/2014/main" id="{BDF6711E-8BFE-4AC0-BE2E-D7B81811FEA6}"/>
              </a:ext>
            </a:extLst>
          </p:cNvPr>
          <p:cNvSpPr>
            <a:spLocks noGrp="1" noChangeArrowheads="1"/>
          </p:cNvSpPr>
          <p:nvPr>
            <p:ph type="body" idx="1"/>
          </p:nvPr>
        </p:nvSpPr>
        <p:spPr>
          <a:xfrm>
            <a:off x="228600" y="1752600"/>
            <a:ext cx="4419600" cy="3276600"/>
          </a:xfrm>
        </p:spPr>
        <p:txBody>
          <a:bodyPr/>
          <a:lstStyle/>
          <a:p>
            <a:pPr>
              <a:lnSpc>
                <a:spcPct val="110000"/>
              </a:lnSpc>
              <a:buFont typeface="Monotype Sorts" pitchFamily="2" charset="2"/>
              <a:buNone/>
            </a:pPr>
            <a:r>
              <a:rPr lang="en-US" altLang="en-US" sz="4400" b="1">
                <a:latin typeface="Arial" panose="020B0604020202020204" pitchFamily="34" charset="0"/>
              </a:rPr>
              <a:t>3.Game stage=</a:t>
            </a:r>
          </a:p>
          <a:p>
            <a:pPr>
              <a:lnSpc>
                <a:spcPct val="110000"/>
              </a:lnSpc>
              <a:buFont typeface="Monotype Sorts" pitchFamily="2" charset="2"/>
              <a:buNone/>
            </a:pPr>
            <a:r>
              <a:rPr lang="en-US" altLang="en-US" sz="3600" b="1">
                <a:latin typeface="Arial" panose="020B0604020202020204" pitchFamily="34" charset="0"/>
              </a:rPr>
              <a:t>organized activities &amp; games in a group </a:t>
            </a:r>
          </a:p>
          <a:p>
            <a:pPr lvl="1">
              <a:lnSpc>
                <a:spcPct val="70000"/>
              </a:lnSpc>
              <a:buFont typeface="Monotype Sorts" pitchFamily="2" charset="2"/>
              <a:buNone/>
            </a:pPr>
            <a:r>
              <a:rPr lang="en-US" altLang="en-US" sz="3600" b="1">
                <a:latin typeface="Arial" panose="020B0604020202020204" pitchFamily="34" charset="0"/>
              </a:rPr>
              <a:t>		context</a:t>
            </a:r>
            <a:endParaRPr lang="en-US" altLang="en-US" sz="3200"/>
          </a:p>
          <a:p>
            <a:endParaRPr lang="en-US" altLang="en-US"/>
          </a:p>
        </p:txBody>
      </p:sp>
      <p:sp>
        <p:nvSpPr>
          <p:cNvPr id="35847" name="Rectangle 7">
            <a:extLst>
              <a:ext uri="{FF2B5EF4-FFF2-40B4-BE49-F238E27FC236}">
                <a16:creationId xmlns:a16="http://schemas.microsoft.com/office/drawing/2014/main" id="{6987864F-012F-4463-819A-BC2CC5B9663A}"/>
              </a:ext>
            </a:extLst>
          </p:cNvPr>
          <p:cNvSpPr>
            <a:spLocks noChangeArrowheads="1"/>
          </p:cNvSpPr>
          <p:nvPr/>
        </p:nvSpPr>
        <p:spPr bwMode="auto">
          <a:xfrm>
            <a:off x="2362200" y="5410200"/>
            <a:ext cx="45720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3600" b="1">
                <a:latin typeface="Arial" panose="020B0604020202020204" pitchFamily="34" charset="0"/>
              </a:rPr>
              <a:t>Role taking with the</a:t>
            </a:r>
          </a:p>
          <a:p>
            <a:r>
              <a:rPr lang="en-US" altLang="en-US" sz="3600" b="1">
                <a:latin typeface="Arial" panose="020B0604020202020204" pitchFamily="34" charset="0"/>
              </a:rPr>
              <a:t>generalized other</a:t>
            </a:r>
          </a:p>
        </p:txBody>
      </p:sp>
      <p:sp>
        <p:nvSpPr>
          <p:cNvPr id="35853" name="AutoShape 13">
            <a:extLst>
              <a:ext uri="{FF2B5EF4-FFF2-40B4-BE49-F238E27FC236}">
                <a16:creationId xmlns:a16="http://schemas.microsoft.com/office/drawing/2014/main" id="{279DD0A7-0E13-4F25-8886-D21F0F5DE748}"/>
              </a:ext>
            </a:extLst>
          </p:cNvPr>
          <p:cNvSpPr>
            <a:spLocks noChangeArrowheads="1"/>
          </p:cNvSpPr>
          <p:nvPr/>
        </p:nvSpPr>
        <p:spPr bwMode="auto">
          <a:xfrm rot="-5400000" flipH="1" flipV="1">
            <a:off x="1104900" y="4762500"/>
            <a:ext cx="838200" cy="1524000"/>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pic>
        <p:nvPicPr>
          <p:cNvPr id="35854" name="Picture 14" descr="I:\Becky's stuff\intro\effects\kidbaseball.JPG">
            <a:extLst>
              <a:ext uri="{FF2B5EF4-FFF2-40B4-BE49-F238E27FC236}">
                <a16:creationId xmlns:a16="http://schemas.microsoft.com/office/drawing/2014/main" id="{AA568186-4E54-471E-A850-E5B87637E22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1600200"/>
            <a:ext cx="3352800" cy="3886200"/>
          </a:xfrm>
          <a:prstGeom prst="rect">
            <a:avLst/>
          </a:prstGeom>
          <a:noFill/>
          <a:extLst>
            <a:ext uri="{909E8E84-426E-40DD-AFC4-6F175D3DCCD1}">
              <a14:hiddenFill xmlns:a14="http://schemas.microsoft.com/office/drawing/2010/main">
                <a:solidFill>
                  <a:srgbClr val="FFFFFF"/>
                </a:solidFill>
              </a14:hiddenFill>
            </a:ext>
          </a:extLst>
        </p:spPr>
      </p:pic>
      <p:pic>
        <p:nvPicPr>
          <p:cNvPr id="35849" name="Picture 9" descr="I:\Becky's stuff\intro\effects\kidsplay.JPG">
            <a:extLst>
              <a:ext uri="{FF2B5EF4-FFF2-40B4-BE49-F238E27FC236}">
                <a16:creationId xmlns:a16="http://schemas.microsoft.com/office/drawing/2014/main" id="{682CE176-3CFD-48CC-8726-5B7593D7806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600200"/>
            <a:ext cx="4038600" cy="3886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1000"/>
                                  </p:stCondLst>
                                  <p:childTnLst>
                                    <p:set>
                                      <p:cBhvr>
                                        <p:cTn id="6" dur="1" fill="hold">
                                          <p:stCondLst>
                                            <p:cond delay="499"/>
                                          </p:stCondLst>
                                        </p:cTn>
                                        <p:tgtEl>
                                          <p:spTgt spid="35842"/>
                                        </p:tgtEl>
                                        <p:attrNameLst>
                                          <p:attrName>style.visibility</p:attrName>
                                        </p:attrNameLst>
                                      </p:cBhvr>
                                      <p:to>
                                        <p:strVal val="visible"/>
                                      </p:to>
                                    </p:set>
                                  </p:childTnLst>
                                </p:cTn>
                              </p:par>
                            </p:childTnLst>
                          </p:cTn>
                        </p:par>
                        <p:par>
                          <p:cTn id="7" fill="hold" nodeType="afterGroup">
                            <p:stCondLst>
                              <p:cond delay="1500"/>
                            </p:stCondLst>
                            <p:childTnLst>
                              <p:par>
                                <p:cTn id="8" presetID="2" presetClass="entr" presetSubtype="8" fill="hold" grpId="0" nodeType="afterEffect">
                                  <p:stCondLst>
                                    <p:cond delay="1000"/>
                                  </p:stCondLst>
                                  <p:childTnLst>
                                    <p:set>
                                      <p:cBhvr>
                                        <p:cTn id="9" dur="1" fill="hold">
                                          <p:stCondLst>
                                            <p:cond delay="0"/>
                                          </p:stCondLst>
                                        </p:cTn>
                                        <p:tgtEl>
                                          <p:spTgt spid="35843">
                                            <p:txEl>
                                              <p:pRg st="0" end="0"/>
                                            </p:txEl>
                                          </p:spTgt>
                                        </p:tgtEl>
                                        <p:attrNameLst>
                                          <p:attrName>style.visibility</p:attrName>
                                        </p:attrNameLst>
                                      </p:cBhvr>
                                      <p:to>
                                        <p:strVal val="visible"/>
                                      </p:to>
                                    </p:set>
                                    <p:anim calcmode="lin" valueType="num">
                                      <p:cBhvr additive="base">
                                        <p:cTn id="10" dur="500" fill="hold"/>
                                        <p:tgtEl>
                                          <p:spTgt spid="35843">
                                            <p:txEl>
                                              <p:pRg st="0" end="0"/>
                                            </p:txEl>
                                          </p:spTgt>
                                        </p:tgtEl>
                                        <p:attrNameLst>
                                          <p:attrName>ppt_x</p:attrName>
                                        </p:attrNameLst>
                                      </p:cBhvr>
                                      <p:tavLst>
                                        <p:tav tm="0">
                                          <p:val>
                                            <p:strVal val="0-#ppt_w/2"/>
                                          </p:val>
                                        </p:tav>
                                        <p:tav tm="100000">
                                          <p:val>
                                            <p:strVal val="#ppt_x"/>
                                          </p:val>
                                        </p:tav>
                                      </p:tavLst>
                                    </p:anim>
                                    <p:anim calcmode="lin" valueType="num">
                                      <p:cBhvr additive="base">
                                        <p:cTn id="11" dur="500" fill="hold"/>
                                        <p:tgtEl>
                                          <p:spTgt spid="35843">
                                            <p:txEl>
                                              <p:pRg st="0" end="0"/>
                                            </p:txEl>
                                          </p:spTgt>
                                        </p:tgtEl>
                                        <p:attrNameLst>
                                          <p:attrName>ppt_y</p:attrName>
                                        </p:attrNameLst>
                                      </p:cBhvr>
                                      <p:tavLst>
                                        <p:tav tm="0">
                                          <p:val>
                                            <p:strVal val="#ppt_y"/>
                                          </p:val>
                                        </p:tav>
                                        <p:tav tm="100000">
                                          <p:val>
                                            <p:strVal val="#ppt_y"/>
                                          </p:val>
                                        </p:tav>
                                      </p:tavLst>
                                    </p:anim>
                                  </p:childTnLst>
                                </p:cTn>
                              </p:par>
                            </p:childTnLst>
                          </p:cTn>
                        </p:par>
                        <p:par>
                          <p:cTn id="12" fill="hold" nodeType="afterGroup">
                            <p:stCondLst>
                              <p:cond delay="3000"/>
                            </p:stCondLst>
                            <p:childTnLst>
                              <p:par>
                                <p:cTn id="13" presetID="2" presetClass="entr" presetSubtype="8" fill="hold" grpId="0" nodeType="afterEffect">
                                  <p:stCondLst>
                                    <p:cond delay="1000"/>
                                  </p:stCondLst>
                                  <p:childTnLst>
                                    <p:set>
                                      <p:cBhvr>
                                        <p:cTn id="14" dur="1" fill="hold">
                                          <p:stCondLst>
                                            <p:cond delay="0"/>
                                          </p:stCondLst>
                                        </p:cTn>
                                        <p:tgtEl>
                                          <p:spTgt spid="35843">
                                            <p:txEl>
                                              <p:pRg st="1" end="1"/>
                                            </p:txEl>
                                          </p:spTgt>
                                        </p:tgtEl>
                                        <p:attrNameLst>
                                          <p:attrName>style.visibility</p:attrName>
                                        </p:attrNameLst>
                                      </p:cBhvr>
                                      <p:to>
                                        <p:strVal val="visible"/>
                                      </p:to>
                                    </p:set>
                                    <p:anim calcmode="lin" valueType="num">
                                      <p:cBhvr additive="base">
                                        <p:cTn id="15" dur="500" fill="hold"/>
                                        <p:tgtEl>
                                          <p:spTgt spid="35843">
                                            <p:txEl>
                                              <p:pRg st="1" end="1"/>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5843">
                                            <p:txEl>
                                              <p:pRg st="1" end="1"/>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1000"/>
                                  </p:stCondLst>
                                  <p:childTnLst>
                                    <p:set>
                                      <p:cBhvr>
                                        <p:cTn id="18" dur="1" fill="hold">
                                          <p:stCondLst>
                                            <p:cond delay="0"/>
                                          </p:stCondLst>
                                        </p:cTn>
                                        <p:tgtEl>
                                          <p:spTgt spid="35843">
                                            <p:txEl>
                                              <p:pRg st="2" end="2"/>
                                            </p:txEl>
                                          </p:spTgt>
                                        </p:tgtEl>
                                        <p:attrNameLst>
                                          <p:attrName>style.visibility</p:attrName>
                                        </p:attrNameLst>
                                      </p:cBhvr>
                                      <p:to>
                                        <p:strVal val="visible"/>
                                      </p:to>
                                    </p:set>
                                    <p:anim calcmode="lin" valueType="num">
                                      <p:cBhvr additive="base">
                                        <p:cTn id="19" dur="500" fill="hold"/>
                                        <p:tgtEl>
                                          <p:spTgt spid="3584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5843">
                                            <p:txEl>
                                              <p:pRg st="2" end="2"/>
                                            </p:txEl>
                                          </p:spTgt>
                                        </p:tgtEl>
                                        <p:attrNameLst>
                                          <p:attrName>ppt_y</p:attrName>
                                        </p:attrNameLst>
                                      </p:cBhvr>
                                      <p:tavLst>
                                        <p:tav tm="0">
                                          <p:val>
                                            <p:strVal val="#ppt_y"/>
                                          </p:val>
                                        </p:tav>
                                        <p:tav tm="100000">
                                          <p:val>
                                            <p:strVal val="#ppt_y"/>
                                          </p:val>
                                        </p:tav>
                                      </p:tavLst>
                                    </p:anim>
                                  </p:childTnLst>
                                </p:cTn>
                              </p:par>
                            </p:childTnLst>
                          </p:cTn>
                        </p:par>
                        <p:par>
                          <p:cTn id="21" fill="hold" nodeType="afterGroup">
                            <p:stCondLst>
                              <p:cond delay="4500"/>
                            </p:stCondLst>
                            <p:childTnLst>
                              <p:par>
                                <p:cTn id="22" presetID="4" presetClass="entr" presetSubtype="32" fill="hold" nodeType="afterEffect">
                                  <p:stCondLst>
                                    <p:cond delay="1000"/>
                                  </p:stCondLst>
                                  <p:childTnLst>
                                    <p:set>
                                      <p:cBhvr>
                                        <p:cTn id="23" dur="1" fill="hold">
                                          <p:stCondLst>
                                            <p:cond delay="0"/>
                                          </p:stCondLst>
                                        </p:cTn>
                                        <p:tgtEl>
                                          <p:spTgt spid="35849"/>
                                        </p:tgtEl>
                                        <p:attrNameLst>
                                          <p:attrName>style.visibility</p:attrName>
                                        </p:attrNameLst>
                                      </p:cBhvr>
                                      <p:to>
                                        <p:strVal val="visible"/>
                                      </p:to>
                                    </p:set>
                                    <p:animEffect transition="in" filter="box(out)">
                                      <p:cBhvr>
                                        <p:cTn id="24" dur="500"/>
                                        <p:tgtEl>
                                          <p:spTgt spid="35849"/>
                                        </p:tgtEl>
                                      </p:cBhvr>
                                    </p:animEffect>
                                  </p:childTnLst>
                                  <p:subTnLst>
                                    <p:set>
                                      <p:cBhvr override="childStyle">
                                        <p:cTn dur="1" fill="hold" display="0" masterRel="nextClick" afterEffect="1"/>
                                        <p:tgtEl>
                                          <p:spTgt spid="35849"/>
                                        </p:tgtEl>
                                        <p:attrNameLst>
                                          <p:attrName>style.visibility</p:attrName>
                                        </p:attrNameLst>
                                      </p:cBhvr>
                                      <p:to>
                                        <p:strVal val="hidden"/>
                                      </p:to>
                                    </p:set>
                                  </p:sub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35847"/>
                                        </p:tgtEl>
                                        <p:attrNameLst>
                                          <p:attrName>style.visibility</p:attrName>
                                        </p:attrNameLst>
                                      </p:cBhvr>
                                      <p:to>
                                        <p:strVal val="visible"/>
                                      </p:to>
                                    </p:set>
                                    <p:anim calcmode="lin" valueType="num">
                                      <p:cBhvr additive="base">
                                        <p:cTn id="29" dur="500" fill="hold"/>
                                        <p:tgtEl>
                                          <p:spTgt spid="35847"/>
                                        </p:tgtEl>
                                        <p:attrNameLst>
                                          <p:attrName>ppt_x</p:attrName>
                                        </p:attrNameLst>
                                      </p:cBhvr>
                                      <p:tavLst>
                                        <p:tav tm="0">
                                          <p:val>
                                            <p:strVal val="1+#ppt_w/2"/>
                                          </p:val>
                                        </p:tav>
                                        <p:tav tm="100000">
                                          <p:val>
                                            <p:strVal val="#ppt_x"/>
                                          </p:val>
                                        </p:tav>
                                      </p:tavLst>
                                    </p:anim>
                                    <p:anim calcmode="lin" valueType="num">
                                      <p:cBhvr additive="base">
                                        <p:cTn id="30" dur="500" fill="hold"/>
                                        <p:tgtEl>
                                          <p:spTgt spid="35847"/>
                                        </p:tgtEl>
                                        <p:attrNameLst>
                                          <p:attrName>ppt_y</p:attrName>
                                        </p:attrNameLst>
                                      </p:cBhvr>
                                      <p:tavLst>
                                        <p:tav tm="0">
                                          <p:val>
                                            <p:strVal val="#ppt_y"/>
                                          </p:val>
                                        </p:tav>
                                        <p:tav tm="100000">
                                          <p:val>
                                            <p:strVal val="#ppt_y"/>
                                          </p:val>
                                        </p:tav>
                                      </p:tavLst>
                                    </p:anim>
                                  </p:childTnLst>
                                </p:cTn>
                              </p:par>
                            </p:childTnLst>
                          </p:cTn>
                        </p:par>
                        <p:par>
                          <p:cTn id="31" fill="hold" nodeType="afterGroup">
                            <p:stCondLst>
                              <p:cond delay="500"/>
                            </p:stCondLst>
                            <p:childTnLst>
                              <p:par>
                                <p:cTn id="32" presetID="1" presetClass="entr" presetSubtype="0" fill="hold" nodeType="afterEffect">
                                  <p:stCondLst>
                                    <p:cond delay="1000"/>
                                  </p:stCondLst>
                                  <p:childTnLst>
                                    <p:set>
                                      <p:cBhvr>
                                        <p:cTn id="33" dur="1" fill="hold">
                                          <p:stCondLst>
                                            <p:cond delay="499"/>
                                          </p:stCondLst>
                                        </p:cTn>
                                        <p:tgtEl>
                                          <p:spTgt spid="35853"/>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16" fill="hold" nodeType="clickEffect">
                                  <p:stCondLst>
                                    <p:cond delay="0"/>
                                  </p:stCondLst>
                                  <p:childTnLst>
                                    <p:set>
                                      <p:cBhvr>
                                        <p:cTn id="37" dur="1" fill="hold">
                                          <p:stCondLst>
                                            <p:cond delay="0"/>
                                          </p:stCondLst>
                                        </p:cTn>
                                        <p:tgtEl>
                                          <p:spTgt spid="35854"/>
                                        </p:tgtEl>
                                        <p:attrNameLst>
                                          <p:attrName>style.visibility</p:attrName>
                                        </p:attrNameLst>
                                      </p:cBhvr>
                                      <p:to>
                                        <p:strVal val="visible"/>
                                      </p:to>
                                    </p:set>
                                    <p:animEffect transition="in" filter="box(in)">
                                      <p:cBhvr>
                                        <p:cTn id="38" dur="500"/>
                                        <p:tgtEl>
                                          <p:spTgt spid="358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autoUpdateAnimBg="0"/>
      <p:bldP spid="35843" grpId="0" build="p" autoUpdateAnimBg="0" advAuto="1000"/>
      <p:bldP spid="35847"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0C8294FB-83B2-47A9-8578-270B6623F9C5}"/>
              </a:ext>
            </a:extLst>
          </p:cNvPr>
          <p:cNvSpPr>
            <a:spLocks noGrp="1" noChangeArrowheads="1"/>
          </p:cNvSpPr>
          <p:nvPr>
            <p:ph type="title"/>
          </p:nvPr>
        </p:nvSpPr>
        <p:spPr>
          <a:xfrm>
            <a:off x="381000" y="228600"/>
            <a:ext cx="3962400" cy="685800"/>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b="1"/>
              <a:t>Role Taking</a:t>
            </a:r>
            <a:endParaRPr lang="en-US" altLang="en-US"/>
          </a:p>
        </p:txBody>
      </p:sp>
      <p:sp>
        <p:nvSpPr>
          <p:cNvPr id="17411" name="Rectangle 3">
            <a:extLst>
              <a:ext uri="{FF2B5EF4-FFF2-40B4-BE49-F238E27FC236}">
                <a16:creationId xmlns:a16="http://schemas.microsoft.com/office/drawing/2014/main" id="{052435DA-D5EA-4091-9448-1BD7978E82D8}"/>
              </a:ext>
            </a:extLst>
          </p:cNvPr>
          <p:cNvSpPr>
            <a:spLocks noGrp="1" noChangeArrowheads="1"/>
          </p:cNvSpPr>
          <p:nvPr>
            <p:ph type="body" idx="1"/>
          </p:nvPr>
        </p:nvSpPr>
        <p:spPr>
          <a:xfrm>
            <a:off x="228600" y="1371600"/>
            <a:ext cx="8458200" cy="5029200"/>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sz="3600">
                <a:latin typeface="Arial" panose="020B0604020202020204" pitchFamily="34" charset="0"/>
              </a:rPr>
              <a:t>Essential to learn to role take with the generalized other in order to be fully socialized.</a:t>
            </a:r>
          </a:p>
          <a:p>
            <a:pPr lvl="1"/>
            <a:r>
              <a:rPr lang="en-US" altLang="en-US" sz="3600">
                <a:latin typeface="Arial" panose="020B0604020202020204" pitchFamily="34" charset="0"/>
              </a:rPr>
              <a:t>Role taking is  an </a:t>
            </a:r>
            <a:r>
              <a:rPr lang="en-US" altLang="en-US" sz="3600" u="sng">
                <a:latin typeface="Arial" panose="020B0604020202020204" pitchFamily="34" charset="0"/>
              </a:rPr>
              <a:t>empathetic</a:t>
            </a:r>
            <a:r>
              <a:rPr lang="en-US" altLang="en-US" sz="3600">
                <a:latin typeface="Arial" panose="020B0604020202020204" pitchFamily="34" charset="0"/>
              </a:rPr>
              <a:t> process of putting oneself in the place of others.</a:t>
            </a:r>
          </a:p>
          <a:p>
            <a:pPr lvl="1"/>
            <a:r>
              <a:rPr lang="en-US" altLang="en-US" sz="3600">
                <a:latin typeface="Arial" panose="020B0604020202020204" pitchFamily="34" charset="0"/>
              </a:rPr>
              <a:t>What if the person cannot role take with the generalized other or other people?</a:t>
            </a:r>
          </a:p>
          <a:p>
            <a:pPr lvl="1"/>
            <a:endParaRPr lang="en-US" altLang="en-US" sz="360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additive="base">
                                        <p:cTn id="7" dur="500" fill="hold"/>
                                        <p:tgtEl>
                                          <p:spTgt spid="174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7411">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7411">
                                            <p:txEl>
                                              <p:pRg st="0" end="0"/>
                                            </p:txEl>
                                          </p:spTgt>
                                        </p:tgtEl>
                                        <p:attrNameLst>
                                          <p:attrName>ppt_c</p:attrName>
                                        </p:attrNameLst>
                                      </p:cBhvr>
                                      <p:to>
                                        <a:srgbClr val="663300"/>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7411">
                                            <p:txEl>
                                              <p:pRg st="1" end="1"/>
                                            </p:txEl>
                                          </p:spTgt>
                                        </p:tgtEl>
                                        <p:attrNameLst>
                                          <p:attrName>style.visibility</p:attrName>
                                        </p:attrNameLst>
                                      </p:cBhvr>
                                      <p:to>
                                        <p:strVal val="visible"/>
                                      </p:to>
                                    </p:set>
                                    <p:anim calcmode="lin" valueType="num">
                                      <p:cBhvr additive="base">
                                        <p:cTn id="13" dur="500" fill="hold"/>
                                        <p:tgtEl>
                                          <p:spTgt spid="174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7411">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7411">
                                            <p:txEl>
                                              <p:pRg st="1" end="1"/>
                                            </p:txEl>
                                          </p:spTgt>
                                        </p:tgtEl>
                                        <p:attrNameLst>
                                          <p:attrName>ppt_c</p:attrName>
                                        </p:attrNameLst>
                                      </p:cBhvr>
                                      <p:to>
                                        <a:srgbClr val="663300"/>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7411">
                                            <p:txEl>
                                              <p:pRg st="2" end="2"/>
                                            </p:txEl>
                                          </p:spTgt>
                                        </p:tgtEl>
                                        <p:attrNameLst>
                                          <p:attrName>style.visibility</p:attrName>
                                        </p:attrNameLst>
                                      </p:cBhvr>
                                      <p:to>
                                        <p:strVal val="visible"/>
                                      </p:to>
                                    </p:set>
                                    <p:anim calcmode="lin" valueType="num">
                                      <p:cBhvr additive="base">
                                        <p:cTn id="19" dur="500" fill="hold"/>
                                        <p:tgtEl>
                                          <p:spTgt spid="174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7411">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7411">
                                            <p:txEl>
                                              <p:pRg st="2" end="2"/>
                                            </p:txEl>
                                          </p:spTgt>
                                        </p:tgtEl>
                                        <p:attrNameLst>
                                          <p:attrName>ppt_c</p:attrName>
                                        </p:attrNameLst>
                                      </p:cBhvr>
                                      <p:to>
                                        <a:srgbClr val="6633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bldLvl="3"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25191A02-E3F3-4A69-A3AC-47FB0E4F196D}"/>
              </a:ext>
            </a:extLst>
          </p:cNvPr>
          <p:cNvSpPr>
            <a:spLocks noGrp="1" noChangeArrowheads="1"/>
          </p:cNvSpPr>
          <p:nvPr>
            <p:ph type="title"/>
          </p:nvPr>
        </p:nvSpPr>
        <p:spPr>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b="1"/>
              <a:t>Agents of Socialization</a:t>
            </a:r>
            <a:endParaRPr lang="en-US" altLang="en-US"/>
          </a:p>
        </p:txBody>
      </p:sp>
      <p:pic>
        <p:nvPicPr>
          <p:cNvPr id="15364" name="Picture 4">
            <a:extLst>
              <a:ext uri="{FF2B5EF4-FFF2-40B4-BE49-F238E27FC236}">
                <a16:creationId xmlns:a16="http://schemas.microsoft.com/office/drawing/2014/main" id="{D022C777-B4EB-4DA6-AA6F-1BFB0F75955E}"/>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1447800"/>
            <a:ext cx="30480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65" name="Picture 5">
            <a:extLst>
              <a:ext uri="{FF2B5EF4-FFF2-40B4-BE49-F238E27FC236}">
                <a16:creationId xmlns:a16="http://schemas.microsoft.com/office/drawing/2014/main" id="{FBFA0FA3-551A-481E-A8A5-24FDC2A21839}"/>
              </a:ext>
            </a:extLst>
          </p:cNvPr>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0" y="4191000"/>
            <a:ext cx="26670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5368" name="Object 8">
            <a:extLst>
              <a:ext uri="{FF2B5EF4-FFF2-40B4-BE49-F238E27FC236}">
                <a16:creationId xmlns:a16="http://schemas.microsoft.com/office/drawing/2014/main" id="{57C5D150-6F34-4C68-9B97-B95B581DA840}"/>
              </a:ext>
            </a:extLst>
          </p:cNvPr>
          <p:cNvGraphicFramePr>
            <a:graphicFrameLocks noChangeAspect="1"/>
          </p:cNvGraphicFramePr>
          <p:nvPr/>
        </p:nvGraphicFramePr>
        <p:xfrm>
          <a:off x="228600" y="1524000"/>
          <a:ext cx="2514600" cy="2667000"/>
        </p:xfrm>
        <a:graphic>
          <a:graphicData uri="http://schemas.openxmlformats.org/presentationml/2006/ole">
            <mc:AlternateContent xmlns:mc="http://schemas.openxmlformats.org/markup-compatibility/2006">
              <mc:Choice xmlns:v="urn:schemas-microsoft-com:vml" Requires="v">
                <p:oleObj spid="_x0000_s15377" name="Clip" r:id="rId6" imgW="2687040" imgH="3468960" progId="MS_ClipArt_Gallery.2">
                  <p:embed/>
                </p:oleObj>
              </mc:Choice>
              <mc:Fallback>
                <p:oleObj name="Clip" r:id="rId6" imgW="2687040" imgH="3468960" progId="MS_ClipArt_Gallery.2">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 y="1524000"/>
                        <a:ext cx="2514600" cy="2667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369" name="Object 9">
            <a:extLst>
              <a:ext uri="{FF2B5EF4-FFF2-40B4-BE49-F238E27FC236}">
                <a16:creationId xmlns:a16="http://schemas.microsoft.com/office/drawing/2014/main" id="{3113F671-6920-448F-A2AF-249D13F35F70}"/>
              </a:ext>
            </a:extLst>
          </p:cNvPr>
          <p:cNvGraphicFramePr>
            <a:graphicFrameLocks noChangeAspect="1"/>
          </p:cNvGraphicFramePr>
          <p:nvPr/>
        </p:nvGraphicFramePr>
        <p:xfrm>
          <a:off x="2362200" y="3886200"/>
          <a:ext cx="2292350" cy="2590800"/>
        </p:xfrm>
        <a:graphic>
          <a:graphicData uri="http://schemas.openxmlformats.org/presentationml/2006/ole">
            <mc:AlternateContent xmlns:mc="http://schemas.openxmlformats.org/markup-compatibility/2006">
              <mc:Choice xmlns:v="urn:schemas-microsoft-com:vml" Requires="v">
                <p:oleObj spid="_x0000_s15378" name="Clip" r:id="rId8" imgW="2539440" imgH="3468960" progId="MS_ClipArt_Gallery.2">
                  <p:embed/>
                </p:oleObj>
              </mc:Choice>
              <mc:Fallback>
                <p:oleObj name="Clip" r:id="rId8" imgW="2539440" imgH="3468960" progId="MS_ClipArt_Gallery.2">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62200" y="3886200"/>
                        <a:ext cx="2292350" cy="2590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371" name="Text Box 11">
            <a:extLst>
              <a:ext uri="{FF2B5EF4-FFF2-40B4-BE49-F238E27FC236}">
                <a16:creationId xmlns:a16="http://schemas.microsoft.com/office/drawing/2014/main" id="{28D5BB79-FE7B-482B-A797-30E6EAD30B63}"/>
              </a:ext>
            </a:extLst>
          </p:cNvPr>
          <p:cNvSpPr txBox="1">
            <a:spLocks noChangeArrowheads="1"/>
          </p:cNvSpPr>
          <p:nvPr/>
        </p:nvSpPr>
        <p:spPr bwMode="auto">
          <a:xfrm>
            <a:off x="381000" y="4343400"/>
            <a:ext cx="170973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600">
                <a:latin typeface="Tahoma" panose="020B0604030504040204" pitchFamily="34" charset="0"/>
              </a:rPr>
              <a:t>FAMILY</a:t>
            </a:r>
            <a:endParaRPr lang="en-US" altLang="en-US" sz="2800">
              <a:latin typeface="Tahoma" panose="020B0604030504040204" pitchFamily="34" charset="0"/>
            </a:endParaRPr>
          </a:p>
        </p:txBody>
      </p:sp>
      <p:sp>
        <p:nvSpPr>
          <p:cNvPr id="15372" name="Text Box 12">
            <a:extLst>
              <a:ext uri="{FF2B5EF4-FFF2-40B4-BE49-F238E27FC236}">
                <a16:creationId xmlns:a16="http://schemas.microsoft.com/office/drawing/2014/main" id="{C0FCB02A-2058-4C9F-B981-09F5A4017E0B}"/>
              </a:ext>
            </a:extLst>
          </p:cNvPr>
          <p:cNvSpPr txBox="1">
            <a:spLocks noChangeArrowheads="1"/>
          </p:cNvSpPr>
          <p:nvPr/>
        </p:nvSpPr>
        <p:spPr bwMode="auto">
          <a:xfrm>
            <a:off x="3429000" y="2133600"/>
            <a:ext cx="21494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600">
                <a:latin typeface="Tahoma" panose="020B0604030504040204" pitchFamily="34" charset="0"/>
              </a:rPr>
              <a:t>SCHOOLS</a:t>
            </a:r>
            <a:endParaRPr lang="en-US" altLang="en-US" sz="3200">
              <a:latin typeface="Tahoma" panose="020B0604030504040204" pitchFamily="34" charset="0"/>
            </a:endParaRPr>
          </a:p>
        </p:txBody>
      </p:sp>
      <p:sp>
        <p:nvSpPr>
          <p:cNvPr id="15373" name="Text Box 13">
            <a:extLst>
              <a:ext uri="{FF2B5EF4-FFF2-40B4-BE49-F238E27FC236}">
                <a16:creationId xmlns:a16="http://schemas.microsoft.com/office/drawing/2014/main" id="{33D794F9-D99E-4C04-8BA8-22AFE57A368C}"/>
              </a:ext>
            </a:extLst>
          </p:cNvPr>
          <p:cNvSpPr txBox="1">
            <a:spLocks noChangeArrowheads="1"/>
          </p:cNvSpPr>
          <p:nvPr/>
        </p:nvSpPr>
        <p:spPr bwMode="auto">
          <a:xfrm>
            <a:off x="5105400" y="3962400"/>
            <a:ext cx="14890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600">
                <a:latin typeface="Tahoma" panose="020B0604030504040204" pitchFamily="34" charset="0"/>
              </a:rPr>
              <a:t>PEERS</a:t>
            </a:r>
            <a:endParaRPr lang="en-US" altLang="en-US" sz="3200">
              <a:latin typeface="Tahoma" panose="020B0604030504040204" pitchFamily="34" charset="0"/>
            </a:endParaRPr>
          </a:p>
        </p:txBody>
      </p:sp>
      <p:sp>
        <p:nvSpPr>
          <p:cNvPr id="15374" name="Text Box 14">
            <a:extLst>
              <a:ext uri="{FF2B5EF4-FFF2-40B4-BE49-F238E27FC236}">
                <a16:creationId xmlns:a16="http://schemas.microsoft.com/office/drawing/2014/main" id="{CE1610D8-B8A6-46FC-9A44-06846E37F0D2}"/>
              </a:ext>
            </a:extLst>
          </p:cNvPr>
          <p:cNvSpPr txBox="1">
            <a:spLocks noChangeArrowheads="1"/>
          </p:cNvSpPr>
          <p:nvPr/>
        </p:nvSpPr>
        <p:spPr bwMode="auto">
          <a:xfrm>
            <a:off x="838200" y="5562600"/>
            <a:ext cx="154781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600">
                <a:latin typeface="Tahoma" panose="020B0604030504040204" pitchFamily="34" charset="0"/>
              </a:rPr>
              <a:t>MEDIA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afterEffect">
                                  <p:stCondLst>
                                    <p:cond delay="1000"/>
                                  </p:stCondLst>
                                  <p:childTnLst>
                                    <p:set>
                                      <p:cBhvr>
                                        <p:cTn id="6" dur="1" fill="hold">
                                          <p:stCondLst>
                                            <p:cond delay="0"/>
                                          </p:stCondLst>
                                        </p:cTn>
                                        <p:tgtEl>
                                          <p:spTgt spid="15368"/>
                                        </p:tgtEl>
                                        <p:attrNameLst>
                                          <p:attrName>style.visibility</p:attrName>
                                        </p:attrNameLst>
                                      </p:cBhvr>
                                      <p:to>
                                        <p:strVal val="visible"/>
                                      </p:to>
                                    </p:set>
                                    <p:animEffect transition="in" filter="box(out)">
                                      <p:cBhvr>
                                        <p:cTn id="7" dur="500"/>
                                        <p:tgtEl>
                                          <p:spTgt spid="15368"/>
                                        </p:tgtEl>
                                      </p:cBhvr>
                                    </p:animEffect>
                                  </p:childTnLst>
                                </p:cTn>
                              </p:par>
                            </p:childTnLst>
                          </p:cTn>
                        </p:par>
                        <p:par>
                          <p:cTn id="8" fill="hold" nodeType="afterGroup">
                            <p:stCondLst>
                              <p:cond delay="1500"/>
                            </p:stCondLst>
                            <p:childTnLst>
                              <p:par>
                                <p:cTn id="9" presetID="1" presetClass="entr" presetSubtype="0" fill="hold" grpId="0" nodeType="afterEffect">
                                  <p:stCondLst>
                                    <p:cond delay="1000"/>
                                  </p:stCondLst>
                                  <p:childTnLst>
                                    <p:set>
                                      <p:cBhvr>
                                        <p:cTn id="10" dur="1" fill="hold">
                                          <p:stCondLst>
                                            <p:cond delay="499"/>
                                          </p:stCondLst>
                                        </p:cTn>
                                        <p:tgtEl>
                                          <p:spTgt spid="15371"/>
                                        </p:tgtEl>
                                        <p:attrNameLst>
                                          <p:attrName>style.visibility</p:attrName>
                                        </p:attrNameLst>
                                      </p:cBhvr>
                                      <p:to>
                                        <p:strVal val="visible"/>
                                      </p:to>
                                    </p:set>
                                  </p:childTnLst>
                                </p:cTn>
                              </p:par>
                            </p:childTnLst>
                          </p:cTn>
                        </p:par>
                        <p:par>
                          <p:cTn id="11" fill="hold" nodeType="afterGroup">
                            <p:stCondLst>
                              <p:cond delay="3000"/>
                            </p:stCondLst>
                            <p:childTnLst>
                              <p:par>
                                <p:cTn id="12" presetID="4" presetClass="entr" presetSubtype="32" fill="hold" nodeType="afterEffect">
                                  <p:stCondLst>
                                    <p:cond delay="3000"/>
                                  </p:stCondLst>
                                  <p:childTnLst>
                                    <p:set>
                                      <p:cBhvr>
                                        <p:cTn id="13" dur="1" fill="hold">
                                          <p:stCondLst>
                                            <p:cond delay="0"/>
                                          </p:stCondLst>
                                        </p:cTn>
                                        <p:tgtEl>
                                          <p:spTgt spid="15364"/>
                                        </p:tgtEl>
                                        <p:attrNameLst>
                                          <p:attrName>style.visibility</p:attrName>
                                        </p:attrNameLst>
                                      </p:cBhvr>
                                      <p:to>
                                        <p:strVal val="visible"/>
                                      </p:to>
                                    </p:set>
                                    <p:animEffect transition="in" filter="box(out)">
                                      <p:cBhvr>
                                        <p:cTn id="14" dur="500"/>
                                        <p:tgtEl>
                                          <p:spTgt spid="15364"/>
                                        </p:tgtEl>
                                      </p:cBhvr>
                                    </p:animEffect>
                                  </p:childTnLst>
                                </p:cTn>
                              </p:par>
                            </p:childTnLst>
                          </p:cTn>
                        </p:par>
                        <p:par>
                          <p:cTn id="15" fill="hold" nodeType="afterGroup">
                            <p:stCondLst>
                              <p:cond delay="6500"/>
                            </p:stCondLst>
                            <p:childTnLst>
                              <p:par>
                                <p:cTn id="16" presetID="2" presetClass="entr" presetSubtype="2" fill="hold" grpId="0" nodeType="afterEffect">
                                  <p:stCondLst>
                                    <p:cond delay="1000"/>
                                  </p:stCondLst>
                                  <p:childTnLst>
                                    <p:set>
                                      <p:cBhvr>
                                        <p:cTn id="17" dur="1" fill="hold">
                                          <p:stCondLst>
                                            <p:cond delay="0"/>
                                          </p:stCondLst>
                                        </p:cTn>
                                        <p:tgtEl>
                                          <p:spTgt spid="15372"/>
                                        </p:tgtEl>
                                        <p:attrNameLst>
                                          <p:attrName>style.visibility</p:attrName>
                                        </p:attrNameLst>
                                      </p:cBhvr>
                                      <p:to>
                                        <p:strVal val="visible"/>
                                      </p:to>
                                    </p:set>
                                    <p:anim calcmode="lin" valueType="num">
                                      <p:cBhvr additive="base">
                                        <p:cTn id="18" dur="500" fill="hold"/>
                                        <p:tgtEl>
                                          <p:spTgt spid="15372"/>
                                        </p:tgtEl>
                                        <p:attrNameLst>
                                          <p:attrName>ppt_x</p:attrName>
                                        </p:attrNameLst>
                                      </p:cBhvr>
                                      <p:tavLst>
                                        <p:tav tm="0">
                                          <p:val>
                                            <p:strVal val="1+#ppt_w/2"/>
                                          </p:val>
                                        </p:tav>
                                        <p:tav tm="100000">
                                          <p:val>
                                            <p:strVal val="#ppt_x"/>
                                          </p:val>
                                        </p:tav>
                                      </p:tavLst>
                                    </p:anim>
                                    <p:anim calcmode="lin" valueType="num">
                                      <p:cBhvr additive="base">
                                        <p:cTn id="19" dur="500" fill="hold"/>
                                        <p:tgtEl>
                                          <p:spTgt spid="15372"/>
                                        </p:tgtEl>
                                        <p:attrNameLst>
                                          <p:attrName>ppt_y</p:attrName>
                                        </p:attrNameLst>
                                      </p:cBhvr>
                                      <p:tavLst>
                                        <p:tav tm="0">
                                          <p:val>
                                            <p:strVal val="#ppt_y"/>
                                          </p:val>
                                        </p:tav>
                                        <p:tav tm="100000">
                                          <p:val>
                                            <p:strVal val="#ppt_y"/>
                                          </p:val>
                                        </p:tav>
                                      </p:tavLst>
                                    </p:anim>
                                  </p:childTnLst>
                                </p:cTn>
                              </p:par>
                            </p:childTnLst>
                          </p:cTn>
                        </p:par>
                        <p:par>
                          <p:cTn id="20" fill="hold" nodeType="afterGroup">
                            <p:stCondLst>
                              <p:cond delay="8000"/>
                            </p:stCondLst>
                            <p:childTnLst>
                              <p:par>
                                <p:cTn id="21" presetID="4" presetClass="entr" presetSubtype="32" fill="hold" nodeType="afterEffect">
                                  <p:stCondLst>
                                    <p:cond delay="3000"/>
                                  </p:stCondLst>
                                  <p:childTnLst>
                                    <p:set>
                                      <p:cBhvr>
                                        <p:cTn id="22" dur="1" fill="hold">
                                          <p:stCondLst>
                                            <p:cond delay="0"/>
                                          </p:stCondLst>
                                        </p:cTn>
                                        <p:tgtEl>
                                          <p:spTgt spid="15365"/>
                                        </p:tgtEl>
                                        <p:attrNameLst>
                                          <p:attrName>style.visibility</p:attrName>
                                        </p:attrNameLst>
                                      </p:cBhvr>
                                      <p:to>
                                        <p:strVal val="visible"/>
                                      </p:to>
                                    </p:set>
                                    <p:animEffect transition="in" filter="box(out)">
                                      <p:cBhvr>
                                        <p:cTn id="23" dur="500"/>
                                        <p:tgtEl>
                                          <p:spTgt spid="15365"/>
                                        </p:tgtEl>
                                      </p:cBhvr>
                                    </p:animEffect>
                                  </p:childTnLst>
                                </p:cTn>
                              </p:par>
                            </p:childTnLst>
                          </p:cTn>
                        </p:par>
                        <p:par>
                          <p:cTn id="24" fill="hold" nodeType="afterGroup">
                            <p:stCondLst>
                              <p:cond delay="11500"/>
                            </p:stCondLst>
                            <p:childTnLst>
                              <p:par>
                                <p:cTn id="25" presetID="2" presetClass="entr" presetSubtype="2" fill="hold" grpId="0" nodeType="afterEffect">
                                  <p:stCondLst>
                                    <p:cond delay="1000"/>
                                  </p:stCondLst>
                                  <p:childTnLst>
                                    <p:set>
                                      <p:cBhvr>
                                        <p:cTn id="26" dur="1" fill="hold">
                                          <p:stCondLst>
                                            <p:cond delay="0"/>
                                          </p:stCondLst>
                                        </p:cTn>
                                        <p:tgtEl>
                                          <p:spTgt spid="15373"/>
                                        </p:tgtEl>
                                        <p:attrNameLst>
                                          <p:attrName>style.visibility</p:attrName>
                                        </p:attrNameLst>
                                      </p:cBhvr>
                                      <p:to>
                                        <p:strVal val="visible"/>
                                      </p:to>
                                    </p:set>
                                    <p:anim calcmode="lin" valueType="num">
                                      <p:cBhvr additive="base">
                                        <p:cTn id="27" dur="500" fill="hold"/>
                                        <p:tgtEl>
                                          <p:spTgt spid="15373"/>
                                        </p:tgtEl>
                                        <p:attrNameLst>
                                          <p:attrName>ppt_x</p:attrName>
                                        </p:attrNameLst>
                                      </p:cBhvr>
                                      <p:tavLst>
                                        <p:tav tm="0">
                                          <p:val>
                                            <p:strVal val="1+#ppt_w/2"/>
                                          </p:val>
                                        </p:tav>
                                        <p:tav tm="100000">
                                          <p:val>
                                            <p:strVal val="#ppt_x"/>
                                          </p:val>
                                        </p:tav>
                                      </p:tavLst>
                                    </p:anim>
                                    <p:anim calcmode="lin" valueType="num">
                                      <p:cBhvr additive="base">
                                        <p:cTn id="28" dur="500" fill="hold"/>
                                        <p:tgtEl>
                                          <p:spTgt spid="15373"/>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13000"/>
                            </p:stCondLst>
                            <p:childTnLst>
                              <p:par>
                                <p:cTn id="30" presetID="23" presetClass="entr" presetSubtype="32" fill="hold" nodeType="afterEffect">
                                  <p:stCondLst>
                                    <p:cond delay="2000"/>
                                  </p:stCondLst>
                                  <p:childTnLst>
                                    <p:set>
                                      <p:cBhvr>
                                        <p:cTn id="31" dur="1" fill="hold">
                                          <p:stCondLst>
                                            <p:cond delay="0"/>
                                          </p:stCondLst>
                                        </p:cTn>
                                        <p:tgtEl>
                                          <p:spTgt spid="15369"/>
                                        </p:tgtEl>
                                        <p:attrNameLst>
                                          <p:attrName>style.visibility</p:attrName>
                                        </p:attrNameLst>
                                      </p:cBhvr>
                                      <p:to>
                                        <p:strVal val="visible"/>
                                      </p:to>
                                    </p:set>
                                    <p:anim calcmode="lin" valueType="num">
                                      <p:cBhvr>
                                        <p:cTn id="32" dur="500" fill="hold"/>
                                        <p:tgtEl>
                                          <p:spTgt spid="15369"/>
                                        </p:tgtEl>
                                        <p:attrNameLst>
                                          <p:attrName>ppt_w</p:attrName>
                                        </p:attrNameLst>
                                      </p:cBhvr>
                                      <p:tavLst>
                                        <p:tav tm="0">
                                          <p:val>
                                            <p:strVal val="4*#ppt_w"/>
                                          </p:val>
                                        </p:tav>
                                        <p:tav tm="100000">
                                          <p:val>
                                            <p:strVal val="#ppt_w"/>
                                          </p:val>
                                        </p:tav>
                                      </p:tavLst>
                                    </p:anim>
                                    <p:anim calcmode="lin" valueType="num">
                                      <p:cBhvr>
                                        <p:cTn id="33" dur="500" fill="hold"/>
                                        <p:tgtEl>
                                          <p:spTgt spid="15369"/>
                                        </p:tgtEl>
                                        <p:attrNameLst>
                                          <p:attrName>ppt_h</p:attrName>
                                        </p:attrNameLst>
                                      </p:cBhvr>
                                      <p:tavLst>
                                        <p:tav tm="0">
                                          <p:val>
                                            <p:strVal val="4*#ppt_h"/>
                                          </p:val>
                                        </p:tav>
                                        <p:tav tm="100000">
                                          <p:val>
                                            <p:strVal val="#ppt_h"/>
                                          </p:val>
                                        </p:tav>
                                      </p:tavLst>
                                    </p:anim>
                                  </p:childTnLst>
                                </p:cTn>
                              </p:par>
                            </p:childTnLst>
                          </p:cTn>
                        </p:par>
                        <p:par>
                          <p:cTn id="34" fill="hold" nodeType="afterGroup">
                            <p:stCondLst>
                              <p:cond delay="15500"/>
                            </p:stCondLst>
                            <p:childTnLst>
                              <p:par>
                                <p:cTn id="35" presetID="2" presetClass="entr" presetSubtype="8" fill="hold" grpId="0" nodeType="afterEffect">
                                  <p:stCondLst>
                                    <p:cond delay="1000"/>
                                  </p:stCondLst>
                                  <p:childTnLst>
                                    <p:set>
                                      <p:cBhvr>
                                        <p:cTn id="36" dur="1" fill="hold">
                                          <p:stCondLst>
                                            <p:cond delay="0"/>
                                          </p:stCondLst>
                                        </p:cTn>
                                        <p:tgtEl>
                                          <p:spTgt spid="15374"/>
                                        </p:tgtEl>
                                        <p:attrNameLst>
                                          <p:attrName>style.visibility</p:attrName>
                                        </p:attrNameLst>
                                      </p:cBhvr>
                                      <p:to>
                                        <p:strVal val="visible"/>
                                      </p:to>
                                    </p:set>
                                    <p:anim calcmode="lin" valueType="num">
                                      <p:cBhvr additive="base">
                                        <p:cTn id="37" dur="500" fill="hold"/>
                                        <p:tgtEl>
                                          <p:spTgt spid="15374"/>
                                        </p:tgtEl>
                                        <p:attrNameLst>
                                          <p:attrName>ppt_x</p:attrName>
                                        </p:attrNameLst>
                                      </p:cBhvr>
                                      <p:tavLst>
                                        <p:tav tm="0">
                                          <p:val>
                                            <p:strVal val="0-#ppt_w/2"/>
                                          </p:val>
                                        </p:tav>
                                        <p:tav tm="100000">
                                          <p:val>
                                            <p:strVal val="#ppt_x"/>
                                          </p:val>
                                        </p:tav>
                                      </p:tavLst>
                                    </p:anim>
                                    <p:anim calcmode="lin" valueType="num">
                                      <p:cBhvr additive="base">
                                        <p:cTn id="38" dur="500" fill="hold"/>
                                        <p:tgtEl>
                                          <p:spTgt spid="1537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71" grpId="0" autoUpdateAnimBg="0"/>
      <p:bldP spid="15372" grpId="0" autoUpdateAnimBg="0"/>
      <p:bldP spid="15373" grpId="0" autoUpdateAnimBg="0"/>
      <p:bldP spid="15374"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9B787553-B4A9-4DF5-A2A9-5C67A91C020B}"/>
              </a:ext>
            </a:extLst>
          </p:cNvPr>
          <p:cNvSpPr>
            <a:spLocks noGrp="1" noChangeArrowheads="1"/>
          </p:cNvSpPr>
          <p:nvPr>
            <p:ph type="title"/>
          </p:nvPr>
        </p:nvSpPr>
        <p:spPr>
          <a:xfrm>
            <a:off x="685800" y="228600"/>
            <a:ext cx="2438400" cy="762000"/>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b="1"/>
              <a:t>Family</a:t>
            </a:r>
            <a:endParaRPr lang="en-US" altLang="en-US"/>
          </a:p>
        </p:txBody>
      </p:sp>
      <p:sp>
        <p:nvSpPr>
          <p:cNvPr id="13315" name="Rectangle 3">
            <a:extLst>
              <a:ext uri="{FF2B5EF4-FFF2-40B4-BE49-F238E27FC236}">
                <a16:creationId xmlns:a16="http://schemas.microsoft.com/office/drawing/2014/main" id="{ECF33E46-96EB-4A23-BFAA-E9ACF6BE2EF6}"/>
              </a:ext>
            </a:extLst>
          </p:cNvPr>
          <p:cNvSpPr>
            <a:spLocks noGrp="1" noChangeArrowheads="1"/>
          </p:cNvSpPr>
          <p:nvPr>
            <p:ph type="body" idx="1"/>
          </p:nvPr>
        </p:nvSpPr>
        <p:spPr>
          <a:xfrm>
            <a:off x="228600" y="1295400"/>
            <a:ext cx="8178800" cy="4171950"/>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sz="3600" b="1">
                <a:latin typeface="Arial" panose="020B0604020202020204" pitchFamily="34" charset="0"/>
              </a:rPr>
              <a:t>Most important agent</a:t>
            </a:r>
          </a:p>
          <a:p>
            <a:r>
              <a:rPr lang="en-US" altLang="en-US" sz="3600" b="1">
                <a:latin typeface="Arial" panose="020B0604020202020204" pitchFamily="34" charset="0"/>
              </a:rPr>
              <a:t>Primary group</a:t>
            </a:r>
          </a:p>
          <a:p>
            <a:r>
              <a:rPr lang="en-US" altLang="en-US" sz="3600" b="1">
                <a:latin typeface="Arial" panose="020B0604020202020204" pitchFamily="34" charset="0"/>
              </a:rPr>
              <a:t>Infancy to 5 or 6  </a:t>
            </a:r>
          </a:p>
          <a:p>
            <a:r>
              <a:rPr lang="en-US" altLang="en-US" sz="3600" b="1">
                <a:latin typeface="Arial" panose="020B0604020202020204" pitchFamily="34" charset="0"/>
              </a:rPr>
              <a:t>Provides:</a:t>
            </a:r>
          </a:p>
          <a:p>
            <a:pPr lvl="1"/>
            <a:r>
              <a:rPr lang="en-US" altLang="en-US" sz="3600" b="1">
                <a:latin typeface="Arial" panose="020B0604020202020204" pitchFamily="34" charset="0"/>
              </a:rPr>
              <a:t>social position</a:t>
            </a:r>
          </a:p>
          <a:p>
            <a:pPr lvl="1"/>
            <a:r>
              <a:rPr lang="en-US" altLang="en-US" sz="3600" b="1">
                <a:latin typeface="Arial" panose="020B0604020202020204" pitchFamily="34" charset="0"/>
              </a:rPr>
              <a:t>emotional support</a:t>
            </a:r>
          </a:p>
          <a:p>
            <a:pPr lvl="1"/>
            <a:r>
              <a:rPr lang="en-US" altLang="en-US" sz="3600" b="1">
                <a:latin typeface="Arial" panose="020B0604020202020204" pitchFamily="34" charset="0"/>
              </a:rPr>
              <a:t>physical support</a:t>
            </a:r>
          </a:p>
          <a:p>
            <a:pPr lvl="1"/>
            <a:r>
              <a:rPr lang="en-US" altLang="en-US" sz="3600" b="1">
                <a:latin typeface="Arial" panose="020B0604020202020204" pitchFamily="34" charset="0"/>
              </a:rPr>
              <a:t>role models</a:t>
            </a:r>
          </a:p>
        </p:txBody>
      </p:sp>
      <p:graphicFrame>
        <p:nvGraphicFramePr>
          <p:cNvPr id="13316" name="Object 4">
            <a:extLst>
              <a:ext uri="{FF2B5EF4-FFF2-40B4-BE49-F238E27FC236}">
                <a16:creationId xmlns:a16="http://schemas.microsoft.com/office/drawing/2014/main" id="{E654B663-17C3-4173-A226-809DE0576522}"/>
              </a:ext>
            </a:extLst>
          </p:cNvPr>
          <p:cNvGraphicFramePr>
            <a:graphicFrameLocks noChangeAspect="1"/>
          </p:cNvGraphicFramePr>
          <p:nvPr/>
        </p:nvGraphicFramePr>
        <p:xfrm>
          <a:off x="5105400" y="1905000"/>
          <a:ext cx="3810000" cy="3657600"/>
        </p:xfrm>
        <a:graphic>
          <a:graphicData uri="http://schemas.openxmlformats.org/presentationml/2006/ole">
            <mc:AlternateContent xmlns:mc="http://schemas.openxmlformats.org/markup-compatibility/2006">
              <mc:Choice xmlns:v="urn:schemas-microsoft-com:vml" Requires="v">
                <p:oleObj spid="_x0000_s13318" name="Clip" r:id="rId4" imgW="1904762" imgH="1276190" progId="MS_ClipArt_Gallery.2">
                  <p:embed/>
                </p:oleObj>
              </mc:Choice>
              <mc:Fallback>
                <p:oleObj name="Clip" r:id="rId4" imgW="1904762" imgH="1276190" progId="MS_ClipArt_Gallery.2">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05400" y="1905000"/>
                        <a:ext cx="3810000" cy="3657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afterEffect">
                                  <p:stCondLst>
                                    <p:cond delay="1000"/>
                                  </p:stCondLst>
                                  <p:childTnLst>
                                    <p:set>
                                      <p:cBhvr>
                                        <p:cTn id="6" dur="1" fill="hold">
                                          <p:stCondLst>
                                            <p:cond delay="0"/>
                                          </p:stCondLst>
                                        </p:cTn>
                                        <p:tgtEl>
                                          <p:spTgt spid="13316"/>
                                        </p:tgtEl>
                                        <p:attrNameLst>
                                          <p:attrName>style.visibility</p:attrName>
                                        </p:attrNameLst>
                                      </p:cBhvr>
                                      <p:to>
                                        <p:strVal val="visible"/>
                                      </p:to>
                                    </p:set>
                                    <p:animEffect transition="in" filter="box(out)">
                                      <p:cBhvr>
                                        <p:cTn id="7" dur="500"/>
                                        <p:tgtEl>
                                          <p:spTgt spid="133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3315">
                                            <p:txEl>
                                              <p:pRg st="0" end="0"/>
                                            </p:txEl>
                                          </p:spTgt>
                                        </p:tgtEl>
                                        <p:attrNameLst>
                                          <p:attrName>style.visibility</p:attrName>
                                        </p:attrNameLst>
                                      </p:cBhvr>
                                      <p:to>
                                        <p:strVal val="visible"/>
                                      </p:to>
                                    </p:set>
                                    <p:anim calcmode="lin" valueType="num">
                                      <p:cBhvr additive="base">
                                        <p:cTn id="12" dur="500" fill="hold"/>
                                        <p:tgtEl>
                                          <p:spTgt spid="13315">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331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3315">
                                            <p:txEl>
                                              <p:pRg st="0" end="0"/>
                                            </p:txEl>
                                          </p:spTgt>
                                        </p:tgtEl>
                                        <p:attrNameLst>
                                          <p:attrName>ppt_c</p:attrName>
                                        </p:attrNameLst>
                                      </p:cBhvr>
                                      <p:to>
                                        <a:srgbClr val="663300"/>
                                      </p:to>
                                    </p:animClr>
                                  </p:sub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13315">
                                            <p:txEl>
                                              <p:pRg st="1" end="1"/>
                                            </p:txEl>
                                          </p:spTgt>
                                        </p:tgtEl>
                                        <p:attrNameLst>
                                          <p:attrName>style.visibility</p:attrName>
                                        </p:attrNameLst>
                                      </p:cBhvr>
                                      <p:to>
                                        <p:strVal val="visible"/>
                                      </p:to>
                                    </p:set>
                                    <p:anim calcmode="lin" valueType="num">
                                      <p:cBhvr additive="base">
                                        <p:cTn id="18" dur="500" fill="hold"/>
                                        <p:tgtEl>
                                          <p:spTgt spid="13315">
                                            <p:txEl>
                                              <p:pRg st="1" end="1"/>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1331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3315">
                                            <p:txEl>
                                              <p:pRg st="1" end="1"/>
                                            </p:txEl>
                                          </p:spTgt>
                                        </p:tgtEl>
                                        <p:attrNameLst>
                                          <p:attrName>ppt_c</p:attrName>
                                        </p:attrNameLst>
                                      </p:cBhvr>
                                      <p:to>
                                        <a:srgbClr val="663300"/>
                                      </p:to>
                                    </p:animClr>
                                  </p:sub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13315">
                                            <p:txEl>
                                              <p:pRg st="2" end="2"/>
                                            </p:txEl>
                                          </p:spTgt>
                                        </p:tgtEl>
                                        <p:attrNameLst>
                                          <p:attrName>style.visibility</p:attrName>
                                        </p:attrNameLst>
                                      </p:cBhvr>
                                      <p:to>
                                        <p:strVal val="visible"/>
                                      </p:to>
                                    </p:set>
                                    <p:anim calcmode="lin" valueType="num">
                                      <p:cBhvr additive="base">
                                        <p:cTn id="24" dur="500" fill="hold"/>
                                        <p:tgtEl>
                                          <p:spTgt spid="13315">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1331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3315">
                                            <p:txEl>
                                              <p:pRg st="2" end="2"/>
                                            </p:txEl>
                                          </p:spTgt>
                                        </p:tgtEl>
                                        <p:attrNameLst>
                                          <p:attrName>ppt_c</p:attrName>
                                        </p:attrNameLst>
                                      </p:cBhvr>
                                      <p:to>
                                        <a:srgbClr val="663300"/>
                                      </p:to>
                                    </p:animClr>
                                  </p:sub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13315">
                                            <p:txEl>
                                              <p:pRg st="3" end="3"/>
                                            </p:txEl>
                                          </p:spTgt>
                                        </p:tgtEl>
                                        <p:attrNameLst>
                                          <p:attrName>style.visibility</p:attrName>
                                        </p:attrNameLst>
                                      </p:cBhvr>
                                      <p:to>
                                        <p:strVal val="visible"/>
                                      </p:to>
                                    </p:set>
                                    <p:anim calcmode="lin" valueType="num">
                                      <p:cBhvr additive="base">
                                        <p:cTn id="30" dur="500" fill="hold"/>
                                        <p:tgtEl>
                                          <p:spTgt spid="13315">
                                            <p:txEl>
                                              <p:pRg st="3" end="3"/>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13315">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3315">
                                            <p:txEl>
                                              <p:pRg st="3" end="3"/>
                                            </p:txEl>
                                          </p:spTgt>
                                        </p:tgtEl>
                                        <p:attrNameLst>
                                          <p:attrName>ppt_c</p:attrName>
                                        </p:attrNameLst>
                                      </p:cBhvr>
                                      <p:to>
                                        <a:srgbClr val="663300"/>
                                      </p:to>
                                    </p:animClr>
                                  </p:sub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13315">
                                            <p:txEl>
                                              <p:pRg st="4" end="4"/>
                                            </p:txEl>
                                          </p:spTgt>
                                        </p:tgtEl>
                                        <p:attrNameLst>
                                          <p:attrName>style.visibility</p:attrName>
                                        </p:attrNameLst>
                                      </p:cBhvr>
                                      <p:to>
                                        <p:strVal val="visible"/>
                                      </p:to>
                                    </p:set>
                                    <p:anim calcmode="lin" valueType="num">
                                      <p:cBhvr additive="base">
                                        <p:cTn id="36" dur="500" fill="hold"/>
                                        <p:tgtEl>
                                          <p:spTgt spid="13315">
                                            <p:txEl>
                                              <p:pRg st="4" end="4"/>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13315">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3315">
                                            <p:txEl>
                                              <p:pRg st="4" end="4"/>
                                            </p:txEl>
                                          </p:spTgt>
                                        </p:tgtEl>
                                        <p:attrNameLst>
                                          <p:attrName>ppt_c</p:attrName>
                                        </p:attrNameLst>
                                      </p:cBhvr>
                                      <p:to>
                                        <a:srgbClr val="663300"/>
                                      </p:to>
                                    </p:animClr>
                                  </p:sub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8" fill="hold" grpId="0" nodeType="clickEffect">
                                  <p:stCondLst>
                                    <p:cond delay="0"/>
                                  </p:stCondLst>
                                  <p:childTnLst>
                                    <p:set>
                                      <p:cBhvr>
                                        <p:cTn id="41" dur="1" fill="hold">
                                          <p:stCondLst>
                                            <p:cond delay="0"/>
                                          </p:stCondLst>
                                        </p:cTn>
                                        <p:tgtEl>
                                          <p:spTgt spid="13315">
                                            <p:txEl>
                                              <p:pRg st="5" end="5"/>
                                            </p:txEl>
                                          </p:spTgt>
                                        </p:tgtEl>
                                        <p:attrNameLst>
                                          <p:attrName>style.visibility</p:attrName>
                                        </p:attrNameLst>
                                      </p:cBhvr>
                                      <p:to>
                                        <p:strVal val="visible"/>
                                      </p:to>
                                    </p:set>
                                    <p:anim calcmode="lin" valueType="num">
                                      <p:cBhvr additive="base">
                                        <p:cTn id="42" dur="500" fill="hold"/>
                                        <p:tgtEl>
                                          <p:spTgt spid="13315">
                                            <p:txEl>
                                              <p:pRg st="5" end="5"/>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13315">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3315">
                                            <p:txEl>
                                              <p:pRg st="5" end="5"/>
                                            </p:txEl>
                                          </p:spTgt>
                                        </p:tgtEl>
                                        <p:attrNameLst>
                                          <p:attrName>ppt_c</p:attrName>
                                        </p:attrNameLst>
                                      </p:cBhvr>
                                      <p:to>
                                        <a:srgbClr val="663300"/>
                                      </p:to>
                                    </p:animClr>
                                  </p:sub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8" fill="hold" grpId="0" nodeType="clickEffect">
                                  <p:stCondLst>
                                    <p:cond delay="0"/>
                                  </p:stCondLst>
                                  <p:childTnLst>
                                    <p:set>
                                      <p:cBhvr>
                                        <p:cTn id="47" dur="1" fill="hold">
                                          <p:stCondLst>
                                            <p:cond delay="0"/>
                                          </p:stCondLst>
                                        </p:cTn>
                                        <p:tgtEl>
                                          <p:spTgt spid="13315">
                                            <p:txEl>
                                              <p:pRg st="6" end="6"/>
                                            </p:txEl>
                                          </p:spTgt>
                                        </p:tgtEl>
                                        <p:attrNameLst>
                                          <p:attrName>style.visibility</p:attrName>
                                        </p:attrNameLst>
                                      </p:cBhvr>
                                      <p:to>
                                        <p:strVal val="visible"/>
                                      </p:to>
                                    </p:set>
                                    <p:anim calcmode="lin" valueType="num">
                                      <p:cBhvr additive="base">
                                        <p:cTn id="48" dur="500" fill="hold"/>
                                        <p:tgtEl>
                                          <p:spTgt spid="13315">
                                            <p:txEl>
                                              <p:pRg st="6" end="6"/>
                                            </p:txEl>
                                          </p:spTgt>
                                        </p:tgtEl>
                                        <p:attrNameLst>
                                          <p:attrName>ppt_x</p:attrName>
                                        </p:attrNameLst>
                                      </p:cBhvr>
                                      <p:tavLst>
                                        <p:tav tm="0">
                                          <p:val>
                                            <p:strVal val="0-#ppt_w/2"/>
                                          </p:val>
                                        </p:tav>
                                        <p:tav tm="100000">
                                          <p:val>
                                            <p:strVal val="#ppt_x"/>
                                          </p:val>
                                        </p:tav>
                                      </p:tavLst>
                                    </p:anim>
                                    <p:anim calcmode="lin" valueType="num">
                                      <p:cBhvr additive="base">
                                        <p:cTn id="49" dur="500" fill="hold"/>
                                        <p:tgtEl>
                                          <p:spTgt spid="13315">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3315">
                                            <p:txEl>
                                              <p:pRg st="6" end="6"/>
                                            </p:txEl>
                                          </p:spTgt>
                                        </p:tgtEl>
                                        <p:attrNameLst>
                                          <p:attrName>ppt_c</p:attrName>
                                        </p:attrNameLst>
                                      </p:cBhvr>
                                      <p:to>
                                        <a:srgbClr val="663300"/>
                                      </p:to>
                                    </p:animClr>
                                  </p:sub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8" fill="hold" grpId="0" nodeType="clickEffect">
                                  <p:stCondLst>
                                    <p:cond delay="0"/>
                                  </p:stCondLst>
                                  <p:childTnLst>
                                    <p:set>
                                      <p:cBhvr>
                                        <p:cTn id="53" dur="1" fill="hold">
                                          <p:stCondLst>
                                            <p:cond delay="0"/>
                                          </p:stCondLst>
                                        </p:cTn>
                                        <p:tgtEl>
                                          <p:spTgt spid="13315">
                                            <p:txEl>
                                              <p:pRg st="7" end="7"/>
                                            </p:txEl>
                                          </p:spTgt>
                                        </p:tgtEl>
                                        <p:attrNameLst>
                                          <p:attrName>style.visibility</p:attrName>
                                        </p:attrNameLst>
                                      </p:cBhvr>
                                      <p:to>
                                        <p:strVal val="visible"/>
                                      </p:to>
                                    </p:set>
                                    <p:anim calcmode="lin" valueType="num">
                                      <p:cBhvr additive="base">
                                        <p:cTn id="54" dur="500" fill="hold"/>
                                        <p:tgtEl>
                                          <p:spTgt spid="13315">
                                            <p:txEl>
                                              <p:pRg st="7" end="7"/>
                                            </p:txEl>
                                          </p:spTgt>
                                        </p:tgtEl>
                                        <p:attrNameLst>
                                          <p:attrName>ppt_x</p:attrName>
                                        </p:attrNameLst>
                                      </p:cBhvr>
                                      <p:tavLst>
                                        <p:tav tm="0">
                                          <p:val>
                                            <p:strVal val="0-#ppt_w/2"/>
                                          </p:val>
                                        </p:tav>
                                        <p:tav tm="100000">
                                          <p:val>
                                            <p:strVal val="#ppt_x"/>
                                          </p:val>
                                        </p:tav>
                                      </p:tavLst>
                                    </p:anim>
                                    <p:anim calcmode="lin" valueType="num">
                                      <p:cBhvr additive="base">
                                        <p:cTn id="55" dur="500" fill="hold"/>
                                        <p:tgtEl>
                                          <p:spTgt spid="13315">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3315">
                                            <p:txEl>
                                              <p:pRg st="7" end="7"/>
                                            </p:txEl>
                                          </p:spTgt>
                                        </p:tgtEl>
                                        <p:attrNameLst>
                                          <p:attrName>ppt_c</p:attrName>
                                        </p:attrNameLst>
                                      </p:cBhvr>
                                      <p:to>
                                        <a:srgbClr val="6633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bldLvl="3" autoUpdateAnimBg="0"/>
    </p:bldLst>
  </p:timing>
</p:sld>
</file>

<file path=ppt/theme/theme1.xml><?xml version="1.0" encoding="utf-8"?>
<a:theme xmlns:a="http://schemas.openxmlformats.org/drawingml/2006/main" name="Contemporary Portrait.pot">
  <a:themeElements>
    <a:clrScheme name="Contemporary Portrait.po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fontScheme name="Contemporary Portrait.pot">
      <a:majorFont>
        <a:latin typeface="Arial Black"/>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Contemporary Portrait.pot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Contemporary Portrait.po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Contemporary Portrait.po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ntemporary Portrait.pot 4">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FFFFCC"/>
        </a:folHlink>
      </a:clrScheme>
      <a:clrMap bg1="lt1" tx1="dk1" bg2="lt2" tx2="dk2" accent1="accent1" accent2="accent2" accent3="accent3" accent4="accent4" accent5="accent5" accent6="accent6" hlink="hlink" folHlink="folHlink"/>
    </a:extraClrScheme>
    <a:extraClrScheme>
      <a:clrScheme name="Contemporary Portrait.pot 5">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Contemporary Portrait.pot 6">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Contemporary Portrait.pot 7">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FF"/>
      </a:hlink>
      <a:folHlink>
        <a:srgbClr val="99009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Designs\Contemporary Portrait.pot</Template>
  <TotalTime>0</TotalTime>
  <Words>1250</Words>
  <Application>Microsoft Office PowerPoint</Application>
  <PresentationFormat>On-screen Show (4:3)</PresentationFormat>
  <Paragraphs>136</Paragraphs>
  <Slides>12</Slides>
  <Notes>12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9" baseType="lpstr">
      <vt:lpstr>Arial</vt:lpstr>
      <vt:lpstr>Tahoma</vt:lpstr>
      <vt:lpstr>Monotype Sorts</vt:lpstr>
      <vt:lpstr>Arial Black</vt:lpstr>
      <vt:lpstr>Times New Roman</vt:lpstr>
      <vt:lpstr>Contemporary Portrait.pot</vt:lpstr>
      <vt:lpstr>Clip</vt:lpstr>
      <vt:lpstr>Socialization</vt:lpstr>
      <vt:lpstr>Importance of socialization</vt:lpstr>
      <vt:lpstr>Socialization is needed and occurs because humans:</vt:lpstr>
      <vt:lpstr>Development of Self</vt:lpstr>
      <vt:lpstr>Interactionist Perspective: George Herbert Mead</vt:lpstr>
      <vt:lpstr>Stage 3: Learn to Role Take with The Generalized Other</vt:lpstr>
      <vt:lpstr>Role Taking</vt:lpstr>
      <vt:lpstr>Agents of Socialization</vt:lpstr>
      <vt:lpstr>Family</vt:lpstr>
      <vt:lpstr>Socialization and Social Class: Melvin Kohn Study:</vt:lpstr>
      <vt:lpstr>Mass Media &amp; Socialization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2018-04-14T08:32:57Z</dcterms:created>
  <dcterms:modified xsi:type="dcterms:W3CDTF">2018-04-14T08:33:07Z</dcterms:modified>
</cp:coreProperties>
</file>