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3" r:id="rId4"/>
    <p:sldId id="265" r:id="rId5"/>
    <p:sldId id="262" r:id="rId6"/>
    <p:sldId id="266" r:id="rId7"/>
    <p:sldId id="264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56" r:id="rId18"/>
    <p:sldId id="258" r:id="rId19"/>
    <p:sldId id="276" r:id="rId20"/>
    <p:sldId id="257" r:id="rId21"/>
    <p:sldId id="25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0FE5-14E6-43D4-9CCF-12C13B6760DB}" type="datetimeFigureOut">
              <a:rPr lang="en-US" smtClean="0"/>
              <a:pPr/>
              <a:t>6/30/2016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A17F-F011-4CFF-AD54-76FAF6C00E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0FE5-14E6-43D4-9CCF-12C13B6760DB}" type="datetimeFigureOut">
              <a:rPr lang="en-US" smtClean="0"/>
              <a:pPr/>
              <a:t>6/30/2016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A17F-F011-4CFF-AD54-76FAF6C00E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0FE5-14E6-43D4-9CCF-12C13B6760DB}" type="datetimeFigureOut">
              <a:rPr lang="en-US" smtClean="0"/>
              <a:pPr/>
              <a:t>6/30/2016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A17F-F011-4CFF-AD54-76FAF6C00E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0FE5-14E6-43D4-9CCF-12C13B6760DB}" type="datetimeFigureOut">
              <a:rPr lang="en-US" smtClean="0"/>
              <a:pPr/>
              <a:t>6/30/2016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A17F-F011-4CFF-AD54-76FAF6C00E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0FE5-14E6-43D4-9CCF-12C13B6760DB}" type="datetimeFigureOut">
              <a:rPr lang="en-US" smtClean="0"/>
              <a:pPr/>
              <a:t>6/30/2016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A17F-F011-4CFF-AD54-76FAF6C00E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0FE5-14E6-43D4-9CCF-12C13B6760DB}" type="datetimeFigureOut">
              <a:rPr lang="en-US" smtClean="0"/>
              <a:pPr/>
              <a:t>6/30/2016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A17F-F011-4CFF-AD54-76FAF6C00E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0FE5-14E6-43D4-9CCF-12C13B6760DB}" type="datetimeFigureOut">
              <a:rPr lang="en-US" smtClean="0"/>
              <a:pPr/>
              <a:t>6/30/2016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A17F-F011-4CFF-AD54-76FAF6C00E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0FE5-14E6-43D4-9CCF-12C13B6760DB}" type="datetimeFigureOut">
              <a:rPr lang="en-US" smtClean="0"/>
              <a:pPr/>
              <a:t>6/30/2016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A17F-F011-4CFF-AD54-76FAF6C00E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0FE5-14E6-43D4-9CCF-12C13B6760DB}" type="datetimeFigureOut">
              <a:rPr lang="en-US" smtClean="0"/>
              <a:pPr/>
              <a:t>6/30/2016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A17F-F011-4CFF-AD54-76FAF6C00E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0FE5-14E6-43D4-9CCF-12C13B6760DB}" type="datetimeFigureOut">
              <a:rPr lang="en-US" smtClean="0"/>
              <a:pPr/>
              <a:t>6/30/2016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A17F-F011-4CFF-AD54-76FAF6C00E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0FE5-14E6-43D4-9CCF-12C13B6760DB}" type="datetimeFigureOut">
              <a:rPr lang="en-US" smtClean="0"/>
              <a:pPr/>
              <a:t>6/30/2016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A17F-F011-4CFF-AD54-76FAF6C00E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60FE5-14E6-43D4-9CCF-12C13B6760DB}" type="datetimeFigureOut">
              <a:rPr lang="en-US" smtClean="0"/>
              <a:pPr/>
              <a:t>6/30/2016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DA17F-F011-4CFF-AD54-76FAF6C00E8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uk/url?sa=i&amp;source=images&amp;cd=&amp;cad=rja&amp;docid=oYNdkUhCcBTFRM&amp;tbnid=JuFueqvWubNb_M:&amp;ved=0CAgQjRwwAA&amp;url=http://news.bbc.co.uk/2/hi/5074794.stm&amp;ei=k5B_UqSeEerO0QXb2IHQCw&amp;psig=AFQjCNFFsOBSrFETJB-GS7WyWrcox1eAEw&amp;ust=1384178195319547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Examine the different types of school subculture identified by sociologists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/>
              <a:t> O</a:t>
            </a:r>
            <a:r>
              <a:rPr lang="en-GB" dirty="0" smtClean="0"/>
              <a:t>utline studies which investigate subcultures within school</a:t>
            </a:r>
          </a:p>
          <a:p>
            <a:r>
              <a:rPr lang="en-GB" dirty="0" smtClean="0"/>
              <a:t>Consider explanations of anti-school subcultures.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Paul Willis (1977)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Participant observation in comprehensive in small industrial town in West Midlands</a:t>
            </a:r>
          </a:p>
          <a:p>
            <a:r>
              <a:rPr lang="en-GB" dirty="0" smtClean="0"/>
              <a:t>Detailed ethnographic study of working class sub-culture of 12 ‘lads’ in school</a:t>
            </a:r>
          </a:p>
          <a:p>
            <a:r>
              <a:rPr lang="en-GB" dirty="0" smtClean="0"/>
              <a:t>Concluded that subculture was a deliberate resistance to capitalist system of oppression . They chose to be anti-school which sealed their fate as working-class labourers. 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AO3 </a:t>
            </a:r>
            <a:r>
              <a:rPr lang="en-GB" dirty="0" smtClean="0">
                <a:solidFill>
                  <a:srgbClr val="FF0000"/>
                </a:solidFill>
              </a:rPr>
              <a:t>Critique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How can we criticise Willis’ study?</a:t>
            </a:r>
          </a:p>
          <a:p>
            <a:r>
              <a:rPr lang="en-GB" dirty="0" smtClean="0"/>
              <a:t>Is this study still relevant today? In 1977 ‘lads’ went straight into labouring jobs. These are not available today.</a:t>
            </a:r>
          </a:p>
          <a:p>
            <a:r>
              <a:rPr lang="en-GB" dirty="0" smtClean="0"/>
              <a:t>However Archer and </a:t>
            </a:r>
            <a:r>
              <a:rPr lang="en-GB" dirty="0" err="1" smtClean="0"/>
              <a:t>Yamashati</a:t>
            </a:r>
            <a:r>
              <a:rPr lang="en-GB" dirty="0" smtClean="0"/>
              <a:t> (2003) found </a:t>
            </a:r>
            <a:r>
              <a:rPr lang="en-GB" dirty="0" err="1" smtClean="0"/>
              <a:t>laddish</a:t>
            </a:r>
            <a:r>
              <a:rPr lang="en-GB" dirty="0" smtClean="0"/>
              <a:t> behaviour still strong in year 10 in London Comprehensive. They valued ‘bad boy’ image and felt education was ‘soft’ </a:t>
            </a:r>
          </a:p>
          <a:p>
            <a:r>
              <a:rPr lang="en-GB" dirty="0" smtClean="0"/>
              <a:t>Do all working class kids fail?</a:t>
            </a:r>
          </a:p>
          <a:p>
            <a:r>
              <a:rPr lang="en-GB" dirty="0" smtClean="0"/>
              <a:t>What about working class girls?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Girl sub-cultures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err="1" smtClean="0"/>
              <a:t>Shain</a:t>
            </a:r>
            <a:r>
              <a:rPr lang="en-GB" u="sng" dirty="0" smtClean="0"/>
              <a:t> (2003) </a:t>
            </a:r>
            <a:r>
              <a:rPr lang="en-GB" dirty="0" smtClean="0"/>
              <a:t>Asian girls – using interviews she identified four groups. </a:t>
            </a:r>
          </a:p>
          <a:p>
            <a:r>
              <a:rPr lang="en-GB" dirty="0" smtClean="0"/>
              <a:t>Asian gang girls – resisted racism – anti-school</a:t>
            </a:r>
          </a:p>
          <a:p>
            <a:r>
              <a:rPr lang="en-GB" dirty="0" smtClean="0"/>
              <a:t>Survivors – conformed and ignored racism</a:t>
            </a:r>
          </a:p>
          <a:p>
            <a:r>
              <a:rPr lang="en-GB" dirty="0" smtClean="0"/>
              <a:t>Rebels – pro-school – rebelled against parents</a:t>
            </a:r>
          </a:p>
          <a:p>
            <a:r>
              <a:rPr lang="en-GB" u="sng" dirty="0" smtClean="0"/>
              <a:t>Jackson (2006) </a:t>
            </a:r>
            <a:r>
              <a:rPr lang="en-GB" dirty="0" err="1" smtClean="0"/>
              <a:t>Ladettes</a:t>
            </a:r>
            <a:r>
              <a:rPr lang="en-GB" dirty="0" smtClean="0"/>
              <a:t> – White working class and masculine norms </a:t>
            </a:r>
            <a:r>
              <a:rPr lang="en-GB" dirty="0" err="1" smtClean="0"/>
              <a:t>e.g</a:t>
            </a:r>
            <a:r>
              <a:rPr lang="en-GB" dirty="0" smtClean="0"/>
              <a:t> disruptive, rude, smoking, swearing, open sexuality.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AO3 </a:t>
            </a:r>
            <a:r>
              <a:rPr lang="en-GB" dirty="0" smtClean="0">
                <a:solidFill>
                  <a:srgbClr val="FF0000"/>
                </a:solidFill>
              </a:rPr>
              <a:t>Critique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shows that not all girls are conforming</a:t>
            </a:r>
          </a:p>
          <a:p>
            <a:r>
              <a:rPr lang="en-GB" dirty="0" smtClean="0"/>
              <a:t>However not all working class girls are anti-school.</a:t>
            </a:r>
          </a:p>
          <a:p>
            <a:endParaRPr lang="en-GB" dirty="0" smtClean="0"/>
          </a:p>
          <a:p>
            <a:r>
              <a:rPr lang="en-GB" dirty="0" smtClean="0"/>
              <a:t>The rise of masculine behaviour in girls could be linked to rise of feminism.  Female violence and crime is also rising!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Ethnicity and sub-cultures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Tony Sewell (2000) studied African-Caribbean subcultures.</a:t>
            </a:r>
          </a:p>
          <a:p>
            <a:r>
              <a:rPr lang="en-GB" dirty="0" smtClean="0"/>
              <a:t>Not all were anti-school </a:t>
            </a:r>
          </a:p>
          <a:p>
            <a:r>
              <a:rPr lang="en-GB" dirty="0" smtClean="0"/>
              <a:t>Conformists – Pro-school</a:t>
            </a:r>
          </a:p>
          <a:p>
            <a:r>
              <a:rPr lang="en-GB" dirty="0" smtClean="0"/>
              <a:t>Innovators – Pro-education but anti-school.</a:t>
            </a:r>
          </a:p>
          <a:p>
            <a:r>
              <a:rPr lang="en-GB" dirty="0" err="1" smtClean="0"/>
              <a:t>Retreatists</a:t>
            </a:r>
            <a:r>
              <a:rPr lang="en-GB" dirty="0" smtClean="0"/>
              <a:t> – non confrontational but anti-school</a:t>
            </a:r>
          </a:p>
          <a:p>
            <a:r>
              <a:rPr lang="en-GB" dirty="0" smtClean="0"/>
              <a:t>Rebels – formed a ‘posse’ anti-school.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AO3 </a:t>
            </a:r>
            <a:r>
              <a:rPr lang="en-GB" dirty="0" smtClean="0">
                <a:solidFill>
                  <a:srgbClr val="FF0000"/>
                </a:solidFill>
              </a:rPr>
              <a:t>critique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it that schools are institutionally racist or is it related to African-Caribbean culture?</a:t>
            </a:r>
          </a:p>
          <a:p>
            <a:r>
              <a:rPr lang="en-GB" dirty="0" smtClean="0"/>
              <a:t>Tony Sewell – said racism is not the main issue. He identified problem as black culture of anti-school masculinity</a:t>
            </a:r>
          </a:p>
          <a:p>
            <a:r>
              <a:rPr lang="en-GB" dirty="0" smtClean="0"/>
              <a:t>Lone parenthood in black families leading to gang cultures and peer pressure to be masculine.</a:t>
            </a:r>
            <a:endParaRPr lang="en-GB" dirty="0"/>
          </a:p>
        </p:txBody>
      </p:sp>
      <p:pic>
        <p:nvPicPr>
          <p:cNvPr id="1026" name="Picture 2" descr="http://newsimg.bbc.co.uk/media/images/41758000/jpg/_41758898_tony_sewell203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285728"/>
            <a:ext cx="1933054" cy="14474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Explanations of anti-school subcultures.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Collective response to teacher/school labelling- streaming/11+ etc Hargreaves (1967)</a:t>
            </a:r>
          </a:p>
          <a:p>
            <a:r>
              <a:rPr lang="en-GB" dirty="0" smtClean="0"/>
              <a:t>Collective resistance to inequalities of capitalism. Willis (1977)</a:t>
            </a:r>
          </a:p>
          <a:p>
            <a:r>
              <a:rPr lang="en-GB" dirty="0" smtClean="0"/>
              <a:t>Rise of Feminism- crisis of masculinity (Archer and </a:t>
            </a:r>
            <a:r>
              <a:rPr lang="en-GB" dirty="0" err="1" smtClean="0"/>
              <a:t>Yamashati</a:t>
            </a:r>
            <a:r>
              <a:rPr lang="en-GB" dirty="0" smtClean="0"/>
              <a:t> (2003) Jackson (2006))</a:t>
            </a:r>
          </a:p>
          <a:p>
            <a:r>
              <a:rPr lang="en-GB" dirty="0" smtClean="0"/>
              <a:t>Culture differences and/or racism in schools Sewell (2000).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742950" indent="-742950" algn="l"/>
            <a:r>
              <a:rPr lang="en-GB" dirty="0" smtClean="0"/>
              <a:t>Objectives: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000372"/>
            <a:ext cx="8143932" cy="263842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Identify areas for improvement in essay writing skills.</a:t>
            </a:r>
          </a:p>
          <a:p>
            <a:pPr marL="514350" indent="-514350" algn="l"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Set appropriate individual targets to apply to an exam answer.</a:t>
            </a:r>
          </a:p>
          <a:p>
            <a:pPr marL="514350" indent="-514350" algn="l"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Consider further improvements.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Identify your main areas for improvement in your essays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Mark statements on your handout with:-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err="1" smtClean="0"/>
              <a:t>Lovin</a:t>
            </a:r>
            <a:r>
              <a:rPr lang="en-GB" dirty="0" smtClean="0"/>
              <a:t>’ it                   It’s OK                Needs attention </a:t>
            </a:r>
          </a:p>
          <a:p>
            <a:endParaRPr lang="en-GB" dirty="0"/>
          </a:p>
          <a:p>
            <a:r>
              <a:rPr lang="en-GB" dirty="0" smtClean="0"/>
              <a:t>Finally pick one which you will aim to improve on today.            </a:t>
            </a:r>
          </a:p>
          <a:p>
            <a:endParaRPr lang="en-GB" dirty="0"/>
          </a:p>
        </p:txBody>
      </p:sp>
      <p:pic>
        <p:nvPicPr>
          <p:cNvPr id="1026" name="Picture 2" descr="C:\Documents and Settings\Mr Rust-Asford\Local Settings\Temporary Internet Files\Content.IE5\923CQIKX\MC90042317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214554"/>
            <a:ext cx="1827886" cy="1827886"/>
          </a:xfrm>
          <a:prstGeom prst="rect">
            <a:avLst/>
          </a:prstGeom>
          <a:noFill/>
        </p:spPr>
      </p:pic>
      <p:pic>
        <p:nvPicPr>
          <p:cNvPr id="1027" name="Picture 3" descr="C:\Documents and Settings\Mr Rust-Asford\Local Settings\Temporary Internet Files\Content.IE5\9PXIHKHC\MC90042316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143116"/>
            <a:ext cx="1827886" cy="1827886"/>
          </a:xfrm>
          <a:prstGeom prst="rect">
            <a:avLst/>
          </a:prstGeom>
          <a:noFill/>
        </p:spPr>
      </p:pic>
      <p:pic>
        <p:nvPicPr>
          <p:cNvPr id="1028" name="Picture 4" descr="C:\Documents and Settings\Mr Rust-Asford\Local Settings\Temporary Internet Files\Content.IE5\D01CE1JJ\MC900423169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2143116"/>
            <a:ext cx="1827886" cy="1827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Outline and Explain reasons why </a:t>
            </a:r>
            <a:br>
              <a:rPr lang="en-GB" sz="3200" dirty="0" smtClean="0"/>
            </a:br>
            <a:r>
              <a:rPr lang="en-GB" sz="3200" dirty="0" smtClean="0"/>
              <a:t>anti-school sub-cultures develop.(20)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712"/>
            <a:ext cx="9001156" cy="5429288"/>
          </a:xfrm>
        </p:spPr>
        <p:txBody>
          <a:bodyPr>
            <a:normAutofit fontScale="40000" lnSpcReduction="20000"/>
          </a:bodyPr>
          <a:lstStyle/>
          <a:p>
            <a:r>
              <a:rPr lang="en-GB" sz="3800" b="1" u="sng" dirty="0" smtClean="0"/>
              <a:t>Intro – Shared culture (Functionalism) OR Sub-cultures (Inequality, Hargreaves). Not all students join sub-cultures and not all sub-cultures are anti-school.  </a:t>
            </a:r>
            <a:endParaRPr lang="en-GB" sz="3800" dirty="0"/>
          </a:p>
          <a:p>
            <a:r>
              <a:rPr lang="en-GB" sz="3800" b="1" u="sng" dirty="0" smtClean="0">
                <a:solidFill>
                  <a:srgbClr val="0070C0"/>
                </a:solidFill>
              </a:rPr>
              <a:t>P.           Collective response to teacher labelling </a:t>
            </a:r>
            <a:r>
              <a:rPr lang="en-GB" sz="3800" b="1" u="sng" dirty="0">
                <a:solidFill>
                  <a:srgbClr val="0070C0"/>
                </a:solidFill>
              </a:rPr>
              <a:t>&amp;</a:t>
            </a:r>
            <a:r>
              <a:rPr lang="en-GB" sz="3800" b="1" u="sng" dirty="0" smtClean="0">
                <a:solidFill>
                  <a:srgbClr val="0070C0"/>
                </a:solidFill>
              </a:rPr>
              <a:t> self-fulfilling</a:t>
            </a:r>
          </a:p>
          <a:p>
            <a:r>
              <a:rPr lang="en-GB" sz="3800" b="1" dirty="0" smtClean="0">
                <a:solidFill>
                  <a:srgbClr val="007434"/>
                </a:solidFill>
              </a:rPr>
              <a:t>E.           Hargreaves suggests sub-cultures response to triple failure and streaming</a:t>
            </a:r>
            <a:endParaRPr lang="en-GB" sz="3800" b="1" dirty="0">
              <a:solidFill>
                <a:srgbClr val="007434"/>
              </a:solidFill>
            </a:endParaRPr>
          </a:p>
          <a:p>
            <a:r>
              <a:rPr lang="en-GB" sz="3800" b="1" dirty="0" smtClean="0">
                <a:solidFill>
                  <a:srgbClr val="C00000"/>
                </a:solidFill>
              </a:rPr>
              <a:t>A/E.       Suggests schools are to blame. However students can reject label (</a:t>
            </a:r>
            <a:r>
              <a:rPr lang="en-GB" sz="3800" b="1" dirty="0" err="1" smtClean="0">
                <a:solidFill>
                  <a:srgbClr val="C00000"/>
                </a:solidFill>
              </a:rPr>
              <a:t>Shain’s</a:t>
            </a:r>
            <a:r>
              <a:rPr lang="en-GB" sz="3800" b="1" dirty="0" smtClean="0">
                <a:solidFill>
                  <a:srgbClr val="C00000"/>
                </a:solidFill>
              </a:rPr>
              <a:t> Survivors. </a:t>
            </a:r>
          </a:p>
          <a:p>
            <a:r>
              <a:rPr lang="en-GB" sz="3800" b="1" u="sng" dirty="0" smtClean="0">
                <a:solidFill>
                  <a:srgbClr val="0070C0"/>
                </a:solidFill>
              </a:rPr>
              <a:t>P.            Social Class – Marxism and resistance to exploitation</a:t>
            </a:r>
          </a:p>
          <a:p>
            <a:r>
              <a:rPr lang="en-GB" sz="3800" b="1" dirty="0" smtClean="0">
                <a:solidFill>
                  <a:srgbClr val="007434"/>
                </a:solidFill>
              </a:rPr>
              <a:t>E.            Paul Willis Learning to labour</a:t>
            </a:r>
          </a:p>
          <a:p>
            <a:r>
              <a:rPr lang="en-GB" sz="3800" b="1" dirty="0" smtClean="0">
                <a:solidFill>
                  <a:srgbClr val="C00000"/>
                </a:solidFill>
              </a:rPr>
              <a:t>A/E.       Suggests sub-cultures are collective response to inequalities in capitalism. However not all</a:t>
            </a:r>
          </a:p>
          <a:p>
            <a:r>
              <a:rPr lang="en-GB" sz="3800" b="1" dirty="0" smtClean="0">
                <a:solidFill>
                  <a:srgbClr val="C00000"/>
                </a:solidFill>
              </a:rPr>
              <a:t>               working class students end up in low-paid jobs. </a:t>
            </a:r>
          </a:p>
          <a:p>
            <a:r>
              <a:rPr lang="en-GB" sz="3800" b="1" u="sng" dirty="0" smtClean="0">
                <a:solidFill>
                  <a:srgbClr val="0070C0"/>
                </a:solidFill>
              </a:rPr>
              <a:t>P.            Gender -  </a:t>
            </a:r>
            <a:r>
              <a:rPr lang="en-GB" sz="3800" b="1" u="sng" dirty="0">
                <a:solidFill>
                  <a:srgbClr val="0070C0"/>
                </a:solidFill>
              </a:rPr>
              <a:t>Crisis of </a:t>
            </a:r>
            <a:r>
              <a:rPr lang="en-GB" sz="3800" b="1" u="sng" dirty="0" smtClean="0">
                <a:solidFill>
                  <a:srgbClr val="0070C0"/>
                </a:solidFill>
              </a:rPr>
              <a:t>Masculinity</a:t>
            </a:r>
          </a:p>
          <a:p>
            <a:r>
              <a:rPr lang="en-GB" sz="3800" b="1" dirty="0" smtClean="0">
                <a:solidFill>
                  <a:srgbClr val="007434"/>
                </a:solidFill>
              </a:rPr>
              <a:t>E.            Archer and </a:t>
            </a:r>
            <a:r>
              <a:rPr lang="en-GB" sz="3800" b="1" dirty="0" err="1" smtClean="0">
                <a:solidFill>
                  <a:srgbClr val="007434"/>
                </a:solidFill>
              </a:rPr>
              <a:t>Yamashati</a:t>
            </a:r>
            <a:r>
              <a:rPr lang="en-GB" sz="3800" b="1" dirty="0" smtClean="0">
                <a:solidFill>
                  <a:srgbClr val="007434"/>
                </a:solidFill>
              </a:rPr>
              <a:t> suggest boys feel education is feminised. </a:t>
            </a:r>
            <a:r>
              <a:rPr lang="en-GB" sz="3800" b="1" dirty="0" err="1" smtClean="0">
                <a:solidFill>
                  <a:srgbClr val="007434"/>
                </a:solidFill>
              </a:rPr>
              <a:t>Wilkinsons</a:t>
            </a:r>
            <a:r>
              <a:rPr lang="en-GB" sz="3800" b="1" dirty="0" smtClean="0">
                <a:solidFill>
                  <a:srgbClr val="007434"/>
                </a:solidFill>
              </a:rPr>
              <a:t> ‘</a:t>
            </a:r>
            <a:r>
              <a:rPr lang="en-GB" sz="3800" b="1" dirty="0" err="1" smtClean="0">
                <a:solidFill>
                  <a:srgbClr val="007434"/>
                </a:solidFill>
              </a:rPr>
              <a:t>genderquake</a:t>
            </a:r>
            <a:r>
              <a:rPr lang="en-GB" sz="3800" b="1" dirty="0" smtClean="0">
                <a:solidFill>
                  <a:srgbClr val="007434"/>
                </a:solidFill>
              </a:rPr>
              <a:t>’,  </a:t>
            </a:r>
          </a:p>
          <a:p>
            <a:r>
              <a:rPr lang="en-GB" sz="3800" b="1" dirty="0" smtClean="0">
                <a:solidFill>
                  <a:srgbClr val="007434"/>
                </a:solidFill>
              </a:rPr>
              <a:t>               Jackson identified growing ‘</a:t>
            </a:r>
            <a:r>
              <a:rPr lang="en-GB" sz="3800" b="1" dirty="0" err="1" smtClean="0">
                <a:solidFill>
                  <a:srgbClr val="007434"/>
                </a:solidFill>
              </a:rPr>
              <a:t>ladette</a:t>
            </a:r>
            <a:r>
              <a:rPr lang="en-GB" sz="3800" b="1" dirty="0" smtClean="0">
                <a:solidFill>
                  <a:srgbClr val="007434"/>
                </a:solidFill>
              </a:rPr>
              <a:t>’ culture.</a:t>
            </a:r>
          </a:p>
          <a:p>
            <a:r>
              <a:rPr lang="en-GB" sz="3800" b="1" dirty="0" smtClean="0">
                <a:solidFill>
                  <a:srgbClr val="C00000"/>
                </a:solidFill>
              </a:rPr>
              <a:t>A/E.       Suggests boys view education as effeminate so re-create masculine culture as anti-education.    </a:t>
            </a:r>
          </a:p>
          <a:p>
            <a:r>
              <a:rPr lang="en-GB" sz="3800" b="1" dirty="0" smtClean="0">
                <a:solidFill>
                  <a:srgbClr val="C00000"/>
                </a:solidFill>
              </a:rPr>
              <a:t>               However middle class boys ok.</a:t>
            </a:r>
          </a:p>
          <a:p>
            <a:r>
              <a:rPr lang="en-GB" sz="3800" b="1" u="sng" dirty="0" smtClean="0">
                <a:solidFill>
                  <a:srgbClr val="0070C0"/>
                </a:solidFill>
              </a:rPr>
              <a:t>P.            Ethnicity – Cultural differences</a:t>
            </a:r>
          </a:p>
          <a:p>
            <a:r>
              <a:rPr lang="en-GB" sz="3800" b="1" dirty="0" smtClean="0">
                <a:solidFill>
                  <a:srgbClr val="007434"/>
                </a:solidFill>
              </a:rPr>
              <a:t>E.            Tony Sewell , African Caribbean street culture  is anti-school, black single mothers (Hackney)</a:t>
            </a:r>
          </a:p>
          <a:p>
            <a:r>
              <a:rPr lang="en-GB" sz="3800" b="1" dirty="0" smtClean="0">
                <a:solidFill>
                  <a:srgbClr val="C00000"/>
                </a:solidFill>
              </a:rPr>
              <a:t>A/E.       Suggests reason is outside of school. However could be cultural clash with teachers  and some were conformists. Indian and Chinese have different culture but are pro-school.</a:t>
            </a:r>
          </a:p>
          <a:p>
            <a:r>
              <a:rPr lang="en-GB" sz="3800" b="1" u="sng" dirty="0" smtClean="0"/>
              <a:t>Conclusion Brief summary of reasons. Anti-school subcultures develop for reasons related to labelling, class, ethnicity and gender.  However not all students who are working class or male  are anti-school. Also not all ethnic minorities are anti-school.</a:t>
            </a:r>
            <a:endParaRPr lang="en-GB" sz="3800" dirty="0"/>
          </a:p>
          <a:p>
            <a:pPr>
              <a:buNone/>
            </a:pPr>
            <a:r>
              <a:rPr lang="en-GB" sz="3800" b="1" dirty="0"/>
              <a:t> </a:t>
            </a:r>
            <a:endParaRPr lang="en-GB" sz="3800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Anti-school subcultures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What will there attitude of school be?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What set would they be in?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How would they behave in school?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What would their status be in school?</a:t>
            </a:r>
          </a:p>
          <a:p>
            <a:pPr marL="514350" indent="-514350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Outline and Explain reasons why </a:t>
            </a:r>
            <a:br>
              <a:rPr lang="en-GB" sz="3200" dirty="0" smtClean="0"/>
            </a:br>
            <a:r>
              <a:rPr lang="en-GB" sz="3200" dirty="0" smtClean="0"/>
              <a:t>anti-school sub-cultures develop.(20)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14422"/>
            <a:ext cx="8643998" cy="5786478"/>
          </a:xfrm>
        </p:spPr>
        <p:txBody>
          <a:bodyPr>
            <a:normAutofit fontScale="55000" lnSpcReduction="20000"/>
          </a:bodyPr>
          <a:lstStyle/>
          <a:p>
            <a:r>
              <a:rPr lang="en-GB" b="1" u="sng" dirty="0" smtClean="0"/>
              <a:t>Intro – Shared culture (Functionalism) OR Sub-cultures (Inequality, Hargreaves). Not all students join sub-cultures and not all sub-cultures are anti-school.  </a:t>
            </a:r>
            <a:endParaRPr lang="en-GB" dirty="0"/>
          </a:p>
          <a:p>
            <a:r>
              <a:rPr lang="en-GB" b="1" u="sng" dirty="0" smtClean="0">
                <a:solidFill>
                  <a:srgbClr val="0070C0"/>
                </a:solidFill>
              </a:rPr>
              <a:t>P.           Collective response to teacher labelling </a:t>
            </a:r>
            <a:r>
              <a:rPr lang="en-GB" b="1" u="sng" dirty="0">
                <a:solidFill>
                  <a:srgbClr val="0070C0"/>
                </a:solidFill>
              </a:rPr>
              <a:t>&amp;</a:t>
            </a:r>
            <a:r>
              <a:rPr lang="en-GB" b="1" u="sng" dirty="0" smtClean="0">
                <a:solidFill>
                  <a:srgbClr val="0070C0"/>
                </a:solidFill>
              </a:rPr>
              <a:t> self-fulfilling</a:t>
            </a:r>
          </a:p>
          <a:p>
            <a:r>
              <a:rPr lang="en-GB" b="1" dirty="0" smtClean="0">
                <a:solidFill>
                  <a:srgbClr val="007434"/>
                </a:solidFill>
              </a:rPr>
              <a:t>E.           Becker, Rosenthal and Jacobson, </a:t>
            </a:r>
            <a:r>
              <a:rPr lang="en-GB" b="1" dirty="0" err="1" smtClean="0">
                <a:solidFill>
                  <a:srgbClr val="007434"/>
                </a:solidFill>
              </a:rPr>
              <a:t>Cicourel</a:t>
            </a:r>
            <a:r>
              <a:rPr lang="en-GB" b="1" dirty="0" smtClean="0">
                <a:solidFill>
                  <a:srgbClr val="007434"/>
                </a:solidFill>
              </a:rPr>
              <a:t> and </a:t>
            </a:r>
            <a:r>
              <a:rPr lang="en-GB" b="1" dirty="0" err="1" smtClean="0">
                <a:solidFill>
                  <a:srgbClr val="007434"/>
                </a:solidFill>
              </a:rPr>
              <a:t>Kitsuse</a:t>
            </a:r>
            <a:r>
              <a:rPr lang="en-GB" b="1" dirty="0" smtClean="0">
                <a:solidFill>
                  <a:srgbClr val="007434"/>
                </a:solidFill>
              </a:rPr>
              <a:t> (streaming)</a:t>
            </a:r>
            <a:endParaRPr lang="en-GB" b="1" dirty="0">
              <a:solidFill>
                <a:srgbClr val="007434"/>
              </a:solidFill>
            </a:endParaRPr>
          </a:p>
          <a:p>
            <a:r>
              <a:rPr lang="en-GB" b="1" dirty="0" smtClean="0">
                <a:solidFill>
                  <a:srgbClr val="C00000"/>
                </a:solidFill>
              </a:rPr>
              <a:t>A/E.       Suggests schools are to blame. However students can reject label (</a:t>
            </a:r>
            <a:r>
              <a:rPr lang="en-GB" b="1" dirty="0" err="1" smtClean="0">
                <a:solidFill>
                  <a:srgbClr val="C00000"/>
                </a:solidFill>
              </a:rPr>
              <a:t>Mirza</a:t>
            </a:r>
            <a:r>
              <a:rPr lang="en-GB" b="1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GB" b="1" u="sng" dirty="0" smtClean="0">
                <a:solidFill>
                  <a:srgbClr val="0070C0"/>
                </a:solidFill>
              </a:rPr>
              <a:t>P.            Social Class – Marxism and resistance to exploitation</a:t>
            </a:r>
          </a:p>
          <a:p>
            <a:r>
              <a:rPr lang="en-GB" b="1" dirty="0" smtClean="0">
                <a:solidFill>
                  <a:srgbClr val="007434"/>
                </a:solidFill>
              </a:rPr>
              <a:t>E.            Paul Willis Learning to labour</a:t>
            </a:r>
          </a:p>
          <a:p>
            <a:r>
              <a:rPr lang="en-GB" b="1" dirty="0" smtClean="0">
                <a:solidFill>
                  <a:srgbClr val="C00000"/>
                </a:solidFill>
              </a:rPr>
              <a:t>A/E.       Suggests sub-cultures are collective response to inequalities in capitalism. However not all working class students end up in low-paid jobs. </a:t>
            </a:r>
          </a:p>
          <a:p>
            <a:r>
              <a:rPr lang="en-GB" b="1" u="sng" dirty="0" smtClean="0">
                <a:solidFill>
                  <a:srgbClr val="0070C0"/>
                </a:solidFill>
              </a:rPr>
              <a:t>P.            Gender -  </a:t>
            </a:r>
            <a:r>
              <a:rPr lang="en-GB" b="1" u="sng" dirty="0">
                <a:solidFill>
                  <a:srgbClr val="0070C0"/>
                </a:solidFill>
              </a:rPr>
              <a:t>Crisis of </a:t>
            </a:r>
            <a:r>
              <a:rPr lang="en-GB" b="1" u="sng" dirty="0" smtClean="0">
                <a:solidFill>
                  <a:srgbClr val="0070C0"/>
                </a:solidFill>
              </a:rPr>
              <a:t>Masculinity</a:t>
            </a:r>
          </a:p>
          <a:p>
            <a:r>
              <a:rPr lang="en-GB" b="1" dirty="0" smtClean="0">
                <a:solidFill>
                  <a:srgbClr val="007434"/>
                </a:solidFill>
              </a:rPr>
              <a:t>E.            </a:t>
            </a:r>
            <a:r>
              <a:rPr lang="en-GB" b="1" dirty="0" err="1" smtClean="0">
                <a:solidFill>
                  <a:srgbClr val="007434"/>
                </a:solidFill>
              </a:rPr>
              <a:t>Wilkinsons</a:t>
            </a:r>
            <a:r>
              <a:rPr lang="en-GB" b="1" dirty="0" smtClean="0">
                <a:solidFill>
                  <a:srgbClr val="007434"/>
                </a:solidFill>
              </a:rPr>
              <a:t> ‘</a:t>
            </a:r>
            <a:r>
              <a:rPr lang="en-GB" b="1" dirty="0" err="1" smtClean="0">
                <a:solidFill>
                  <a:srgbClr val="007434"/>
                </a:solidFill>
              </a:rPr>
              <a:t>genderquake</a:t>
            </a:r>
            <a:r>
              <a:rPr lang="en-GB" b="1" dirty="0" smtClean="0">
                <a:solidFill>
                  <a:srgbClr val="007434"/>
                </a:solidFill>
              </a:rPr>
              <a:t>’, </a:t>
            </a:r>
            <a:r>
              <a:rPr lang="en-GB" b="1" dirty="0" err="1" smtClean="0">
                <a:solidFill>
                  <a:srgbClr val="007434"/>
                </a:solidFill>
              </a:rPr>
              <a:t>Faludi</a:t>
            </a:r>
            <a:r>
              <a:rPr lang="en-GB" b="1" dirty="0" smtClean="0">
                <a:solidFill>
                  <a:srgbClr val="007434"/>
                </a:solidFill>
              </a:rPr>
              <a:t> and Bly, </a:t>
            </a:r>
            <a:r>
              <a:rPr lang="en-GB" b="1" dirty="0" err="1" smtClean="0">
                <a:solidFill>
                  <a:srgbClr val="007434"/>
                </a:solidFill>
              </a:rPr>
              <a:t>Laddish</a:t>
            </a:r>
            <a:r>
              <a:rPr lang="en-GB" b="1" dirty="0" smtClean="0">
                <a:solidFill>
                  <a:srgbClr val="007434"/>
                </a:solidFill>
              </a:rPr>
              <a:t> culture.</a:t>
            </a:r>
          </a:p>
          <a:p>
            <a:r>
              <a:rPr lang="en-GB" b="1" dirty="0" smtClean="0">
                <a:solidFill>
                  <a:srgbClr val="C00000"/>
                </a:solidFill>
              </a:rPr>
              <a:t>A/E.        Suggests boys view education as effeminate so re-create masculine culture as anti-education. However middle class boys ok.</a:t>
            </a:r>
          </a:p>
          <a:p>
            <a:r>
              <a:rPr lang="en-GB" b="1" u="sng" dirty="0" smtClean="0">
                <a:solidFill>
                  <a:srgbClr val="0070C0"/>
                </a:solidFill>
              </a:rPr>
              <a:t>P.            Ethnicity – Cultural differences</a:t>
            </a:r>
          </a:p>
          <a:p>
            <a:r>
              <a:rPr lang="en-GB" b="1" dirty="0" smtClean="0">
                <a:solidFill>
                  <a:srgbClr val="007434"/>
                </a:solidFill>
              </a:rPr>
              <a:t>E.            Tony Sewell , African Caribbean street culture  is anti-school, black single mothers (Hackney)</a:t>
            </a:r>
          </a:p>
          <a:p>
            <a:r>
              <a:rPr lang="en-GB" b="1" dirty="0" smtClean="0">
                <a:solidFill>
                  <a:srgbClr val="C00000"/>
                </a:solidFill>
              </a:rPr>
              <a:t>A/E.       Suggests reason is outside of school. However could be cultural clash with teachers (lack cultural capital) Indian and Chinese(</a:t>
            </a:r>
            <a:r>
              <a:rPr lang="en-GB" b="1" dirty="0" err="1" smtClean="0">
                <a:solidFill>
                  <a:srgbClr val="C00000"/>
                </a:solidFill>
              </a:rPr>
              <a:t>Modood</a:t>
            </a:r>
            <a:r>
              <a:rPr lang="en-GB" b="1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GB" b="1" u="sng" dirty="0" smtClean="0"/>
              <a:t>Conclusion Brief summary of reasons.</a:t>
            </a:r>
          </a:p>
          <a:p>
            <a:endParaRPr lang="en-GB" dirty="0"/>
          </a:p>
          <a:p>
            <a:pPr>
              <a:buNone/>
            </a:pPr>
            <a:r>
              <a:rPr lang="en-GB" b="1" dirty="0"/>
              <a:t> 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Assess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Write a comment about how well they met their target for today and any other areas of improvement.</a:t>
            </a:r>
          </a:p>
          <a:p>
            <a:r>
              <a:rPr lang="en-GB" dirty="0" smtClean="0"/>
              <a:t>Award </a:t>
            </a:r>
            <a:r>
              <a:rPr lang="en-GB" dirty="0" smtClean="0"/>
              <a:t>AO1 6  AO2 4  AO3 5</a:t>
            </a:r>
            <a:endParaRPr lang="en-GB" dirty="0" smtClean="0"/>
          </a:p>
          <a:p>
            <a:r>
              <a:rPr lang="en-GB" dirty="0" smtClean="0"/>
              <a:t>12 </a:t>
            </a:r>
            <a:r>
              <a:rPr lang="en-GB" dirty="0" smtClean="0"/>
              <a:t>= A</a:t>
            </a:r>
          </a:p>
          <a:p>
            <a:r>
              <a:rPr lang="en-GB" dirty="0" smtClean="0"/>
              <a:t>11 </a:t>
            </a:r>
            <a:r>
              <a:rPr lang="en-GB" dirty="0" smtClean="0"/>
              <a:t>= B</a:t>
            </a:r>
          </a:p>
          <a:p>
            <a:r>
              <a:rPr lang="en-GB" dirty="0" smtClean="0"/>
              <a:t>10 </a:t>
            </a:r>
            <a:r>
              <a:rPr lang="en-GB" dirty="0" smtClean="0"/>
              <a:t>= C</a:t>
            </a:r>
          </a:p>
          <a:p>
            <a:r>
              <a:rPr lang="en-GB" dirty="0"/>
              <a:t>8</a:t>
            </a:r>
            <a:r>
              <a:rPr lang="en-GB" dirty="0" smtClean="0"/>
              <a:t> </a:t>
            </a:r>
            <a:r>
              <a:rPr lang="en-GB" dirty="0" smtClean="0"/>
              <a:t>= D</a:t>
            </a:r>
          </a:p>
          <a:p>
            <a:r>
              <a:rPr lang="en-GB" smtClean="0"/>
              <a:t> </a:t>
            </a:r>
            <a:r>
              <a:rPr lang="en-GB" smtClean="0"/>
              <a:t>7 = </a:t>
            </a:r>
            <a:r>
              <a:rPr lang="en-GB" dirty="0" smtClean="0"/>
              <a:t>E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4" descr="C:\Documents and Settings\Mr Rust-Asford\Local Settings\Temporary Internet Files\Content.IE5\D01CE1JJ\MC90042316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071942"/>
            <a:ext cx="128586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 play time....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urved Up Ribbon 3"/>
          <p:cNvSpPr/>
          <p:nvPr/>
        </p:nvSpPr>
        <p:spPr>
          <a:xfrm>
            <a:off x="1043608" y="2708920"/>
            <a:ext cx="7416824" cy="3816424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You have 3 minutes to come up with a sketch which you think depicts a pro-social or anti-social school subculture </a:t>
            </a:r>
            <a:endParaRPr lang="en-GB" sz="2400" dirty="0"/>
          </a:p>
        </p:txBody>
      </p:sp>
      <p:pic>
        <p:nvPicPr>
          <p:cNvPr id="5" name="Picture 2" descr="http://www.clipartguide.com/_named_clipart_images/0511-0709-0401-3262_Geeky_Student_clipart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86000" cy="2857500"/>
          </a:xfrm>
          <a:prstGeom prst="rect">
            <a:avLst/>
          </a:prstGeom>
          <a:noFill/>
        </p:spPr>
      </p:pic>
      <p:pic>
        <p:nvPicPr>
          <p:cNvPr id="10242" name="Picture 2" descr="http://www.clipartpal.com/_thumbs/014/Trouble_tn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76672"/>
            <a:ext cx="2843808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Anti-social subculture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Low streams</a:t>
            </a:r>
          </a:p>
          <a:p>
            <a:r>
              <a:rPr lang="en-GB" dirty="0" smtClean="0"/>
              <a:t>Working class</a:t>
            </a:r>
          </a:p>
          <a:p>
            <a:r>
              <a:rPr lang="en-GB" dirty="0" smtClean="0"/>
              <a:t>Failure=</a:t>
            </a:r>
          </a:p>
          <a:p>
            <a:r>
              <a:rPr lang="en-GB" dirty="0" smtClean="0"/>
              <a:t>Low self esteem- school has undermined them, reinforcing inferior status</a:t>
            </a:r>
            <a:endParaRPr lang="en-GB" dirty="0"/>
          </a:p>
        </p:txBody>
      </p:sp>
      <p:pic>
        <p:nvPicPr>
          <p:cNvPr id="8194" name="Picture 2" descr="http://news.bbc.co.uk/olmedia/640000/images/_642764_violence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509120"/>
            <a:ext cx="2857500" cy="2074540"/>
          </a:xfrm>
          <a:prstGeom prst="rect">
            <a:avLst/>
          </a:prstGeom>
          <a:noFill/>
        </p:spPr>
      </p:pic>
      <p:pic>
        <p:nvPicPr>
          <p:cNvPr id="8196" name="Picture 4" descr="http://comps.fotosearch.com/comp/WTD/WTD239/boy-4-7-shouting_~WESTF045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24374"/>
            <a:ext cx="2857500" cy="2333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 what impact do subcultures have within school?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u="sng" dirty="0" smtClean="0"/>
              <a:t>Creates </a:t>
            </a:r>
          </a:p>
          <a:p>
            <a:r>
              <a:rPr lang="en-GB" dirty="0" smtClean="0"/>
              <a:t>inequalities</a:t>
            </a:r>
          </a:p>
          <a:p>
            <a:r>
              <a:rPr lang="en-GB" dirty="0" smtClean="0"/>
              <a:t>Class differences </a:t>
            </a:r>
          </a:p>
          <a:p>
            <a:r>
              <a:rPr lang="en-GB" dirty="0" smtClean="0"/>
              <a:t>Achievement differences</a:t>
            </a:r>
          </a:p>
          <a:p>
            <a:r>
              <a:rPr lang="en-GB" dirty="0" smtClean="0"/>
              <a:t>Self fulfilling prophecy</a:t>
            </a:r>
            <a:endParaRPr lang="en-GB" dirty="0"/>
          </a:p>
        </p:txBody>
      </p:sp>
      <p:pic>
        <p:nvPicPr>
          <p:cNvPr id="13314" name="Picture 2" descr="http://i.telegraph.co.uk/multimedia/archive/01383/naughty_teens_1383900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00" y="4114799"/>
            <a:ext cx="4381500" cy="2743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Anti-social subculture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Inverting school values of hard work, obedience and punctuality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“sabotage the system”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Form anti-social subculture to gain status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Pro-school subculture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 streamed</a:t>
            </a:r>
          </a:p>
          <a:p>
            <a:r>
              <a:rPr lang="en-GB" dirty="0" smtClean="0"/>
              <a:t>Middle class</a:t>
            </a:r>
          </a:p>
          <a:p>
            <a:r>
              <a:rPr lang="en-GB" dirty="0" smtClean="0"/>
              <a:t>High status- successful</a:t>
            </a:r>
          </a:p>
          <a:p>
            <a:r>
              <a:rPr lang="en-GB" dirty="0" smtClean="0"/>
              <a:t>Committed to values of the school</a:t>
            </a:r>
          </a:p>
          <a:p>
            <a:r>
              <a:rPr lang="en-GB" dirty="0" smtClean="0"/>
              <a:t>Asian and Indian minorities</a:t>
            </a:r>
            <a:endParaRPr lang="en-GB" dirty="0"/>
          </a:p>
        </p:txBody>
      </p:sp>
      <p:pic>
        <p:nvPicPr>
          <p:cNvPr id="1026" name="Picture 2" descr="http://www.clipartguide.com/_named_clipart_images/0511-0709-0401-3262_Geeky_Student_clipart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4000500"/>
            <a:ext cx="2286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David Hargreaves (1967)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Interviewed boys in secondary modern schools</a:t>
            </a:r>
          </a:p>
          <a:p>
            <a:r>
              <a:rPr lang="en-GB" dirty="0" smtClean="0"/>
              <a:t>Subculture formed due to triple failures=</a:t>
            </a:r>
          </a:p>
          <a:p>
            <a:pPr>
              <a:buFont typeface="Wingdings" pitchFamily="2" charset="2"/>
              <a:buChar char="Ø"/>
            </a:pPr>
            <a:r>
              <a:rPr lang="en-GB" dirty="0"/>
              <a:t> </a:t>
            </a:r>
            <a:r>
              <a:rPr lang="en-GB" dirty="0" smtClean="0"/>
              <a:t>failing 11+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Low streams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Labelled worthless louts</a:t>
            </a:r>
          </a:p>
          <a:p>
            <a:r>
              <a:rPr lang="en-GB" dirty="0" smtClean="0"/>
              <a:t>Found high status went to those who flouted the school rules!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AO3 </a:t>
            </a:r>
            <a:r>
              <a:rPr lang="en-GB" dirty="0" smtClean="0">
                <a:solidFill>
                  <a:srgbClr val="FF0000"/>
                </a:solidFill>
              </a:rPr>
              <a:t>critique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Functionalists argue that school helps to establish shared culture and shared values  </a:t>
            </a:r>
          </a:p>
          <a:p>
            <a:r>
              <a:rPr lang="en-GB" dirty="0" smtClean="0"/>
              <a:t>Hargreaves suggests that this is incorrect. His research suggests processes within school create sub-cultures.  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1190</Words>
  <Application>Microsoft Office PowerPoint</Application>
  <PresentationFormat>On-screen Show (4:3)</PresentationFormat>
  <Paragraphs>144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Lesson Objectives </vt:lpstr>
      <vt:lpstr>Anti-school subcultures</vt:lpstr>
      <vt:lpstr>Role play time....</vt:lpstr>
      <vt:lpstr>Anti-social subculture</vt:lpstr>
      <vt:lpstr>So what impact do subcultures have within school? </vt:lpstr>
      <vt:lpstr>Anti-social subculture</vt:lpstr>
      <vt:lpstr>Pro-school subculture</vt:lpstr>
      <vt:lpstr>David Hargreaves (1967)</vt:lpstr>
      <vt:lpstr>AO3 critique</vt:lpstr>
      <vt:lpstr>Paul Willis (1977)</vt:lpstr>
      <vt:lpstr>AO3 Critique</vt:lpstr>
      <vt:lpstr>Girl sub-cultures</vt:lpstr>
      <vt:lpstr>AO3 Critique</vt:lpstr>
      <vt:lpstr>Ethnicity and sub-cultures</vt:lpstr>
      <vt:lpstr>AO3 critique</vt:lpstr>
      <vt:lpstr>Explanations of anti-school subcultures.</vt:lpstr>
      <vt:lpstr>Objectives: </vt:lpstr>
      <vt:lpstr>Identify your main areas for improvement in your essays</vt:lpstr>
      <vt:lpstr>Outline and Explain reasons why  anti-school sub-cultures develop.(20)</vt:lpstr>
      <vt:lpstr>Outline and Explain reasons why  anti-school sub-cultures develop.(20)</vt:lpstr>
      <vt:lpstr>Peer Assess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 Rust-Ashford</dc:creator>
  <cp:lastModifiedBy>lrustashford</cp:lastModifiedBy>
  <cp:revision>19</cp:revision>
  <dcterms:created xsi:type="dcterms:W3CDTF">2013-05-03T21:38:56Z</dcterms:created>
  <dcterms:modified xsi:type="dcterms:W3CDTF">2016-06-30T14:11:08Z</dcterms:modified>
</cp:coreProperties>
</file>