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47" r:id="rId1"/>
  </p:sldMasterIdLst>
  <p:notesMasterIdLst>
    <p:notesMasterId r:id="rId24"/>
  </p:notesMasterIdLst>
  <p:sldIdLst>
    <p:sldId id="256" r:id="rId2"/>
    <p:sldId id="257" r:id="rId3"/>
    <p:sldId id="321" r:id="rId4"/>
    <p:sldId id="320" r:id="rId5"/>
    <p:sldId id="324" r:id="rId6"/>
    <p:sldId id="325" r:id="rId7"/>
    <p:sldId id="327" r:id="rId8"/>
    <p:sldId id="342" r:id="rId9"/>
    <p:sldId id="346" r:id="rId10"/>
    <p:sldId id="328" r:id="rId11"/>
    <p:sldId id="326" r:id="rId12"/>
    <p:sldId id="330" r:id="rId13"/>
    <p:sldId id="334" r:id="rId14"/>
    <p:sldId id="336" r:id="rId15"/>
    <p:sldId id="337" r:id="rId16"/>
    <p:sldId id="341" r:id="rId17"/>
    <p:sldId id="335" r:id="rId18"/>
    <p:sldId id="332" r:id="rId19"/>
    <p:sldId id="345" r:id="rId20"/>
    <p:sldId id="343" r:id="rId21"/>
    <p:sldId id="313" r:id="rId22"/>
    <p:sldId id="344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 autoAdjust="0"/>
    <p:restoredTop sz="94628" autoAdjust="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2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ACA9D4A-BA7D-449C-BFBD-05CFF7FBC0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E01A9D-35F8-47E4-BE97-CDBB5C177D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F871449-89FA-4B2D-99D1-A1D59BC6AFAB}" type="datetimeFigureOut">
              <a:rPr lang="en-US"/>
              <a:pPr>
                <a:defRPr/>
              </a:pPr>
              <a:t>4/10/2018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F895FB5-8A0F-4A30-8375-269338571E0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35B8CC3-5234-41BF-AFC4-320190B6EC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4ADF9F-DC77-4607-AD19-BBC38394A0D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B484D-1554-43A4-9300-5695F3F947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7449AEC-5568-4A5F-B164-1FAA6239D9C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6A41A9A9-8528-48E0-B542-7262F5ADF8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97358F2-56CB-4207-91AD-806F03FA5B97}" type="slidenum">
              <a:rPr lang="en-GB" altLang="en-US"/>
              <a:pPr eaLnBrk="1" hangingPunct="1"/>
              <a:t>6</a:t>
            </a:fld>
            <a:endParaRPr lang="en-GB" altLang="en-US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A1533DDC-4BE1-421E-9E95-ACF3F02FA16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B8554284-9FF3-4CA5-9A21-69C0DD25C7F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4BFB5EFA-CB43-4D87-877F-A8B5AF0F9E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8BF631B-FE25-4BE5-BA09-B26B2EFC38BB}" type="slidenum">
              <a:rPr lang="en-GB" altLang="en-US"/>
              <a:pPr eaLnBrk="1" hangingPunct="1"/>
              <a:t>11</a:t>
            </a:fld>
            <a:endParaRPr lang="en-GB" altLang="en-US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54D86914-B8A7-46BE-B41E-B6146325F58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49BF5CB8-9771-4806-B670-7F4A706D9DC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3A415D"/>
            </a:gs>
            <a:gs pos="30000">
              <a:srgbClr val="475070"/>
            </a:gs>
            <a:gs pos="100000">
              <a:srgbClr val="858DA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>
            <a:extLst>
              <a:ext uri="{FF2B5EF4-FFF2-40B4-BE49-F238E27FC236}">
                <a16:creationId xmlns:a16="http://schemas.microsoft.com/office/drawing/2014/main" id="{5BBCA6D0-D992-4845-897E-F540623C4ABB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Freeform 10">
            <a:extLst>
              <a:ext uri="{FF2B5EF4-FFF2-40B4-BE49-F238E27FC236}">
                <a16:creationId xmlns:a16="http://schemas.microsoft.com/office/drawing/2014/main" id="{79554E76-AAB5-4F51-A7A0-ED1A656C374D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29">
            <a:extLst>
              <a:ext uri="{FF2B5EF4-FFF2-40B4-BE49-F238E27FC236}">
                <a16:creationId xmlns:a16="http://schemas.microsoft.com/office/drawing/2014/main" id="{7A686D49-57F8-4E1C-9BA5-D981D9BE7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8FD23-F6D4-4E28-AC0E-CC4C3D8184A9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7" name="Footer Placeholder 18">
            <a:extLst>
              <a:ext uri="{FF2B5EF4-FFF2-40B4-BE49-F238E27FC236}">
                <a16:creationId xmlns:a16="http://schemas.microsoft.com/office/drawing/2014/main" id="{A64406B6-91EA-4554-8456-8260FDA9A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26">
            <a:extLst>
              <a:ext uri="{FF2B5EF4-FFF2-40B4-BE49-F238E27FC236}">
                <a16:creationId xmlns:a16="http://schemas.microsoft.com/office/drawing/2014/main" id="{3C3CBA33-5837-4EE7-952D-E0CA8240F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194899-F21C-428B-BC38-AB76D66172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56136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B5D25FF5-9206-4A92-ACA0-4DC78051E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CDA4D-FDE8-403F-9F53-6187E4B8B5C2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B73F8CA9-9170-44D0-8665-7E8997CDD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45EE118A-27CD-442F-8816-E2CD6A184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8B317-4590-43AF-84E3-9DB80CC78B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0712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B1121264-16DC-496A-9CC7-BF83543A6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B7FD-200B-4C28-89D6-8B7E4632FB48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5E24E2F7-9DB1-4BB2-BF96-71F9410CB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3B555710-62AC-49BF-8574-0E28DCF26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00568-BBF2-4B12-9241-9323BFB044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3656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45006C-B0BA-4C3E-A856-2CEBA231FE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76568-FD75-4CA9-A5B5-AFE35CAA79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EE600A-4CCA-4EFC-9859-1018F99D3D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DB0FE-6206-49A4-A733-2552C71C20D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61507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0740DEB3-B68C-41DA-8CC1-41CD0CE47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6C424-199F-4CE7-AF87-8C247C239910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03AEB4D4-71CD-42C5-A8C5-C19E14E71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DF5DFDDA-9F15-4A44-84DF-59F100219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C3AD41-7A66-4A90-B5E2-AACB250247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1526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rotWithShape="1">
          <a:gsLst>
            <a:gs pos="0">
              <a:srgbClr val="3A415D"/>
            </a:gs>
            <a:gs pos="30000">
              <a:srgbClr val="475070"/>
            </a:gs>
            <a:gs pos="100000">
              <a:srgbClr val="858DA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>
            <a:extLst>
              <a:ext uri="{FF2B5EF4-FFF2-40B4-BE49-F238E27FC236}">
                <a16:creationId xmlns:a16="http://schemas.microsoft.com/office/drawing/2014/main" id="{A3E7F8AD-7032-42DC-AD9F-A8693C23669F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Freeform 10">
            <a:extLst>
              <a:ext uri="{FF2B5EF4-FFF2-40B4-BE49-F238E27FC236}">
                <a16:creationId xmlns:a16="http://schemas.microsoft.com/office/drawing/2014/main" id="{9D75F109-8522-415C-B58C-A46291CA46B2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1D1EF89-6065-4A86-ACD8-FE7AC8BAA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5C2B1-C7DE-40D2-8ED0-6D03D7068886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43B0A0B-6612-4C83-9C63-173F4CEBC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C612A1B-AF11-494A-AF5B-6696A2AD7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1D066-7028-4B73-A66B-3DE3707BB2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80595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78B0FB9E-B608-4470-B33A-FDA7D3E97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CC73C-033B-4144-A648-E02CEEF18CC2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85E32EF2-CFD2-4E27-819F-2FC46E946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D449E763-C2D7-4447-B883-960953B0C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D438E-CB7A-4723-8B8F-9F12139851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6182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C104C6-8A30-4688-AF8E-9CC2B4D67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58AA1-A75C-4DA7-8AF4-BB86E775B3AA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6D2AE2-CA43-4D43-8AB7-9D8F68D37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E1C9A9-449E-4A57-BEC1-A9C6300DC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2738D-19B5-4145-B4EB-2B9A9629D0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0668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B57BF2E9-D74F-4728-9C07-78B1D696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A79BF-9EF1-4DCB-86AD-A27572E78B98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78140EDD-29E1-4638-B28C-A179CC5E1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B10034C4-E804-4EC6-BE0F-1A85E9EAE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6191EE-8774-4034-BACA-3FEEE0DA74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2054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4BD40875-1137-4C6C-AF45-0158042B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4749B-62E1-45AF-B494-C8AE50DA7932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0E85BEEE-551D-487B-8E70-13D8988A3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E88E9A03-D342-49FC-A17D-7EA9D0B75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95D93-B24D-44FC-8467-F1BC8BE8FC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8979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DF35C4-3A28-4BB6-BE3F-975D68889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42CD6-6019-467D-B3EF-F47E179411C3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BC0FD6-509A-42CB-AB05-015E69797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403DA-9164-4109-B6CE-AB89B2489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CEF04631-C80D-4ED3-A84E-0C7C21EC1B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2662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6545BB-EB8E-4E05-9D5E-BA5E3E5C6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D3D22-A7DB-46F7-AE18-B42E673B8ACB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2E3F68-E994-4930-AF9C-8588F2CA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B23D5A-E248-40E6-80C1-2C3766636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E09DD2-3815-423B-BD6A-DB724AEFB4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88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BA86218F-EE74-4999-9213-68FDD9D44FCE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57151F6B-510C-425D-8C3C-A68209AE7779}"/>
              </a:ext>
            </a:extLst>
          </p:cNvPr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297E6471-D849-49AA-A671-F8224D20363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4E6723BD-A8F7-417E-95C5-C1C2E5FB6A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731EF513-5CBD-4F1E-98F9-5615FDB239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5F239088-E409-4ABE-8F88-831FB059D3E6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457BC47B-BCFA-4CFD-9847-8EE3C07E69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84A67943-B480-4F87-9BB2-9792218BE7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90999E"/>
                </a:solidFill>
              </a:defRPr>
            </a:lvl1pPr>
          </a:lstStyle>
          <a:p>
            <a:fld id="{C3A9E89E-AAFC-4688-8CA9-95F8EBA921B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88" r:id="rId1"/>
    <p:sldLayoutId id="2147484182" r:id="rId2"/>
    <p:sldLayoutId id="2147484189" r:id="rId3"/>
    <p:sldLayoutId id="2147484183" r:id="rId4"/>
    <p:sldLayoutId id="2147484190" r:id="rId5"/>
    <p:sldLayoutId id="2147484184" r:id="rId6"/>
    <p:sldLayoutId id="2147484185" r:id="rId7"/>
    <p:sldLayoutId id="2147484191" r:id="rId8"/>
    <p:sldLayoutId id="2147484192" r:id="rId9"/>
    <p:sldLayoutId id="2147484186" r:id="rId10"/>
    <p:sldLayoutId id="2147484187" r:id="rId11"/>
    <p:sldLayoutId id="214748419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anose="020B0604020202020204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9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10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TghEXKNj7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05E3E-7B2B-4CE2-ACD3-71DCE8031E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38600"/>
            <a:ext cx="7772400" cy="2133600"/>
          </a:xfrm>
          <a:ln>
            <a:miter lim="800000"/>
            <a:headEnd/>
            <a:tailEnd/>
          </a:ln>
          <a:extLst/>
        </p:spPr>
        <p:txBody>
          <a:bodyPr>
            <a:normAutofit/>
          </a:bodyPr>
          <a:lstStyle/>
          <a:p>
            <a:pPr marL="484632" algn="l" eaLnBrk="1" fontAlgn="auto" hangingPunct="1">
              <a:spcAft>
                <a:spcPts val="0"/>
              </a:spcAft>
              <a:defRPr/>
            </a:pPr>
            <a:r>
              <a:rPr lang="en-GB" sz="2400" b="0" cap="none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+mn-lt"/>
              </a:rPr>
              <a:t>Writers within the interpretive or interactional tradition of sociology are interested in the processes within schools which lead some children to failure.</a:t>
            </a:r>
            <a:br>
              <a:rPr lang="en-GB" sz="2400" b="0" cap="none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+mn-lt"/>
              </a:rPr>
            </a:br>
            <a:endParaRPr lang="en-GB" sz="2400" b="0" cap="none" dirty="0">
              <a:solidFill>
                <a:schemeClr val="accent4">
                  <a:lumMod val="40000"/>
                  <a:lumOff val="60000"/>
                </a:schemeClr>
              </a:solidFill>
              <a:effectLst/>
              <a:latin typeface="+mn-lt"/>
            </a:endParaRPr>
          </a:p>
        </p:txBody>
      </p:sp>
      <p:sp>
        <p:nvSpPr>
          <p:cNvPr id="8195" name="Subtitle 2">
            <a:extLst>
              <a:ext uri="{FF2B5EF4-FFF2-40B4-BE49-F238E27FC236}">
                <a16:creationId xmlns:a16="http://schemas.microsoft.com/office/drawing/2014/main" id="{D4CF9FCA-FD7B-4F90-AB26-153B6A5AF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525" y="533400"/>
            <a:ext cx="7854950" cy="2057400"/>
          </a:xfrm>
        </p:spPr>
        <p:txBody>
          <a:bodyPr/>
          <a:lstStyle/>
          <a:p>
            <a:pPr eaLnBrk="1" hangingPunct="1"/>
            <a:r>
              <a:rPr lang="en-GB" altLang="en-US" sz="4400" b="1" i="1"/>
              <a:t>How do processes within school affect educational attainment?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8A7094B-2A17-40A1-B7DB-A74422C83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How does it work?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CF6F72B8-E596-4083-B95B-AE16A3F469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76250" indent="-476250" eaLnBrk="1" hangingPunct="1">
              <a:lnSpc>
                <a:spcPct val="90000"/>
              </a:lnSpc>
              <a:defRPr/>
            </a:pPr>
            <a:r>
              <a:rPr lang="en-GB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Working class children seen as poor learners</a:t>
            </a:r>
          </a:p>
          <a:p>
            <a:pPr marL="476250" indent="-476250" eaLnBrk="1" hangingPunct="1">
              <a:lnSpc>
                <a:spcPct val="90000"/>
              </a:lnSpc>
              <a:defRPr/>
            </a:pPr>
            <a:endParaRPr lang="en-GB" dirty="0"/>
          </a:p>
          <a:p>
            <a:pPr marL="476250" indent="-476250" eaLnBrk="1" hangingPunct="1">
              <a:lnSpc>
                <a:spcPct val="90000"/>
              </a:lnSpc>
              <a:defRPr/>
            </a:pPr>
            <a:r>
              <a:rPr lang="en-GB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Become victims of the self-fulfilling prophecy </a:t>
            </a:r>
          </a:p>
          <a:p>
            <a:pPr marL="476250" indent="-476250" eaLnBrk="1" hangingPunct="1">
              <a:lnSpc>
                <a:spcPct val="90000"/>
              </a:lnSpc>
              <a:defRPr/>
            </a:pPr>
            <a:endParaRPr lang="en-GB" dirty="0"/>
          </a:p>
          <a:p>
            <a:pPr marL="476250" indent="-476250" eaLnBrk="1" hangingPunct="1">
              <a:lnSpc>
                <a:spcPct val="90000"/>
              </a:lnSpc>
              <a:defRPr/>
            </a:pPr>
            <a:r>
              <a:rPr lang="en-GB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Take on the role expected, leaving the middle classes to dominate the top sets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B59C3B4-18BA-4346-8D44-4B4F545A7A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Rosenthal &amp; Jacobson</a:t>
            </a:r>
            <a:r>
              <a:rPr lang="en-US" altLang="en-US" sz="4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(1964)</a:t>
            </a:r>
            <a:endParaRPr lang="en-US" alt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CE85E6E-1278-4025-9457-568D635833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407400" cy="4629150"/>
          </a:xfrm>
        </p:spPr>
        <p:txBody>
          <a:bodyPr anchor="ctr"/>
          <a:lstStyle/>
          <a:p>
            <a:pPr marL="534988" indent="-446088" eaLnBrk="1" hangingPunct="1">
              <a:lnSpc>
                <a:spcPct val="90000"/>
              </a:lnSpc>
              <a:defRPr/>
            </a:pPr>
            <a:r>
              <a:rPr lang="en-US" altLang="en-US" sz="32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Went to a school and did IQ tests with kids and told teachers that the test was a “</a:t>
            </a:r>
            <a:r>
              <a:rPr lang="en-US" altLang="en-US" sz="3200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spurters</a:t>
            </a:r>
            <a:r>
              <a:rPr lang="en-US" altLang="en-US" sz="32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” test</a:t>
            </a:r>
          </a:p>
          <a:p>
            <a:pPr marL="534988" indent="-446088" eaLnBrk="1" hangingPunct="1">
              <a:lnSpc>
                <a:spcPct val="90000"/>
              </a:lnSpc>
              <a:defRPr/>
            </a:pPr>
            <a:r>
              <a:rPr lang="en-US" altLang="en-US" sz="32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Randomly selected several kids and told the teacher they were “</a:t>
            </a:r>
            <a:r>
              <a:rPr lang="en-US" altLang="en-US" sz="32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spurters</a:t>
            </a:r>
            <a:r>
              <a:rPr lang="en-US" altLang="en-US" sz="32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”</a:t>
            </a:r>
          </a:p>
          <a:p>
            <a:pPr marL="534988" indent="-446088" eaLnBrk="1" hangingPunct="1">
              <a:lnSpc>
                <a:spcPct val="90000"/>
              </a:lnSpc>
              <a:defRPr/>
            </a:pPr>
            <a:r>
              <a:rPr lang="en-US" alt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Did another IQ test at end of year, “</a:t>
            </a:r>
            <a:r>
              <a:rPr lang="en-US" altLang="en-US" sz="3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spurters</a:t>
            </a:r>
            <a:r>
              <a:rPr lang="en-US" alt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” showed significant improvements in their IQ scores </a:t>
            </a:r>
          </a:p>
          <a:p>
            <a:pPr marL="534988" indent="-446088" eaLnBrk="1" hangingPunct="1">
              <a:lnSpc>
                <a:spcPct val="90000"/>
              </a:lnSpc>
              <a:defRPr/>
            </a:pPr>
            <a:r>
              <a:rPr lang="en-US" altLang="en-US" sz="3200" dirty="0">
                <a:solidFill>
                  <a:schemeClr val="accent2"/>
                </a:solidFill>
              </a:rPr>
              <a:t>It is argued that this is because of their teachers’ expectations of them</a:t>
            </a:r>
          </a:p>
          <a:p>
            <a:pPr marL="534988" indent="-446088" eaLnBrk="1" hangingPunct="1">
              <a:lnSpc>
                <a:spcPct val="90000"/>
              </a:lnSpc>
              <a:defRPr/>
            </a:pPr>
            <a:r>
              <a:rPr lang="en-US" altLang="en-US" sz="3200" dirty="0">
                <a:solidFill>
                  <a:schemeClr val="accent2"/>
                </a:solidFill>
                <a:hlinkClick r:id="rId3"/>
              </a:rPr>
              <a:t>https://www.youtube.com/watch?v=hTghEXKNj7g</a:t>
            </a:r>
            <a:endParaRPr lang="en-US" altLang="en-US" sz="3200" dirty="0">
              <a:solidFill>
                <a:schemeClr val="accent2"/>
              </a:solidFill>
            </a:endParaRPr>
          </a:p>
          <a:p>
            <a:pPr marL="534988" indent="-446088" eaLnBrk="1" hangingPunct="1">
              <a:lnSpc>
                <a:spcPct val="90000"/>
              </a:lnSpc>
              <a:defRPr/>
            </a:pPr>
            <a:endParaRPr lang="en-US" altLang="en-US" sz="32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71B6E581-58D9-442C-B98D-4BCA5D8EB3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Evidence for …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5D07C2C7-1BDE-4CDC-AAF7-F8031AEE7B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Children in low sets do tend to do less well than children in higher sets; so upper sets in comprehensive schools tended to do better than lower sets in grammar schools.</a:t>
            </a:r>
          </a:p>
          <a:p>
            <a:pPr eaLnBrk="1" hangingPunct="1">
              <a:defRPr/>
            </a:pPr>
            <a:endParaRPr lang="en-GB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eaLnBrk="1" hangingPunct="1">
              <a:defRPr/>
            </a:pPr>
            <a:r>
              <a:rPr lang="en-GB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Children with low self-confidence do less well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1C2E52A-BBF2-4061-A4BF-39E0446B6C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Evidence against …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DFCCA09E-3439-4ABE-9235-04F9959A23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The study was unethical and cannot be repeated.</a:t>
            </a:r>
          </a:p>
          <a:p>
            <a:pPr eaLnBrk="1" hangingPunct="1">
              <a:defRPr/>
            </a:pPr>
            <a:r>
              <a:rPr lang="en-GB" dirty="0"/>
              <a:t>The methodology was not reliable</a:t>
            </a:r>
          </a:p>
          <a:p>
            <a:pPr eaLnBrk="1" hangingPunct="1">
              <a:defRPr/>
            </a:pPr>
            <a:r>
              <a:rPr lang="en-GB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Teachers could not remember the names of the ‘</a:t>
            </a:r>
            <a:r>
              <a:rPr lang="en-GB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spurters</a:t>
            </a:r>
            <a:r>
              <a:rPr lang="en-GB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’</a:t>
            </a:r>
          </a:p>
          <a:p>
            <a:pPr eaLnBrk="1" hangingPunct="1">
              <a:defRPr/>
            </a:pPr>
            <a:r>
              <a:rPr lang="en-GB" dirty="0"/>
              <a:t>The theory is not well supported by the statistics in the study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>
            <a:extLst>
              <a:ext uri="{FF2B5EF4-FFF2-40B4-BE49-F238E27FC236}">
                <a16:creationId xmlns:a16="http://schemas.microsoft.com/office/drawing/2014/main" id="{499A7D2C-FEE0-4260-AF9A-5CF835918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343400"/>
            <a:ext cx="170497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35F0BC53-E8EB-461B-BD85-E1FAD15C77CE}"/>
              </a:ext>
            </a:extLst>
          </p:cNvPr>
          <p:cNvSpPr/>
          <p:nvPr/>
        </p:nvSpPr>
        <p:spPr>
          <a:xfrm>
            <a:off x="152400" y="457200"/>
            <a:ext cx="5867400" cy="5867400"/>
          </a:xfrm>
          <a:prstGeom prst="wedgeRoundRectCallout">
            <a:avLst>
              <a:gd name="adj1" fmla="val 70659"/>
              <a:gd name="adj2" fmla="val 1864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200" dirty="0">
                <a:solidFill>
                  <a:schemeClr val="bg2">
                    <a:lumMod val="50000"/>
                  </a:schemeClr>
                </a:solidFill>
              </a:rPr>
              <a:t>Despite the obvious problems with the study, it has been very influential and still forms part of the professional study for teachers.</a:t>
            </a:r>
          </a:p>
          <a:p>
            <a:pPr algn="ctr">
              <a:defRPr/>
            </a:pPr>
            <a:endParaRPr lang="en-GB" sz="3200" dirty="0"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en-GB" sz="3200" dirty="0">
                <a:solidFill>
                  <a:schemeClr val="bg2">
                    <a:lumMod val="50000"/>
                  </a:schemeClr>
                </a:solidFill>
              </a:rPr>
              <a:t>The theory was repeated by Schools minister, Lord Adonis in 2006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>
            <a:extLst>
              <a:ext uri="{FF2B5EF4-FFF2-40B4-BE49-F238E27FC236}">
                <a16:creationId xmlns:a16="http://schemas.microsoft.com/office/drawing/2014/main" id="{1082B270-66C3-4FB5-8C7A-78D4322686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83" t="24026" r="9499" b="1135"/>
          <a:stretch>
            <a:fillRect/>
          </a:stretch>
        </p:blipFill>
        <p:spPr bwMode="auto">
          <a:xfrm>
            <a:off x="228600" y="76200"/>
            <a:ext cx="8839200" cy="678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3901C0E6-83FB-458F-B081-F707CA92B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Cicourel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and </a:t>
            </a:r>
            <a:r>
              <a:rPr lang="en-GB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Kitsuse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(1971)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C4C9B12C-4BF5-45C5-B6A2-286DE5009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76800"/>
          </a:xfrm>
        </p:spPr>
        <p:txBody>
          <a:bodyPr/>
          <a:lstStyle/>
          <a:p>
            <a:r>
              <a:rPr lang="en-GB" altLang="en-US"/>
              <a:t>Conducted a study in a school in the USA and </a:t>
            </a:r>
          </a:p>
          <a:p>
            <a:r>
              <a:rPr lang="en-GB" altLang="en-US"/>
              <a:t>Discovered that a pupil's social class was an important influence when being assessed. </a:t>
            </a:r>
          </a:p>
          <a:p>
            <a:r>
              <a:rPr lang="en-GB" altLang="en-US"/>
              <a:t>Even if children from a working-class or a middle class background were of similar ability, those from the middle class were put on more advanced courses.</a:t>
            </a:r>
            <a:br>
              <a:rPr lang="en-GB" altLang="en-US"/>
            </a:br>
            <a:endParaRPr lang="en-GB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5A3A0D3A-A416-4B4C-A28D-62A195C0D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Hargreaves (1975)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A243F-8373-4E10-9BA0-32191975E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6513" eaLnBrk="1" hangingPunct="1">
              <a:buFont typeface="Wingdings 2" panose="05020102010507070707" pitchFamily="18" charset="2"/>
              <a:buNone/>
              <a:defRPr/>
            </a:pPr>
            <a:r>
              <a:rPr lang="en-GB" dirty="0"/>
              <a:t>The success of labelling is dependent on other factors such as:</a:t>
            </a:r>
          </a:p>
          <a:p>
            <a:pPr eaLnBrk="1" hangingPunct="1">
              <a:defRPr/>
            </a:pPr>
            <a:r>
              <a:rPr lang="en-GB" dirty="0"/>
              <a:t> how often the label is used, </a:t>
            </a:r>
          </a:p>
          <a:p>
            <a:pPr eaLnBrk="1" hangingPunct="1">
              <a:defRPr/>
            </a:pPr>
            <a:r>
              <a:rPr lang="en-GB" dirty="0"/>
              <a:t>does the pupil accept and respect the teacher's opinion, </a:t>
            </a:r>
          </a:p>
          <a:p>
            <a:pPr eaLnBrk="1" hangingPunct="1">
              <a:defRPr/>
            </a:pPr>
            <a:r>
              <a:rPr lang="en-GB" dirty="0"/>
              <a:t>do other teachers support the label, and </a:t>
            </a:r>
          </a:p>
          <a:p>
            <a:pPr eaLnBrk="1" hangingPunct="1">
              <a:defRPr/>
            </a:pPr>
            <a:r>
              <a:rPr lang="en-GB" dirty="0"/>
              <a:t>is the label used publicly or privately?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589CD8DE-02B0-4CBB-ABAA-D0AD50664B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Further evidence against …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7D75717-CEDD-4FAC-8800-30463FAFD8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dirty="0"/>
              <a:t>Heidi </a:t>
            </a:r>
            <a:r>
              <a:rPr lang="en-GB" dirty="0" err="1"/>
              <a:t>Safia</a:t>
            </a:r>
            <a:r>
              <a:rPr lang="en-GB" dirty="0"/>
              <a:t> </a:t>
            </a:r>
            <a:r>
              <a:rPr lang="en-GB" dirty="0" err="1"/>
              <a:t>Mirza</a:t>
            </a:r>
            <a:r>
              <a:rPr lang="en-GB" dirty="0"/>
              <a:t> in </a:t>
            </a:r>
            <a:r>
              <a:rPr lang="en-GB" b="1" i="1" dirty="0">
                <a:solidFill>
                  <a:schemeClr val="tx1">
                    <a:lumMod val="75000"/>
                  </a:schemeClr>
                </a:solidFill>
              </a:rPr>
              <a:t>Young, Female and Black</a:t>
            </a:r>
            <a:r>
              <a:rPr lang="en-GB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GB" dirty="0"/>
              <a:t>found young black girls often did well in school to spite teachers.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GB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GB" dirty="0"/>
              <a:t>We don’t have to accept labels; students  can and do reject labels because people are reflexive.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4F54DE42-787C-4F35-8893-642AC09BC7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b="1">
                <a:cs typeface="Times New Roman" panose="02020603050405020304" pitchFamily="18" charset="0"/>
              </a:rPr>
              <a:t>Interactionism</a:t>
            </a:r>
            <a:endParaRPr lang="en-GB" altLang="en-US" sz="4000" b="1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603D23B6-0C80-469E-8963-2C7ED2E45776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671638"/>
            <a:ext cx="8534400" cy="41148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GB" altLang="en-US" sz="2800" b="1">
                <a:solidFill>
                  <a:srgbClr val="00FF00"/>
                </a:solidFill>
                <a:latin typeface="Arial Unicode MS" pitchFamily="34" charset="-128"/>
              </a:rPr>
              <a:t>Criticisms</a:t>
            </a:r>
            <a:endParaRPr lang="en-GB" altLang="en-US" sz="4000">
              <a:solidFill>
                <a:srgbClr val="00FF00"/>
              </a:solidFill>
              <a:latin typeface="Arial Unicode MS" pitchFamily="34" charset="-128"/>
            </a:endParaRPr>
          </a:p>
          <a:p>
            <a:pPr marL="533400" indent="-533400" eaLnBrk="1" hangingPunct="1">
              <a:buFontTx/>
              <a:buAutoNum type="arabicPeriod"/>
            </a:pPr>
            <a:r>
              <a:rPr lang="en-GB" altLang="en-US" sz="2400" b="1">
                <a:solidFill>
                  <a:srgbClr val="FFFF00"/>
                </a:solidFill>
                <a:latin typeface="Arial Unicode MS" pitchFamily="34" charset="-128"/>
              </a:rPr>
              <a:t>Tend to ignore where class differences originate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GB" altLang="en-US" sz="2400" b="1">
                <a:solidFill>
                  <a:srgbClr val="FFFF00"/>
                </a:solidFill>
                <a:latin typeface="Arial Unicode MS" pitchFamily="34" charset="-128"/>
              </a:rPr>
              <a:t>Generally focus on small scale studies e.g. individual schools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GB" altLang="en-US" sz="2400" b="1">
                <a:solidFill>
                  <a:srgbClr val="FFFF00"/>
                </a:solidFill>
                <a:latin typeface="Arial Unicode MS" pitchFamily="34" charset="-128"/>
                <a:cs typeface="Times New Roman" panose="02020603050405020304" pitchFamily="18" charset="0"/>
              </a:rPr>
              <a:t>Tend to ignore factors outside the school</a:t>
            </a:r>
            <a:r>
              <a:rPr lang="en-GB" altLang="en-US" sz="2400" b="1">
                <a:solidFill>
                  <a:srgbClr val="FFFF00"/>
                </a:solidFill>
                <a:latin typeface="Arial Unicode MS" pitchFamily="34" charset="-128"/>
              </a:rPr>
              <a:t> 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GB" altLang="en-US" sz="2400" b="1"/>
              <a:t>Students do not always accept labels given to them and consequently a self fulfilling prophecy is not a foregone 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D2B40B29-97DD-47AF-B55E-649885408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Sociological Targets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32BB47F2-60DD-4FDF-8D67-A1A7C2BA0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GB" altLang="en-US"/>
              <a:t>To understand how interactions between schools and pupils can affect pupil progress.</a:t>
            </a:r>
          </a:p>
          <a:p>
            <a:pPr eaLnBrk="1" hangingPunct="1">
              <a:buClr>
                <a:schemeClr val="tx1"/>
              </a:buClr>
            </a:pPr>
            <a:endParaRPr lang="en-GB" altLang="en-US"/>
          </a:p>
          <a:p>
            <a:pPr eaLnBrk="1" hangingPunct="1">
              <a:buClr>
                <a:schemeClr val="tx1"/>
              </a:buClr>
            </a:pPr>
            <a:r>
              <a:rPr lang="en-GB" altLang="en-US"/>
              <a:t>To evaluate interactionism as a theory.</a:t>
            </a:r>
          </a:p>
          <a:p>
            <a:pPr eaLnBrk="1" hangingPunct="1">
              <a:buClr>
                <a:schemeClr val="tx1"/>
              </a:buClr>
            </a:pPr>
            <a:endParaRPr lang="en-GB" altLang="en-US"/>
          </a:p>
          <a:p>
            <a:pPr eaLnBrk="1" hangingPunct="1">
              <a:buClr>
                <a:schemeClr val="tx1"/>
              </a:buClr>
            </a:pPr>
            <a:r>
              <a:rPr lang="en-GB" altLang="en-US"/>
              <a:t>To use sociological evidence and research to support your judgements.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331B83-E210-41B4-8232-1DB4E8D9C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6800" y="1066800"/>
            <a:ext cx="3733800" cy="1371600"/>
          </a:xfrm>
        </p:spPr>
        <p:txBody>
          <a:bodyPr anchor="t"/>
          <a:lstStyle/>
          <a:p>
            <a:pPr>
              <a:defRPr/>
            </a:pPr>
            <a:r>
              <a:rPr lang="en-GB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Revision</a:t>
            </a:r>
            <a:r>
              <a:rPr lang="en-GB" sz="4000" dirty="0"/>
              <a:t> </a:t>
            </a:r>
            <a:br>
              <a:rPr lang="en-GB" dirty="0"/>
            </a:br>
            <a:r>
              <a:rPr lang="en-GB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Create learning cards for the following terms</a:t>
            </a:r>
          </a:p>
        </p:txBody>
      </p:sp>
      <p:sp>
        <p:nvSpPr>
          <p:cNvPr id="27651" name="Text Placeholder 5">
            <a:extLst>
              <a:ext uri="{FF2B5EF4-FFF2-40B4-BE49-F238E27FC236}">
                <a16:creationId xmlns:a16="http://schemas.microsoft.com/office/drawing/2014/main" id="{57264B59-B1DF-4D03-BA7F-C54EF99EF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81600" y="2971800"/>
            <a:ext cx="3505200" cy="3478213"/>
          </a:xfrm>
        </p:spPr>
        <p:txBody>
          <a:bodyPr/>
          <a:lstStyle/>
          <a:p>
            <a:r>
              <a:rPr lang="en-GB" altLang="en-US" sz="2400"/>
              <a:t>Self-fulfilling prophecy</a:t>
            </a:r>
          </a:p>
          <a:p>
            <a:r>
              <a:rPr lang="en-GB" altLang="en-US" sz="2400"/>
              <a:t>Master status</a:t>
            </a:r>
          </a:p>
          <a:p>
            <a:r>
              <a:rPr lang="en-GB" altLang="en-US" sz="2400"/>
              <a:t>Interactionism</a:t>
            </a:r>
          </a:p>
          <a:p>
            <a:r>
              <a:rPr lang="en-GB" altLang="en-US" sz="2400"/>
              <a:t>Labelling theory</a:t>
            </a:r>
          </a:p>
          <a:p>
            <a:r>
              <a:rPr lang="en-GB" altLang="en-US" sz="2400"/>
              <a:t>Anti-school subculture</a:t>
            </a:r>
          </a:p>
          <a:p>
            <a:r>
              <a:rPr lang="en-GB" altLang="en-US" sz="2400"/>
              <a:t>Resistance</a:t>
            </a:r>
          </a:p>
          <a:p>
            <a:r>
              <a:rPr lang="en-GB" altLang="en-US" sz="2400"/>
              <a:t>Teacher expectations</a:t>
            </a:r>
          </a:p>
          <a:p>
            <a:r>
              <a:rPr lang="en-GB" altLang="en-US" sz="2400"/>
              <a:t>Ethnomethodology </a:t>
            </a:r>
          </a:p>
          <a:p>
            <a:endParaRPr lang="en-GB" altLang="en-US" sz="2400"/>
          </a:p>
        </p:txBody>
      </p:sp>
      <p:pic>
        <p:nvPicPr>
          <p:cNvPr id="27652" name="Picture 2">
            <a:extLst>
              <a:ext uri="{FF2B5EF4-FFF2-40B4-BE49-F238E27FC236}">
                <a16:creationId xmlns:a16="http://schemas.microsoft.com/office/drawing/2014/main" id="{848B5727-695F-4438-B6E5-C69C301912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19400"/>
            <a:ext cx="3876675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14548E2-0C73-4B67-A4FB-AD2CD5EF8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28600"/>
            <a:ext cx="8534400" cy="2362200"/>
          </a:xfrm>
          <a:ln>
            <a:miter lim="800000"/>
            <a:headEnd/>
            <a:tailEnd/>
          </a:ln>
          <a:extLst/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+mn-lt"/>
              </a:rPr>
              <a:t>How useful are interactional theories to an understanding of working class underachievement in education?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70B802-6027-47EB-81E4-C06AEFE0F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2743200"/>
            <a:ext cx="7010400" cy="3733800"/>
          </a:xfrm>
        </p:spPr>
        <p:txBody>
          <a:bodyPr>
            <a:normAutofit/>
          </a:bodyPr>
          <a:lstStyle/>
          <a:p>
            <a:pPr marL="448056" indent="-384048" eaLnBrk="1" fontAlgn="auto" hangingPunct="1">
              <a:spcAft>
                <a:spcPts val="0"/>
              </a:spcAft>
              <a:buClr>
                <a:schemeClr val="tx1"/>
              </a:buClr>
              <a:buFont typeface="Wingdings 2"/>
              <a:buChar char=""/>
              <a:defRPr/>
            </a:pPr>
            <a:r>
              <a:rPr lang="en-GB" dirty="0"/>
              <a:t>Criteria for success</a:t>
            </a:r>
          </a:p>
          <a:p>
            <a:pPr marL="822960" lvl="1" eaLnBrk="1" fontAlgn="auto" hangingPunct="1">
              <a:spcAft>
                <a:spcPts val="0"/>
              </a:spcAft>
              <a:buClr>
                <a:schemeClr val="tx1"/>
              </a:buClr>
              <a:buFont typeface="Verdana"/>
              <a:buChar char="›"/>
              <a:defRPr/>
            </a:pPr>
            <a:r>
              <a:rPr lang="en-GB" dirty="0"/>
              <a:t>Outline interactionism</a:t>
            </a:r>
          </a:p>
          <a:p>
            <a:pPr marL="822960" lvl="1" eaLnBrk="1" fontAlgn="auto" hangingPunct="1">
              <a:spcAft>
                <a:spcPts val="0"/>
              </a:spcAft>
              <a:buClr>
                <a:schemeClr val="tx1"/>
              </a:buClr>
              <a:buFont typeface="Verdana"/>
              <a:buChar char="›"/>
              <a:defRPr/>
            </a:pPr>
            <a:r>
              <a:rPr lang="en-GB" dirty="0"/>
              <a:t>Explain the evidence for working class underattainment</a:t>
            </a:r>
          </a:p>
          <a:p>
            <a:pPr marL="822960" lvl="1" eaLnBrk="1" fontAlgn="auto" hangingPunct="1">
              <a:spcAft>
                <a:spcPts val="0"/>
              </a:spcAft>
              <a:buClr>
                <a:schemeClr val="tx1"/>
              </a:buClr>
              <a:buFont typeface="Verdana"/>
              <a:buChar char="›"/>
              <a:defRPr/>
            </a:pPr>
            <a:r>
              <a:rPr lang="en-GB" dirty="0"/>
              <a:t>Assess the strengths of labelling theory</a:t>
            </a:r>
          </a:p>
          <a:p>
            <a:pPr marL="822960" lvl="1" eaLnBrk="1" fontAlgn="auto" hangingPunct="1">
              <a:spcAft>
                <a:spcPts val="0"/>
              </a:spcAft>
              <a:buClr>
                <a:schemeClr val="tx1"/>
              </a:buClr>
              <a:buFont typeface="Verdana"/>
              <a:buChar char="›"/>
              <a:defRPr/>
            </a:pPr>
            <a:r>
              <a:rPr lang="en-GB" dirty="0"/>
              <a:t>Assess the weakness of labelling theory</a:t>
            </a:r>
          </a:p>
          <a:p>
            <a:pPr marL="822960" lvl="1" eaLnBrk="1" fontAlgn="auto" hangingPunct="1">
              <a:spcAft>
                <a:spcPts val="0"/>
              </a:spcAft>
              <a:buClr>
                <a:schemeClr val="tx1"/>
              </a:buClr>
              <a:buFont typeface="Verdana"/>
              <a:buChar char="›"/>
              <a:defRPr/>
            </a:pPr>
            <a:r>
              <a:rPr lang="en-GB" dirty="0"/>
              <a:t>Refer to AO1 knowledge about the educational system of the UK</a:t>
            </a:r>
          </a:p>
          <a:p>
            <a:pPr marL="822960" lvl="1" eaLnBrk="1" fontAlgn="auto" hangingPunct="1">
              <a:spcAft>
                <a:spcPts val="0"/>
              </a:spcAft>
              <a:buClr>
                <a:schemeClr val="tx1"/>
              </a:buClr>
              <a:buFont typeface="Verdana"/>
              <a:buChar char="›"/>
              <a:defRPr/>
            </a:pPr>
            <a:r>
              <a:rPr lang="en-GB" dirty="0"/>
              <a:t>Use the concepts of sociology</a:t>
            </a:r>
          </a:p>
          <a:p>
            <a:pPr marL="822960" lvl="1" eaLnBrk="1" fontAlgn="auto" hangingPunct="1">
              <a:spcAft>
                <a:spcPts val="0"/>
              </a:spcAft>
              <a:buClr>
                <a:schemeClr val="tx1"/>
              </a:buClr>
              <a:buFont typeface="Verdana"/>
              <a:buChar char="›"/>
              <a:defRPr/>
            </a:pPr>
            <a:r>
              <a:rPr lang="en-GB" dirty="0"/>
              <a:t>Refer to studies, writers or theory in your answer.</a:t>
            </a:r>
          </a:p>
          <a:p>
            <a:pPr marL="822960" lvl="1" eaLnBrk="1" fontAlgn="auto" hangingPunct="1">
              <a:spcAft>
                <a:spcPts val="0"/>
              </a:spcAft>
              <a:buClr>
                <a:schemeClr val="tx1"/>
              </a:buClr>
              <a:buFont typeface="Verdana"/>
              <a:buChar char="›"/>
              <a:defRPr/>
            </a:pPr>
            <a:r>
              <a:rPr lang="en-GB" dirty="0"/>
              <a:t>Use evaluative language in your answer</a:t>
            </a:r>
          </a:p>
          <a:p>
            <a:pPr marL="722376" lvl="1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3">
            <a:extLst>
              <a:ext uri="{FF2B5EF4-FFF2-40B4-BE49-F238E27FC236}">
                <a16:creationId xmlns:a16="http://schemas.microsoft.com/office/drawing/2014/main" id="{B00F2DA7-86AF-45BF-A01F-5342ACDAF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r>
              <a:rPr lang="en-GB" altLang="en-US" sz="2400"/>
              <a:t>Essay Plan – Outline and evaluate how factors inside schools affect attainment (40)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BDEA5B7-7248-4CE8-A207-43608D590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14400"/>
            <a:ext cx="7467600" cy="4906963"/>
          </a:xfrm>
        </p:spPr>
        <p:txBody>
          <a:bodyPr/>
          <a:lstStyle/>
          <a:p>
            <a:pPr>
              <a:defRPr/>
            </a:pP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Intro – Sociologists are interested in how education affects the attainment of some students </a:t>
            </a:r>
            <a:r>
              <a:rPr lang="en-GB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e.g</a:t>
            </a: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working class, genders, ethnic groups.  Factors identified are ….Labelling, setting, Hidden curriculum, institutional racism and competition between schools.</a:t>
            </a:r>
          </a:p>
          <a:p>
            <a:pPr>
              <a:defRPr/>
            </a:pP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AO2 However these factors ignore the influence of cultural and material deprivation which stems from home.</a:t>
            </a:r>
          </a:p>
          <a:p>
            <a:pPr>
              <a:defRPr/>
            </a:pP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Outline interactionism and labelling theory - Becker  - link to education</a:t>
            </a:r>
          </a:p>
          <a:p>
            <a:pPr>
              <a:defRPr/>
            </a:pP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AO2 Give criticisms including comparison other factors outside of school </a:t>
            </a:r>
            <a:r>
              <a:rPr lang="en-GB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e.g</a:t>
            </a: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material and cultural deprivation and </a:t>
            </a:r>
            <a:r>
              <a:rPr lang="en-GB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marxism</a:t>
            </a: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/>
            </a:pP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Outline evidence which supports labelling theory – Rosenthal and Jacobson</a:t>
            </a:r>
          </a:p>
          <a:p>
            <a:pPr>
              <a:defRPr/>
            </a:pP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AO2  Evaluate the study using criticisms and other evidence </a:t>
            </a:r>
            <a:r>
              <a:rPr lang="en-GB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e.g</a:t>
            </a: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Mirza</a:t>
            </a: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GB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Cicourel</a:t>
            </a: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, Hargreaves.</a:t>
            </a:r>
          </a:p>
          <a:p>
            <a:pPr>
              <a:defRPr/>
            </a:pP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Outline Hidden curriculum Marxist view – Bowles and </a:t>
            </a:r>
            <a:r>
              <a:rPr lang="en-GB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Gintis</a:t>
            </a:r>
            <a:endParaRPr lang="en-GB" sz="1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AO2 give some criticisms </a:t>
            </a:r>
            <a:r>
              <a:rPr lang="en-GB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e.g</a:t>
            </a: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are teachers all </a:t>
            </a:r>
            <a:r>
              <a:rPr lang="en-GB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bourgeiosie</a:t>
            </a: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? Compare to Functionalist view of Meritocracy</a:t>
            </a:r>
          </a:p>
          <a:p>
            <a:pPr>
              <a:defRPr/>
            </a:pP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Outline New Right policies which may affect </a:t>
            </a:r>
            <a:r>
              <a:rPr lang="en-GB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e.g</a:t>
            </a: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A-C economy setting and league table. Or use institutional racism in schools affecting ethnicity and achievement.  McKnight says New Labour policies have been effective.</a:t>
            </a:r>
          </a:p>
          <a:p>
            <a:pPr>
              <a:defRPr/>
            </a:pP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AO2 Criticise using </a:t>
            </a:r>
            <a:r>
              <a:rPr lang="en-GB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marxist</a:t>
            </a: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view of working class children in lower sets – correspondence theory, cultural capital or cultural deprivation </a:t>
            </a:r>
            <a:r>
              <a:rPr lang="en-GB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e.g</a:t>
            </a: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Bernsteins</a:t>
            </a: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elaborate speech code. FSM meals are indicator of poor </a:t>
            </a:r>
            <a:r>
              <a:rPr lang="en-GB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ofstead</a:t>
            </a:r>
            <a:endParaRPr lang="en-GB" sz="1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r>
              <a:rPr lang="en-GB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Summarise and suggest which has more effect home or school.</a:t>
            </a:r>
          </a:p>
          <a:p>
            <a:pPr>
              <a:defRPr/>
            </a:pPr>
            <a:endParaRPr lang="en-GB" sz="16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20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76D3931-97C2-499C-BABC-671BBE4922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Master status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820B6BD-6138-4D6A-A24C-2442E521A9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en-GB" dirty="0"/>
              <a:t>A person's 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master status </a:t>
            </a:r>
            <a:r>
              <a:rPr lang="en-GB" dirty="0"/>
              <a:t>is the most obvious thing about that person.</a:t>
            </a:r>
          </a:p>
          <a:p>
            <a:pPr eaLnBrk="1" hangingPunct="1">
              <a:defRPr/>
            </a:pPr>
            <a:endParaRPr lang="en-GB" dirty="0"/>
          </a:p>
          <a:p>
            <a:pPr eaLnBrk="1" hangingPunct="1">
              <a:defRPr/>
            </a:pPr>
            <a:r>
              <a:rPr lang="en-GB" dirty="0"/>
              <a:t>It controls the way they are identified in public.</a:t>
            </a:r>
          </a:p>
          <a:p>
            <a:pPr eaLnBrk="1" hangingPunct="1">
              <a:defRPr/>
            </a:pPr>
            <a:endParaRPr lang="en-GB" dirty="0"/>
          </a:p>
          <a:p>
            <a:pPr eaLnBrk="1" hangingPunct="1">
              <a:defRPr/>
            </a:pPr>
            <a:r>
              <a:rPr lang="en-GB" dirty="0"/>
              <a:t>The master status becomes a 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label</a:t>
            </a:r>
            <a:r>
              <a:rPr lang="en-GB" dirty="0"/>
              <a:t> we attach to people.</a:t>
            </a:r>
          </a:p>
          <a:p>
            <a:pPr eaLnBrk="1" hangingPunct="1">
              <a:buFontTx/>
              <a:buNone/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806CFE0-1875-41C5-AF0A-349A3E14A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What do you see first?</a:t>
            </a:r>
          </a:p>
        </p:txBody>
      </p:sp>
      <p:pic>
        <p:nvPicPr>
          <p:cNvPr id="7172" name="Picture 4">
            <a:extLst>
              <a:ext uri="{FF2B5EF4-FFF2-40B4-BE49-F238E27FC236}">
                <a16:creationId xmlns:a16="http://schemas.microsoft.com/office/drawing/2014/main" id="{8169F106-2585-4ABC-AF95-DED07E60F5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0129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>
            <a:extLst>
              <a:ext uri="{FF2B5EF4-FFF2-40B4-BE49-F238E27FC236}">
                <a16:creationId xmlns:a16="http://schemas.microsoft.com/office/drawing/2014/main" id="{C09D2E14-D240-4DA3-9AD2-2BBFE515F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114800"/>
            <a:ext cx="167005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>
            <a:extLst>
              <a:ext uri="{FF2B5EF4-FFF2-40B4-BE49-F238E27FC236}">
                <a16:creationId xmlns:a16="http://schemas.microsoft.com/office/drawing/2014/main" id="{2BAF3564-747D-4683-8B1E-8F033935A2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828800"/>
            <a:ext cx="1878013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>
            <a:extLst>
              <a:ext uri="{FF2B5EF4-FFF2-40B4-BE49-F238E27FC236}">
                <a16:creationId xmlns:a16="http://schemas.microsoft.com/office/drawing/2014/main" id="{26928EEE-DEFD-4E52-B389-AD44E60B7B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038600"/>
            <a:ext cx="1870075" cy="223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DC78527-67EB-4D46-823A-A83FC4C1AA4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752600"/>
          </a:xfrm>
          <a:ln>
            <a:miter lim="800000"/>
            <a:headEnd/>
            <a:tailEnd/>
          </a:ln>
          <a:extLst/>
        </p:spPr>
        <p:txBody>
          <a:bodyPr/>
          <a:lstStyle/>
          <a:p>
            <a:pPr eaLnBrk="1" hangingPunct="1">
              <a:defRPr/>
            </a:pPr>
            <a:r>
              <a:rPr lang="en-GB"/>
              <a:t>How does this apply to school?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E5437CE-9FEF-4887-B2A8-0182DE3BC55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4267200"/>
            <a:ext cx="83058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The self fulfilling prophecy and labelling theories explained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  <p:bldP spid="17411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D843C2F-4404-4C6C-A666-BF08CFAA39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Self-fulfilling Prophecies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B253084-1658-4B75-8F7D-1E7F1EDF1C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1788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/>
              <a:t>This occurs when our beliefs and expectations create reality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/>
              <a:t>Our beliefs and expectations influence our behaviour and others’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/>
              <a:t>‘Pygmalion’ effect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4">
            <a:extLst>
              <a:ext uri="{FF2B5EF4-FFF2-40B4-BE49-F238E27FC236}">
                <a16:creationId xmlns:a16="http://schemas.microsoft.com/office/drawing/2014/main" id="{9DFC810A-0F5C-4128-AB83-163BFCADE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33400"/>
            <a:ext cx="3276600" cy="1371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39" name="Text Box 5">
            <a:extLst>
              <a:ext uri="{FF2B5EF4-FFF2-40B4-BE49-F238E27FC236}">
                <a16:creationId xmlns:a16="http://schemas.microsoft.com/office/drawing/2014/main" id="{672AE298-572F-4825-8D4E-9504E13A1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762000"/>
            <a:ext cx="2514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FFCC"/>
                </a:solidFill>
                <a:latin typeface="Tahoma" panose="020B0604030504040204" pitchFamily="34" charset="0"/>
              </a:rPr>
              <a:t>Teacher has expectations</a:t>
            </a:r>
          </a:p>
        </p:txBody>
      </p:sp>
      <p:sp>
        <p:nvSpPr>
          <p:cNvPr id="8199" name="Oval 7">
            <a:extLst>
              <a:ext uri="{FF2B5EF4-FFF2-40B4-BE49-F238E27FC236}">
                <a16:creationId xmlns:a16="http://schemas.microsoft.com/office/drawing/2014/main" id="{BAC6AA77-27B5-4562-9444-1CA63A734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819400"/>
            <a:ext cx="3276600" cy="1371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41" name="Text Box 8">
            <a:extLst>
              <a:ext uri="{FF2B5EF4-FFF2-40B4-BE49-F238E27FC236}">
                <a16:creationId xmlns:a16="http://schemas.microsoft.com/office/drawing/2014/main" id="{385639A6-671C-434A-8DF7-177B3C7B1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048000"/>
            <a:ext cx="2514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FFCC"/>
                </a:solidFill>
                <a:latin typeface="Tahoma" panose="020B0604030504040204" pitchFamily="34" charset="0"/>
              </a:rPr>
              <a:t>Sees child in positive way</a:t>
            </a:r>
          </a:p>
        </p:txBody>
      </p:sp>
      <p:sp>
        <p:nvSpPr>
          <p:cNvPr id="8201" name="Oval 9">
            <a:extLst>
              <a:ext uri="{FF2B5EF4-FFF2-40B4-BE49-F238E27FC236}">
                <a16:creationId xmlns:a16="http://schemas.microsoft.com/office/drawing/2014/main" id="{BEA1E5C7-827A-4404-A0A4-0AD589A85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257800"/>
            <a:ext cx="3276600" cy="1371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43" name="Text Box 10">
            <a:extLst>
              <a:ext uri="{FF2B5EF4-FFF2-40B4-BE49-F238E27FC236}">
                <a16:creationId xmlns:a16="http://schemas.microsoft.com/office/drawing/2014/main" id="{BFE70797-698A-4C1D-8F54-4A819717C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7912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FFCC"/>
                </a:solidFill>
                <a:latin typeface="Tahoma" panose="020B0604030504040204" pitchFamily="34" charset="0"/>
              </a:rPr>
              <a:t>Child succeeds</a:t>
            </a:r>
          </a:p>
        </p:txBody>
      </p:sp>
      <p:sp>
        <p:nvSpPr>
          <p:cNvPr id="8203" name="Line 11">
            <a:extLst>
              <a:ext uri="{FF2B5EF4-FFF2-40B4-BE49-F238E27FC236}">
                <a16:creationId xmlns:a16="http://schemas.microsoft.com/office/drawing/2014/main" id="{DD462F79-7209-406A-A4ED-42CCC0E8E81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495800"/>
            <a:ext cx="0" cy="6096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4" name="Line 12">
            <a:extLst>
              <a:ext uri="{FF2B5EF4-FFF2-40B4-BE49-F238E27FC236}">
                <a16:creationId xmlns:a16="http://schemas.microsoft.com/office/drawing/2014/main" id="{6756EAB7-AC5E-493B-AF6E-CE3E956902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1371600"/>
            <a:ext cx="11430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5" name="Oval 13">
            <a:extLst>
              <a:ext uri="{FF2B5EF4-FFF2-40B4-BE49-F238E27FC236}">
                <a16:creationId xmlns:a16="http://schemas.microsoft.com/office/drawing/2014/main" id="{B9993E49-F857-4031-B063-C0F5E0B54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685800"/>
            <a:ext cx="3276600" cy="1371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47" name="Text Box 14">
            <a:extLst>
              <a:ext uri="{FF2B5EF4-FFF2-40B4-BE49-F238E27FC236}">
                <a16:creationId xmlns:a16="http://schemas.microsoft.com/office/drawing/2014/main" id="{622C6B57-777C-4209-BBB8-4E05207F4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990600"/>
            <a:ext cx="2514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FFCC"/>
                </a:solidFill>
                <a:latin typeface="Tahoma" panose="020B0604030504040204" pitchFamily="34" charset="0"/>
              </a:rPr>
              <a:t>Sees child in negative way</a:t>
            </a:r>
          </a:p>
        </p:txBody>
      </p:sp>
      <p:sp>
        <p:nvSpPr>
          <p:cNvPr id="8207" name="Oval 15">
            <a:extLst>
              <a:ext uri="{FF2B5EF4-FFF2-40B4-BE49-F238E27FC236}">
                <a16:creationId xmlns:a16="http://schemas.microsoft.com/office/drawing/2014/main" id="{F64BDFC5-ADF5-46DE-98B0-66268422BD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3048000"/>
            <a:ext cx="3276600" cy="1371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49" name="Text Box 16">
            <a:extLst>
              <a:ext uri="{FF2B5EF4-FFF2-40B4-BE49-F238E27FC236}">
                <a16:creationId xmlns:a16="http://schemas.microsoft.com/office/drawing/2014/main" id="{579DA303-8EEA-4B8C-83D2-9B5BE672C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352800"/>
            <a:ext cx="2514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FFCC"/>
                </a:solidFill>
                <a:latin typeface="Tahoma" panose="020B0604030504040204" pitchFamily="34" charset="0"/>
              </a:rPr>
              <a:t>Child rejects teacher</a:t>
            </a:r>
          </a:p>
        </p:txBody>
      </p:sp>
      <p:sp>
        <p:nvSpPr>
          <p:cNvPr id="8209" name="Oval 17">
            <a:extLst>
              <a:ext uri="{FF2B5EF4-FFF2-40B4-BE49-F238E27FC236}">
                <a16:creationId xmlns:a16="http://schemas.microsoft.com/office/drawing/2014/main" id="{49C6100B-0585-4F81-80BA-A9AE0F5D3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181600"/>
            <a:ext cx="3276600" cy="1371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51" name="Text Box 18">
            <a:extLst>
              <a:ext uri="{FF2B5EF4-FFF2-40B4-BE49-F238E27FC236}">
                <a16:creationId xmlns:a16="http://schemas.microsoft.com/office/drawing/2014/main" id="{0BAA97A2-1639-43E9-ACF3-5456197E1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6388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FFCC"/>
                </a:solidFill>
                <a:latin typeface="Tahoma" panose="020B0604030504040204" pitchFamily="34" charset="0"/>
              </a:rPr>
              <a:t>Child fails</a:t>
            </a:r>
          </a:p>
        </p:txBody>
      </p:sp>
      <p:sp>
        <p:nvSpPr>
          <p:cNvPr id="8211" name="Line 19">
            <a:extLst>
              <a:ext uri="{FF2B5EF4-FFF2-40B4-BE49-F238E27FC236}">
                <a16:creationId xmlns:a16="http://schemas.microsoft.com/office/drawing/2014/main" id="{1854B045-2C33-41BA-B030-FEF332AE08AC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2057400"/>
            <a:ext cx="0" cy="6096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2" name="Line 20">
            <a:extLst>
              <a:ext uri="{FF2B5EF4-FFF2-40B4-BE49-F238E27FC236}">
                <a16:creationId xmlns:a16="http://schemas.microsoft.com/office/drawing/2014/main" id="{C3AC7C53-7462-4060-8D11-FC73C22E42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286000"/>
            <a:ext cx="0" cy="6096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3" name="Line 21">
            <a:extLst>
              <a:ext uri="{FF2B5EF4-FFF2-40B4-BE49-F238E27FC236}">
                <a16:creationId xmlns:a16="http://schemas.microsoft.com/office/drawing/2014/main" id="{1C66AF17-E0DD-4C97-929B-8CAE2259E3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495800"/>
            <a:ext cx="0" cy="6096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 animBg="1"/>
      <p:bldP spid="8201" grpId="0" animBg="1"/>
      <p:bldP spid="8205" grpId="0" animBg="1"/>
      <p:bldP spid="8207" grpId="0" animBg="1"/>
      <p:bldP spid="820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>
            <a:extLst>
              <a:ext uri="{FF2B5EF4-FFF2-40B4-BE49-F238E27FC236}">
                <a16:creationId xmlns:a16="http://schemas.microsoft.com/office/drawing/2014/main" id="{BA548108-ABA6-4311-97BD-A5BBC90C3D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513" y="3429000"/>
            <a:ext cx="4498975" cy="301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loud Callout 6">
            <a:extLst>
              <a:ext uri="{FF2B5EF4-FFF2-40B4-BE49-F238E27FC236}">
                <a16:creationId xmlns:a16="http://schemas.microsoft.com/office/drawing/2014/main" id="{64924708-8A83-4817-A7A0-D9C3918C131F}"/>
              </a:ext>
            </a:extLst>
          </p:cNvPr>
          <p:cNvSpPr/>
          <p:nvPr/>
        </p:nvSpPr>
        <p:spPr>
          <a:xfrm>
            <a:off x="228600" y="2362200"/>
            <a:ext cx="2133600" cy="1066800"/>
          </a:xfrm>
          <a:prstGeom prst="cloudCallout">
            <a:avLst>
              <a:gd name="adj1" fmla="val 64061"/>
              <a:gd name="adj2" fmla="val 87434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Clever</a:t>
            </a:r>
          </a:p>
        </p:txBody>
      </p:sp>
      <p:sp>
        <p:nvSpPr>
          <p:cNvPr id="8" name="Cloud Callout 7">
            <a:extLst>
              <a:ext uri="{FF2B5EF4-FFF2-40B4-BE49-F238E27FC236}">
                <a16:creationId xmlns:a16="http://schemas.microsoft.com/office/drawing/2014/main" id="{AFD41738-5D99-463D-A919-1991218B55E6}"/>
              </a:ext>
            </a:extLst>
          </p:cNvPr>
          <p:cNvSpPr/>
          <p:nvPr/>
        </p:nvSpPr>
        <p:spPr>
          <a:xfrm>
            <a:off x="2133600" y="914400"/>
            <a:ext cx="2133600" cy="1066800"/>
          </a:xfrm>
          <a:prstGeom prst="cloudCallout">
            <a:avLst>
              <a:gd name="adj1" fmla="val 45543"/>
              <a:gd name="adj2" fmla="val 198389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Stupid </a:t>
            </a:r>
          </a:p>
        </p:txBody>
      </p:sp>
      <p:sp>
        <p:nvSpPr>
          <p:cNvPr id="9" name="Cloud Callout 8">
            <a:extLst>
              <a:ext uri="{FF2B5EF4-FFF2-40B4-BE49-F238E27FC236}">
                <a16:creationId xmlns:a16="http://schemas.microsoft.com/office/drawing/2014/main" id="{A77CC008-2B12-4737-A256-0D93AFF07C62}"/>
              </a:ext>
            </a:extLst>
          </p:cNvPr>
          <p:cNvSpPr/>
          <p:nvPr/>
        </p:nvSpPr>
        <p:spPr>
          <a:xfrm>
            <a:off x="4114800" y="1295400"/>
            <a:ext cx="1981200" cy="1066800"/>
          </a:xfrm>
          <a:prstGeom prst="cloudCallout">
            <a:avLst>
              <a:gd name="adj1" fmla="val -32493"/>
              <a:gd name="adj2" fmla="val 155103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Naughty</a:t>
            </a:r>
          </a:p>
        </p:txBody>
      </p:sp>
      <p:sp>
        <p:nvSpPr>
          <p:cNvPr id="10" name="Cloud Callout 9">
            <a:extLst>
              <a:ext uri="{FF2B5EF4-FFF2-40B4-BE49-F238E27FC236}">
                <a16:creationId xmlns:a16="http://schemas.microsoft.com/office/drawing/2014/main" id="{5284DD6A-98B8-432E-AB87-92A42EA0464D}"/>
              </a:ext>
            </a:extLst>
          </p:cNvPr>
          <p:cNvSpPr/>
          <p:nvPr/>
        </p:nvSpPr>
        <p:spPr>
          <a:xfrm>
            <a:off x="7010400" y="3962400"/>
            <a:ext cx="1905000" cy="1066800"/>
          </a:xfrm>
          <a:prstGeom prst="cloudCallout">
            <a:avLst>
              <a:gd name="adj1" fmla="val -79098"/>
              <a:gd name="adj2" fmla="val 5504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Lousy at maths</a:t>
            </a:r>
          </a:p>
        </p:txBody>
      </p:sp>
      <p:sp>
        <p:nvSpPr>
          <p:cNvPr id="11" name="Cloud Callout 10">
            <a:extLst>
              <a:ext uri="{FF2B5EF4-FFF2-40B4-BE49-F238E27FC236}">
                <a16:creationId xmlns:a16="http://schemas.microsoft.com/office/drawing/2014/main" id="{510C0ABF-E3C7-476E-9CDD-0CB6408C4B6B}"/>
              </a:ext>
            </a:extLst>
          </p:cNvPr>
          <p:cNvSpPr/>
          <p:nvPr/>
        </p:nvSpPr>
        <p:spPr>
          <a:xfrm>
            <a:off x="6400800" y="838200"/>
            <a:ext cx="2133600" cy="1066800"/>
          </a:xfrm>
          <a:prstGeom prst="cloudCallout">
            <a:avLst>
              <a:gd name="adj1" fmla="val -63691"/>
              <a:gd name="adj2" fmla="val 174347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Nice person</a:t>
            </a:r>
          </a:p>
        </p:txBody>
      </p:sp>
      <p:sp>
        <p:nvSpPr>
          <p:cNvPr id="12" name="Cloud Callout 11">
            <a:extLst>
              <a:ext uri="{FF2B5EF4-FFF2-40B4-BE49-F238E27FC236}">
                <a16:creationId xmlns:a16="http://schemas.microsoft.com/office/drawing/2014/main" id="{90FBA11F-C075-419C-881F-C9C547B435C9}"/>
              </a:ext>
            </a:extLst>
          </p:cNvPr>
          <p:cNvSpPr/>
          <p:nvPr/>
        </p:nvSpPr>
        <p:spPr>
          <a:xfrm>
            <a:off x="7010400" y="2514600"/>
            <a:ext cx="1828800" cy="1066800"/>
          </a:xfrm>
          <a:prstGeom prst="cloudCallout">
            <a:avLst>
              <a:gd name="adj1" fmla="val -72053"/>
              <a:gd name="adj2" fmla="val 65637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Lazy </a:t>
            </a:r>
          </a:p>
        </p:txBody>
      </p:sp>
      <p:sp>
        <p:nvSpPr>
          <p:cNvPr id="13" name="Cloud Callout 12">
            <a:extLst>
              <a:ext uri="{FF2B5EF4-FFF2-40B4-BE49-F238E27FC236}">
                <a16:creationId xmlns:a16="http://schemas.microsoft.com/office/drawing/2014/main" id="{21E8053C-C60E-4349-9626-A8D2A7A80225}"/>
              </a:ext>
            </a:extLst>
          </p:cNvPr>
          <p:cNvSpPr/>
          <p:nvPr/>
        </p:nvSpPr>
        <p:spPr>
          <a:xfrm>
            <a:off x="304800" y="3962400"/>
            <a:ext cx="1676400" cy="1066800"/>
          </a:xfrm>
          <a:prstGeom prst="cloudCallout">
            <a:avLst>
              <a:gd name="adj1" fmla="val 81860"/>
              <a:gd name="adj2" fmla="val -40686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Good at art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28F07F99-3729-4B35-8839-80C7494ED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Sticky Labels and Scenarios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7A596754-E77A-4689-8195-A120E6EE1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7467600" cy="4525963"/>
          </a:xfrm>
        </p:spPr>
        <p:txBody>
          <a:bodyPr/>
          <a:lstStyle/>
          <a:p>
            <a:r>
              <a:rPr lang="en-GB" altLang="en-US"/>
              <a:t>Sticky labels are hard to shift they include:- Disruptive student, not very able, very bright, show off, attention seeker</a:t>
            </a:r>
          </a:p>
          <a:p>
            <a:r>
              <a:rPr lang="en-GB" altLang="en-US"/>
              <a:t>Using the labels on your fellow students come up with scenarios where the student will be misunderstood.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0</TotalTime>
  <Words>997</Words>
  <Application>Microsoft Office PowerPoint</Application>
  <PresentationFormat>On-screen Show (4:3)</PresentationFormat>
  <Paragraphs>115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Franklin Gothic Book</vt:lpstr>
      <vt:lpstr>Wingdings 2</vt:lpstr>
      <vt:lpstr>Calibri</vt:lpstr>
      <vt:lpstr>Tahoma</vt:lpstr>
      <vt:lpstr>Times New Roman</vt:lpstr>
      <vt:lpstr>Arial Unicode MS</vt:lpstr>
      <vt:lpstr>Verdana</vt:lpstr>
      <vt:lpstr>Technic</vt:lpstr>
      <vt:lpstr>Writers within the interpretive or interactional tradition of sociology are interested in the processes within schools which lead some children to failure. </vt:lpstr>
      <vt:lpstr>Sociological Targets</vt:lpstr>
      <vt:lpstr>Master status</vt:lpstr>
      <vt:lpstr>What do you see first?</vt:lpstr>
      <vt:lpstr>How does this apply to school?</vt:lpstr>
      <vt:lpstr>Self-fulfilling Prophecies</vt:lpstr>
      <vt:lpstr>PowerPoint Presentation</vt:lpstr>
      <vt:lpstr>PowerPoint Presentation</vt:lpstr>
      <vt:lpstr>Sticky Labels and Scenarios</vt:lpstr>
      <vt:lpstr>How does it work?</vt:lpstr>
      <vt:lpstr>Rosenthal &amp; Jacobson (1964)</vt:lpstr>
      <vt:lpstr>Evidence for …</vt:lpstr>
      <vt:lpstr>Evidence against …</vt:lpstr>
      <vt:lpstr>PowerPoint Presentation</vt:lpstr>
      <vt:lpstr>PowerPoint Presentation</vt:lpstr>
      <vt:lpstr>Cicourel and Kitsuse (1971)</vt:lpstr>
      <vt:lpstr>Hargreaves (1975)</vt:lpstr>
      <vt:lpstr>Further evidence against …</vt:lpstr>
      <vt:lpstr>Interactionism</vt:lpstr>
      <vt:lpstr>Revision  Create learning cards for the following terms</vt:lpstr>
      <vt:lpstr>How useful are interactional theories to an understanding of working class underachievement in education?</vt:lpstr>
      <vt:lpstr>Essay Plan – Outline and evaluate how factors inside schools affect attainment (40)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2018-04-10T08:24:07Z</dcterms:created>
  <dcterms:modified xsi:type="dcterms:W3CDTF">2018-04-10T08:24:12Z</dcterms:modified>
</cp:coreProperties>
</file>