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5" r:id="rId3"/>
    <p:sldId id="264" r:id="rId4"/>
    <p:sldId id="274" r:id="rId5"/>
    <p:sldId id="259" r:id="rId6"/>
    <p:sldId id="260" r:id="rId7"/>
    <p:sldId id="261" r:id="rId8"/>
    <p:sldId id="262" r:id="rId9"/>
    <p:sldId id="263" r:id="rId10"/>
    <p:sldId id="266" r:id="rId11"/>
    <p:sldId id="270" r:id="rId12"/>
    <p:sldId id="267" r:id="rId13"/>
    <p:sldId id="269" r:id="rId14"/>
    <p:sldId id="268" r:id="rId15"/>
    <p:sldId id="273" r:id="rId16"/>
    <p:sldId id="275" r:id="rId17"/>
    <p:sldId id="271" r:id="rId18"/>
    <p:sldId id="272"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3CC33"/>
    <a:srgbClr val="FF00FF"/>
    <a:srgbClr val="3366FF"/>
    <a:srgbClr val="FF0000"/>
    <a:srgbClr val="990033"/>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658"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A475CDFB-A5CB-4A0D-A6DA-86258B49D6C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EF17A65-F9BA-4065-8F75-CAD1DB806C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C51B482-1728-4169-A66B-A54D0F9735F1}"/>
              </a:ext>
            </a:extLst>
          </p:cNvPr>
          <p:cNvSpPr>
            <a:spLocks noGrp="1" noChangeArrowheads="1"/>
          </p:cNvSpPr>
          <p:nvPr>
            <p:ph type="sldNum" sz="quarter" idx="12"/>
          </p:nvPr>
        </p:nvSpPr>
        <p:spPr>
          <a:ln/>
        </p:spPr>
        <p:txBody>
          <a:bodyPr/>
          <a:lstStyle>
            <a:lvl1pPr>
              <a:defRPr/>
            </a:lvl1pPr>
          </a:lstStyle>
          <a:p>
            <a:pPr>
              <a:defRPr/>
            </a:pPr>
            <a:fld id="{5A7C0663-89E4-4004-B770-BED58E36CB25}" type="slidenum">
              <a:rPr lang="en-US" altLang="en-US"/>
              <a:pPr>
                <a:defRPr/>
              </a:pPr>
              <a:t>‹#›</a:t>
            </a:fld>
            <a:endParaRPr lang="en-US" altLang="en-US"/>
          </a:p>
        </p:txBody>
      </p:sp>
    </p:spTree>
    <p:extLst>
      <p:ext uri="{BB962C8B-B14F-4D97-AF65-F5344CB8AC3E}">
        <p14:creationId xmlns:p14="http://schemas.microsoft.com/office/powerpoint/2010/main" val="1546291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46274892-2ACF-4354-98D7-F1EA292F73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1B0E01-2713-461B-A846-DFAFEBB6C5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10A10F3-13C0-4302-B6D3-5A99C9BE6DB7}"/>
              </a:ext>
            </a:extLst>
          </p:cNvPr>
          <p:cNvSpPr>
            <a:spLocks noGrp="1" noChangeArrowheads="1"/>
          </p:cNvSpPr>
          <p:nvPr>
            <p:ph type="sldNum" sz="quarter" idx="12"/>
          </p:nvPr>
        </p:nvSpPr>
        <p:spPr>
          <a:ln/>
        </p:spPr>
        <p:txBody>
          <a:bodyPr/>
          <a:lstStyle>
            <a:lvl1pPr>
              <a:defRPr/>
            </a:lvl1pPr>
          </a:lstStyle>
          <a:p>
            <a:pPr>
              <a:defRPr/>
            </a:pPr>
            <a:fld id="{845A541A-0358-4F3C-A3D3-041099D12163}" type="slidenum">
              <a:rPr lang="en-US" altLang="en-US"/>
              <a:pPr>
                <a:defRPr/>
              </a:pPr>
              <a:t>‹#›</a:t>
            </a:fld>
            <a:endParaRPr lang="en-US" altLang="en-US"/>
          </a:p>
        </p:txBody>
      </p:sp>
    </p:spTree>
    <p:extLst>
      <p:ext uri="{BB962C8B-B14F-4D97-AF65-F5344CB8AC3E}">
        <p14:creationId xmlns:p14="http://schemas.microsoft.com/office/powerpoint/2010/main" val="285734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766AD8F-0FDE-4B93-93D5-5690321A6A7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7545B7-0E39-4130-AC9F-9EA9BF8848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DD42980-7C89-40A8-A3FE-3222265B063D}"/>
              </a:ext>
            </a:extLst>
          </p:cNvPr>
          <p:cNvSpPr>
            <a:spLocks noGrp="1" noChangeArrowheads="1"/>
          </p:cNvSpPr>
          <p:nvPr>
            <p:ph type="sldNum" sz="quarter" idx="12"/>
          </p:nvPr>
        </p:nvSpPr>
        <p:spPr>
          <a:ln/>
        </p:spPr>
        <p:txBody>
          <a:bodyPr/>
          <a:lstStyle>
            <a:lvl1pPr>
              <a:defRPr/>
            </a:lvl1pPr>
          </a:lstStyle>
          <a:p>
            <a:pPr>
              <a:defRPr/>
            </a:pPr>
            <a:fld id="{B45294D4-C62C-41D8-A677-C39507409E95}" type="slidenum">
              <a:rPr lang="en-US" altLang="en-US"/>
              <a:pPr>
                <a:defRPr/>
              </a:pPr>
              <a:t>‹#›</a:t>
            </a:fld>
            <a:endParaRPr lang="en-US" altLang="en-US"/>
          </a:p>
        </p:txBody>
      </p:sp>
    </p:spTree>
    <p:extLst>
      <p:ext uri="{BB962C8B-B14F-4D97-AF65-F5344CB8AC3E}">
        <p14:creationId xmlns:p14="http://schemas.microsoft.com/office/powerpoint/2010/main" val="291887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FF43F20-EA7C-4136-915F-07005053FF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E785FBB-20C3-477E-9576-0C85AB067C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EECFA68-711E-4F5D-8E6B-17ED9A3460A2}"/>
              </a:ext>
            </a:extLst>
          </p:cNvPr>
          <p:cNvSpPr>
            <a:spLocks noGrp="1" noChangeArrowheads="1"/>
          </p:cNvSpPr>
          <p:nvPr>
            <p:ph type="sldNum" sz="quarter" idx="12"/>
          </p:nvPr>
        </p:nvSpPr>
        <p:spPr>
          <a:ln/>
        </p:spPr>
        <p:txBody>
          <a:bodyPr/>
          <a:lstStyle>
            <a:lvl1pPr>
              <a:defRPr/>
            </a:lvl1pPr>
          </a:lstStyle>
          <a:p>
            <a:pPr>
              <a:defRPr/>
            </a:pPr>
            <a:fld id="{A072AE99-DC7F-4115-B693-CC57294ADD8E}" type="slidenum">
              <a:rPr lang="en-US" altLang="en-US"/>
              <a:pPr>
                <a:defRPr/>
              </a:pPr>
              <a:t>‹#›</a:t>
            </a:fld>
            <a:endParaRPr lang="en-US" altLang="en-US"/>
          </a:p>
        </p:txBody>
      </p:sp>
    </p:spTree>
    <p:extLst>
      <p:ext uri="{BB962C8B-B14F-4D97-AF65-F5344CB8AC3E}">
        <p14:creationId xmlns:p14="http://schemas.microsoft.com/office/powerpoint/2010/main" val="1122779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585A65E-90D5-4ED1-8A82-281A4DEC4B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C1CA599-2C88-4EC3-BB2B-954D0370FC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D5ECE03-ADDC-46C4-AFCD-6574743E6A93}"/>
              </a:ext>
            </a:extLst>
          </p:cNvPr>
          <p:cNvSpPr>
            <a:spLocks noGrp="1" noChangeArrowheads="1"/>
          </p:cNvSpPr>
          <p:nvPr>
            <p:ph type="sldNum" sz="quarter" idx="12"/>
          </p:nvPr>
        </p:nvSpPr>
        <p:spPr>
          <a:ln/>
        </p:spPr>
        <p:txBody>
          <a:bodyPr/>
          <a:lstStyle>
            <a:lvl1pPr>
              <a:defRPr/>
            </a:lvl1pPr>
          </a:lstStyle>
          <a:p>
            <a:pPr>
              <a:defRPr/>
            </a:pPr>
            <a:fld id="{C3A13EDA-D0CD-4489-8C71-95660FA59D14}" type="slidenum">
              <a:rPr lang="en-US" altLang="en-US"/>
              <a:pPr>
                <a:defRPr/>
              </a:pPr>
              <a:t>‹#›</a:t>
            </a:fld>
            <a:endParaRPr lang="en-US" altLang="en-US"/>
          </a:p>
        </p:txBody>
      </p:sp>
    </p:spTree>
    <p:extLst>
      <p:ext uri="{BB962C8B-B14F-4D97-AF65-F5344CB8AC3E}">
        <p14:creationId xmlns:p14="http://schemas.microsoft.com/office/powerpoint/2010/main" val="29094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D3422460-EF2B-4A73-81B6-BCE97668D48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C34C87E-B157-4BE9-8D9D-C4C0FB9F06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C87A823-EFE1-4905-93BE-6857F05CE048}"/>
              </a:ext>
            </a:extLst>
          </p:cNvPr>
          <p:cNvSpPr>
            <a:spLocks noGrp="1" noChangeArrowheads="1"/>
          </p:cNvSpPr>
          <p:nvPr>
            <p:ph type="sldNum" sz="quarter" idx="12"/>
          </p:nvPr>
        </p:nvSpPr>
        <p:spPr>
          <a:ln/>
        </p:spPr>
        <p:txBody>
          <a:bodyPr/>
          <a:lstStyle>
            <a:lvl1pPr>
              <a:defRPr/>
            </a:lvl1pPr>
          </a:lstStyle>
          <a:p>
            <a:pPr>
              <a:defRPr/>
            </a:pPr>
            <a:fld id="{791AE571-E2F3-43EB-BFCF-F50ED4195AC4}" type="slidenum">
              <a:rPr lang="en-US" altLang="en-US"/>
              <a:pPr>
                <a:defRPr/>
              </a:pPr>
              <a:t>‹#›</a:t>
            </a:fld>
            <a:endParaRPr lang="en-US" altLang="en-US"/>
          </a:p>
        </p:txBody>
      </p:sp>
    </p:spTree>
    <p:extLst>
      <p:ext uri="{BB962C8B-B14F-4D97-AF65-F5344CB8AC3E}">
        <p14:creationId xmlns:p14="http://schemas.microsoft.com/office/powerpoint/2010/main" val="428226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492EEA6D-949A-4544-A6D0-9858D6F5990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BD3F563-8004-4574-ADDC-3623CD6F8B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415EDCF-E598-4550-B0A0-3724DE58E75E}"/>
              </a:ext>
            </a:extLst>
          </p:cNvPr>
          <p:cNvSpPr>
            <a:spLocks noGrp="1" noChangeArrowheads="1"/>
          </p:cNvSpPr>
          <p:nvPr>
            <p:ph type="sldNum" sz="quarter" idx="12"/>
          </p:nvPr>
        </p:nvSpPr>
        <p:spPr>
          <a:ln/>
        </p:spPr>
        <p:txBody>
          <a:bodyPr/>
          <a:lstStyle>
            <a:lvl1pPr>
              <a:defRPr/>
            </a:lvl1pPr>
          </a:lstStyle>
          <a:p>
            <a:pPr>
              <a:defRPr/>
            </a:pPr>
            <a:fld id="{A051D4D1-5327-48D3-A580-302C3168239D}" type="slidenum">
              <a:rPr lang="en-US" altLang="en-US"/>
              <a:pPr>
                <a:defRPr/>
              </a:pPr>
              <a:t>‹#›</a:t>
            </a:fld>
            <a:endParaRPr lang="en-US" altLang="en-US"/>
          </a:p>
        </p:txBody>
      </p:sp>
    </p:spTree>
    <p:extLst>
      <p:ext uri="{BB962C8B-B14F-4D97-AF65-F5344CB8AC3E}">
        <p14:creationId xmlns:p14="http://schemas.microsoft.com/office/powerpoint/2010/main" val="1184552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EE59EFB-912C-43C9-ABB7-2501A20D8D8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15EBA59-F069-4EED-9B9C-7F5B142F6C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C68E4DE-B5BB-4645-A3DA-37C62264E3B2}"/>
              </a:ext>
            </a:extLst>
          </p:cNvPr>
          <p:cNvSpPr>
            <a:spLocks noGrp="1" noChangeArrowheads="1"/>
          </p:cNvSpPr>
          <p:nvPr>
            <p:ph type="sldNum" sz="quarter" idx="12"/>
          </p:nvPr>
        </p:nvSpPr>
        <p:spPr>
          <a:ln/>
        </p:spPr>
        <p:txBody>
          <a:bodyPr/>
          <a:lstStyle>
            <a:lvl1pPr>
              <a:defRPr/>
            </a:lvl1pPr>
          </a:lstStyle>
          <a:p>
            <a:pPr>
              <a:defRPr/>
            </a:pPr>
            <a:fld id="{D54173BC-371D-4CD0-AE31-8B7051A0EB79}" type="slidenum">
              <a:rPr lang="en-US" altLang="en-US"/>
              <a:pPr>
                <a:defRPr/>
              </a:pPr>
              <a:t>‹#›</a:t>
            </a:fld>
            <a:endParaRPr lang="en-US" altLang="en-US"/>
          </a:p>
        </p:txBody>
      </p:sp>
    </p:spTree>
    <p:extLst>
      <p:ext uri="{BB962C8B-B14F-4D97-AF65-F5344CB8AC3E}">
        <p14:creationId xmlns:p14="http://schemas.microsoft.com/office/powerpoint/2010/main" val="21738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C88603C-1F71-468B-AB66-651AA43EBA5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056348D-DB28-4E8C-AC72-498BD5133A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4796B18-2237-4FFA-B50E-47FCBCA68718}"/>
              </a:ext>
            </a:extLst>
          </p:cNvPr>
          <p:cNvSpPr>
            <a:spLocks noGrp="1" noChangeArrowheads="1"/>
          </p:cNvSpPr>
          <p:nvPr>
            <p:ph type="sldNum" sz="quarter" idx="12"/>
          </p:nvPr>
        </p:nvSpPr>
        <p:spPr>
          <a:ln/>
        </p:spPr>
        <p:txBody>
          <a:bodyPr/>
          <a:lstStyle>
            <a:lvl1pPr>
              <a:defRPr/>
            </a:lvl1pPr>
          </a:lstStyle>
          <a:p>
            <a:pPr>
              <a:defRPr/>
            </a:pPr>
            <a:fld id="{39AF315D-0B4D-4B72-9E97-FC1E42EDB5A4}" type="slidenum">
              <a:rPr lang="en-US" altLang="en-US"/>
              <a:pPr>
                <a:defRPr/>
              </a:pPr>
              <a:t>‹#›</a:t>
            </a:fld>
            <a:endParaRPr lang="en-US" altLang="en-US"/>
          </a:p>
        </p:txBody>
      </p:sp>
    </p:spTree>
    <p:extLst>
      <p:ext uri="{BB962C8B-B14F-4D97-AF65-F5344CB8AC3E}">
        <p14:creationId xmlns:p14="http://schemas.microsoft.com/office/powerpoint/2010/main" val="3775665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4D53030-3DDA-44D9-84CC-4CE2A292735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11460DA-D9AF-43DB-A2A5-5F09C9EC59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56E3402-51D6-45BD-BE16-9C7460987F71}"/>
              </a:ext>
            </a:extLst>
          </p:cNvPr>
          <p:cNvSpPr>
            <a:spLocks noGrp="1" noChangeArrowheads="1"/>
          </p:cNvSpPr>
          <p:nvPr>
            <p:ph type="sldNum" sz="quarter" idx="12"/>
          </p:nvPr>
        </p:nvSpPr>
        <p:spPr>
          <a:ln/>
        </p:spPr>
        <p:txBody>
          <a:bodyPr/>
          <a:lstStyle>
            <a:lvl1pPr>
              <a:defRPr/>
            </a:lvl1pPr>
          </a:lstStyle>
          <a:p>
            <a:pPr>
              <a:defRPr/>
            </a:pPr>
            <a:fld id="{F8806709-580D-4D15-807A-AC3B89D68AE1}" type="slidenum">
              <a:rPr lang="en-US" altLang="en-US"/>
              <a:pPr>
                <a:defRPr/>
              </a:pPr>
              <a:t>‹#›</a:t>
            </a:fld>
            <a:endParaRPr lang="en-US" altLang="en-US"/>
          </a:p>
        </p:txBody>
      </p:sp>
    </p:spTree>
    <p:extLst>
      <p:ext uri="{BB962C8B-B14F-4D97-AF65-F5344CB8AC3E}">
        <p14:creationId xmlns:p14="http://schemas.microsoft.com/office/powerpoint/2010/main" val="1242789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397AB4D-FCFD-491E-9225-333B3B79C89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1081B93-EA99-4878-82A0-073A572DDC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C4A6389-2E7C-4E07-AE86-8F906C76D985}"/>
              </a:ext>
            </a:extLst>
          </p:cNvPr>
          <p:cNvSpPr>
            <a:spLocks noGrp="1" noChangeArrowheads="1"/>
          </p:cNvSpPr>
          <p:nvPr>
            <p:ph type="sldNum" sz="quarter" idx="12"/>
          </p:nvPr>
        </p:nvSpPr>
        <p:spPr>
          <a:ln/>
        </p:spPr>
        <p:txBody>
          <a:bodyPr/>
          <a:lstStyle>
            <a:lvl1pPr>
              <a:defRPr/>
            </a:lvl1pPr>
          </a:lstStyle>
          <a:p>
            <a:pPr>
              <a:defRPr/>
            </a:pPr>
            <a:fld id="{3E47271C-C3E7-41C4-AED0-80A44B377D37}" type="slidenum">
              <a:rPr lang="en-US" altLang="en-US"/>
              <a:pPr>
                <a:defRPr/>
              </a:pPr>
              <a:t>‹#›</a:t>
            </a:fld>
            <a:endParaRPr lang="en-US" altLang="en-US"/>
          </a:p>
        </p:txBody>
      </p:sp>
    </p:spTree>
    <p:extLst>
      <p:ext uri="{BB962C8B-B14F-4D97-AF65-F5344CB8AC3E}">
        <p14:creationId xmlns:p14="http://schemas.microsoft.com/office/powerpoint/2010/main" val="391734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FFFFCC"/>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7BCA2F4-8132-4BE7-9136-FBD7C0850AD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5BB2989-7860-4DE4-916A-56257FA6EA89}"/>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E90805-6A18-4988-A29F-2A9A72E02393}"/>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994FAB98-F21A-416A-BB3B-B70B3B8C171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A2522B03-B608-4C3C-B30D-C0020E4E9A6B}"/>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EB629B1-7D58-4E0E-82C6-21BE412CD55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ideo" Target="https://www.youtube.com/embed/D-eVF_G_p-Y" TargetMode="External"/><Relationship Id="rId1" Type="http://schemas.openxmlformats.org/officeDocument/2006/relationships/video" Target="https://www.youtube.com/embed/m0PRB4YsXn4"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280689/SFR05_2014_Text_FINAL.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ideo" Target="https://www.youtube.com/embed/fU6uvKixSr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87E8427D-6FB1-4714-95B5-B7678A7B27A9}"/>
              </a:ext>
            </a:extLst>
          </p:cNvPr>
          <p:cNvSpPr>
            <a:spLocks noGrp="1" noChangeArrowheads="1"/>
          </p:cNvSpPr>
          <p:nvPr>
            <p:ph type="ctrTitle"/>
          </p:nvPr>
        </p:nvSpPr>
        <p:spPr>
          <a:xfrm>
            <a:off x="-76200" y="209550"/>
            <a:ext cx="12268200" cy="2228850"/>
          </a:xfrm>
        </p:spPr>
        <p:txBody>
          <a:bodyPr/>
          <a:lstStyle/>
          <a:p>
            <a:pPr eaLnBrk="1" hangingPunct="1"/>
            <a:r>
              <a:rPr lang="en-GB" altLang="en-US" sz="4800" dirty="0"/>
              <a:t>What are the effects of ethnicity on educational attainment?</a:t>
            </a:r>
            <a:endParaRPr lang="en-US" altLang="en-US" sz="4800" dirty="0"/>
          </a:p>
        </p:txBody>
      </p:sp>
      <p:sp>
        <p:nvSpPr>
          <p:cNvPr id="2051" name="Rectangle 5">
            <a:extLst>
              <a:ext uri="{FF2B5EF4-FFF2-40B4-BE49-F238E27FC236}">
                <a16:creationId xmlns:a16="http://schemas.microsoft.com/office/drawing/2014/main" id="{DA109C04-82DF-4D0F-B882-E90011E2E8F7}"/>
              </a:ext>
            </a:extLst>
          </p:cNvPr>
          <p:cNvSpPr>
            <a:spLocks noGrp="1" noChangeArrowheads="1"/>
          </p:cNvSpPr>
          <p:nvPr>
            <p:ph type="subTitle" idx="1"/>
          </p:nvPr>
        </p:nvSpPr>
        <p:spPr>
          <a:xfrm>
            <a:off x="0" y="2133600"/>
            <a:ext cx="12192000" cy="1219200"/>
          </a:xfrm>
        </p:spPr>
        <p:txBody>
          <a:bodyPr/>
          <a:lstStyle/>
          <a:p>
            <a:pPr eaLnBrk="1" hangingPunct="1"/>
            <a:r>
              <a:rPr lang="en-GB" altLang="en-US" dirty="0">
                <a:solidFill>
                  <a:srgbClr val="3366FF"/>
                </a:solidFill>
              </a:rPr>
              <a:t>Does your cultural background impact on your attainment in education?</a:t>
            </a:r>
          </a:p>
        </p:txBody>
      </p:sp>
      <p:pic>
        <p:nvPicPr>
          <p:cNvPr id="3" name="Online Media 2">
            <a:hlinkClick r:id="" action="ppaction://media"/>
            <a:extLst>
              <a:ext uri="{FF2B5EF4-FFF2-40B4-BE49-F238E27FC236}">
                <a16:creationId xmlns:a16="http://schemas.microsoft.com/office/drawing/2014/main" id="{D52F9EC7-6DE4-408F-B819-B95B4249BB4B}"/>
              </a:ext>
            </a:extLst>
          </p:cNvPr>
          <p:cNvPicPr>
            <a:picLocks noRot="1" noChangeAspect="1"/>
          </p:cNvPicPr>
          <p:nvPr>
            <a:videoFile r:link="rId1"/>
          </p:nvPr>
        </p:nvPicPr>
        <p:blipFill>
          <a:blip r:embed="rId4"/>
          <a:stretch>
            <a:fillRect/>
          </a:stretch>
        </p:blipFill>
        <p:spPr>
          <a:xfrm>
            <a:off x="609600" y="3657600"/>
            <a:ext cx="4460137" cy="2508827"/>
          </a:xfrm>
          <a:prstGeom prst="rect">
            <a:avLst/>
          </a:prstGeom>
        </p:spPr>
      </p:pic>
      <p:pic>
        <p:nvPicPr>
          <p:cNvPr id="4" name="Online Media 3">
            <a:hlinkClick r:id="" action="ppaction://media"/>
            <a:extLst>
              <a:ext uri="{FF2B5EF4-FFF2-40B4-BE49-F238E27FC236}">
                <a16:creationId xmlns:a16="http://schemas.microsoft.com/office/drawing/2014/main" id="{008E9AE7-06A3-4965-A20C-8A81F043A10B}"/>
              </a:ext>
            </a:extLst>
          </p:cNvPr>
          <p:cNvPicPr>
            <a:picLocks noRot="1" noChangeAspect="1"/>
          </p:cNvPicPr>
          <p:nvPr>
            <a:videoFile r:link="rId2"/>
          </p:nvPr>
        </p:nvPicPr>
        <p:blipFill>
          <a:blip r:embed="rId4"/>
          <a:stretch>
            <a:fillRect/>
          </a:stretch>
        </p:blipFill>
        <p:spPr>
          <a:xfrm>
            <a:off x="7239000" y="3657600"/>
            <a:ext cx="4460137" cy="250882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cTn>
                <p:tgtEl>
                  <p:spTgt spid="3"/>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736" name="Group 112">
            <a:extLst>
              <a:ext uri="{FF2B5EF4-FFF2-40B4-BE49-F238E27FC236}">
                <a16:creationId xmlns:a16="http://schemas.microsoft.com/office/drawing/2014/main" id="{330AEAD0-B852-4542-910A-C263175B7E9C}"/>
              </a:ext>
            </a:extLst>
          </p:cNvPr>
          <p:cNvGraphicFramePr>
            <a:graphicFrameLocks noGrp="1"/>
          </p:cNvGraphicFramePr>
          <p:nvPr/>
        </p:nvGraphicFramePr>
        <p:xfrm>
          <a:off x="2057400" y="533401"/>
          <a:ext cx="5715000" cy="5578475"/>
        </p:xfrm>
        <a:graphic>
          <a:graphicData uri="http://schemas.openxmlformats.org/drawingml/2006/table">
            <a:tbl>
              <a:tblPr/>
              <a:tblGrid>
                <a:gridCol w="1905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9145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Arial" charset="0"/>
                        </a:rPr>
                        <a:t>Ethnicity</a:t>
                      </a:r>
                      <a:endParaRPr kumimoji="0" lang="en-US" sz="1800" b="1" i="0" u="none" strike="noStrike" cap="none" normalizeH="0" baseline="0" dirty="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Arial" charset="0"/>
                        </a:rPr>
                        <a:t>%18-24 in higher education</a:t>
                      </a:r>
                      <a:endParaRPr kumimoji="0" lang="en-US" sz="1800" b="1" i="0" u="none" strike="noStrike" cap="none" normalizeH="0" baseline="0" dirty="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Arial" charset="0"/>
                        </a:rPr>
                        <a:t>%18-24 in Great Britain</a:t>
                      </a:r>
                      <a:endParaRPr kumimoji="0" lang="en-US" sz="1800" b="1" i="0" u="none" strike="noStrike" cap="none" normalizeH="0" baseline="0" dirty="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rPr>
                        <a:t>White</a:t>
                      </a:r>
                      <a:endParaRPr kumimoji="0" lang="en-US" sz="1800" b="0" i="0" u="none" strike="noStrike" cap="none" normalizeH="0" baseline="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85.2</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92</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rPr>
                        <a:t>Indian</a:t>
                      </a:r>
                      <a:endParaRPr kumimoji="0" lang="en-US" sz="1800" b="0" i="0" u="none" strike="noStrike" cap="none" normalizeH="0" baseline="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4.7</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2</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rPr>
                        <a:t>Pakistani</a:t>
                      </a:r>
                      <a:endParaRPr kumimoji="0" lang="en-US" sz="1800" b="0" i="0" u="none" strike="noStrike" cap="none" normalizeH="0" baseline="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2.7</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1.8</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rPr>
                        <a:t>Bangladeshi</a:t>
                      </a:r>
                      <a:endParaRPr kumimoji="0" lang="en-US" sz="1800" b="0" i="0" u="none" strike="noStrike" cap="none" normalizeH="0" baseline="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0.7</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0.7</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rPr>
                        <a:t>Chinese</a:t>
                      </a:r>
                      <a:endParaRPr kumimoji="0" lang="en-US" sz="1800" b="0" i="0" u="none" strike="noStrike" cap="none" normalizeH="0" baseline="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a:ln>
                            <a:noFill/>
                          </a:ln>
                          <a:solidFill>
                            <a:schemeClr val="tx1"/>
                          </a:solidFill>
                          <a:effectLst/>
                          <a:latin typeface="Arial" charset="0"/>
                        </a:rPr>
                        <a:t>1.0</a:t>
                      </a: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0.4</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rPr>
                        <a:t>Asian Other</a:t>
                      </a:r>
                      <a:endParaRPr kumimoji="0" lang="en-US" sz="1800" b="0" i="0" u="none" strike="noStrike" cap="none" normalizeH="0" baseline="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a:ln>
                            <a:noFill/>
                          </a:ln>
                          <a:solidFill>
                            <a:schemeClr val="tx1"/>
                          </a:solidFill>
                          <a:effectLst/>
                          <a:latin typeface="Arial" charset="0"/>
                        </a:rPr>
                        <a:t>1.2</a:t>
                      </a: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0.4</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rPr>
                        <a:t>Africans</a:t>
                      </a:r>
                      <a:endParaRPr kumimoji="0" lang="en-US" sz="1800" b="0" i="0" u="none" strike="noStrike" cap="none" normalizeH="0" baseline="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a:ln>
                            <a:noFill/>
                          </a:ln>
                          <a:solidFill>
                            <a:schemeClr val="tx1"/>
                          </a:solidFill>
                          <a:effectLst/>
                          <a:latin typeface="Arial" charset="0"/>
                        </a:rPr>
                        <a:t>1.4</a:t>
                      </a: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0.6</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rPr>
                        <a:t>Caribbeans</a:t>
                      </a:r>
                      <a:endParaRPr kumimoji="0" lang="en-US" sz="1800" b="0" i="0" u="none" strike="noStrike" cap="none" normalizeH="0" baseline="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a:ln>
                            <a:noFill/>
                          </a:ln>
                          <a:solidFill>
                            <a:schemeClr val="tx1"/>
                          </a:solidFill>
                          <a:effectLst/>
                          <a:latin typeface="Arial" charset="0"/>
                        </a:rPr>
                        <a:t>1.0</a:t>
                      </a:r>
                      <a:endParaRPr kumimoji="0" lang="en-US" sz="2800" b="0" i="0" u="none" strike="noStrike" cap="none" normalizeH="0" baseline="0" dirty="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0.9</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8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rPr>
                        <a:t>Black Other</a:t>
                      </a:r>
                      <a:endParaRPr kumimoji="0" lang="en-US" sz="1800" b="0" i="0" u="none" strike="noStrike" cap="none" normalizeH="0" baseline="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0.5</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0.7</a:t>
                      </a:r>
                      <a:endParaRPr kumimoji="0" lang="en-US" sz="28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6687" name="AutoShape 63">
            <a:extLst>
              <a:ext uri="{FF2B5EF4-FFF2-40B4-BE49-F238E27FC236}">
                <a16:creationId xmlns:a16="http://schemas.microsoft.com/office/drawing/2014/main" id="{A8B2DBC6-02B3-41E1-889E-30E2EA313358}"/>
              </a:ext>
            </a:extLst>
          </p:cNvPr>
          <p:cNvSpPr>
            <a:spLocks noChangeArrowheads="1"/>
          </p:cNvSpPr>
          <p:nvPr/>
        </p:nvSpPr>
        <p:spPr bwMode="auto">
          <a:xfrm>
            <a:off x="8077200" y="381000"/>
            <a:ext cx="2286000" cy="3429000"/>
          </a:xfrm>
          <a:prstGeom prst="wedgeRoundRectCallout">
            <a:avLst>
              <a:gd name="adj1" fmla="val -9514"/>
              <a:gd name="adj2" fmla="val 61157"/>
              <a:gd name="adj3" fmla="val 16667"/>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400" b="1">
                <a:solidFill>
                  <a:srgbClr val="3366FF"/>
                </a:solidFill>
              </a:rPr>
              <a:t>If you apply Halsey’s notion of Equality of Outcome, what should these figures look like?</a:t>
            </a:r>
            <a:endParaRPr lang="en-US" altLang="en-US" sz="2400" b="1">
              <a:solidFill>
                <a:srgbClr val="3366FF"/>
              </a:solidFill>
            </a:endParaRPr>
          </a:p>
        </p:txBody>
      </p:sp>
      <p:pic>
        <p:nvPicPr>
          <p:cNvPr id="11314" name="Picture 65" descr="silly-man">
            <a:extLst>
              <a:ext uri="{FF2B5EF4-FFF2-40B4-BE49-F238E27FC236}">
                <a16:creationId xmlns:a16="http://schemas.microsoft.com/office/drawing/2014/main" id="{84514282-C2BF-42DA-803B-5C67F93307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4419600"/>
            <a:ext cx="12001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8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4711754-C71B-4E04-B0C5-C78B536A974C}"/>
              </a:ext>
            </a:extLst>
          </p:cNvPr>
          <p:cNvSpPr>
            <a:spLocks noGrp="1" noChangeArrowheads="1"/>
          </p:cNvSpPr>
          <p:nvPr>
            <p:ph type="title"/>
          </p:nvPr>
        </p:nvSpPr>
        <p:spPr/>
        <p:txBody>
          <a:bodyPr/>
          <a:lstStyle/>
          <a:p>
            <a:pPr eaLnBrk="1" hangingPunct="1"/>
            <a:r>
              <a:rPr lang="en-GB" altLang="en-US"/>
              <a:t>Government data</a:t>
            </a:r>
            <a:endParaRPr lang="en-US" altLang="en-US"/>
          </a:p>
        </p:txBody>
      </p:sp>
      <p:sp>
        <p:nvSpPr>
          <p:cNvPr id="12291" name="Rectangle 3">
            <a:extLst>
              <a:ext uri="{FF2B5EF4-FFF2-40B4-BE49-F238E27FC236}">
                <a16:creationId xmlns:a16="http://schemas.microsoft.com/office/drawing/2014/main" id="{0D531315-B917-4DE2-AADB-73AEAC1CD5BF}"/>
              </a:ext>
            </a:extLst>
          </p:cNvPr>
          <p:cNvSpPr>
            <a:spLocks noGrp="1" noChangeArrowheads="1"/>
          </p:cNvSpPr>
          <p:nvPr>
            <p:ph type="body" idx="1"/>
          </p:nvPr>
        </p:nvSpPr>
        <p:spPr/>
        <p:txBody>
          <a:bodyPr/>
          <a:lstStyle/>
          <a:p>
            <a:pPr eaLnBrk="1" hangingPunct="1"/>
            <a:r>
              <a:rPr lang="en-US" altLang="en-US" dirty="0"/>
              <a:t>The rate of permanent exclusions of black pupils (pupils reported to be in the Black Caribbean, Black African and Black Other ethnic groups) in all secondary schools is 1.1 per cent compared to 0.3 per cent for all other pupils. </a:t>
            </a:r>
          </a:p>
          <a:p>
            <a:pPr eaLnBrk="1" hangingPunct="1"/>
            <a:endParaRPr lang="en-US" altLang="en-US" dirty="0"/>
          </a:p>
          <a:p>
            <a:pPr eaLnBrk="1" hangingPunct="1"/>
            <a:r>
              <a:rPr lang="en-GB" altLang="en-US" dirty="0">
                <a:hlinkClick r:id="rId2"/>
              </a:rPr>
              <a:t>GCSE AND EQUIVALENT ATTAINMENT BY PUPIL   CHARACTERISTICS IN ENGLAND, 2012/13</a:t>
            </a:r>
            <a:endParaRPr lang="en-GB" altLang="en-US" dirty="0"/>
          </a:p>
          <a:p>
            <a:pPr marL="0" indent="0" eaLnBrk="1" hangingPunct="1">
              <a:buNone/>
            </a:pPr>
            <a:endParaRPr lang="en-US" altLang="en-US" dirty="0"/>
          </a:p>
          <a:p>
            <a:pPr algn="r" eaLnBrk="1" hangingPunct="1">
              <a:buFontTx/>
              <a:buNone/>
            </a:pPr>
            <a:r>
              <a:rPr lang="en-GB" altLang="en-US" sz="1800" dirty="0">
                <a:solidFill>
                  <a:srgbClr val="FF0000"/>
                </a:solidFill>
              </a:rPr>
              <a:t>Department for Children, Schools and Families</a:t>
            </a:r>
            <a:endParaRPr lang="en-US" altLang="en-US" sz="18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CA4D544-5701-418A-BD1C-D0D6E103B4CE}"/>
              </a:ext>
            </a:extLst>
          </p:cNvPr>
          <p:cNvSpPr>
            <a:spLocks noGrp="1" noChangeArrowheads="1"/>
          </p:cNvSpPr>
          <p:nvPr>
            <p:ph type="title"/>
          </p:nvPr>
        </p:nvSpPr>
        <p:spPr/>
        <p:txBody>
          <a:bodyPr/>
          <a:lstStyle/>
          <a:p>
            <a:pPr eaLnBrk="1" hangingPunct="1"/>
            <a:r>
              <a:rPr lang="en-GB" altLang="en-US"/>
              <a:t>Explanations for the patterns</a:t>
            </a:r>
            <a:endParaRPr lang="en-US" altLang="en-US"/>
          </a:p>
        </p:txBody>
      </p:sp>
      <p:sp>
        <p:nvSpPr>
          <p:cNvPr id="27651" name="Rectangle 3">
            <a:extLst>
              <a:ext uri="{FF2B5EF4-FFF2-40B4-BE49-F238E27FC236}">
                <a16:creationId xmlns:a16="http://schemas.microsoft.com/office/drawing/2014/main" id="{601A9AEE-24F3-46F5-A0ED-FBCD50B40F5D}"/>
              </a:ext>
            </a:extLst>
          </p:cNvPr>
          <p:cNvSpPr>
            <a:spLocks noGrp="1" noChangeArrowheads="1"/>
          </p:cNvSpPr>
          <p:nvPr>
            <p:ph type="body" idx="1"/>
          </p:nvPr>
        </p:nvSpPr>
        <p:spPr>
          <a:xfrm>
            <a:off x="1981200" y="1600200"/>
            <a:ext cx="8229600" cy="4953000"/>
          </a:xfrm>
        </p:spPr>
        <p:txBody>
          <a:bodyPr/>
          <a:lstStyle/>
          <a:p>
            <a:pPr eaLnBrk="1" hangingPunct="1">
              <a:lnSpc>
                <a:spcPct val="90000"/>
              </a:lnSpc>
            </a:pPr>
            <a:r>
              <a:rPr lang="en-GB" altLang="en-US"/>
              <a:t>Different ethnic groups have different levels of intelligence (Jenson, James Watson)</a:t>
            </a:r>
          </a:p>
          <a:p>
            <a:pPr eaLnBrk="1" hangingPunct="1">
              <a:lnSpc>
                <a:spcPct val="90000"/>
              </a:lnSpc>
            </a:pPr>
            <a:endParaRPr lang="en-GB" altLang="en-US">
              <a:solidFill>
                <a:srgbClr val="FF0000"/>
              </a:solidFill>
            </a:endParaRPr>
          </a:p>
          <a:p>
            <a:pPr eaLnBrk="1" hangingPunct="1">
              <a:lnSpc>
                <a:spcPct val="90000"/>
              </a:lnSpc>
            </a:pPr>
            <a:r>
              <a:rPr lang="en-GB" altLang="en-US">
                <a:solidFill>
                  <a:srgbClr val="3366FF"/>
                </a:solidFill>
              </a:rPr>
              <a:t>Ethnic minorities experience racism in school and society (DFeS)</a:t>
            </a:r>
          </a:p>
          <a:p>
            <a:pPr eaLnBrk="1" hangingPunct="1">
              <a:lnSpc>
                <a:spcPct val="90000"/>
              </a:lnSpc>
            </a:pPr>
            <a:endParaRPr lang="en-GB" altLang="en-US">
              <a:solidFill>
                <a:srgbClr val="3366FF"/>
              </a:solidFill>
            </a:endParaRPr>
          </a:p>
          <a:p>
            <a:pPr eaLnBrk="1" hangingPunct="1">
              <a:lnSpc>
                <a:spcPct val="90000"/>
              </a:lnSpc>
            </a:pPr>
            <a:r>
              <a:rPr lang="en-GB" altLang="en-US">
                <a:solidFill>
                  <a:srgbClr val="33CC33"/>
                </a:solidFill>
              </a:rPr>
              <a:t>Ethnic minorities have a different culture that advantages or disadvantages them (Sewell)</a:t>
            </a:r>
            <a:endParaRPr lang="en-US" altLang="en-US">
              <a:solidFill>
                <a:srgbClr val="33CC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561CA87-B516-43D2-A445-C8CA21EEF6E8}"/>
              </a:ext>
            </a:extLst>
          </p:cNvPr>
          <p:cNvSpPr>
            <a:spLocks noGrp="1" noChangeArrowheads="1"/>
          </p:cNvSpPr>
          <p:nvPr>
            <p:ph type="title"/>
          </p:nvPr>
        </p:nvSpPr>
        <p:spPr/>
        <p:txBody>
          <a:bodyPr/>
          <a:lstStyle/>
          <a:p>
            <a:pPr eaLnBrk="1" hangingPunct="1"/>
            <a:r>
              <a:rPr lang="en-GB" altLang="en-US" b="1">
                <a:solidFill>
                  <a:schemeClr val="tx1"/>
                </a:solidFill>
              </a:rPr>
              <a:t>AO3 practice</a:t>
            </a:r>
            <a:endParaRPr lang="en-US" altLang="en-US" b="1">
              <a:solidFill>
                <a:schemeClr val="tx1"/>
              </a:solidFill>
            </a:endParaRPr>
          </a:p>
        </p:txBody>
      </p:sp>
      <p:sp>
        <p:nvSpPr>
          <p:cNvPr id="14339" name="Rectangle 3">
            <a:extLst>
              <a:ext uri="{FF2B5EF4-FFF2-40B4-BE49-F238E27FC236}">
                <a16:creationId xmlns:a16="http://schemas.microsoft.com/office/drawing/2014/main" id="{DCA886C4-80F7-4FA7-83A0-5FC1C9765297}"/>
              </a:ext>
            </a:extLst>
          </p:cNvPr>
          <p:cNvSpPr>
            <a:spLocks noGrp="1" noChangeArrowheads="1"/>
          </p:cNvSpPr>
          <p:nvPr>
            <p:ph type="body" idx="1"/>
          </p:nvPr>
        </p:nvSpPr>
        <p:spPr>
          <a:noFill/>
        </p:spPr>
        <p:txBody>
          <a:bodyPr anchor="ctr"/>
          <a:lstStyle/>
          <a:p>
            <a:pPr marL="174625" indent="0" eaLnBrk="1" hangingPunct="1">
              <a:buNone/>
            </a:pPr>
            <a:r>
              <a:rPr lang="en-GB" altLang="en-US"/>
              <a:t>Try to think of at least </a:t>
            </a:r>
            <a:r>
              <a:rPr lang="en-GB" altLang="en-US">
                <a:solidFill>
                  <a:srgbClr val="FF00FF"/>
                </a:solidFill>
              </a:rPr>
              <a:t>one</a:t>
            </a:r>
            <a:r>
              <a:rPr lang="en-GB" altLang="en-US"/>
              <a:t> possible argument that </a:t>
            </a:r>
            <a:r>
              <a:rPr lang="en-GB" altLang="en-US">
                <a:solidFill>
                  <a:srgbClr val="FF00FF"/>
                </a:solidFill>
              </a:rPr>
              <a:t>supports</a:t>
            </a:r>
            <a:r>
              <a:rPr lang="en-GB" altLang="en-US"/>
              <a:t> and </a:t>
            </a:r>
            <a:r>
              <a:rPr lang="en-GB" altLang="en-US">
                <a:solidFill>
                  <a:srgbClr val="FF0000"/>
                </a:solidFill>
              </a:rPr>
              <a:t>one</a:t>
            </a:r>
            <a:r>
              <a:rPr lang="en-GB" altLang="en-US"/>
              <a:t> argument that </a:t>
            </a:r>
            <a:r>
              <a:rPr lang="en-GB" altLang="en-US">
                <a:solidFill>
                  <a:srgbClr val="FF0000"/>
                </a:solidFill>
              </a:rPr>
              <a:t>rejects</a:t>
            </a:r>
            <a:r>
              <a:rPr lang="en-GB" altLang="en-US"/>
              <a:t> each of the suggested explanations for the under attainment of minority ethnic groups in British schools.</a:t>
            </a:r>
          </a:p>
          <a:p>
            <a:pPr marL="174625" indent="0" eaLnBrk="1" hangingPunct="1">
              <a:buNone/>
            </a:pPr>
            <a:endParaRPr lang="en-GB" altLang="en-US"/>
          </a:p>
          <a:p>
            <a:pPr marL="174625" indent="0" eaLnBrk="1" hangingPunct="1">
              <a:buNone/>
            </a:pPr>
            <a:r>
              <a:rPr lang="en-GB" altLang="en-US"/>
              <a:t>Which explanation do you find most satisfactory? What evidence can you offer?</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064CA9E-EB65-4C24-BA6D-2F9260D8E08F}"/>
              </a:ext>
            </a:extLst>
          </p:cNvPr>
          <p:cNvSpPr>
            <a:spLocks noGrp="1" noChangeArrowheads="1"/>
          </p:cNvSpPr>
          <p:nvPr>
            <p:ph type="title"/>
          </p:nvPr>
        </p:nvSpPr>
        <p:spPr/>
        <p:txBody>
          <a:bodyPr/>
          <a:lstStyle/>
          <a:p>
            <a:pPr eaLnBrk="1" hangingPunct="1"/>
            <a:r>
              <a:rPr lang="en-GB" altLang="en-US"/>
              <a:t>Steve Strand - research</a:t>
            </a:r>
            <a:endParaRPr lang="en-US" altLang="en-US"/>
          </a:p>
        </p:txBody>
      </p:sp>
      <p:sp>
        <p:nvSpPr>
          <p:cNvPr id="15363" name="Rectangle 3">
            <a:extLst>
              <a:ext uri="{FF2B5EF4-FFF2-40B4-BE49-F238E27FC236}">
                <a16:creationId xmlns:a16="http://schemas.microsoft.com/office/drawing/2014/main" id="{9B32BD6E-C024-4536-9618-F2BABECDF846}"/>
              </a:ext>
            </a:extLst>
          </p:cNvPr>
          <p:cNvSpPr>
            <a:spLocks noGrp="1" noChangeArrowheads="1"/>
          </p:cNvSpPr>
          <p:nvPr>
            <p:ph type="body" idx="1"/>
          </p:nvPr>
        </p:nvSpPr>
        <p:spPr>
          <a:xfrm>
            <a:off x="1981200" y="1752601"/>
            <a:ext cx="8229600" cy="4525963"/>
          </a:xfrm>
        </p:spPr>
        <p:txBody>
          <a:bodyPr/>
          <a:lstStyle/>
          <a:p>
            <a:pPr eaLnBrk="1" hangingPunct="1"/>
            <a:r>
              <a:rPr lang="en-GB" altLang="en-US"/>
              <a:t>Most ethnic minority groups have </a:t>
            </a:r>
          </a:p>
          <a:p>
            <a:pPr lvl="1" eaLnBrk="1" hangingPunct="1"/>
            <a:r>
              <a:rPr lang="en-GB" altLang="en-US" i="1"/>
              <a:t>higher parental and pupil educational aspirations, </a:t>
            </a:r>
          </a:p>
          <a:p>
            <a:pPr lvl="1" eaLnBrk="1" hangingPunct="1"/>
            <a:r>
              <a:rPr lang="en-GB" altLang="en-US" i="1"/>
              <a:t>more positive attitudes to school, </a:t>
            </a:r>
          </a:p>
          <a:p>
            <a:pPr lvl="1" eaLnBrk="1" hangingPunct="1"/>
            <a:r>
              <a:rPr lang="en-GB" altLang="en-US" i="1"/>
              <a:t>do more homework</a:t>
            </a:r>
            <a:r>
              <a:rPr lang="en-GB" altLang="en-US"/>
              <a:t> </a:t>
            </a:r>
          </a:p>
          <a:p>
            <a:pPr eaLnBrk="1" hangingPunct="1"/>
            <a:r>
              <a:rPr lang="en-GB" altLang="en-US"/>
              <a:t>but do not get the same rewards as White British pupils for this extra effort.</a:t>
            </a:r>
          </a:p>
          <a:p>
            <a:pPr eaLnBrk="1" hangingPunct="1"/>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9244AA1-5B62-4426-A477-E3DDA7181B34}"/>
              </a:ext>
            </a:extLst>
          </p:cNvPr>
          <p:cNvSpPr>
            <a:spLocks noGrp="1" noChangeArrowheads="1"/>
          </p:cNvSpPr>
          <p:nvPr>
            <p:ph type="title"/>
          </p:nvPr>
        </p:nvSpPr>
        <p:spPr/>
        <p:txBody>
          <a:bodyPr/>
          <a:lstStyle/>
          <a:p>
            <a:pPr eaLnBrk="1" hangingPunct="1"/>
            <a:r>
              <a:rPr lang="en-GB" altLang="en-US"/>
              <a:t>Important Research Study</a:t>
            </a:r>
          </a:p>
        </p:txBody>
      </p:sp>
      <p:sp>
        <p:nvSpPr>
          <p:cNvPr id="16387" name="Content Placeholder 2">
            <a:extLst>
              <a:ext uri="{FF2B5EF4-FFF2-40B4-BE49-F238E27FC236}">
                <a16:creationId xmlns:a16="http://schemas.microsoft.com/office/drawing/2014/main" id="{081CAAF7-6FE5-4847-921D-EE7629F0C191}"/>
              </a:ext>
            </a:extLst>
          </p:cNvPr>
          <p:cNvSpPr>
            <a:spLocks noGrp="1" noChangeArrowheads="1"/>
          </p:cNvSpPr>
          <p:nvPr>
            <p:ph idx="1"/>
          </p:nvPr>
        </p:nvSpPr>
        <p:spPr/>
        <p:txBody>
          <a:bodyPr/>
          <a:lstStyle/>
          <a:p>
            <a:pPr eaLnBrk="1" hangingPunct="1"/>
            <a:r>
              <a:rPr lang="en-GB" altLang="en-US"/>
              <a:t>Modood (2004)</a:t>
            </a:r>
          </a:p>
          <a:p>
            <a:pPr eaLnBrk="1" hangingPunct="1"/>
            <a:r>
              <a:rPr lang="en-GB" altLang="en-US" sz="2800"/>
              <a:t>Investigated success of some ethnic minority groups</a:t>
            </a:r>
          </a:p>
          <a:p>
            <a:pPr eaLnBrk="1" hangingPunct="1"/>
            <a:r>
              <a:rPr lang="en-GB" altLang="en-US" sz="2800"/>
              <a:t>Used Official statistics from Dfes.</a:t>
            </a:r>
          </a:p>
          <a:p>
            <a:pPr eaLnBrk="1" hangingPunct="1"/>
            <a:r>
              <a:rPr lang="en-GB" altLang="en-US" sz="2800"/>
              <a:t>Found some ethnic minorities do well because of ‘cultural capital’ in previous countries families were well to do and influential.</a:t>
            </a:r>
          </a:p>
          <a:p>
            <a:pPr eaLnBrk="1" hangingPunct="1"/>
            <a:r>
              <a:rPr lang="en-GB" altLang="en-US" sz="2800"/>
              <a:t>Evaluation ??</a:t>
            </a:r>
          </a:p>
          <a:p>
            <a:pPr eaLnBrk="1" hangingPunct="1"/>
            <a:r>
              <a:rPr lang="en-GB" altLang="en-US" sz="2800"/>
              <a:t>How does this compare to what Sewell found?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50497FA-8ABA-4D14-9215-91417BF045E5}"/>
              </a:ext>
            </a:extLst>
          </p:cNvPr>
          <p:cNvSpPr>
            <a:spLocks noGrp="1" noChangeArrowheads="1"/>
          </p:cNvSpPr>
          <p:nvPr>
            <p:ph type="title"/>
          </p:nvPr>
        </p:nvSpPr>
        <p:spPr/>
        <p:txBody>
          <a:bodyPr/>
          <a:lstStyle/>
          <a:p>
            <a:r>
              <a:rPr lang="en-GB" altLang="en-US"/>
              <a:t>Plenary</a:t>
            </a:r>
          </a:p>
        </p:txBody>
      </p:sp>
      <p:sp>
        <p:nvSpPr>
          <p:cNvPr id="17411" name="Content Placeholder 2">
            <a:extLst>
              <a:ext uri="{FF2B5EF4-FFF2-40B4-BE49-F238E27FC236}">
                <a16:creationId xmlns:a16="http://schemas.microsoft.com/office/drawing/2014/main" id="{E2346D44-91FF-4E1E-93BB-ADA1EB201934}"/>
              </a:ext>
            </a:extLst>
          </p:cNvPr>
          <p:cNvSpPr>
            <a:spLocks noGrp="1" noChangeArrowheads="1"/>
          </p:cNvSpPr>
          <p:nvPr>
            <p:ph idx="1"/>
          </p:nvPr>
        </p:nvSpPr>
        <p:spPr>
          <a:xfrm>
            <a:off x="1981200" y="1143001"/>
            <a:ext cx="8229600" cy="4525963"/>
          </a:xfrm>
        </p:spPr>
        <p:txBody>
          <a:bodyPr/>
          <a:lstStyle/>
          <a:p>
            <a:r>
              <a:rPr lang="en-GB" altLang="en-US"/>
              <a:t>Outline and explain patterns of attainment by ethnicity (15). </a:t>
            </a:r>
          </a:p>
          <a:p>
            <a:r>
              <a:rPr lang="en-GB" altLang="en-US"/>
              <a:t>Summarise the patterns of educational attainment and ethnicity you have learned today.</a:t>
            </a:r>
          </a:p>
          <a:p>
            <a:r>
              <a:rPr lang="en-GB" altLang="en-US"/>
              <a:t>Point (example)</a:t>
            </a:r>
          </a:p>
          <a:p>
            <a:r>
              <a:rPr lang="en-GB" altLang="en-US"/>
              <a:t>Evidence shows that some ethnic minority children are treated differently because of institutional racism in schools</a:t>
            </a:r>
          </a:p>
          <a:p>
            <a:endParaRPr lang="en-GB" altLang="en-US"/>
          </a:p>
          <a:p>
            <a:endParaRPr lang="en-GB"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8B30E372-3BFC-4AD1-86C6-4DC4833B93C9}"/>
              </a:ext>
            </a:extLst>
          </p:cNvPr>
          <p:cNvSpPr>
            <a:spLocks noGrp="1" noChangeArrowheads="1"/>
          </p:cNvSpPr>
          <p:nvPr>
            <p:ph type="title"/>
          </p:nvPr>
        </p:nvSpPr>
        <p:spPr/>
        <p:txBody>
          <a:bodyPr/>
          <a:lstStyle/>
          <a:p>
            <a:pPr eaLnBrk="1" hangingPunct="1"/>
            <a:r>
              <a:rPr lang="en-GB" altLang="en-US"/>
              <a:t>Independent study</a:t>
            </a:r>
            <a:endParaRPr lang="en-US" altLang="en-US"/>
          </a:p>
        </p:txBody>
      </p:sp>
      <p:sp>
        <p:nvSpPr>
          <p:cNvPr id="31749" name="Rectangle 5">
            <a:extLst>
              <a:ext uri="{FF2B5EF4-FFF2-40B4-BE49-F238E27FC236}">
                <a16:creationId xmlns:a16="http://schemas.microsoft.com/office/drawing/2014/main" id="{8D00E6EF-4328-4F4C-8C3E-FED519E1902E}"/>
              </a:ext>
            </a:extLst>
          </p:cNvPr>
          <p:cNvSpPr>
            <a:spLocks noGrp="1" noChangeArrowheads="1"/>
          </p:cNvSpPr>
          <p:nvPr>
            <p:ph type="body" idx="1"/>
          </p:nvPr>
        </p:nvSpPr>
        <p:spPr/>
        <p:txBody>
          <a:bodyPr/>
          <a:lstStyle/>
          <a:p>
            <a:pPr eaLnBrk="1" hangingPunct="1">
              <a:buFontTx/>
              <a:buNone/>
            </a:pPr>
            <a:r>
              <a:rPr lang="en-GB" altLang="en-US"/>
              <a:t>Plan out an essay on:</a:t>
            </a:r>
          </a:p>
          <a:p>
            <a:pPr eaLnBrk="1" hangingPunct="1"/>
            <a:endParaRPr lang="en-GB" altLang="en-US"/>
          </a:p>
          <a:p>
            <a:pPr algn="ctr" eaLnBrk="1" hangingPunct="1">
              <a:buFontTx/>
              <a:buNone/>
            </a:pPr>
            <a:r>
              <a:rPr lang="en-GB" altLang="en-US">
                <a:solidFill>
                  <a:srgbClr val="3366FF"/>
                </a:solidFill>
              </a:rPr>
              <a:t>Outline and explain the relationship between ethnicity and educational attainment.</a:t>
            </a:r>
          </a:p>
          <a:p>
            <a:pPr algn="ctr" eaLnBrk="1" hangingPunct="1">
              <a:buFontTx/>
              <a:buNone/>
            </a:pPr>
            <a:endParaRPr lang="en-GB" altLang="en-US">
              <a:solidFill>
                <a:srgbClr val="3366FF"/>
              </a:solidFill>
            </a:endParaRPr>
          </a:p>
          <a:p>
            <a:pPr eaLnBrk="1" hangingPunct="1"/>
            <a:r>
              <a:rPr lang="en-GB" altLang="en-US"/>
              <a:t>What AO1/2 points would you make?</a:t>
            </a:r>
          </a:p>
          <a:p>
            <a:pPr eaLnBrk="1" hangingPunct="1"/>
            <a:r>
              <a:rPr lang="en-GB" altLang="en-US">
                <a:solidFill>
                  <a:srgbClr val="FF00FF"/>
                </a:solidFill>
              </a:rPr>
              <a:t>What AO3 points would you make?</a:t>
            </a:r>
          </a:p>
          <a:p>
            <a:pPr eaLnBrk="1" hangingPunct="1"/>
            <a:endParaRPr lang="en-US" altLang="en-US">
              <a:solidFill>
                <a:srgbClr val="FF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9">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CC26D7EE-1851-447D-9E78-1A442BAF9B3F}"/>
              </a:ext>
            </a:extLst>
          </p:cNvPr>
          <p:cNvSpPr>
            <a:spLocks noGrp="1" noChangeArrowheads="1"/>
          </p:cNvSpPr>
          <p:nvPr>
            <p:ph type="ctrTitle"/>
          </p:nvPr>
        </p:nvSpPr>
        <p:spPr/>
        <p:txBody>
          <a:bodyPr/>
          <a:lstStyle/>
          <a:p>
            <a:pPr eaLnBrk="1" hangingPunct="1"/>
            <a:r>
              <a:rPr lang="en-GB" altLang="en-US"/>
              <a:t>The end</a:t>
            </a:r>
            <a:endParaRPr lang="en-US" altLang="en-US"/>
          </a:p>
        </p:txBody>
      </p:sp>
      <p:sp>
        <p:nvSpPr>
          <p:cNvPr id="19459" name="Rectangle 5">
            <a:extLst>
              <a:ext uri="{FF2B5EF4-FFF2-40B4-BE49-F238E27FC236}">
                <a16:creationId xmlns:a16="http://schemas.microsoft.com/office/drawing/2014/main" id="{2BE33246-EBBB-4C1F-8976-90B8806AD6BF}"/>
              </a:ext>
            </a:extLst>
          </p:cNvPr>
          <p:cNvSpPr>
            <a:spLocks noGrp="1" noChangeArrowheads="1"/>
          </p:cNvSpPr>
          <p:nvPr>
            <p:ph type="subTitle" idx="1"/>
          </p:nvPr>
        </p:nvSpPr>
        <p:spPr/>
        <p:txBody>
          <a:bodyPr/>
          <a:lstStyle/>
          <a:p>
            <a:pPr eaLnBrk="1" hangingPunct="1"/>
            <a:r>
              <a:rPr lang="en-GB" altLang="en-US"/>
              <a:t>If you have suggestions for improvement, see your teacher</a:t>
            </a:r>
            <a:endParaRPr lang="en-US" altLang="en-US"/>
          </a:p>
        </p:txBody>
      </p:sp>
      <p:pic>
        <p:nvPicPr>
          <p:cNvPr id="19460" name="Picture 7" descr="rainbow">
            <a:extLst>
              <a:ext uri="{FF2B5EF4-FFF2-40B4-BE49-F238E27FC236}">
                <a16:creationId xmlns:a16="http://schemas.microsoft.com/office/drawing/2014/main" id="{2F378A4A-67F9-470C-B217-F4A6DC0C16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503238"/>
            <a:ext cx="2514600"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8" descr="rainbow">
            <a:extLst>
              <a:ext uri="{FF2B5EF4-FFF2-40B4-BE49-F238E27FC236}">
                <a16:creationId xmlns:a16="http://schemas.microsoft.com/office/drawing/2014/main" id="{2B3B8096-DB9A-41A2-B35B-4FEEC6D7F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5334001"/>
            <a:ext cx="1447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84051BC8-E4C8-4FCF-BB05-C87830F259EB}"/>
              </a:ext>
            </a:extLst>
          </p:cNvPr>
          <p:cNvSpPr>
            <a:spLocks noGrp="1" noChangeArrowheads="1"/>
          </p:cNvSpPr>
          <p:nvPr>
            <p:ph type="title" idx="4294967295"/>
          </p:nvPr>
        </p:nvSpPr>
        <p:spPr/>
        <p:txBody>
          <a:bodyPr vert="horz" wrap="square" lIns="0" tIns="45720" rIns="0" bIns="0" numCol="1" anchor="b" anchorCtr="0" compatLnSpc="1">
            <a:prstTxWarp prst="textNoShape">
              <a:avLst/>
            </a:prstTxWarp>
          </a:bodyPr>
          <a:lstStyle/>
          <a:p>
            <a:pPr eaLnBrk="1" hangingPunct="1"/>
            <a:r>
              <a:rPr lang="en-GB" altLang="en-US"/>
              <a:t>Sociological Targets</a:t>
            </a:r>
          </a:p>
        </p:txBody>
      </p:sp>
      <p:sp>
        <p:nvSpPr>
          <p:cNvPr id="3075" name="Content Placeholder 2">
            <a:extLst>
              <a:ext uri="{FF2B5EF4-FFF2-40B4-BE49-F238E27FC236}">
                <a16:creationId xmlns:a16="http://schemas.microsoft.com/office/drawing/2014/main" id="{5D62ED59-A4B0-4BAF-A4DD-A93FEBE37FAA}"/>
              </a:ext>
            </a:extLst>
          </p:cNvPr>
          <p:cNvSpPr>
            <a:spLocks noGrp="1" noChangeArrowheads="1"/>
          </p:cNvSpPr>
          <p:nvPr>
            <p:ph idx="4294967295"/>
          </p:nvPr>
        </p:nvSpPr>
        <p:spPr/>
        <p:txBody>
          <a:bodyPr/>
          <a:lstStyle/>
          <a:p>
            <a:pPr marL="273050" indent="-273050" eaLnBrk="1" hangingPunct="1"/>
            <a:r>
              <a:rPr lang="en-GB" altLang="en-US"/>
              <a:t>You will understand that ethnicity is a variable affecting educational attainment.</a:t>
            </a:r>
          </a:p>
          <a:p>
            <a:pPr marL="273050" indent="-273050" eaLnBrk="1" hangingPunct="1"/>
            <a:endParaRPr lang="en-GB" altLang="en-US"/>
          </a:p>
          <a:p>
            <a:pPr marL="273050" indent="-273050" eaLnBrk="1" hangingPunct="1"/>
            <a:r>
              <a:rPr lang="en-GB" altLang="en-US"/>
              <a:t>Some minority ethnic groups achieve significantly better than the average group.</a:t>
            </a:r>
          </a:p>
          <a:p>
            <a:pPr marL="273050" indent="-273050" eaLnBrk="1" hangingPunct="1"/>
            <a:endParaRPr lang="en-GB" altLang="en-US"/>
          </a:p>
          <a:p>
            <a:pPr marL="273050" indent="-273050" eaLnBrk="1" hangingPunct="1"/>
            <a:r>
              <a:rPr lang="en-GB" altLang="en-US"/>
              <a:t>Other ethnic groups appear to be disadvantaged by education systems in UK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0F37ED7-4191-406E-9A1F-2B859576ABA4}"/>
              </a:ext>
            </a:extLst>
          </p:cNvPr>
          <p:cNvSpPr>
            <a:spLocks noGrp="1" noChangeArrowheads="1"/>
          </p:cNvSpPr>
          <p:nvPr>
            <p:ph type="title" idx="4294967295"/>
          </p:nvPr>
        </p:nvSpPr>
        <p:spPr/>
        <p:txBody>
          <a:bodyPr vert="horz" wrap="square" lIns="0" tIns="45720" rIns="0" bIns="0" numCol="1" anchor="b" anchorCtr="0" compatLnSpc="1">
            <a:prstTxWarp prst="textNoShape">
              <a:avLst/>
            </a:prstTxWarp>
          </a:bodyPr>
          <a:lstStyle/>
          <a:p>
            <a:pPr eaLnBrk="1" hangingPunct="1"/>
            <a:r>
              <a:rPr lang="en-GB" altLang="en-US"/>
              <a:t>Personal targets</a:t>
            </a:r>
          </a:p>
        </p:txBody>
      </p:sp>
      <p:sp>
        <p:nvSpPr>
          <p:cNvPr id="4099" name="Content Placeholder 2">
            <a:extLst>
              <a:ext uri="{FF2B5EF4-FFF2-40B4-BE49-F238E27FC236}">
                <a16:creationId xmlns:a16="http://schemas.microsoft.com/office/drawing/2014/main" id="{9E752B2B-5390-4F08-BD03-C9B7687E0A2D}"/>
              </a:ext>
            </a:extLst>
          </p:cNvPr>
          <p:cNvSpPr>
            <a:spLocks noGrp="1" noChangeArrowheads="1"/>
          </p:cNvSpPr>
          <p:nvPr>
            <p:ph idx="4294967295"/>
          </p:nvPr>
        </p:nvSpPr>
        <p:spPr>
          <a:xfrm>
            <a:off x="609600" y="2133601"/>
            <a:ext cx="11201400" cy="3992563"/>
          </a:xfrm>
        </p:spPr>
        <p:txBody>
          <a:bodyPr/>
          <a:lstStyle/>
          <a:p>
            <a:pPr marL="814388" indent="-814388" eaLnBrk="1" hangingPunct="1">
              <a:lnSpc>
                <a:spcPct val="90000"/>
              </a:lnSpc>
              <a:buFont typeface="Wingdings" panose="05000000000000000000" pitchFamily="2" charset="2"/>
              <a:buChar char=""/>
            </a:pPr>
            <a:r>
              <a:rPr lang="en-GB" altLang="en-US" sz="3600" dirty="0">
                <a:solidFill>
                  <a:srgbClr val="3366FF"/>
                </a:solidFill>
              </a:rPr>
              <a:t>To understand the importance of official statistics.</a:t>
            </a:r>
          </a:p>
          <a:p>
            <a:pPr marL="814388" indent="-814388" eaLnBrk="1" hangingPunct="1">
              <a:lnSpc>
                <a:spcPct val="90000"/>
              </a:lnSpc>
              <a:buFont typeface="Wingdings" panose="05000000000000000000" pitchFamily="2" charset="2"/>
              <a:buChar char=""/>
            </a:pPr>
            <a:endParaRPr lang="en-GB" altLang="en-US" sz="3600" dirty="0">
              <a:solidFill>
                <a:srgbClr val="3366FF"/>
              </a:solidFill>
            </a:endParaRPr>
          </a:p>
          <a:p>
            <a:pPr marL="814388" indent="-814388" eaLnBrk="1" hangingPunct="1">
              <a:lnSpc>
                <a:spcPct val="90000"/>
              </a:lnSpc>
              <a:buFont typeface="Wingdings" panose="05000000000000000000" pitchFamily="2" charset="2"/>
              <a:buChar char=""/>
            </a:pPr>
            <a:r>
              <a:rPr lang="en-GB" altLang="en-US" sz="3600" dirty="0"/>
              <a:t>To interpret official statistics</a:t>
            </a:r>
          </a:p>
          <a:p>
            <a:pPr marL="814388" indent="-814388" eaLnBrk="1" hangingPunct="1">
              <a:lnSpc>
                <a:spcPct val="90000"/>
              </a:lnSpc>
              <a:buFont typeface="Wingdings" panose="05000000000000000000" pitchFamily="2" charset="2"/>
              <a:buChar char=""/>
            </a:pPr>
            <a:r>
              <a:rPr lang="en-GB" altLang="en-US" sz="3600" dirty="0">
                <a:solidFill>
                  <a:srgbClr val="FF00FF"/>
                </a:solidFill>
              </a:rPr>
              <a:t>To work with others in class </a:t>
            </a:r>
          </a:p>
          <a:p>
            <a:pPr marL="814388" indent="-814388" eaLnBrk="1" hangingPunct="1">
              <a:lnSpc>
                <a:spcPct val="90000"/>
              </a:lnSpc>
              <a:buFont typeface="Wingdings" panose="05000000000000000000" pitchFamily="2" charset="2"/>
              <a:buChar char=""/>
            </a:pPr>
            <a:endParaRPr lang="en-GB" altLang="en-US" sz="3600" dirty="0">
              <a:solidFill>
                <a:srgbClr val="FF00FF"/>
              </a:solidFill>
            </a:endParaRPr>
          </a:p>
          <a:p>
            <a:pPr marL="814388" indent="-814388" eaLnBrk="1" hangingPunct="1">
              <a:lnSpc>
                <a:spcPct val="90000"/>
              </a:lnSpc>
              <a:buFont typeface="Wingdings" panose="05000000000000000000" pitchFamily="2" charset="2"/>
              <a:buChar char=""/>
            </a:pPr>
            <a:endParaRPr lang="en-GB" altLang="en-US" sz="3600" dirty="0">
              <a:solidFill>
                <a:srgbClr val="FF00FF"/>
              </a:solidFill>
            </a:endParaRPr>
          </a:p>
        </p:txBody>
      </p:sp>
      <p:pic>
        <p:nvPicPr>
          <p:cNvPr id="2" name="Online Media 1">
            <a:hlinkClick r:id="" action="ppaction://media"/>
            <a:extLst>
              <a:ext uri="{FF2B5EF4-FFF2-40B4-BE49-F238E27FC236}">
                <a16:creationId xmlns:a16="http://schemas.microsoft.com/office/drawing/2014/main" id="{ECB61D2E-27F2-4DF1-93F2-3E091CB8C112}"/>
              </a:ext>
            </a:extLst>
          </p:cNvPr>
          <p:cNvPicPr>
            <a:picLocks noRot="1" noChangeAspect="1"/>
          </p:cNvPicPr>
          <p:nvPr>
            <a:videoFile r:link="rId1"/>
          </p:nvPr>
        </p:nvPicPr>
        <p:blipFill>
          <a:blip r:embed="rId3"/>
          <a:stretch>
            <a:fillRect/>
          </a:stretch>
        </p:blipFill>
        <p:spPr>
          <a:xfrm>
            <a:off x="7391400" y="4148355"/>
            <a:ext cx="4549292" cy="255724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cTn>
                <p:tgtEl>
                  <p:spTgt spid="2"/>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620BDC-0FD1-41AE-AC73-0A71EFF5F4FF}"/>
              </a:ext>
            </a:extLst>
          </p:cNvPr>
          <p:cNvSpPr>
            <a:spLocks noGrp="1" noChangeArrowheads="1"/>
          </p:cNvSpPr>
          <p:nvPr>
            <p:ph type="title"/>
          </p:nvPr>
        </p:nvSpPr>
        <p:spPr/>
        <p:txBody>
          <a:bodyPr/>
          <a:lstStyle/>
          <a:p>
            <a:r>
              <a:rPr lang="en-GB" altLang="en-US"/>
              <a:t>Discuss the meaning of……</a:t>
            </a:r>
          </a:p>
        </p:txBody>
      </p:sp>
      <p:sp>
        <p:nvSpPr>
          <p:cNvPr id="5123" name="Content Placeholder 2">
            <a:extLst>
              <a:ext uri="{FF2B5EF4-FFF2-40B4-BE49-F238E27FC236}">
                <a16:creationId xmlns:a16="http://schemas.microsoft.com/office/drawing/2014/main" id="{434342D0-EEF1-45EB-B6AE-81250137EF34}"/>
              </a:ext>
            </a:extLst>
          </p:cNvPr>
          <p:cNvSpPr>
            <a:spLocks noGrp="1" noChangeArrowheads="1"/>
          </p:cNvSpPr>
          <p:nvPr>
            <p:ph idx="1"/>
          </p:nvPr>
        </p:nvSpPr>
        <p:spPr>
          <a:xfrm>
            <a:off x="609600" y="1295400"/>
            <a:ext cx="10972800" cy="4525963"/>
          </a:xfrm>
        </p:spPr>
        <p:txBody>
          <a:bodyPr/>
          <a:lstStyle/>
          <a:p>
            <a:r>
              <a:rPr lang="en-US" altLang="en-US" dirty="0"/>
              <a:t>Ethnicity</a:t>
            </a:r>
            <a:endParaRPr lang="en-GB" altLang="en-US" dirty="0"/>
          </a:p>
          <a:p>
            <a:r>
              <a:rPr lang="en-US" altLang="en-US" dirty="0"/>
              <a:t>Hidden Curriculum</a:t>
            </a:r>
            <a:endParaRPr lang="en-GB" altLang="en-US" dirty="0"/>
          </a:p>
          <a:p>
            <a:r>
              <a:rPr lang="en-US" altLang="en-US" dirty="0"/>
              <a:t>Racism</a:t>
            </a:r>
            <a:endParaRPr lang="en-GB" altLang="en-US" dirty="0"/>
          </a:p>
          <a:p>
            <a:r>
              <a:rPr lang="en-US" altLang="en-US" dirty="0"/>
              <a:t>Prejudice</a:t>
            </a:r>
            <a:endParaRPr lang="en-GB" altLang="en-US" dirty="0"/>
          </a:p>
          <a:p>
            <a:r>
              <a:rPr lang="en-US" altLang="en-US" dirty="0"/>
              <a:t>Discrimination</a:t>
            </a:r>
            <a:endParaRPr lang="en-GB" altLang="en-US" dirty="0"/>
          </a:p>
          <a:p>
            <a:r>
              <a:rPr lang="en-US" altLang="en-US" dirty="0"/>
              <a:t>Ethnocentric</a:t>
            </a:r>
            <a:endParaRPr lang="en-GB" altLang="en-US" dirty="0"/>
          </a:p>
          <a:p>
            <a:r>
              <a:rPr lang="en-US" altLang="en-US" dirty="0"/>
              <a:t>Institutional racism</a:t>
            </a:r>
            <a:endParaRPr lang="en-GB" altLang="en-US" dirty="0"/>
          </a:p>
          <a:p>
            <a:r>
              <a:rPr lang="en-US" altLang="en-US" dirty="0"/>
              <a:t>Material deprivation</a:t>
            </a:r>
            <a:endParaRPr lang="en-GB" altLang="en-US" dirty="0"/>
          </a:p>
          <a:p>
            <a:r>
              <a:rPr lang="en-US" altLang="en-US" dirty="0"/>
              <a:t>Cultural deprivation</a:t>
            </a:r>
            <a:endParaRPr lang="en-GB" altLang="en-US" dirty="0"/>
          </a:p>
          <a:p>
            <a:endParaRPr lang="en-GB"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4F18456-0969-4090-ABA5-E25F479DD628}"/>
              </a:ext>
            </a:extLst>
          </p:cNvPr>
          <p:cNvSpPr>
            <a:spLocks noGrp="1" noChangeArrowheads="1"/>
          </p:cNvSpPr>
          <p:nvPr>
            <p:ph type="title"/>
          </p:nvPr>
        </p:nvSpPr>
        <p:spPr/>
        <p:txBody>
          <a:bodyPr/>
          <a:lstStyle/>
          <a:p>
            <a:pPr eaLnBrk="1" hangingPunct="1"/>
            <a:r>
              <a:rPr lang="en-GB" altLang="en-US">
                <a:solidFill>
                  <a:srgbClr val="3366FF"/>
                </a:solidFill>
              </a:rPr>
              <a:t>Defining ethnicity</a:t>
            </a:r>
            <a:endParaRPr lang="en-US" altLang="en-US">
              <a:solidFill>
                <a:srgbClr val="3366FF"/>
              </a:solidFill>
            </a:endParaRPr>
          </a:p>
        </p:txBody>
      </p:sp>
      <p:sp>
        <p:nvSpPr>
          <p:cNvPr id="6147" name="Rectangle 3">
            <a:extLst>
              <a:ext uri="{FF2B5EF4-FFF2-40B4-BE49-F238E27FC236}">
                <a16:creationId xmlns:a16="http://schemas.microsoft.com/office/drawing/2014/main" id="{158C210A-A8E1-4F86-95A0-8D8DBF04A52E}"/>
              </a:ext>
            </a:extLst>
          </p:cNvPr>
          <p:cNvSpPr>
            <a:spLocks noGrp="1" noChangeArrowheads="1"/>
          </p:cNvSpPr>
          <p:nvPr>
            <p:ph type="body" idx="1"/>
          </p:nvPr>
        </p:nvSpPr>
        <p:spPr/>
        <p:txBody>
          <a:bodyPr/>
          <a:lstStyle/>
          <a:p>
            <a:pPr eaLnBrk="1" hangingPunct="1"/>
            <a:r>
              <a:rPr lang="en-US" altLang="en-US" b="1" dirty="0"/>
              <a:t>Ethnicity</a:t>
            </a:r>
            <a:r>
              <a:rPr lang="en-US" altLang="en-US" dirty="0"/>
              <a:t> - belonging to a group that shares the same characteristics, such as country of origin, language, religion, ancestry and culture. </a:t>
            </a:r>
          </a:p>
          <a:p>
            <a:pPr eaLnBrk="1" hangingPunct="1"/>
            <a:endParaRPr lang="en-US" altLang="en-US" dirty="0"/>
          </a:p>
          <a:p>
            <a:pPr eaLnBrk="1" hangingPunct="1"/>
            <a:r>
              <a:rPr lang="en-US" altLang="en-US" dirty="0"/>
              <a:t>Ethnicity may be defined by biology and history and is not necessarily changed by the culture in which a person grows up.</a:t>
            </a:r>
          </a:p>
          <a:p>
            <a:pPr eaLnBrk="1" hangingPunct="1"/>
            <a:endParaRPr lang="en-US" altLang="en-US" dirty="0"/>
          </a:p>
          <a:p>
            <a:pPr eaLnBrk="1" hangingPunct="1"/>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khanG2503_468x687">
            <a:extLst>
              <a:ext uri="{FF2B5EF4-FFF2-40B4-BE49-F238E27FC236}">
                <a16:creationId xmlns:a16="http://schemas.microsoft.com/office/drawing/2014/main" id="{EFFBE4D7-5DED-456C-AD77-2FC73BCE41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8600"/>
            <a:ext cx="43053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6">
            <a:extLst>
              <a:ext uri="{FF2B5EF4-FFF2-40B4-BE49-F238E27FC236}">
                <a16:creationId xmlns:a16="http://schemas.microsoft.com/office/drawing/2014/main" id="{5E42D7F1-E688-4CD0-8FBB-FBA1D8209CE7}"/>
              </a:ext>
            </a:extLst>
          </p:cNvPr>
          <p:cNvSpPr txBox="1">
            <a:spLocks noChangeArrowheads="1"/>
          </p:cNvSpPr>
          <p:nvPr/>
        </p:nvSpPr>
        <p:spPr bwMode="auto">
          <a:xfrm>
            <a:off x="6629400" y="762001"/>
            <a:ext cx="3657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2400" b="1"/>
              <a:t>Amir Khan, British boxer</a:t>
            </a:r>
          </a:p>
          <a:p>
            <a:pPr>
              <a:spcBef>
                <a:spcPct val="50000"/>
              </a:spcBef>
              <a:buFontTx/>
              <a:buNone/>
            </a:pPr>
            <a:endParaRPr lang="en-GB" altLang="en-US" sz="2400" b="1"/>
          </a:p>
          <a:p>
            <a:pPr>
              <a:spcBef>
                <a:spcPct val="50000"/>
              </a:spcBef>
              <a:buFontTx/>
              <a:buNone/>
            </a:pPr>
            <a:r>
              <a:rPr lang="en-GB" altLang="en-US" sz="2400" b="1"/>
              <a:t>What is his ethnicity? Discuss this point with your study partner.</a:t>
            </a:r>
            <a:endParaRPr lang="en-US" altLang="en-US" sz="2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55055EDE-59C1-4E65-8B4B-ACD80C91DC06}"/>
              </a:ext>
            </a:extLst>
          </p:cNvPr>
          <p:cNvSpPr>
            <a:spLocks noGrp="1" noChangeArrowheads="1"/>
          </p:cNvSpPr>
          <p:nvPr>
            <p:ph type="ctrTitle"/>
          </p:nvPr>
        </p:nvSpPr>
        <p:spPr>
          <a:xfrm>
            <a:off x="2209800" y="914400"/>
            <a:ext cx="7772400" cy="2686050"/>
          </a:xfrm>
        </p:spPr>
        <p:txBody>
          <a:bodyPr/>
          <a:lstStyle/>
          <a:p>
            <a:pPr eaLnBrk="1" hangingPunct="1"/>
            <a:r>
              <a:rPr lang="en-GB" altLang="en-US" b="1"/>
              <a:t>There is a clear statistical link between ethnicity and educational attainment</a:t>
            </a:r>
            <a:endParaRPr lang="en-US" altLang="en-US"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BD9FE14-6BC9-47DA-9D2E-42214DA046B3}"/>
              </a:ext>
            </a:extLst>
          </p:cNvPr>
          <p:cNvSpPr>
            <a:spLocks noGrp="1" noChangeArrowheads="1"/>
          </p:cNvSpPr>
          <p:nvPr>
            <p:ph type="title"/>
          </p:nvPr>
        </p:nvSpPr>
        <p:spPr/>
        <p:txBody>
          <a:bodyPr/>
          <a:lstStyle/>
          <a:p>
            <a:pPr eaLnBrk="1" hangingPunct="1"/>
            <a:r>
              <a:rPr lang="en-GB" altLang="en-US"/>
              <a:t>Attainment of 5 GCSEs A-C</a:t>
            </a:r>
            <a:endParaRPr lang="en-US" altLang="en-US"/>
          </a:p>
        </p:txBody>
      </p:sp>
      <p:pic>
        <p:nvPicPr>
          <p:cNvPr id="9219" name="Picture 5" descr="This is a graph showing Pupils achieving 5 or more A*-C at GCSE/GNVQ: by sex and ethnic group, 2004, England">
            <a:extLst>
              <a:ext uri="{FF2B5EF4-FFF2-40B4-BE49-F238E27FC236}">
                <a16:creationId xmlns:a16="http://schemas.microsoft.com/office/drawing/2014/main" id="{AF25C11D-2D4A-4C35-B5B0-2CE16015B8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296989"/>
            <a:ext cx="8305800" cy="521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1EC28B1-3912-40ED-93FF-9F029F892FB2}"/>
              </a:ext>
            </a:extLst>
          </p:cNvPr>
          <p:cNvSpPr>
            <a:spLocks noGrp="1" noChangeArrowheads="1"/>
          </p:cNvSpPr>
          <p:nvPr>
            <p:ph type="title"/>
          </p:nvPr>
        </p:nvSpPr>
        <p:spPr/>
        <p:txBody>
          <a:bodyPr/>
          <a:lstStyle/>
          <a:p>
            <a:pPr eaLnBrk="1" hangingPunct="1"/>
            <a:r>
              <a:rPr lang="en-GB" altLang="en-US"/>
              <a:t>Questions</a:t>
            </a:r>
            <a:endParaRPr lang="en-US" altLang="en-US"/>
          </a:p>
        </p:txBody>
      </p:sp>
      <p:pic>
        <p:nvPicPr>
          <p:cNvPr id="10243" name="Picture 7" descr="kutu2">
            <a:extLst>
              <a:ext uri="{FF2B5EF4-FFF2-40B4-BE49-F238E27FC236}">
                <a16:creationId xmlns:a16="http://schemas.microsoft.com/office/drawing/2014/main" id="{37865CFC-3762-4C22-A888-B4943234B5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981200"/>
            <a:ext cx="2133600" cy="176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AutoShape 8">
            <a:extLst>
              <a:ext uri="{FF2B5EF4-FFF2-40B4-BE49-F238E27FC236}">
                <a16:creationId xmlns:a16="http://schemas.microsoft.com/office/drawing/2014/main" id="{3576C1AA-48B8-4BD7-91C4-EA91F590D661}"/>
              </a:ext>
            </a:extLst>
          </p:cNvPr>
          <p:cNvSpPr>
            <a:spLocks noChangeArrowheads="1"/>
          </p:cNvSpPr>
          <p:nvPr/>
        </p:nvSpPr>
        <p:spPr bwMode="auto">
          <a:xfrm>
            <a:off x="2362200" y="1752600"/>
            <a:ext cx="3962400" cy="1447800"/>
          </a:xfrm>
          <a:prstGeom prst="wedgeRoundRectCallout">
            <a:avLst>
              <a:gd name="adj1" fmla="val 70032"/>
              <a:gd name="adj2" fmla="val 60417"/>
              <a:gd name="adj3" fmla="val 1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400" b="1"/>
              <a:t>Which groups do better than the average white British ethnic group?</a:t>
            </a:r>
            <a:endParaRPr lang="en-US" altLang="en-US" sz="2400" b="1"/>
          </a:p>
        </p:txBody>
      </p:sp>
      <p:sp>
        <p:nvSpPr>
          <p:cNvPr id="22537" name="AutoShape 9">
            <a:extLst>
              <a:ext uri="{FF2B5EF4-FFF2-40B4-BE49-F238E27FC236}">
                <a16:creationId xmlns:a16="http://schemas.microsoft.com/office/drawing/2014/main" id="{BDBFB6AC-3958-41E2-AF89-77F890E0A391}"/>
              </a:ext>
            </a:extLst>
          </p:cNvPr>
          <p:cNvSpPr>
            <a:spLocks noChangeArrowheads="1"/>
          </p:cNvSpPr>
          <p:nvPr/>
        </p:nvSpPr>
        <p:spPr bwMode="auto">
          <a:xfrm>
            <a:off x="2438400" y="3733800"/>
            <a:ext cx="2895600" cy="2286000"/>
          </a:xfrm>
          <a:prstGeom prst="wedgeRoundRectCallout">
            <a:avLst>
              <a:gd name="adj1" fmla="val 106361"/>
              <a:gd name="adj2" fmla="val -60069"/>
              <a:gd name="adj3" fmla="val 1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400" b="1">
                <a:solidFill>
                  <a:srgbClr val="3366FF"/>
                </a:solidFill>
              </a:rPr>
              <a:t>Which groups do worse than the average white British ethnic group?</a:t>
            </a:r>
            <a:endParaRPr lang="en-US" altLang="en-US" sz="2400" b="1">
              <a:solidFill>
                <a:srgbClr val="3366FF"/>
              </a:solidFill>
            </a:endParaRPr>
          </a:p>
        </p:txBody>
      </p:sp>
      <p:sp>
        <p:nvSpPr>
          <p:cNvPr id="22538" name="AutoShape 10">
            <a:extLst>
              <a:ext uri="{FF2B5EF4-FFF2-40B4-BE49-F238E27FC236}">
                <a16:creationId xmlns:a16="http://schemas.microsoft.com/office/drawing/2014/main" id="{7A0E607C-E845-4CC5-99E2-789FAB662B1B}"/>
              </a:ext>
            </a:extLst>
          </p:cNvPr>
          <p:cNvSpPr>
            <a:spLocks noChangeArrowheads="1"/>
          </p:cNvSpPr>
          <p:nvPr/>
        </p:nvSpPr>
        <p:spPr bwMode="auto">
          <a:xfrm>
            <a:off x="6096000" y="4876800"/>
            <a:ext cx="3962400" cy="1752600"/>
          </a:xfrm>
          <a:prstGeom prst="wedgeRoundRectCallout">
            <a:avLst>
              <a:gd name="adj1" fmla="val -24199"/>
              <a:gd name="adj2" fmla="val -122102"/>
              <a:gd name="adj3" fmla="val 1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400" b="1">
                <a:solidFill>
                  <a:srgbClr val="33CC33"/>
                </a:solidFill>
              </a:rPr>
              <a:t>At least 80% of students are white British. How might this affect the patterns?</a:t>
            </a:r>
            <a:endParaRPr lang="en-US" altLang="en-US" sz="2400" b="1">
              <a:solidFill>
                <a:srgbClr val="33CC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animBg="1"/>
      <p:bldP spid="22537" grpId="0" animBg="1"/>
      <p:bldP spid="2253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347</TotalTime>
  <Words>622</Words>
  <Application>Microsoft Office PowerPoint</Application>
  <PresentationFormat>Widescreen</PresentationFormat>
  <Paragraphs>110</Paragraphs>
  <Slides>18</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Default Design</vt:lpstr>
      <vt:lpstr>What are the effects of ethnicity on educational attainment?</vt:lpstr>
      <vt:lpstr>Sociological Targets</vt:lpstr>
      <vt:lpstr>Personal targets</vt:lpstr>
      <vt:lpstr>Discuss the meaning of……</vt:lpstr>
      <vt:lpstr>Defining ethnicity</vt:lpstr>
      <vt:lpstr>PowerPoint Presentation</vt:lpstr>
      <vt:lpstr>There is a clear statistical link between ethnicity and educational attainment</vt:lpstr>
      <vt:lpstr>Attainment of 5 GCSEs A-C</vt:lpstr>
      <vt:lpstr>Questions</vt:lpstr>
      <vt:lpstr>PowerPoint Presentation</vt:lpstr>
      <vt:lpstr>Government data</vt:lpstr>
      <vt:lpstr>Explanations for the patterns</vt:lpstr>
      <vt:lpstr>AO3 practice</vt:lpstr>
      <vt:lpstr>Steve Strand - research</vt:lpstr>
      <vt:lpstr>Important Research Study</vt:lpstr>
      <vt:lpstr>Plenary</vt:lpstr>
      <vt:lpstr>Independent study</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lrustashford</dc:creator>
  <cp:lastModifiedBy>chris livesey</cp:lastModifiedBy>
  <cp:revision>29</cp:revision>
  <cp:lastPrinted>1601-01-01T00:00:00Z</cp:lastPrinted>
  <dcterms:created xsi:type="dcterms:W3CDTF">1601-01-01T00:00:00Z</dcterms:created>
  <dcterms:modified xsi:type="dcterms:W3CDTF">2018-04-11T08:14:33Z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