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60" r:id="rId4"/>
    <p:sldId id="271" r:id="rId5"/>
    <p:sldId id="262" r:id="rId6"/>
    <p:sldId id="257" r:id="rId7"/>
    <p:sldId id="273" r:id="rId8"/>
    <p:sldId id="265" r:id="rId9"/>
    <p:sldId id="266" r:id="rId10"/>
    <p:sldId id="274" r:id="rId11"/>
    <p:sldId id="268" r:id="rId12"/>
    <p:sldId id="275" r:id="rId13"/>
    <p:sldId id="269" r:id="rId14"/>
    <p:sldId id="272" r:id="rId15"/>
    <p:sldId id="270" r:id="rId16"/>
    <p:sldId id="259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585" autoAdjust="0"/>
  </p:normalViewPr>
  <p:slideViewPr>
    <p:cSldViewPr>
      <p:cViewPr varScale="1">
        <p:scale>
          <a:sx n="83" d="100"/>
          <a:sy n="83" d="100"/>
        </p:scale>
        <p:origin x="14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11436D-1661-4C22-B57F-32EE5C5BF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F336F-CF70-4A61-B5B1-175EC9AFE4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9AA82-0811-4794-A002-D300F020B801}" type="datetimeFigureOut">
              <a:rPr lang="en-US"/>
              <a:pPr>
                <a:defRPr/>
              </a:pPr>
              <a:t>4/15/2018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97A03-DB15-498C-B82D-1E8162116E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0AFF7-2390-4B8E-B429-D9429A51A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90A539-2ECE-4818-9490-2E3A039B01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20C867-698A-41B9-9AEA-EEA95B02F1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8D4C0-21D7-49F8-9D9F-F233A855AE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D56DAA-0E1B-44BC-AE96-67D87BC0EC64}" type="datetimeFigureOut">
              <a:rPr lang="en-US"/>
              <a:pPr>
                <a:defRPr/>
              </a:pPr>
              <a:t>4/15/2018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DA15487-364B-4EAB-8AA8-0895A72F3A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7F0BA83-380A-4AEA-AD20-1DBDC8AD5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C8126-EFA1-4CAF-942B-833FA8E383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0D6F9-8350-4ABB-8CBD-053A02526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39513A-B6B0-4C76-A38A-453C8468D7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1E7342E-FAE9-458E-9594-E20814A5BA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0D309AB-8879-42FA-AC5A-545AB61D3C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4081022-63E2-46BC-B755-685C7BC46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6B1A88-10C3-41FC-A322-EBB1FD754EBA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365599-85C7-4D30-AC6E-5D157DB07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001A46-9D7F-435E-BFE3-BCBFA1276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6487FA-862B-43DA-9BA1-D65640D54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CFB28-27E6-4465-8925-8E9BD18B3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07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61B9F6-8D2A-40AC-B8AD-DD6BCC748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1CDCD8-F609-4616-A27A-E360A03DA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52E6A1-E901-4C97-9896-D02B35E92A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92481-1B08-4F59-BE13-016F60DD8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70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7CF625-F9AC-455A-8B15-CC12436BE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1805DD-A4D1-4889-827D-FEFD9ED63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95C307-5F37-4A63-ACE1-BA1A34A8A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6B4E4-0E21-4B8D-B264-D327B8459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2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698027-E75A-40D5-9E03-F0DCCCF99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429E8B-878C-4AD5-BD41-6E5D96B3A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971F25-237B-4290-A3F5-43B340DA3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D220E-0170-4C2B-A666-A93E19E47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20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E98E2A-85DF-4D31-8454-20912E651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F39A52-AC37-4923-A3ED-714A027F6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BE506F-6134-467C-A58E-CC6A97848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C638A-9923-4848-9B79-4EDB3494C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22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6B68C4-D6D5-4498-955D-AAF61E87B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2F790D-B586-4F04-ADEE-C84806C0B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5BDEE-E27E-49E8-BA9B-2B3BCD45B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8B52E-5D37-47E3-8C50-8DAAD9926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36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26CB3C-D6B0-4966-9FBF-E57E26DA5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9B71E2-E41D-4C46-A1A2-8A31A262B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8656D0-E3B3-4911-ABCB-28BDF9493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FF858-AFD6-4DAD-8CDF-0C9D0FF42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96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AE62CC-C7F3-49BF-BE52-0E3D2B760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2054B8-87E1-4D1B-B02C-08E04F980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54434B-F0B2-4E47-ADD8-4DDC38EB4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FD758-5C0F-4204-AAF3-FF8ED6AB3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95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D99DBA-3D4E-4C18-B93D-13C235943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91675A-A95A-4AEE-B0F3-B547CCDF4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6CCA40-A1E1-49E0-A439-C999DB521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7FC46-94D5-414B-A3D2-6141AB38A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8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DCEA08-8E78-47F7-AD50-F42A587DA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DEF331-469B-4A9D-BD1B-0227D8DFF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C5DD2A-943F-4BF4-946E-B59F34A12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DCDBB-ACE6-4ED9-A836-4E366FAB2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33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7743C-E43E-4AAB-B35D-E3C72A36B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A8FE5E-F947-4816-B6A2-5DD0AD900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94C4A0-E6CE-41C1-A532-3A87A14AA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A1621-D305-46BF-8760-D20A65C2A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8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8CAF60-A0CD-4AC6-BA95-0A4FC4F8E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8D9A829-0E94-4B7C-A924-33E38507A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4E0AE1-0304-4EDC-BD78-E173EE3DB4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E33AB6-7B4A-4048-93D0-CBF2BBB4E3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807EC0-E189-484C-AF6D-2FBF9B611A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1246-EE25-48E6-B227-BD07514244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CAB2F93-642F-44CB-B5F3-CB666B61D9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1054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Culture and Cultural Identity</a:t>
            </a:r>
            <a:b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 sz="1000" b="1">
              <a:ea typeface="ＭＳ Ｐゴシック" panose="020B0600070205080204" pitchFamily="34" charset="-128"/>
            </a:endParaRPr>
          </a:p>
        </p:txBody>
      </p:sp>
      <p:sp>
        <p:nvSpPr>
          <p:cNvPr id="2051" name="TextBox 4">
            <a:extLst>
              <a:ext uri="{FF2B5EF4-FFF2-40B4-BE49-F238E27FC236}">
                <a16:creationId xmlns:a16="http://schemas.microsoft.com/office/drawing/2014/main" id="{AC4EF670-6896-4BEF-8CC6-03FE33E80F3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1600200" y="42672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/>
              <a:t>Teachersofcolor.com</a:t>
            </a:r>
          </a:p>
        </p:txBody>
      </p:sp>
      <p:pic>
        <p:nvPicPr>
          <p:cNvPr id="2052" name="Picture 10" descr="http://parentingpink.com/wp-content/uploads/2013/04/teaching-kids-cultural-diversity.jpg">
            <a:extLst>
              <a:ext uri="{FF2B5EF4-FFF2-40B4-BE49-F238E27FC236}">
                <a16:creationId xmlns:a16="http://schemas.microsoft.com/office/drawing/2014/main" id="{5D176F3C-A992-4541-BEBB-7960D855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715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C0F8EDC-1F73-4276-87C0-A3A990F8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rgbClr val="800000"/>
                </a:solidFill>
                <a:ea typeface="ＭＳ Ｐゴシック" panose="020B0600070205080204" pitchFamily="34" charset="-128"/>
              </a:rPr>
              <a:t>Who am I?</a:t>
            </a:r>
            <a:endParaRPr lang="en-US" altLang="en-US" sz="6000">
              <a:ea typeface="ＭＳ Ｐゴシック" panose="020B0600070205080204" pitchFamily="34" charset="-128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867C726-D8B9-4CF0-8B1A-0C17AE97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r>
              <a:rPr lang="en-US" altLang="en-US" sz="4500" b="1">
                <a:solidFill>
                  <a:srgbClr val="CC3300"/>
                </a:solidFill>
                <a:ea typeface="ＭＳ Ｐゴシック" panose="020B0600070205080204" pitchFamily="34" charset="-128"/>
              </a:rPr>
              <a:t>What nationality am I?</a:t>
            </a:r>
          </a:p>
          <a:p>
            <a:r>
              <a:rPr lang="en-US" altLang="en-US" sz="4500" b="1">
                <a:solidFill>
                  <a:srgbClr val="CC3300"/>
                </a:solidFill>
                <a:ea typeface="ＭＳ Ｐゴシック" panose="020B0600070205080204" pitchFamily="34" charset="-128"/>
              </a:rPr>
              <a:t>What ethnicity am I?</a:t>
            </a:r>
          </a:p>
          <a:p>
            <a:r>
              <a:rPr lang="en-US" altLang="en-US" sz="4500" b="1">
                <a:solidFill>
                  <a:srgbClr val="CC3300"/>
                </a:solidFill>
                <a:ea typeface="ＭＳ Ｐゴシック" panose="020B0600070205080204" pitchFamily="34" charset="-128"/>
              </a:rPr>
              <a:t>What race am I?</a:t>
            </a:r>
          </a:p>
        </p:txBody>
      </p:sp>
      <p:pic>
        <p:nvPicPr>
          <p:cNvPr id="11268" name="Picture 6" descr="http://www.macrobusiness.com.au/wp-content/uploads/2013/04/culture-cute-kids.jpg">
            <a:extLst>
              <a:ext uri="{FF2B5EF4-FFF2-40B4-BE49-F238E27FC236}">
                <a16:creationId xmlns:a16="http://schemas.microsoft.com/office/drawing/2014/main" id="{41408AF4-C5FD-4D9B-989C-2C523977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2FEB3D3-9661-4AD0-A0CF-3B3D0A08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800000"/>
                </a:solidFill>
                <a:ea typeface="ＭＳ Ｐゴシック" panose="020B0600070205080204" pitchFamily="34" charset="-128"/>
              </a:rPr>
              <a:t>How is the language I speak related to my cultural identity?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D4E6F77F-5587-4810-B19E-A5C50C329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3429000"/>
          </a:xfrm>
        </p:spPr>
        <p:txBody>
          <a:bodyPr/>
          <a:lstStyle/>
          <a:p>
            <a:r>
              <a:rPr lang="en-US" altLang="en-US" b="1">
                <a:solidFill>
                  <a:srgbClr val="C00000"/>
                </a:solidFill>
                <a:ea typeface="ＭＳ Ｐゴシック" panose="020B0600070205080204" pitchFamily="34" charset="-128"/>
              </a:rPr>
              <a:t>What language/s do I speak?</a:t>
            </a:r>
          </a:p>
          <a:p>
            <a:r>
              <a:rPr lang="en-US" altLang="en-US" b="1">
                <a:solidFill>
                  <a:srgbClr val="C00000"/>
                </a:solidFill>
                <a:ea typeface="ＭＳ Ｐゴシック" panose="020B0600070205080204" pitchFamily="34" charset="-128"/>
              </a:rPr>
              <a:t>What language/s does my family speak?</a:t>
            </a:r>
          </a:p>
          <a:p>
            <a:r>
              <a:rPr lang="en-US" altLang="en-US" b="1">
                <a:solidFill>
                  <a:srgbClr val="C00000"/>
                </a:solidFill>
                <a:ea typeface="ＭＳ Ｐゴシック" panose="020B0600070205080204" pitchFamily="34" charset="-128"/>
              </a:rPr>
              <a:t>What language is spoken in the country that I live in?</a:t>
            </a:r>
          </a:p>
          <a:p>
            <a:r>
              <a:rPr lang="en-US" altLang="en-US" b="1">
                <a:solidFill>
                  <a:srgbClr val="C00000"/>
                </a:solidFill>
                <a:ea typeface="ＭＳ Ｐゴシック" panose="020B0600070205080204" pitchFamily="34" charset="-128"/>
              </a:rPr>
              <a:t>Is it acceptable to speak other languages in America?</a:t>
            </a:r>
          </a:p>
          <a:p>
            <a:pPr>
              <a:buFontTx/>
              <a:buNone/>
            </a:pP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2292" name="Picture 2" descr="http://www.d.umn.edu/~jfitzake/Lectures/DMED/SpeechLanguage/LanguageImage.jpg">
            <a:extLst>
              <a:ext uri="{FF2B5EF4-FFF2-40B4-BE49-F238E27FC236}">
                <a16:creationId xmlns:a16="http://schemas.microsoft.com/office/drawing/2014/main" id="{1A7F9ED1-A60F-4557-AB95-EB917662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388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33A27A-69B8-4790-AA1F-E4540312C655}"/>
              </a:ext>
            </a:extLst>
          </p:cNvPr>
          <p:cNvSpPr/>
          <p:nvPr/>
        </p:nvSpPr>
        <p:spPr>
          <a:xfrm>
            <a:off x="2819400" y="6553200"/>
            <a:ext cx="1371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d.umn.edu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CBFEA1E-4BAC-4E6C-B3D2-BACC0EDB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How does my physical appearance reflect my cultural identity?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DCDC2DC-E49B-452A-AFB8-530047F5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How do I wear my hair?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What clothes do I choose to wear?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BCBFA-3EFE-4030-9A28-8AADAB4E2F21}"/>
              </a:ext>
            </a:extLst>
          </p:cNvPr>
          <p:cNvSpPr/>
          <p:nvPr/>
        </p:nvSpPr>
        <p:spPr>
          <a:xfrm>
            <a:off x="6096000" y="5638800"/>
            <a:ext cx="25908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7" name="Picture 4" descr="http://i1.squidoocdn.com/resize/squidoo_images/-1/lens2101192_1339420415a_a________a_a_.jpg">
            <a:extLst>
              <a:ext uri="{FF2B5EF4-FFF2-40B4-BE49-F238E27FC236}">
                <a16:creationId xmlns:a16="http://schemas.microsoft.com/office/drawing/2014/main" id="{FBB2ED28-5007-4912-9296-CE078630D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8C914A9-7368-43C2-B310-29B84A6F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b="1">
                <a:solidFill>
                  <a:srgbClr val="800000"/>
                </a:solidFill>
                <a:ea typeface="ＭＳ Ｐゴシック" panose="020B0600070205080204" pitchFamily="34" charset="-128"/>
              </a:rPr>
              <a:t>How do traditions and customs that my family shares shape my cultural identity?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1526161E-4F90-4C7A-BEB8-D48A8154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3"/>
          </a:xfrm>
        </p:spPr>
        <p:txBody>
          <a:bodyPr/>
          <a:lstStyle/>
          <a:p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What traditions and customs does my family celebrate?</a:t>
            </a:r>
            <a:endParaRPr lang="en-US" altLang="en-US">
              <a:solidFill>
                <a:srgbClr val="CC33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How do I feel about participating in my family’s traditions and customs?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4340" name="Picture 2" descr="http://www.ciee.org/study-abroad/images/programs/0079/headers/desktop/taipei-taiwan-intensive-chinese-language-culture-abroad-dragon.jpg">
            <a:extLst>
              <a:ext uri="{FF2B5EF4-FFF2-40B4-BE49-F238E27FC236}">
                <a16:creationId xmlns:a16="http://schemas.microsoft.com/office/drawing/2014/main" id="{7FC12884-E942-4722-A9D1-2AAFD142C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4495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BB568B-122F-4394-83E1-A7419C6C1BD2}"/>
              </a:ext>
            </a:extLst>
          </p:cNvPr>
          <p:cNvSpPr/>
          <p:nvPr/>
        </p:nvSpPr>
        <p:spPr>
          <a:xfrm>
            <a:off x="1219200" y="6477000"/>
            <a:ext cx="12954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Danwei.org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55E2A11-210B-49EA-A80C-9BD01080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What does my art tell someone about my culture?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929C3BC3-A47C-4250-BBB2-2022C24D9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What art does my family share?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What painters, artists, musicians, writers do my family cherish? </a:t>
            </a:r>
          </a:p>
        </p:txBody>
      </p:sp>
      <p:pic>
        <p:nvPicPr>
          <p:cNvPr id="15364" name="Picture 2" descr="http://3.bp.blogspot.com/-laa1apMcUEM/T4LuNS6Z1FI/AAAAAAAAd18/-Uts8GOPleg/s1600/Andy+Warhol1+-+copia+(3).jpg">
            <a:extLst>
              <a:ext uri="{FF2B5EF4-FFF2-40B4-BE49-F238E27FC236}">
                <a16:creationId xmlns:a16="http://schemas.microsoft.com/office/drawing/2014/main" id="{12C247BB-335D-485D-9897-FF496E3A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311525"/>
            <a:ext cx="370522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www.extravaganzi.com/wp-content/uploads/2011/04/Pablo-Picasso-Jeane-Fille-Endormie.jpg">
            <a:extLst>
              <a:ext uri="{FF2B5EF4-FFF2-40B4-BE49-F238E27FC236}">
                <a16:creationId xmlns:a16="http://schemas.microsoft.com/office/drawing/2014/main" id="{23ED3E04-C2FF-412D-AD26-81EF0AAF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5025"/>
            <a:ext cx="41719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266E7C-42BB-488B-93D9-6430D929698F}"/>
              </a:ext>
            </a:extLst>
          </p:cNvPr>
          <p:cNvSpPr/>
          <p:nvPr/>
        </p:nvSpPr>
        <p:spPr>
          <a:xfrm>
            <a:off x="3352800" y="6248400"/>
            <a:ext cx="8382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</a:rPr>
              <a:t>Pablo Picasso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B8259E-6A2C-44DB-B7E6-749CC3E4752E}"/>
              </a:ext>
            </a:extLst>
          </p:cNvPr>
          <p:cNvSpPr/>
          <p:nvPr/>
        </p:nvSpPr>
        <p:spPr>
          <a:xfrm>
            <a:off x="5410200" y="6324600"/>
            <a:ext cx="838200" cy="533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Andy Warhol</a:t>
            </a:r>
          </a:p>
        </p:txBody>
      </p:sp>
      <p:pic>
        <p:nvPicPr>
          <p:cNvPr id="15368" name="Picture 12" descr="http://t2.gstatic.com/images?q=tbn:ANd9GcQYPtTxZUARZ8JoIq8OL6lhgdb1sUFqK1_MHWk1A1YKlXm4XLCFqA:www.jazz.com/assets/2009/2/24/albumcoverLouisArmstrong-BasinStreetBlues.jpg%3F1235434423">
            <a:extLst>
              <a:ext uri="{FF2B5EF4-FFF2-40B4-BE49-F238E27FC236}">
                <a16:creationId xmlns:a16="http://schemas.microsoft.com/office/drawing/2014/main" id="{21EBFFD6-4064-4CCC-9167-DCBCB46F3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2190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00DD3E8-104B-4ACF-9D32-D8C822170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800000"/>
                </a:solidFill>
                <a:ea typeface="ＭＳ Ｐゴシック" panose="020B0600070205080204" pitchFamily="34" charset="-128"/>
              </a:rPr>
              <a:t>How does nationality shape who I am?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F8927EC-75AC-4106-9503-28B66D49D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CC3300"/>
                </a:solidFill>
                <a:ea typeface="ＭＳ Ｐゴシック" panose="020B0600070205080204" pitchFamily="34" charset="-128"/>
              </a:rPr>
              <a:t>I live in the United States of America.</a:t>
            </a:r>
          </a:p>
          <a:p>
            <a:r>
              <a:rPr lang="en-US" altLang="en-US" sz="4000" b="1">
                <a:solidFill>
                  <a:srgbClr val="CC3300"/>
                </a:solidFill>
                <a:ea typeface="ＭＳ Ｐゴシック" panose="020B0600070205080204" pitchFamily="34" charset="-128"/>
              </a:rPr>
              <a:t>What makes me an American?</a:t>
            </a:r>
          </a:p>
        </p:txBody>
      </p:sp>
      <p:pic>
        <p:nvPicPr>
          <p:cNvPr id="16388" name="Picture 4" descr="http://t1.gstatic.com/images?q=tbn:ANd9GcQDAc72JESMuniz3OXxcvEHLib-k5KPTCyQUHkNNPIKgsZoO4Z5-g:upload.wikimedia.org/wikipedia/en/a/a4/Flag_of_the_United_States.svg">
            <a:extLst>
              <a:ext uri="{FF2B5EF4-FFF2-40B4-BE49-F238E27FC236}">
                <a16:creationId xmlns:a16="http://schemas.microsoft.com/office/drawing/2014/main" id="{F332391F-E2BF-440A-AC3D-C61B81D4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9131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AAE15A0-9A73-4859-B99A-09245BC6D4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8153400" cy="3352800"/>
          </a:xfrm>
        </p:spPr>
        <p:txBody>
          <a:bodyPr/>
          <a:lstStyle/>
          <a:p>
            <a:pPr eaLnBrk="1" hangingPunct="1"/>
            <a:b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US" altLang="en-US" sz="7200" b="1">
                <a:solidFill>
                  <a:srgbClr val="CC3300"/>
                </a:solidFill>
                <a:ea typeface="ＭＳ Ｐゴシック" panose="020B0600070205080204" pitchFamily="34" charset="-128"/>
              </a:rPr>
              <a:t>Who am I?</a:t>
            </a:r>
            <a:b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endParaRPr lang="en-US" altLang="en-US" sz="240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7411" name="Picture 6" descr="http://www.macrobusiness.com.au/wp-content/uploads/2013/04/culture-cute-kids.jpg">
            <a:extLst>
              <a:ext uri="{FF2B5EF4-FFF2-40B4-BE49-F238E27FC236}">
                <a16:creationId xmlns:a16="http://schemas.microsoft.com/office/drawing/2014/main" id="{D25E6D0A-145E-4B9F-85EA-BA9B3666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0F82D953-7FC3-4F54-881C-EA2E4F73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990600"/>
          </a:xfrm>
        </p:spPr>
        <p:txBody>
          <a:bodyPr/>
          <a:lstStyle/>
          <a:p>
            <a:r>
              <a:rPr lang="en-US" altLang="en-US" b="1">
                <a:solidFill>
                  <a:srgbClr val="993300"/>
                </a:solidFill>
                <a:ea typeface="ＭＳ Ｐゴシック" panose="020B0600070205080204" pitchFamily="34" charset="-128"/>
              </a:rPr>
              <a:t>Cultural Identity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830049F-53BA-4215-9BCF-5A9028B63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3916363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  <a:ea typeface="ＭＳ Ｐゴシック" panose="020B0600070205080204" pitchFamily="34" charset="-128"/>
              </a:rPr>
              <a:t>The self-image that we derive from our family, culture, ethnicity, and society around us </a:t>
            </a:r>
            <a:r>
              <a:rPr lang="en-US" altLang="en-US" sz="2000">
                <a:solidFill>
                  <a:srgbClr val="C00000"/>
                </a:solidFill>
                <a:ea typeface="ＭＳ Ｐゴシック" panose="020B0600070205080204" pitchFamily="34" charset="-128"/>
              </a:rPr>
              <a:t>(Ting-Toomey)</a:t>
            </a:r>
          </a:p>
        </p:txBody>
      </p:sp>
      <p:pic>
        <p:nvPicPr>
          <p:cNvPr id="3076" name="Picture 4" descr="http://www.macrobusiness.com.au/wp-content/uploads/2013/04/culture-cute-kids.jpg">
            <a:extLst>
              <a:ext uri="{FF2B5EF4-FFF2-40B4-BE49-F238E27FC236}">
                <a16:creationId xmlns:a16="http://schemas.microsoft.com/office/drawing/2014/main" id="{1B58DAE9-E0CD-4196-8145-CFE9BB0A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D75F77-CB53-4999-98BC-88854465495D}"/>
              </a:ext>
            </a:extLst>
          </p:cNvPr>
          <p:cNvSpPr/>
          <p:nvPr/>
        </p:nvSpPr>
        <p:spPr>
          <a:xfrm>
            <a:off x="0" y="2057400"/>
            <a:ext cx="18288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Voices.com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E22E96-A39A-44FE-8B76-49D521D545DB}"/>
              </a:ext>
            </a:extLst>
          </p:cNvPr>
          <p:cNvSpPr/>
          <p:nvPr/>
        </p:nvSpPr>
        <p:spPr>
          <a:xfrm>
            <a:off x="4419600" y="6553200"/>
            <a:ext cx="2133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Sitesmid.edu</a:t>
            </a:r>
          </a:p>
        </p:txBody>
      </p:sp>
      <p:pic>
        <p:nvPicPr>
          <p:cNvPr id="3079" name="Picture 6" descr="http://www.sco.uncc.edu/gswa/diversity/ethnicity.jpg">
            <a:extLst>
              <a:ext uri="{FF2B5EF4-FFF2-40B4-BE49-F238E27FC236}">
                <a16:creationId xmlns:a16="http://schemas.microsoft.com/office/drawing/2014/main" id="{CB377520-4D4A-4CDD-9150-4B181134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9338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30EFE6C-C9C6-4ADF-9143-12BF78D8BA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382000" cy="5181600"/>
          </a:xfrm>
        </p:spPr>
        <p:txBody>
          <a:bodyPr/>
          <a:lstStyle/>
          <a:p>
            <a:r>
              <a:rPr lang="en-US" altLang="en-US" sz="4000" b="1">
                <a:solidFill>
                  <a:srgbClr val="800000"/>
                </a:solidFill>
                <a:ea typeface="ＭＳ Ｐゴシック" panose="020B0600070205080204" pitchFamily="34" charset="-128"/>
              </a:rPr>
              <a:t>Social Identities</a:t>
            </a:r>
            <a:b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r>
              <a:rPr lang="en-US" altLang="en-US" sz="2500" b="1">
                <a:solidFill>
                  <a:srgbClr val="CC3300"/>
                </a:solidFill>
                <a:ea typeface="ＭＳ Ｐゴシック" panose="020B0600070205080204" pitchFamily="34" charset="-128"/>
              </a:rPr>
              <a:t>Racial Identity</a:t>
            </a:r>
            <a:r>
              <a:rPr lang="en-US" altLang="en-US" sz="2500">
                <a:solidFill>
                  <a:srgbClr val="CC3300"/>
                </a:solidFill>
                <a:ea typeface="ＭＳ Ｐゴシック" panose="020B0600070205080204" pitchFamily="34" charset="-128"/>
              </a:rPr>
              <a:t> – a classification system used to categorize individuals into large and distinct populations</a:t>
            </a:r>
            <a:r>
              <a:rPr lang="en-US" altLang="en-US" sz="2500" i="1">
                <a:solidFill>
                  <a:srgbClr val="CC3300"/>
                </a:solidFill>
                <a:ea typeface="ＭＳ Ｐゴシック" panose="020B0600070205080204" pitchFamily="34" charset="-128"/>
              </a:rPr>
              <a:t> </a:t>
            </a:r>
            <a:br>
              <a:rPr lang="en-US" altLang="en-US" sz="25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 sz="25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US" altLang="en-US" sz="2500" b="1">
                <a:solidFill>
                  <a:srgbClr val="CC3300"/>
                </a:solidFill>
                <a:ea typeface="ＭＳ Ｐゴシック" panose="020B0600070205080204" pitchFamily="34" charset="-128"/>
              </a:rPr>
              <a:t>Ethnic Identity</a:t>
            </a:r>
            <a:r>
              <a:rPr lang="en-US" altLang="en-US" sz="2500">
                <a:solidFill>
                  <a:srgbClr val="CC3300"/>
                </a:solidFill>
                <a:ea typeface="ＭＳ Ｐゴシック" panose="020B0600070205080204" pitchFamily="34" charset="-128"/>
              </a:rPr>
              <a:t> – derived from a sense of shared heritage, history, traditions, values, area of origin, and sometimes language</a:t>
            </a:r>
            <a:br>
              <a:rPr lang="en-US" altLang="en-US" sz="25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 sz="25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US" altLang="en-US" sz="2500" b="1">
                <a:solidFill>
                  <a:srgbClr val="CC3300"/>
                </a:solidFill>
                <a:ea typeface="ＭＳ Ｐゴシック" panose="020B0600070205080204" pitchFamily="34" charset="-128"/>
              </a:rPr>
              <a:t>National Identity</a:t>
            </a:r>
            <a:r>
              <a:rPr lang="en-US" altLang="en-US" sz="2500">
                <a:solidFill>
                  <a:srgbClr val="CC3300"/>
                </a:solidFill>
                <a:ea typeface="ＭＳ Ｐゴシック" panose="020B0600070205080204" pitchFamily="34" charset="-128"/>
              </a:rPr>
              <a:t> – the nation/country one was born into </a:t>
            </a:r>
            <a:br>
              <a:rPr lang="en-US" altLang="en-US" sz="25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US" altLang="en-US" sz="2500">
                <a:solidFill>
                  <a:srgbClr val="CC3300"/>
                </a:solidFill>
                <a:ea typeface="ＭＳ Ｐゴシック" panose="020B0600070205080204" pitchFamily="34" charset="-128"/>
              </a:rPr>
              <a:t>( or a sense of place)</a:t>
            </a: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r>
              <a:rPr lang="en-US" altLang="en-US" sz="2400" i="1">
                <a:ea typeface="ＭＳ Ｐゴシック" panose="020B0600070205080204" pitchFamily="34" charset="-128"/>
              </a:rPr>
              <a:t> </a:t>
            </a:r>
            <a:r>
              <a:rPr lang="en-US" altLang="en-US" sz="1000" i="1">
                <a:ea typeface="ＭＳ Ｐゴシック" panose="020B0600070205080204" pitchFamily="34" charset="-128"/>
              </a:rPr>
              <a:t>www.tolerance.org/tdsi/sites/tolerance.../UIR_</a:t>
            </a:r>
            <a:r>
              <a:rPr lang="en-US" altLang="en-US" sz="1000" b="1" i="1">
                <a:ea typeface="ＭＳ Ｐゴシック" panose="020B0600070205080204" pitchFamily="34" charset="-128"/>
              </a:rPr>
              <a:t>Identity</a:t>
            </a:r>
            <a:r>
              <a:rPr lang="en-US" altLang="en-US" sz="1000" i="1">
                <a:ea typeface="ＭＳ Ｐゴシック" panose="020B0600070205080204" pitchFamily="34" charset="-128"/>
              </a:rPr>
              <a:t>_PPT_WIN.ppt </a:t>
            </a:r>
            <a:endParaRPr lang="en-US" altLang="en-US" sz="100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099" name="Picture 5" descr="http://www.macrobusiness.com.au/wp-content/uploads/2013/04/culture-cute-kids.jpg">
            <a:extLst>
              <a:ext uri="{FF2B5EF4-FFF2-40B4-BE49-F238E27FC236}">
                <a16:creationId xmlns:a16="http://schemas.microsoft.com/office/drawing/2014/main" id="{45B611B1-2D62-4D7D-82F5-7EEB937C1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76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CA6D1BD-256A-46C8-89E2-99C7C6D4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800000"/>
                </a:solidFill>
                <a:ea typeface="ＭＳ Ｐゴシック" panose="020B0600070205080204" pitchFamily="34" charset="-128"/>
              </a:rPr>
              <a:t>Difference Between Traditions  and Customs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F73DBF5-1657-41CC-AADA-4470309E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altLang="en-US" sz="3000">
                <a:solidFill>
                  <a:srgbClr val="CC3300"/>
                </a:solidFill>
                <a:ea typeface="ＭＳ Ｐゴシック" panose="020B0600070205080204" pitchFamily="34" charset="-128"/>
              </a:rPr>
              <a:t>A tradition is a behavior or belief passed down in a group from generation to generation.  For example, celebrating birthdays.</a:t>
            </a:r>
          </a:p>
          <a:p>
            <a:r>
              <a:rPr lang="en-US" altLang="en-US" sz="3000">
                <a:solidFill>
                  <a:srgbClr val="CC3300"/>
                </a:solidFill>
                <a:ea typeface="ＭＳ Ｐゴシック" panose="020B0600070205080204" pitchFamily="34" charset="-128"/>
              </a:rPr>
              <a:t>A custom is a behavior that is habitual, but not necessarily passed down.  For example, eating dinner at six in the evening.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124" name="Picture 2" descr="http://flagstaffphotographyclub.com/wp-content/uploads/2012/07/Tradition_BLL_20110901_IMG_1285.jpg">
            <a:extLst>
              <a:ext uri="{FF2B5EF4-FFF2-40B4-BE49-F238E27FC236}">
                <a16:creationId xmlns:a16="http://schemas.microsoft.com/office/drawing/2014/main" id="{3F2ABB37-6656-408C-B638-F3B89920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6388"/>
            <a:ext cx="37338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4BDC56-1D99-4176-A4A9-FEA31546BE75}"/>
              </a:ext>
            </a:extLst>
          </p:cNvPr>
          <p:cNvSpPr/>
          <p:nvPr/>
        </p:nvSpPr>
        <p:spPr>
          <a:xfrm>
            <a:off x="4495800" y="6629400"/>
            <a:ext cx="18288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Afridance.com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6DE9A4-3A8B-4EAB-B3CE-2A03FE7096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839200" cy="5638800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  <a:t>           </a:t>
            </a:r>
            <a:b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  <a:t>            </a:t>
            </a:r>
            <a:b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  <a:t>             </a:t>
            </a:r>
            <a:b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  <a:t>             The Dark Side of Identity</a:t>
            </a:r>
            <a:b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8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r>
              <a:rPr lang="en-US" altLang="en-US" sz="2400" b="1">
                <a:solidFill>
                  <a:srgbClr val="CC3300"/>
                </a:solidFill>
                <a:ea typeface="ＭＳ Ｐゴシック" panose="020B0600070205080204" pitchFamily="34" charset="-128"/>
              </a:rPr>
              <a:t>Stereotypes</a:t>
            </a:r>
            <a:r>
              <a:rPr lang="en-US" altLang="en-US" sz="2400">
                <a:solidFill>
                  <a:srgbClr val="CC3300"/>
                </a:solidFill>
                <a:ea typeface="ＭＳ Ｐゴシック" panose="020B0600070205080204" pitchFamily="34" charset="-128"/>
              </a:rPr>
              <a:t>- categorization into a particular group of people.  “Everyone fits into the same mold.”</a:t>
            </a:r>
            <a:br>
              <a:rPr lang="en-US" altLang="en-US" sz="24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US" altLang="en-US" sz="2400" b="1">
                <a:solidFill>
                  <a:srgbClr val="CC3300"/>
                </a:solidFill>
                <a:ea typeface="ＭＳ Ｐゴシック" panose="020B0600070205080204" pitchFamily="34" charset="-128"/>
              </a:rPr>
              <a:t>Prejudices</a:t>
            </a:r>
            <a:r>
              <a:rPr lang="en-US" altLang="en-US" sz="2400">
                <a:solidFill>
                  <a:srgbClr val="CC3300"/>
                </a:solidFill>
                <a:ea typeface="ＭＳ Ｐゴシック" panose="020B0600070205080204" pitchFamily="34" charset="-128"/>
              </a:rPr>
              <a:t> – are deeply held negative feelings associated with a particular group (anger, fear, aversion, anxiety).</a:t>
            </a:r>
            <a:br>
              <a:rPr lang="en-US" altLang="en-US" sz="24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US" altLang="en-US" sz="2400" b="1">
                <a:solidFill>
                  <a:srgbClr val="CC3300"/>
                </a:solidFill>
                <a:ea typeface="ＭＳ Ｐゴシック" panose="020B0600070205080204" pitchFamily="34" charset="-128"/>
              </a:rPr>
              <a:t>Racism</a:t>
            </a:r>
            <a:r>
              <a:rPr lang="en-US" altLang="en-US" sz="2400">
                <a:solidFill>
                  <a:srgbClr val="CC3300"/>
                </a:solidFill>
                <a:ea typeface="ＭＳ Ｐゴシック" panose="020B0600070205080204" pitchFamily="34" charset="-128"/>
              </a:rPr>
              <a:t> – an extension of stereotyping and prejudice. The belief that one race is inherently superior to another</a:t>
            </a:r>
            <a:br>
              <a:rPr lang="en-US" altLang="en-US" sz="24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US" altLang="en-US" sz="2400" b="1">
                <a:solidFill>
                  <a:srgbClr val="CC3300"/>
                </a:solidFill>
                <a:ea typeface="ＭＳ Ｐゴシック" panose="020B0600070205080204" pitchFamily="34" charset="-128"/>
              </a:rPr>
              <a:t>Ethnocentrism</a:t>
            </a:r>
            <a:r>
              <a:rPr lang="en-US" altLang="en-US" sz="2400">
                <a:solidFill>
                  <a:srgbClr val="CC3300"/>
                </a:solidFill>
                <a:ea typeface="ＭＳ Ｐゴシック" panose="020B0600070205080204" pitchFamily="34" charset="-128"/>
              </a:rPr>
              <a:t> – one’s own culture is superior to any other.</a:t>
            </a: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 i="1">
                <a:ea typeface="ＭＳ Ｐゴシック" panose="020B0600070205080204" pitchFamily="34" charset="-128"/>
              </a:rPr>
              <a:t> </a:t>
            </a: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endParaRPr lang="en-US" altLang="en-US" sz="240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47C6AFC-9111-45D8-BDD5-43BF773E7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19800"/>
            <a:ext cx="769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i="1"/>
              <a:t>facweb.northseattle.edu/chamilton/</a:t>
            </a:r>
            <a:r>
              <a:rPr lang="en-US" altLang="en-US" sz="1000" b="1" i="1"/>
              <a:t>Cultural</a:t>
            </a:r>
            <a:r>
              <a:rPr lang="en-US" altLang="en-US" sz="1000" i="1"/>
              <a:t>ID.</a:t>
            </a:r>
            <a:r>
              <a:rPr lang="en-US" altLang="en-US" sz="1000" b="1" i="1"/>
              <a:t>ppt</a:t>
            </a:r>
            <a:r>
              <a:rPr lang="en-US" altLang="en-US" sz="1000"/>
              <a:t>‎</a:t>
            </a:r>
            <a:r>
              <a:rPr lang="en-US" altLang="en-US" sz="1000" b="1"/>
              <a:t> </a:t>
            </a:r>
            <a:endParaRPr lang="en-US" altLang="en-US" sz="1000"/>
          </a:p>
        </p:txBody>
      </p:sp>
      <p:pic>
        <p:nvPicPr>
          <p:cNvPr id="6148" name="Picture 6" descr="http://www.macrobusiness.com.au/wp-content/uploads/2013/04/culture-cute-kids.jpg">
            <a:extLst>
              <a:ext uri="{FF2B5EF4-FFF2-40B4-BE49-F238E27FC236}">
                <a16:creationId xmlns:a16="http://schemas.microsoft.com/office/drawing/2014/main" id="{ABE36691-6D57-456C-B96C-14F114986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532F480-61EE-4BD4-B441-E4ED6FD843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CC3300"/>
                </a:solidFill>
                <a:ea typeface="ＭＳ Ｐゴシック" panose="020B0600070205080204" pitchFamily="34" charset="-128"/>
              </a:rPr>
              <a:t>Who am I?</a:t>
            </a:r>
          </a:p>
        </p:txBody>
      </p:sp>
      <p:sp>
        <p:nvSpPr>
          <p:cNvPr id="7171" name="Oval 4">
            <a:extLst>
              <a:ext uri="{FF2B5EF4-FFF2-40B4-BE49-F238E27FC236}">
                <a16:creationId xmlns:a16="http://schemas.microsoft.com/office/drawing/2014/main" id="{90A3AD79-5AD1-4D74-83A5-DBC7C143C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2000"/>
            <a:ext cx="1600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CC3300"/>
                </a:solidFill>
              </a:rPr>
              <a:t>Family</a:t>
            </a:r>
            <a:endParaRPr lang="en-US" altLang="en-US" b="1"/>
          </a:p>
        </p:txBody>
      </p:sp>
      <p:sp>
        <p:nvSpPr>
          <p:cNvPr id="7172" name="Oval 5">
            <a:extLst>
              <a:ext uri="{FF2B5EF4-FFF2-40B4-BE49-F238E27FC236}">
                <a16:creationId xmlns:a16="http://schemas.microsoft.com/office/drawing/2014/main" id="{83808A80-A387-4382-A4A4-8DF86717B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029200"/>
            <a:ext cx="1600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CC3300"/>
                </a:solidFill>
              </a:rPr>
              <a:t>Values</a:t>
            </a:r>
            <a:endParaRPr lang="en-US" altLang="en-US" b="1"/>
          </a:p>
        </p:txBody>
      </p:sp>
      <p:sp>
        <p:nvSpPr>
          <p:cNvPr id="7173" name="Oval 6">
            <a:extLst>
              <a:ext uri="{FF2B5EF4-FFF2-40B4-BE49-F238E27FC236}">
                <a16:creationId xmlns:a16="http://schemas.microsoft.com/office/drawing/2014/main" id="{A27FAB54-7D51-4367-B4CC-2ED703088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19600"/>
            <a:ext cx="1447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CC3300"/>
                </a:solidFill>
              </a:rPr>
              <a:t>Traditions</a:t>
            </a:r>
            <a:r>
              <a:rPr lang="en-US" altLang="en-US"/>
              <a:t>…</a:t>
            </a:r>
          </a:p>
        </p:txBody>
      </p:sp>
      <p:sp>
        <p:nvSpPr>
          <p:cNvPr id="7174" name="Oval 7">
            <a:extLst>
              <a:ext uri="{FF2B5EF4-FFF2-40B4-BE49-F238E27FC236}">
                <a16:creationId xmlns:a16="http://schemas.microsoft.com/office/drawing/2014/main" id="{D0B89118-DF79-48D3-BFF9-BC0CBB0B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657600"/>
            <a:ext cx="1676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CC3300"/>
                </a:solidFill>
              </a:rPr>
              <a:t>Nationality</a:t>
            </a:r>
          </a:p>
        </p:txBody>
      </p:sp>
      <p:sp>
        <p:nvSpPr>
          <p:cNvPr id="7175" name="Oval 8">
            <a:extLst>
              <a:ext uri="{FF2B5EF4-FFF2-40B4-BE49-F238E27FC236}">
                <a16:creationId xmlns:a16="http://schemas.microsoft.com/office/drawing/2014/main" id="{D03B87F4-F2F1-4B71-955B-14047D863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10000"/>
            <a:ext cx="1676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CC3300"/>
                </a:solidFill>
              </a:rPr>
              <a:t>Physical</a:t>
            </a:r>
          </a:p>
          <a:p>
            <a:pPr algn="ctr" eaLnBrk="1" hangingPunct="1"/>
            <a:r>
              <a:rPr lang="en-US" altLang="en-US" b="1">
                <a:solidFill>
                  <a:srgbClr val="CC3300"/>
                </a:solidFill>
              </a:rPr>
              <a:t>Appearance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44384602-2684-439E-993F-D0A3C4603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0292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cs typeface="+mn-cs"/>
              </a:rPr>
              <a:t>Multiple Identities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752FDF-FF2C-49D4-8ECF-43E098AEDDB0}"/>
              </a:ext>
            </a:extLst>
          </p:cNvPr>
          <p:cNvSpPr/>
          <p:nvPr/>
        </p:nvSpPr>
        <p:spPr>
          <a:xfrm>
            <a:off x="4419600" y="4648200"/>
            <a:ext cx="1828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ea typeface="ＭＳ Ｐゴシック" charset="-128"/>
              </a:rPr>
              <a:t>Language</a:t>
            </a:r>
          </a:p>
        </p:txBody>
      </p:sp>
      <p:pic>
        <p:nvPicPr>
          <p:cNvPr id="7178" name="Picture 6" descr="http://www.macrobusiness.com.au/wp-content/uploads/2013/04/culture-cute-kids.jpg">
            <a:extLst>
              <a:ext uri="{FF2B5EF4-FFF2-40B4-BE49-F238E27FC236}">
                <a16:creationId xmlns:a16="http://schemas.microsoft.com/office/drawing/2014/main" id="{22F5FC9A-7B19-4E62-BDF4-0F83361F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965AFF8-84D3-4087-9818-57AEC8E0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rgbClr val="CC3300"/>
                </a:solidFill>
                <a:ea typeface="ＭＳ Ｐゴシック" panose="020B0600070205080204" pitchFamily="34" charset="-128"/>
              </a:rPr>
              <a:t>Who am I?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65FD3D5-3106-4816-B6AB-1D2E0BAC1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What is my name?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Where do I live?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Where was I born?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Where is my family from?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What nationality am I?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What ethnicity am I?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5F82EDF-7576-4EAC-BD7F-64A3FD735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US" altLang="en-US" sz="5000" b="1">
                <a:solidFill>
                  <a:srgbClr val="800000"/>
                </a:solidFill>
                <a:ea typeface="ＭＳ Ｐゴシック" panose="020B0600070205080204" pitchFamily="34" charset="-128"/>
              </a:rPr>
              <a:t>How do my relationships with others shape me?</a:t>
            </a:r>
            <a:b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endParaRPr lang="en-US" altLang="en-US" sz="240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19" name="Content Placeholder 7">
            <a:extLst>
              <a:ext uri="{FF2B5EF4-FFF2-40B4-BE49-F238E27FC236}">
                <a16:creationId xmlns:a16="http://schemas.microsoft.com/office/drawing/2014/main" id="{2DA1A2D4-4E9A-4D60-B002-8CCAC4E4E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How has my family influenced me?</a:t>
            </a:r>
          </a:p>
          <a:p>
            <a:r>
              <a:rPr lang="en-US" altLang="en-US" b="1">
                <a:solidFill>
                  <a:srgbClr val="CC3300"/>
                </a:solidFill>
                <a:ea typeface="ＭＳ Ｐゴシック" panose="020B0600070205080204" pitchFamily="34" charset="-128"/>
              </a:rPr>
              <a:t>How have my peers influenced who I am?</a:t>
            </a:r>
          </a:p>
        </p:txBody>
      </p:sp>
      <p:pic>
        <p:nvPicPr>
          <p:cNvPr id="9220" name="Picture 5" descr="http://cf.ltkcdn.net/family/images/std/143402-425x282-multicultural-family.jpg">
            <a:extLst>
              <a:ext uri="{FF2B5EF4-FFF2-40B4-BE49-F238E27FC236}">
                <a16:creationId xmlns:a16="http://schemas.microsoft.com/office/drawing/2014/main" id="{D7F3F004-D532-4650-A155-9573DB3F0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3640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68E954-568E-427D-AB2D-A802321EC860}"/>
              </a:ext>
            </a:extLst>
          </p:cNvPr>
          <p:cNvSpPr/>
          <p:nvPr/>
        </p:nvSpPr>
        <p:spPr>
          <a:xfrm>
            <a:off x="1905000" y="5867400"/>
            <a:ext cx="2133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Flfamily.org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5B70255-475E-4CF0-8A51-B5CCDF7C57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8153400" cy="3657600"/>
          </a:xfrm>
        </p:spPr>
        <p:txBody>
          <a:bodyPr/>
          <a:lstStyle/>
          <a:p>
            <a:pPr eaLnBrk="1" hangingPunct="1"/>
            <a:br>
              <a:rPr lang="en-US" altLang="en-US" sz="5000" b="1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5000" b="1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r>
              <a:rPr lang="en-US" altLang="en-US" sz="5000" b="1">
                <a:solidFill>
                  <a:srgbClr val="800000"/>
                </a:solidFill>
                <a:ea typeface="ＭＳ Ｐゴシック" panose="020B0600070205080204" pitchFamily="34" charset="-128"/>
              </a:rPr>
              <a:t>How do I fit into a nationality, ethnicity, and racial group? </a:t>
            </a: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b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endParaRPr lang="en-US" altLang="en-US" sz="240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288838-3A76-46C0-A93E-CE7DE15EE5B3}"/>
              </a:ext>
            </a:extLst>
          </p:cNvPr>
          <p:cNvSpPr/>
          <p:nvPr/>
        </p:nvSpPr>
        <p:spPr>
          <a:xfrm>
            <a:off x="4114800" y="2590800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ea typeface="ＭＳ Ｐゴシック" charset="-128"/>
              </a:rPr>
              <a:t>Race?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2D3C18-49C6-4EEB-8234-7A95BDE7540B}"/>
              </a:ext>
            </a:extLst>
          </p:cNvPr>
          <p:cNvSpPr/>
          <p:nvPr/>
        </p:nvSpPr>
        <p:spPr>
          <a:xfrm>
            <a:off x="1219200" y="3200400"/>
            <a:ext cx="1371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b="1" dirty="0">
                <a:solidFill>
                  <a:srgbClr val="CC3300"/>
                </a:solidFill>
                <a:ea typeface="ＭＳ Ｐゴシック" charset="-128"/>
              </a:rPr>
              <a:t>me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5C4062-423D-42CC-8515-F0CF3812C677}"/>
              </a:ext>
            </a:extLst>
          </p:cNvPr>
          <p:cNvSpPr/>
          <p:nvPr/>
        </p:nvSpPr>
        <p:spPr>
          <a:xfrm>
            <a:off x="5181600" y="3276600"/>
            <a:ext cx="2286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ea typeface="ＭＳ Ｐゴシック" charset="-128"/>
              </a:rPr>
              <a:t>Nationality?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792BE0-7B35-4766-A5CA-F64561AB2172}"/>
              </a:ext>
            </a:extLst>
          </p:cNvPr>
          <p:cNvSpPr/>
          <p:nvPr/>
        </p:nvSpPr>
        <p:spPr>
          <a:xfrm>
            <a:off x="3962400" y="3733800"/>
            <a:ext cx="1828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ea typeface="ＭＳ Ｐゴシック" charset="-128"/>
              </a:rPr>
              <a:t>Ethnicity?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177EF9-AA95-476A-8069-C95CA79BCC0E}"/>
              </a:ext>
            </a:extLst>
          </p:cNvPr>
          <p:cNvCxnSpPr/>
          <p:nvPr/>
        </p:nvCxnSpPr>
        <p:spPr>
          <a:xfrm flipV="1">
            <a:off x="2819400" y="4267200"/>
            <a:ext cx="1600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D874E27-73C5-4E0F-BB40-E1F41ACE1A4D}"/>
              </a:ext>
            </a:extLst>
          </p:cNvPr>
          <p:cNvSpPr/>
          <p:nvPr/>
        </p:nvSpPr>
        <p:spPr>
          <a:xfrm>
            <a:off x="2590800" y="3429000"/>
            <a:ext cx="1676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9" name="Picture 11" descr="http://t1.gstatic.com/images?q=tbn:ANd9GcSDKLq5BxqZqaougJQ-j2oT5N48imXktiX1aWNHGY-4NlN3VXCZ:content.clickbooq.com/470/photos/aede5d391f.jpg">
            <a:extLst>
              <a:ext uri="{FF2B5EF4-FFF2-40B4-BE49-F238E27FC236}">
                <a16:creationId xmlns:a16="http://schemas.microsoft.com/office/drawing/2014/main" id="{F6F9AB43-1BB4-4EDE-856D-5CF80E3D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3" descr="http://www.portaloha.com/SecretsOfHawaii/images/PCC/PCC1Main.jpg">
            <a:extLst>
              <a:ext uri="{FF2B5EF4-FFF2-40B4-BE49-F238E27FC236}">
                <a16:creationId xmlns:a16="http://schemas.microsoft.com/office/drawing/2014/main" id="{A81DD9CA-DEFD-4C00-AD7B-04F8A56F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0"/>
            <a:ext cx="3089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5" descr="http://www.blackhealthzone.com/wp-content/uploads/2011/11/two-black-boys.jpg">
            <a:extLst>
              <a:ext uri="{FF2B5EF4-FFF2-40B4-BE49-F238E27FC236}">
                <a16:creationId xmlns:a16="http://schemas.microsoft.com/office/drawing/2014/main" id="{B8914F19-A673-44E8-8461-67183374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84738"/>
            <a:ext cx="28956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7" descr="http://www.soka.edu/images/news_events/2008PicturesFolkloricoBwebsm.jpg">
            <a:extLst>
              <a:ext uri="{FF2B5EF4-FFF2-40B4-BE49-F238E27FC236}">
                <a16:creationId xmlns:a16="http://schemas.microsoft.com/office/drawing/2014/main" id="{F66296AA-5017-4D97-89AA-0C7E0BDAA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5300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4619DD-983E-46F0-974B-08B7E989EEB0}"/>
              </a:ext>
            </a:extLst>
          </p:cNvPr>
          <p:cNvSpPr/>
          <p:nvPr/>
        </p:nvSpPr>
        <p:spPr>
          <a:xfrm>
            <a:off x="6781800" y="6553200"/>
            <a:ext cx="1295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solidFill>
                  <a:schemeClr val="tx1"/>
                </a:solidFill>
              </a:rPr>
              <a:t>Soka</a:t>
            </a:r>
            <a:r>
              <a:rPr lang="en-US" sz="1000" dirty="0">
                <a:solidFill>
                  <a:schemeClr val="tx1"/>
                </a:solidFill>
              </a:rPr>
              <a:t> niversity.edu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280496-EAAF-4423-A611-2F96C244DE97}"/>
              </a:ext>
            </a:extLst>
          </p:cNvPr>
          <p:cNvSpPr/>
          <p:nvPr/>
        </p:nvSpPr>
        <p:spPr>
          <a:xfrm rot="10800000" flipV="1">
            <a:off x="3810000" y="6669088"/>
            <a:ext cx="1327150" cy="18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Healthzone.com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175BE0-9901-4445-8165-94B89744B32C}"/>
              </a:ext>
            </a:extLst>
          </p:cNvPr>
          <p:cNvSpPr/>
          <p:nvPr/>
        </p:nvSpPr>
        <p:spPr>
          <a:xfrm>
            <a:off x="5257800" y="6629400"/>
            <a:ext cx="9906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Portaloha.com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E75652-CFDC-44F5-AB29-84BBE657DE7D}"/>
              </a:ext>
            </a:extLst>
          </p:cNvPr>
          <p:cNvSpPr/>
          <p:nvPr/>
        </p:nvSpPr>
        <p:spPr>
          <a:xfrm>
            <a:off x="1295400" y="6629400"/>
            <a:ext cx="9906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Usarmy.com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2397</TotalTime>
  <Words>392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ＭＳ Ｐゴシック</vt:lpstr>
      <vt:lpstr>Calibri</vt:lpstr>
      <vt:lpstr>Default Design</vt:lpstr>
      <vt:lpstr>Culture and Cultural Identity  </vt:lpstr>
      <vt:lpstr>Cultural Identity</vt:lpstr>
      <vt:lpstr>Social Identities   Racial Identity – a classification system used to categorize individuals into large and distinct populations   Ethnic Identity – derived from a sense of shared heritage, history, traditions, values, area of origin, and sometimes language  National Identity – the nation/country one was born into  ( or a sense of place)   www.tolerance.org/tdsi/sites/tolerance.../UIR_Identity_PPT_WIN.ppt </vt:lpstr>
      <vt:lpstr>Difference Between Traditions  and Customs</vt:lpstr>
      <vt:lpstr>                                                      The Dark Side of Identity   Stereotypes- categorization into a particular group of people.  “Everyone fits into the same mold.”  Prejudices – are deeply held negative feelings associated with a particular group (anger, fear, aversion, anxiety).  Racism – an extension of stereotyping and prejudice. The belief that one race is inherently superior to another  Ethnocentrism – one’s own culture is superior to any other.         </vt:lpstr>
      <vt:lpstr>Who am I?</vt:lpstr>
      <vt:lpstr>Who am I?</vt:lpstr>
      <vt:lpstr>   How do my relationships with others shape me?     </vt:lpstr>
      <vt:lpstr>  How do I fit into a nationality, ethnicity, and racial group?        </vt:lpstr>
      <vt:lpstr>Who am I?</vt:lpstr>
      <vt:lpstr>How is the language I speak related to my cultural identity?</vt:lpstr>
      <vt:lpstr>How does my physical appearance reflect my cultural identity?</vt:lpstr>
      <vt:lpstr>How do traditions and customs that my family shares shape my cultural identity?</vt:lpstr>
      <vt:lpstr>What does my art tell someone about my culture?</vt:lpstr>
      <vt:lpstr>How does nationality shape who I am?</vt:lpstr>
      <vt:lpstr>    Who am I?     </vt:lpstr>
    </vt:vector>
  </TitlesOfParts>
  <Company>North Seattle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and Cultural Identity</dc:title>
  <dc:creator>Jane Lister Reis</dc:creator>
  <cp:lastModifiedBy>chris livesey</cp:lastModifiedBy>
  <cp:revision>262</cp:revision>
  <dcterms:created xsi:type="dcterms:W3CDTF">2010-04-04T23:29:46Z</dcterms:created>
  <dcterms:modified xsi:type="dcterms:W3CDTF">2018-04-15T13:27:36Z</dcterms:modified>
</cp:coreProperties>
</file>