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97" r:id="rId3"/>
    <p:sldId id="305" r:id="rId4"/>
    <p:sldId id="269" r:id="rId5"/>
    <p:sldId id="276" r:id="rId6"/>
    <p:sldId id="277" r:id="rId7"/>
    <p:sldId id="303" r:id="rId8"/>
    <p:sldId id="281" r:id="rId9"/>
    <p:sldId id="283" r:id="rId10"/>
    <p:sldId id="296" r:id="rId11"/>
    <p:sldId id="292" r:id="rId12"/>
    <p:sldId id="290" r:id="rId13"/>
    <p:sldId id="291" r:id="rId14"/>
    <p:sldId id="289" r:id="rId15"/>
    <p:sldId id="304" r:id="rId16"/>
    <p:sldId id="293" r:id="rId17"/>
    <p:sldId id="285" r:id="rId18"/>
    <p:sldId id="286" r:id="rId19"/>
    <p:sldId id="287" r:id="rId20"/>
    <p:sldId id="295" r:id="rId21"/>
    <p:sldId id="298" r:id="rId22"/>
    <p:sldId id="299" r:id="rId23"/>
    <p:sldId id="301" r:id="rId24"/>
    <p:sldId id="300" r:id="rId25"/>
    <p:sldId id="294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FFFF"/>
    <a:srgbClr val="000000"/>
    <a:srgbClr val="FFFF66"/>
    <a:srgbClr val="CC3300"/>
    <a:srgbClr val="00FF00"/>
    <a:srgbClr val="FF00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605" autoAdjust="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F561BA-D440-45BF-9D7D-F72113839F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345D64-17B7-4EC9-87D8-9B561DB4D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6C3C08-CDE9-4712-9D4B-3AAE65E8FC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C905A9-B374-4EDE-92D5-771787A854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216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433579-61AD-4680-9882-25F72477F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74D506-5F75-4F3A-8336-B2381A2B9C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EC30D6-DE51-493C-85EB-CAC6164F7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1C27F-75E7-416E-BF69-405FB7B433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16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639C51-7BF4-41B0-A534-233132B4A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9A1DD6-FC34-4357-9C87-DC1D1E6100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215C33-21BF-482E-BE0E-DF32247839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E929CE-398C-450F-9C14-BB9CC802B4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1134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BAE7E5-E1CA-4C5D-91DE-8389489687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8D043A-D39E-46F3-A331-3FB81C9BF0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0BB4F-B2F4-4AAE-8275-F65A86F702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09D33-D92F-4392-840C-8860F67108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2945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6EBCCE-CA8C-42EC-9F99-8E2E5F3BAC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B2FA33-2951-4F0D-80FA-C91B2B8D4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D0FDEB-46FB-4647-923C-746D0F6F07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3E2A6-C992-466E-8409-FBB325063E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838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547210-4FFC-4B8B-AF7C-BCD6C3058B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57A375-CAB7-4B71-9DD6-F82FA485EB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9B4B1B-FB00-4AFD-9E52-0A3ABE5E01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CF91F-3A62-448A-B300-A6B216A96A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342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126191-DB0D-4FCC-9FAD-0FF410ECA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BF2FBE-D99F-4C94-8FB8-B3696E55A3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598793-1288-4B18-893D-620E783E94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706D7-7F97-4250-8346-71A7F8B024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646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D70D07-DF7C-4BBB-942A-4E8479ACD2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B8C882-AAE6-4814-9EE7-196C8E6ABF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D048C4-444B-40BA-8ED8-2E31550DC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1AE4C-C7BA-4F79-814C-7ACBF95CA2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700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C86BC33-4F7A-4B1A-BEBC-E02075DFA4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C102EF9-F506-4D37-931F-2F341FB85A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185DB96-29BF-4A2C-B07F-09890B7595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B12B5-7238-44E5-946C-DDDD713EB1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1364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0CFD71-A7B9-46D2-B69D-50F5007502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22BAFA5-9D39-4655-87AD-C17A5F1298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51CF05-9B07-4AE2-BFC7-81C6EF18F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6E0A8-F665-4509-9690-8469E0F93C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518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9F232EE-4FB5-4E31-846E-A2C61C04CF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46A008F-91D4-4CF0-871E-D10869E348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ABC1486-D8A1-4BD7-A1F2-EC9822D04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CB3F2-502D-4A91-8A5E-8B2A29F16D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646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B82715-C159-4266-9D56-BAEF8A066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CC3DE6-656E-4CC2-98C5-DF5C340825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E3266-2329-4701-847A-6BDC09EE32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C2C006-072B-4DC5-898F-58E4CADB0A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329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33F6C8-C7A9-475F-94D1-1FCCB38D0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7B8355-6F8B-466E-ADF4-36F6C8B3C7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E1E547-064D-4D07-93A7-1DF4B72D55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353AA-7B06-4EA4-B13F-8ED1CB4777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679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80A24F5-7A83-4B5E-88F6-B780C3E30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ECF5058-9171-4505-9A4A-8201AC0E7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315BB4-8C8F-411D-8F30-E3D275AB46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A7EA45-35C3-496D-AE8A-9C185F9AD6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78F22EF-BE44-4EB0-9E45-06918A919B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9169AF-8F20-47EF-A296-62773440B54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deca.org/nab/KFC.gif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/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bs.org/wholechild/g_illus/parents.jpg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156C412-E9F9-4D9C-AA10-377A3E112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077200" cy="1143000"/>
          </a:xfrm>
        </p:spPr>
        <p:txBody>
          <a:bodyPr/>
          <a:lstStyle/>
          <a:p>
            <a:pPr algn="l" eaLnBrk="1" hangingPunct="1"/>
            <a:r>
              <a:rPr lang="en-GB" altLang="en-US" sz="3200" b="1">
                <a:cs typeface="Times New Roman" panose="02020603050405020304" pitchFamily="18" charset="0"/>
              </a:rPr>
              <a:t>Marketisation Of Education</a:t>
            </a:r>
            <a:r>
              <a:rPr lang="en-GB" altLang="en-US" sz="2800" b="1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147" name="Text Box 10">
            <a:extLst>
              <a:ext uri="{FF2B5EF4-FFF2-40B4-BE49-F238E27FC236}">
                <a16:creationId xmlns:a16="http://schemas.microsoft.com/office/drawing/2014/main" id="{E34CAFEC-BD5A-4642-AE95-EEA2F861B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0" y="2206625"/>
            <a:ext cx="5473700" cy="2974975"/>
          </a:xfrm>
          <a:prstGeom prst="rect">
            <a:avLst/>
          </a:prstGeom>
          <a:solidFill>
            <a:srgbClr val="990033"/>
          </a:solidFill>
          <a:ln>
            <a:noFill/>
          </a:ln>
          <a:effectLst>
            <a:prstShdw prst="shdw17" dist="17961" dir="2700000">
              <a:srgbClr val="5C001F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>
                <a:solidFill>
                  <a:srgbClr val="FFFFFF"/>
                </a:solidFill>
                <a:latin typeface="Arial Unicode MS" pitchFamily="34" charset="-128"/>
              </a:rPr>
              <a:t>Is education now simply a system of franchises?</a:t>
            </a:r>
            <a:endParaRPr lang="en-US" altLang="en-US" sz="2800">
              <a:solidFill>
                <a:srgbClr val="FFFFFF"/>
              </a:solidFill>
              <a:latin typeface="Arial Unicode MS" pitchFamily="34" charset="-128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>
                <a:solidFill>
                  <a:srgbClr val="FFFFFF"/>
                </a:solidFill>
                <a:latin typeface="Arial Unicode MS" pitchFamily="34" charset="-128"/>
              </a:rPr>
              <a:t>Is our education system, a system of ‘Kentucky Fried Education’ (Hargreaves 1989)?</a:t>
            </a:r>
            <a:endParaRPr lang="en-US" altLang="en-US">
              <a:latin typeface="Arial Unicode MS" pitchFamily="34" charset="-128"/>
            </a:endParaRPr>
          </a:p>
          <a:p>
            <a:endParaRPr lang="en-US" altLang="en-US" sz="2800" b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pic>
        <p:nvPicPr>
          <p:cNvPr id="6148" name="Picture 12" descr="KFC">
            <a:hlinkClick r:id="rId2"/>
            <a:extLst>
              <a:ext uri="{FF2B5EF4-FFF2-40B4-BE49-F238E27FC236}">
                <a16:creationId xmlns:a16="http://schemas.microsoft.com/office/drawing/2014/main" id="{4E500791-CE39-419D-B461-EE249465D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"/>
            <a:ext cx="1330325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A04AEB3F-7FB6-4559-B827-A69CCEF6B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What’s the impact? AO3			</a:t>
            </a:r>
          </a:p>
        </p:txBody>
      </p:sp>
      <p:sp>
        <p:nvSpPr>
          <p:cNvPr id="15363" name="ClipArt Placeholder 2">
            <a:extLst>
              <a:ext uri="{FF2B5EF4-FFF2-40B4-BE49-F238E27FC236}">
                <a16:creationId xmlns:a16="http://schemas.microsoft.com/office/drawing/2014/main" id="{7C22FE02-DF5D-4E71-8B2C-6CFC1E106D79}"/>
              </a:ext>
            </a:extLst>
          </p:cNvPr>
          <p:cNvSpPr>
            <a:spLocks noGrp="1" noTextEdit="1"/>
          </p:cNvSpPr>
          <p:nvPr>
            <p:ph type="clipArt" sz="half" idx="1"/>
          </p:nvPr>
        </p:nvSpPr>
        <p:spPr/>
      </p:sp>
      <p:sp>
        <p:nvSpPr>
          <p:cNvPr id="15364" name="Text Placeholder 3">
            <a:extLst>
              <a:ext uri="{FF2B5EF4-FFF2-40B4-BE49-F238E27FC236}">
                <a16:creationId xmlns:a16="http://schemas.microsoft.com/office/drawing/2014/main" id="{651C9CF5-ED62-4CF8-AC5F-CD90C2249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5813" y="1500188"/>
            <a:ext cx="7672387" cy="4595812"/>
          </a:xfrm>
        </p:spPr>
        <p:txBody>
          <a:bodyPr/>
          <a:lstStyle/>
          <a:p>
            <a:r>
              <a:rPr lang="en-GB" altLang="en-US"/>
              <a:t>What will parents try to do?</a:t>
            </a:r>
          </a:p>
          <a:p>
            <a:r>
              <a:rPr lang="en-GB" altLang="en-US"/>
              <a:t>Which parents are likely to be successful at getting their children into the best schools?</a:t>
            </a:r>
          </a:p>
          <a:p>
            <a:r>
              <a:rPr lang="en-GB" altLang="en-US"/>
              <a:t>What impact will this have on other schools?</a:t>
            </a:r>
          </a:p>
          <a:p>
            <a:r>
              <a:rPr lang="en-GB" altLang="en-US"/>
              <a:t>What will teachers try to do?</a:t>
            </a:r>
          </a:p>
          <a:p>
            <a:r>
              <a:rPr lang="en-GB" altLang="en-US"/>
              <a:t>Which students will they want in their schools?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2">
            <a:extLst>
              <a:ext uri="{FF2B5EF4-FFF2-40B4-BE49-F238E27FC236}">
                <a16:creationId xmlns:a16="http://schemas.microsoft.com/office/drawing/2014/main" id="{D65CCD6F-358C-4070-8BC4-123F21648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Educational Triage – The A-C Economy – </a:t>
            </a:r>
          </a:p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Gillborn and Youdell 2004   AO1</a:t>
            </a:r>
          </a:p>
          <a:p>
            <a:pPr eaLnBrk="1" hangingPunct="1"/>
            <a:endParaRPr lang="en-GB" altLang="en-US" sz="3200" b="1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pic>
        <p:nvPicPr>
          <p:cNvPr id="1036" name="Picture 3">
            <a:extLst>
              <a:ext uri="{FF2B5EF4-FFF2-40B4-BE49-F238E27FC236}">
                <a16:creationId xmlns:a16="http://schemas.microsoft.com/office/drawing/2014/main" id="{A8D4D135-B2EB-416C-A3FE-D368B46EC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692150"/>
            <a:ext cx="29718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Organization Chart 4">
            <a:extLst>
              <a:ext uri="{FF2B5EF4-FFF2-40B4-BE49-F238E27FC236}">
                <a16:creationId xmlns:a16="http://schemas.microsoft.com/office/drawing/2014/main" id="{CC188B0D-8722-4490-BC1A-299CD19E37E5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844675"/>
            <a:ext cx="7704137" cy="4535488"/>
            <a:chOff x="431" y="360"/>
            <a:chExt cx="2880" cy="720"/>
          </a:xfrm>
        </p:grpSpPr>
        <p:cxnSp>
          <p:nvCxnSpPr>
            <p:cNvPr id="1028" name="_s1028">
              <a:extLst>
                <a:ext uri="{FF2B5EF4-FFF2-40B4-BE49-F238E27FC236}">
                  <a16:creationId xmlns:a16="http://schemas.microsoft.com/office/drawing/2014/main" id="{6D823D3E-C42A-44F9-B408-C713BD27F276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303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>
              <a:extLst>
                <a:ext uri="{FF2B5EF4-FFF2-40B4-BE49-F238E27FC236}">
                  <a16:creationId xmlns:a16="http://schemas.microsoft.com/office/drawing/2014/main" id="{0AB7C7A4-9432-40E1-A722-F53A51D079C3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800" y="719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>
              <a:extLst>
                <a:ext uri="{FF2B5EF4-FFF2-40B4-BE49-F238E27FC236}">
                  <a16:creationId xmlns:a16="http://schemas.microsoft.com/office/drawing/2014/main" id="{DB4AA956-C567-4E06-9D38-6AC045937460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295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1">
              <a:extLst>
                <a:ext uri="{FF2B5EF4-FFF2-40B4-BE49-F238E27FC236}">
                  <a16:creationId xmlns:a16="http://schemas.microsoft.com/office/drawing/2014/main" id="{6A7968F0-04A7-4C65-96F0-DDF3A3D353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36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Pupils -Triage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4" name="_s1032">
              <a:extLst>
                <a:ext uri="{FF2B5EF4-FFF2-40B4-BE49-F238E27FC236}">
                  <a16:creationId xmlns:a16="http://schemas.microsoft.com/office/drawing/2014/main" id="{B9458ADA-9FC1-4FED-84E6-48548290C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5" name="_s1033">
              <a:extLst>
                <a:ext uri="{FF2B5EF4-FFF2-40B4-BE49-F238E27FC236}">
                  <a16:creationId xmlns:a16="http://schemas.microsoft.com/office/drawing/2014/main" id="{3746D600-6D6F-4E3C-9C8E-F3F8A5886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6" name="_s1034">
              <a:extLst>
                <a:ext uri="{FF2B5EF4-FFF2-40B4-BE49-F238E27FC236}">
                  <a16:creationId xmlns:a16="http://schemas.microsoft.com/office/drawing/2014/main" id="{7EB625FE-1CCA-497B-99FE-A54208BDA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">
            <a:extLst>
              <a:ext uri="{FF2B5EF4-FFF2-40B4-BE49-F238E27FC236}">
                <a16:creationId xmlns:a16="http://schemas.microsoft.com/office/drawing/2014/main" id="{78E8E231-FD38-4183-BED9-AAF1D9D01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AO1 Educational Triage – The A-C Economy – </a:t>
            </a:r>
          </a:p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Gillborn and Youdell 2004</a:t>
            </a:r>
          </a:p>
          <a:p>
            <a:pPr eaLnBrk="1" hangingPunct="1"/>
            <a:endParaRPr lang="en-GB" altLang="en-US" sz="3200" b="1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pic>
        <p:nvPicPr>
          <p:cNvPr id="2060" name="Picture 3">
            <a:extLst>
              <a:ext uri="{FF2B5EF4-FFF2-40B4-BE49-F238E27FC236}">
                <a16:creationId xmlns:a16="http://schemas.microsoft.com/office/drawing/2014/main" id="{F6391590-1D04-42D3-9D7F-74568AD9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1714500"/>
            <a:ext cx="2716213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Organization Chart 4">
            <a:extLst>
              <a:ext uri="{FF2B5EF4-FFF2-40B4-BE49-F238E27FC236}">
                <a16:creationId xmlns:a16="http://schemas.microsoft.com/office/drawing/2014/main" id="{615E350E-937F-4F78-B407-72C559997ECD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844675"/>
            <a:ext cx="7704137" cy="4535488"/>
            <a:chOff x="431" y="360"/>
            <a:chExt cx="2880" cy="720"/>
          </a:xfrm>
        </p:grpSpPr>
        <p:cxnSp>
          <p:nvCxnSpPr>
            <p:cNvPr id="2052" name="_s2052">
              <a:extLst>
                <a:ext uri="{FF2B5EF4-FFF2-40B4-BE49-F238E27FC236}">
                  <a16:creationId xmlns:a16="http://schemas.microsoft.com/office/drawing/2014/main" id="{4A068697-7C50-4932-A94D-9F929CC2AB17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303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3" name="_s2053">
              <a:extLst>
                <a:ext uri="{FF2B5EF4-FFF2-40B4-BE49-F238E27FC236}">
                  <a16:creationId xmlns:a16="http://schemas.microsoft.com/office/drawing/2014/main" id="{AF4CAA66-E8AA-4B2A-A65F-FC41539233C9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800" y="719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" name="_s2054">
              <a:extLst>
                <a:ext uri="{FF2B5EF4-FFF2-40B4-BE49-F238E27FC236}">
                  <a16:creationId xmlns:a16="http://schemas.microsoft.com/office/drawing/2014/main" id="{EC9683FA-8962-482E-97F3-6751ACF81977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295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2055">
              <a:extLst>
                <a:ext uri="{FF2B5EF4-FFF2-40B4-BE49-F238E27FC236}">
                  <a16:creationId xmlns:a16="http://schemas.microsoft.com/office/drawing/2014/main" id="{75152DDD-4196-48CC-93E3-0273DB795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36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Pupils -Triage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4" name="_s2056">
              <a:extLst>
                <a:ext uri="{FF2B5EF4-FFF2-40B4-BE49-F238E27FC236}">
                  <a16:creationId xmlns:a16="http://schemas.microsoft.com/office/drawing/2014/main" id="{DA844FB9-4DFA-4E25-8680-E2E3E8AE2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Those who will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pass anyway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5" name="_s2057">
              <a:extLst>
                <a:ext uri="{FF2B5EF4-FFF2-40B4-BE49-F238E27FC236}">
                  <a16:creationId xmlns:a16="http://schemas.microsoft.com/office/drawing/2014/main" id="{86346214-C9B5-4B33-B9C0-1E4467D81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6" name="_s2058">
              <a:extLst>
                <a:ext uri="{FF2B5EF4-FFF2-40B4-BE49-F238E27FC236}">
                  <a16:creationId xmlns:a16="http://schemas.microsoft.com/office/drawing/2014/main" id="{FCAF0584-2FF7-48BC-A931-1B4BBD34F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2">
            <a:extLst>
              <a:ext uri="{FF2B5EF4-FFF2-40B4-BE49-F238E27FC236}">
                <a16:creationId xmlns:a16="http://schemas.microsoft.com/office/drawing/2014/main" id="{4F37D197-D45D-4EBF-983A-D183CFA6F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Educational Triage – The A-C Economy – </a:t>
            </a:r>
          </a:p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Gillborn and Youdell 2004</a:t>
            </a:r>
          </a:p>
          <a:p>
            <a:pPr eaLnBrk="1" hangingPunct="1"/>
            <a:endParaRPr lang="en-GB" altLang="en-US" sz="3200" b="1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pic>
        <p:nvPicPr>
          <p:cNvPr id="3084" name="Picture 3">
            <a:extLst>
              <a:ext uri="{FF2B5EF4-FFF2-40B4-BE49-F238E27FC236}">
                <a16:creationId xmlns:a16="http://schemas.microsoft.com/office/drawing/2014/main" id="{9E4CB3A6-EE95-4B3A-8DC6-C8EBA486B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692150"/>
            <a:ext cx="29718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Organization Chart 4">
            <a:extLst>
              <a:ext uri="{FF2B5EF4-FFF2-40B4-BE49-F238E27FC236}">
                <a16:creationId xmlns:a16="http://schemas.microsoft.com/office/drawing/2014/main" id="{F9746AD1-206D-4636-94FC-8DE0933708A6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844675"/>
            <a:ext cx="7704137" cy="4535488"/>
            <a:chOff x="431" y="360"/>
            <a:chExt cx="2880" cy="720"/>
          </a:xfrm>
        </p:grpSpPr>
        <p:cxnSp>
          <p:nvCxnSpPr>
            <p:cNvPr id="3076" name="_s3076">
              <a:extLst>
                <a:ext uri="{FF2B5EF4-FFF2-40B4-BE49-F238E27FC236}">
                  <a16:creationId xmlns:a16="http://schemas.microsoft.com/office/drawing/2014/main" id="{8655F6C7-F3F6-4D43-A46B-41E2D7A44309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303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7" name="_s3077">
              <a:extLst>
                <a:ext uri="{FF2B5EF4-FFF2-40B4-BE49-F238E27FC236}">
                  <a16:creationId xmlns:a16="http://schemas.microsoft.com/office/drawing/2014/main" id="{9BB6DF20-3C9F-415A-B73A-D9FC9BDAC001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800" y="719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8" name="_s3078">
              <a:extLst>
                <a:ext uri="{FF2B5EF4-FFF2-40B4-BE49-F238E27FC236}">
                  <a16:creationId xmlns:a16="http://schemas.microsoft.com/office/drawing/2014/main" id="{EDAB2024-5B10-42AA-975B-5EB26288EC62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295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3079">
              <a:extLst>
                <a:ext uri="{FF2B5EF4-FFF2-40B4-BE49-F238E27FC236}">
                  <a16:creationId xmlns:a16="http://schemas.microsoft.com/office/drawing/2014/main" id="{CE537F9A-943E-4208-B2C6-4BF46EF01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36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Pupils -Triage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4" name="_s3080">
              <a:extLst>
                <a:ext uri="{FF2B5EF4-FFF2-40B4-BE49-F238E27FC236}">
                  <a16:creationId xmlns:a16="http://schemas.microsoft.com/office/drawing/2014/main" id="{00A76AAA-66CA-46D6-98D4-4952C21B3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Those who will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pass anyway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5" name="_s3081">
              <a:extLst>
                <a:ext uri="{FF2B5EF4-FFF2-40B4-BE49-F238E27FC236}">
                  <a16:creationId xmlns:a16="http://schemas.microsoft.com/office/drawing/2014/main" id="{47CD9390-906D-4C4B-BC7F-3895A0496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Borderline C/D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students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are targeted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for extra help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6" name="_s3082">
              <a:extLst>
                <a:ext uri="{FF2B5EF4-FFF2-40B4-BE49-F238E27FC236}">
                  <a16:creationId xmlns:a16="http://schemas.microsoft.com/office/drawing/2014/main" id="{55E2258D-C750-4071-B3F9-EB4738373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3">
            <a:extLst>
              <a:ext uri="{FF2B5EF4-FFF2-40B4-BE49-F238E27FC236}">
                <a16:creationId xmlns:a16="http://schemas.microsoft.com/office/drawing/2014/main" id="{9BA64BBE-D391-4172-9B4E-EBB642A1D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Educational Triage – The A-C Economy – </a:t>
            </a:r>
          </a:p>
          <a:p>
            <a:pPr algn="ctr" eaLnBrk="1" hangingPunct="1"/>
            <a:r>
              <a:rPr lang="en-GB" altLang="en-US" b="1">
                <a:solidFill>
                  <a:schemeClr val="tx2"/>
                </a:solidFill>
              </a:rPr>
              <a:t>Gillborn and Youdell 2004</a:t>
            </a:r>
          </a:p>
          <a:p>
            <a:pPr eaLnBrk="1" hangingPunct="1"/>
            <a:endParaRPr lang="en-GB" altLang="en-US" sz="3200" b="1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pic>
        <p:nvPicPr>
          <p:cNvPr id="4108" name="Picture 4">
            <a:extLst>
              <a:ext uri="{FF2B5EF4-FFF2-40B4-BE49-F238E27FC236}">
                <a16:creationId xmlns:a16="http://schemas.microsoft.com/office/drawing/2014/main" id="{BDA8BFE7-0194-4DE5-BE6F-5CB193D0D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692150"/>
            <a:ext cx="29718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Organization Chart 10">
            <a:extLst>
              <a:ext uri="{FF2B5EF4-FFF2-40B4-BE49-F238E27FC236}">
                <a16:creationId xmlns:a16="http://schemas.microsoft.com/office/drawing/2014/main" id="{6468D4D2-A206-4488-9A8F-10AADEA92410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844675"/>
            <a:ext cx="7704137" cy="4535488"/>
            <a:chOff x="431" y="360"/>
            <a:chExt cx="2880" cy="720"/>
          </a:xfrm>
        </p:grpSpPr>
        <p:cxnSp>
          <p:nvCxnSpPr>
            <p:cNvPr id="4100" name="_s4100">
              <a:extLst>
                <a:ext uri="{FF2B5EF4-FFF2-40B4-BE49-F238E27FC236}">
                  <a16:creationId xmlns:a16="http://schemas.microsoft.com/office/drawing/2014/main" id="{721A1A80-D850-48E9-BB96-93EC24F2B679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303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01" name="_s4101">
              <a:extLst>
                <a:ext uri="{FF2B5EF4-FFF2-40B4-BE49-F238E27FC236}">
                  <a16:creationId xmlns:a16="http://schemas.microsoft.com/office/drawing/2014/main" id="{58D043F0-C2B0-4FE3-9321-4830B59380C6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800" y="719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02" name="_s4102">
              <a:extLst>
                <a:ext uri="{FF2B5EF4-FFF2-40B4-BE49-F238E27FC236}">
                  <a16:creationId xmlns:a16="http://schemas.microsoft.com/office/drawing/2014/main" id="{C2094197-CA6A-4462-BB0C-F7D63E20BCEB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295" y="216"/>
              <a:ext cx="144" cy="1008"/>
            </a:xfrm>
            <a:prstGeom prst="bentConnector3">
              <a:avLst>
                <a:gd name="adj1" fmla="val 1044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4103">
              <a:extLst>
                <a:ext uri="{FF2B5EF4-FFF2-40B4-BE49-F238E27FC236}">
                  <a16:creationId xmlns:a16="http://schemas.microsoft.com/office/drawing/2014/main" id="{F30022FB-B9C2-4CA2-AD04-403EDA126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36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Pupils -Triage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4" name="_s4104">
              <a:extLst>
                <a:ext uri="{FF2B5EF4-FFF2-40B4-BE49-F238E27FC236}">
                  <a16:creationId xmlns:a16="http://schemas.microsoft.com/office/drawing/2014/main" id="{B1A15114-4BF8-4A28-824E-25D7155AF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Those who will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pass anyway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5" name="_s4105">
              <a:extLst>
                <a:ext uri="{FF2B5EF4-FFF2-40B4-BE49-F238E27FC236}">
                  <a16:creationId xmlns:a16="http://schemas.microsoft.com/office/drawing/2014/main" id="{74159D77-1EB5-439F-AF66-9A9CB1941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Borderline C/D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students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are targeted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for extra help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  <p:sp>
          <p:nvSpPr>
            <p:cNvPr id="6" name="_s4106">
              <a:extLst>
                <a:ext uri="{FF2B5EF4-FFF2-40B4-BE49-F238E27FC236}">
                  <a16:creationId xmlns:a16="http://schemas.microsoft.com/office/drawing/2014/main" id="{D4FBE286-7AF4-433E-A984-577C4E236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79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Hopeless cases –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largely ignored</a:t>
              </a:r>
              <a:endPara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09E8AAC1-3B10-4504-B22C-D311014FDA3C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42938" y="142875"/>
            <a:ext cx="7772400" cy="5486400"/>
          </a:xfrm>
        </p:spPr>
        <p:txBody>
          <a:bodyPr/>
          <a:lstStyle/>
          <a:p>
            <a:r>
              <a:rPr lang="en-GB" altLang="en-US"/>
              <a:t>IMPACT?  AO3</a:t>
            </a:r>
          </a:p>
          <a:p>
            <a:r>
              <a:rPr lang="en-GB" altLang="en-US"/>
              <a:t>POLARISATION and INEQUALITY.</a:t>
            </a:r>
          </a:p>
          <a:p>
            <a:r>
              <a:rPr lang="en-GB" altLang="en-US" sz="2800">
                <a:solidFill>
                  <a:srgbClr val="FF9999"/>
                </a:solidFill>
              </a:rPr>
              <a:t>More C grades passes = better league table position = more students (especially middle class) = more funding = better resources and teachers = better results (also because m/c parents are pushy) = good ofsted = more students etc, etc, etc.</a:t>
            </a:r>
          </a:p>
          <a:p>
            <a:r>
              <a:rPr lang="en-GB" altLang="en-US" sz="2800">
                <a:solidFill>
                  <a:schemeClr val="tx2"/>
                </a:solidFill>
              </a:rPr>
              <a:t>OR the other scenario is poor level of Cs = worse league table position = less students (still lots of working class because of geography) = less funding = less resources and demoralised teachers = poor results = poor ofsted = even less students etc, etc etc.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>
            <a:extLst>
              <a:ext uri="{FF2B5EF4-FFF2-40B4-BE49-F238E27FC236}">
                <a16:creationId xmlns:a16="http://schemas.microsoft.com/office/drawing/2014/main" id="{D5682384-D58F-4FFD-BD23-04EF1FEF5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222250"/>
            <a:ext cx="2951163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0" name="Rectangle 2">
            <a:extLst>
              <a:ext uri="{FF2B5EF4-FFF2-40B4-BE49-F238E27FC236}">
                <a16:creationId xmlns:a16="http://schemas.microsoft.com/office/drawing/2014/main" id="{F2D794BF-3F38-41CF-8C78-F4DFFD32253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052513"/>
            <a:ext cx="8915400" cy="3429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 are under pressure to select more able (mainly MC students)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good league position helps attract more good students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Cream skimming – means selecting higher ability students who gain the best results and cost less – Grammar schools like Torquay are often labelled as ‘cream skimmers’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Silt Shifting – off-loading students with learning difficulties as they are expensive and get poor results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5691AA82-6276-438B-9795-ABE682D82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88913"/>
            <a:ext cx="5472112" cy="647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b="1">
                <a:solidFill>
                  <a:srgbClr val="CC3300"/>
                </a:solidFill>
              </a:rPr>
              <a:t>Will Bartlet 1993 </a:t>
            </a:r>
            <a:r>
              <a:rPr lang="en-GB" altLang="en-US" sz="2000" b="1">
                <a:solidFill>
                  <a:srgbClr val="CC3300"/>
                </a:solidFill>
              </a:rPr>
              <a:t>Competition and selection</a:t>
            </a:r>
            <a:endParaRPr lang="en-US" altLang="en-US" sz="1000" b="1" u="sng"/>
          </a:p>
          <a:p>
            <a:endParaRPr lang="en-US" altLang="en-US" sz="1000" b="1" u="sng"/>
          </a:p>
          <a:p>
            <a:endParaRPr lang="en-US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7EDEE371-5991-421C-A9FF-3A7BC6F6D10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844675"/>
            <a:ext cx="8915400" cy="454342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sz="2800" b="1">
                <a:solidFill>
                  <a:srgbClr val="00FF00"/>
                </a:solidFill>
              </a:rPr>
              <a:t>Reducing Inequality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Labour policies in this area include: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Education Action Zones – identifying deprived areas and providing more resources to help deal with problems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EMA (Educational Maintenace Allowance) payments to students from low income backgrounds to help them to stay on post 16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Proposal to raise school leaving to 18 by 2015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National literacy and numeracy programmes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1D5AD53-21CD-4B6E-9615-2EB13ED53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New Labour Policies Since 1997</a:t>
            </a:r>
          </a:p>
        </p:txBody>
      </p:sp>
      <p:pic>
        <p:nvPicPr>
          <p:cNvPr id="18436" name="Picture 5">
            <a:extLst>
              <a:ext uri="{FF2B5EF4-FFF2-40B4-BE49-F238E27FC236}">
                <a16:creationId xmlns:a16="http://schemas.microsoft.com/office/drawing/2014/main" id="{6D36F639-4DCD-4326-AEE3-EC6256B93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765175"/>
            <a:ext cx="2857500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4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F20381A-66AB-4A21-9451-C9FFA7F975E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844675"/>
            <a:ext cx="8915400" cy="454342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sz="2800" b="1">
                <a:solidFill>
                  <a:srgbClr val="00FF00"/>
                </a:solidFill>
              </a:rPr>
              <a:t>Promoting Diversity And Choice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Labour policies in this area include: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Secondary schools have been encouraged to apply for specialist status (85% of secondary schools now have this)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Academies have been introduced  (200 planned by 2010)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GB" altLang="en-US" sz="2800" b="1"/>
              <a:t>Many of these were poor achieving Comprehensive schools. The idea has been to raise standards -  the response has been mixed so far.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7A9D8F8-1504-4A8C-8CFB-0E4DED6B0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New Labour Policies Since 1997</a:t>
            </a:r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AC3D3DDE-B007-43E9-B2E8-F503C1A0B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49275"/>
            <a:ext cx="2857500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B708B02A-A6CC-44CA-A4F9-185D01B4A4A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844675"/>
            <a:ext cx="8915400" cy="45434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GB" altLang="en-US" sz="2400" b="1"/>
              <a:t>Criticisms</a:t>
            </a:r>
          </a:p>
          <a:p>
            <a:pPr marL="533400" indent="-533400" eaLnBrk="1" hangingPunct="1"/>
            <a:r>
              <a:rPr lang="en-GB" altLang="en-US" sz="2400" b="1"/>
              <a:t>Some see Post modern tendencies with trying to introduce a variety of school types but believe inequality has still not been addressed</a:t>
            </a:r>
          </a:p>
          <a:p>
            <a:pPr marL="533400" indent="-533400" eaLnBrk="1" hangingPunct="1"/>
            <a:r>
              <a:rPr lang="en-GB" altLang="en-US" sz="2400" b="1">
                <a:solidFill>
                  <a:srgbClr val="FF00FF"/>
                </a:solidFill>
              </a:rPr>
              <a:t>Whitty 2002</a:t>
            </a:r>
            <a:r>
              <a:rPr lang="en-GB" altLang="en-US" sz="2400" b="1"/>
              <a:t> sees EMA’s helping to keep WC students on at school post 16 but HE fees stop them going further</a:t>
            </a:r>
          </a:p>
          <a:p>
            <a:pPr marL="533400" indent="-533400" eaLnBrk="1" hangingPunct="1"/>
            <a:r>
              <a:rPr lang="en-GB" altLang="en-US" sz="2400" b="1"/>
              <a:t>Selective schools and fee paying schools still exist – how can equality occur when they continue</a:t>
            </a:r>
          </a:p>
          <a:p>
            <a:pPr marL="533400" indent="-533400" eaLnBrk="1" hangingPunct="1"/>
            <a:r>
              <a:rPr lang="en-GB" altLang="en-US" sz="2400" b="1"/>
              <a:t>Marketisation glosses over the underlying issues of inequality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0E38BAF-2728-4E11-8B40-79A8F97D2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New Labour Policies Since 1997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98DDBDFC-5521-43BF-AC44-955D8864FB5D}"/>
              </a:ext>
            </a:extLst>
          </p:cNvPr>
          <p:cNvGrpSpPr>
            <a:grpSpLocks/>
          </p:cNvGrpSpPr>
          <p:nvPr/>
        </p:nvGrpSpPr>
        <p:grpSpPr bwMode="auto">
          <a:xfrm>
            <a:off x="2928938" y="1500188"/>
            <a:ext cx="2795587" cy="3290887"/>
            <a:chOff x="6201" y="2258"/>
            <a:chExt cx="4650" cy="5940"/>
          </a:xfrm>
        </p:grpSpPr>
        <p:pic>
          <p:nvPicPr>
            <p:cNvPr id="20486" name="Picture 5">
              <a:extLst>
                <a:ext uri="{FF2B5EF4-FFF2-40B4-BE49-F238E27FC236}">
                  <a16:creationId xmlns:a16="http://schemas.microsoft.com/office/drawing/2014/main" id="{77D94440-D44B-4BD0-B6EC-FF89B7BCEE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1" y="2258"/>
              <a:ext cx="4650" cy="5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7" name="Oval 6">
              <a:extLst>
                <a:ext uri="{FF2B5EF4-FFF2-40B4-BE49-F238E27FC236}">
                  <a16:creationId xmlns:a16="http://schemas.microsoft.com/office/drawing/2014/main" id="{82322A85-AD65-4101-8FC0-964AA2750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1" y="6578"/>
              <a:ext cx="1800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88" name="Text Box 7">
              <a:extLst>
                <a:ext uri="{FF2B5EF4-FFF2-40B4-BE49-F238E27FC236}">
                  <a16:creationId xmlns:a16="http://schemas.microsoft.com/office/drawing/2014/main" id="{CEDB9299-F0A4-4F3D-B8B2-37498F042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8" y="6758"/>
              <a:ext cx="1307" cy="42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900" b="1">
                  <a:solidFill>
                    <a:srgbClr val="000000"/>
                  </a:solidFill>
                  <a:latin typeface="Basic Sans Heavy SF" panose="020BE200000000000000" pitchFamily="34" charset="0"/>
                </a:rPr>
                <a:t>Education</a:t>
              </a: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20485" name="Picture 8">
            <a:extLst>
              <a:ext uri="{FF2B5EF4-FFF2-40B4-BE49-F238E27FC236}">
                <a16:creationId xmlns:a16="http://schemas.microsoft.com/office/drawing/2014/main" id="{E2780C42-E528-4A5E-96DB-05DA93799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49275"/>
            <a:ext cx="2857500" cy="13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5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79BA03AD-6524-4788-B942-2166AD287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/>
              <a:t>Activity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FE5B96FC-B894-43D3-839E-89E951A4A6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GB" altLang="en-US"/>
              <a:t>You are parents who are ambitious for your children.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List five things that you would look for in a school when you were making your choices.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How would you set out about judging a school or finding out which was the best school?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>
            <a:extLst>
              <a:ext uri="{FF2B5EF4-FFF2-40B4-BE49-F238E27FC236}">
                <a16:creationId xmlns:a16="http://schemas.microsoft.com/office/drawing/2014/main" id="{77F7B437-DE8F-4F72-A8CC-4E433724C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r>
              <a:rPr lang="en-GB" altLang="en-US" sz="2800" u="sng"/>
              <a:t>Further criticism AO2</a:t>
            </a:r>
          </a:p>
          <a:p>
            <a:r>
              <a:rPr lang="en-GB" altLang="en-US" sz="2800"/>
              <a:t>Middle class have the most to gain from the ideas they suggest.</a:t>
            </a:r>
          </a:p>
          <a:p>
            <a:r>
              <a:rPr lang="en-GB" altLang="en-US" sz="2800"/>
              <a:t>Inefficiency in schools may be caused by inadequate funding rather than state control.</a:t>
            </a:r>
          </a:p>
          <a:p>
            <a:r>
              <a:rPr lang="en-GB" altLang="en-US" sz="2800"/>
              <a:t>New Right’s support for local and parental involvement contradicts their support for the National Curriculum.</a:t>
            </a:r>
          </a:p>
          <a:p>
            <a:r>
              <a:rPr lang="en-GB" altLang="en-US" sz="2800"/>
              <a:t>Marxists say education imposes the culture of the ruling class not a shared culture</a:t>
            </a:r>
          </a:p>
          <a:p>
            <a:r>
              <a:rPr lang="en-GB" altLang="en-US" sz="2800"/>
              <a:t>Emphasis on National Identity can be seen as ethnocentric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85400A13-FDD8-4DF7-B4A9-D5E74F487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/>
              <a:t>Discussion Point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074EB3D7-D579-4A34-8918-FFB3BFCCCA1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GB" altLang="en-US" sz="3600"/>
              <a:t>Critical thinking is about looking beyond the obvious ! Digging deeper to get the truth and considering alternative explanations.</a:t>
            </a:r>
          </a:p>
          <a:p>
            <a:pPr eaLnBrk="1" hangingPunct="1"/>
            <a:r>
              <a:rPr lang="en-GB" altLang="en-US"/>
              <a:t>Are examination results the best way of telling the differences in the quality of education provided between schools?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34C28F8E-AF3C-4A75-9800-C6EAC5265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/>
              <a:t>The best schools or the best pupils?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BF89723E-D32B-4496-8208-6421947BF3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GB" altLang="en-US"/>
              <a:t>The problem is that it is difficult to know whether schools that produce good examination results are actually the best schools. </a:t>
            </a:r>
          </a:p>
          <a:p>
            <a:pPr eaLnBrk="1" hangingPunct="1"/>
            <a:r>
              <a:rPr lang="en-GB" altLang="en-US"/>
              <a:t>Karl Turner found that schools with high percentages of pupils with free school meals were unlikely to get good inspection reports. </a:t>
            </a:r>
          </a:p>
          <a:p>
            <a:pPr eaLnBrk="1" hangingPunct="1"/>
            <a:r>
              <a:rPr lang="en-GB" altLang="en-US"/>
              <a:t>Schools with the best examination results tend to be single sex female, fee paying or in very wealthy areas and which select their pupils.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9118DAD-3744-4B70-9705-D5D819A93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/>
              <a:t>Gorard and Tymms (2006)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2255A4E4-9BEE-45FC-816A-6F86BA7B26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GB" altLang="en-US"/>
              <a:t>Stephen Gorard and Peter Tymms (2006) said that pupils' examination results and schools' positions in league tables are affected by </a:t>
            </a:r>
          </a:p>
          <a:p>
            <a:pPr lvl="1" eaLnBrk="1" hangingPunct="1"/>
            <a:r>
              <a:rPr lang="en-GB" altLang="en-US"/>
              <a:t>family wealth and pupil's prior ability. </a:t>
            </a:r>
          </a:p>
          <a:p>
            <a:pPr eaLnBrk="1" hangingPunct="1"/>
            <a:r>
              <a:rPr lang="en-GB" altLang="en-US"/>
              <a:t>This relationship may be to do with factors that are beyond the control of schools.</a:t>
            </a:r>
          </a:p>
          <a:p>
            <a:pPr lvl="1" eaLnBrk="1" hangingPunct="1"/>
            <a:r>
              <a:rPr lang="en-GB" altLang="en-US"/>
              <a:t>poor diet, </a:t>
            </a:r>
          </a:p>
          <a:p>
            <a:pPr lvl="1" eaLnBrk="1" hangingPunct="1"/>
            <a:r>
              <a:rPr lang="en-GB" altLang="en-US"/>
              <a:t>poor health, </a:t>
            </a:r>
          </a:p>
          <a:p>
            <a:pPr lvl="1" eaLnBrk="1" hangingPunct="1"/>
            <a:r>
              <a:rPr lang="en-GB" altLang="en-US"/>
              <a:t>and lack of resources.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AAE94DC-B6EF-4E57-9F23-0DC230056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1FD85-7983-4AA9-836A-C52C646362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42938" y="928688"/>
            <a:ext cx="8153400" cy="4495800"/>
          </a:xfrm>
        </p:spPr>
        <p:txBody>
          <a:bodyPr/>
          <a:lstStyle/>
          <a:p>
            <a:pPr eaLnBrk="1" hangingPunct="1"/>
            <a:r>
              <a:rPr lang="en-GB" altLang="en-US"/>
              <a:t>If you were a school in competition with others, what kind of pupils would you want to attract in order to get the best results?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What kinds of children would you reject from your school if you had the choice?</a:t>
            </a:r>
          </a:p>
          <a:p>
            <a:pPr eaLnBrk="1" hangingPunct="1"/>
            <a:r>
              <a:rPr lang="en-GB" altLang="en-US"/>
              <a:t>SO here is the critical thinking part …………..</a:t>
            </a:r>
          </a:p>
          <a:p>
            <a:pPr eaLnBrk="1" hangingPunct="1"/>
            <a:r>
              <a:rPr lang="en-GB" altLang="en-US"/>
              <a:t>What impact has market led government policy had on schools and schooling for SOME pupils?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>
            <a:extLst>
              <a:ext uri="{FF2B5EF4-FFF2-40B4-BE49-F238E27FC236}">
                <a16:creationId xmlns:a16="http://schemas.microsoft.com/office/drawing/2014/main" id="{31E84B4A-DA93-4FE3-9D20-62048AF94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new concept of the ‘School Community’</a:t>
            </a:r>
          </a:p>
        </p:txBody>
      </p:sp>
      <p:sp>
        <p:nvSpPr>
          <p:cNvPr id="26627" name="Content Placeholder 5">
            <a:extLst>
              <a:ext uri="{FF2B5EF4-FFF2-40B4-BE49-F238E27FC236}">
                <a16:creationId xmlns:a16="http://schemas.microsoft.com/office/drawing/2014/main" id="{A5C6E410-7555-41D3-8C73-371C39356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Write down as many ideas as you can about what makes this school a community.</a:t>
            </a:r>
          </a:p>
          <a:p>
            <a:endParaRPr lang="en-GB" altLang="en-US"/>
          </a:p>
          <a:p>
            <a:endParaRPr lang="en-GB" altLang="en-US"/>
          </a:p>
          <a:p>
            <a:r>
              <a:rPr lang="en-GB" altLang="en-US"/>
              <a:t>Share your ideas.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03C9178-218D-4139-8440-74655E7F2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Education based on market principles</a:t>
            </a:r>
          </a:p>
        </p:txBody>
      </p:sp>
      <p:sp>
        <p:nvSpPr>
          <p:cNvPr id="8195" name="ClipArt Placeholder 2">
            <a:extLst>
              <a:ext uri="{FF2B5EF4-FFF2-40B4-BE49-F238E27FC236}">
                <a16:creationId xmlns:a16="http://schemas.microsoft.com/office/drawing/2014/main" id="{25CDAADD-D4BC-4805-A050-727B434238A6}"/>
              </a:ext>
            </a:extLst>
          </p:cNvPr>
          <p:cNvSpPr>
            <a:spLocks noGrp="1" noTextEdit="1"/>
          </p:cNvSpPr>
          <p:nvPr>
            <p:ph type="clipArt" sz="half" idx="1"/>
          </p:nvPr>
        </p:nvSpPr>
        <p:spPr/>
      </p:sp>
      <p:sp>
        <p:nvSpPr>
          <p:cNvPr id="8196" name="Text Placeholder 3">
            <a:extLst>
              <a:ext uri="{FF2B5EF4-FFF2-40B4-BE49-F238E27FC236}">
                <a16:creationId xmlns:a16="http://schemas.microsoft.com/office/drawing/2014/main" id="{33AAEF3F-A6CA-457D-8741-B3A9897B5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0063" y="1981200"/>
            <a:ext cx="7958137" cy="4114800"/>
          </a:xfrm>
        </p:spPr>
        <p:txBody>
          <a:bodyPr/>
          <a:lstStyle/>
          <a:p>
            <a:r>
              <a:rPr lang="en-GB" altLang="en-US"/>
              <a:t>Supply and demand – market forces</a:t>
            </a:r>
          </a:p>
          <a:p>
            <a:r>
              <a:rPr lang="en-GB" altLang="en-US"/>
              <a:t>Allow schools freedom to allocate time/funding where they see fit</a:t>
            </a:r>
          </a:p>
          <a:p>
            <a:r>
              <a:rPr lang="en-GB" altLang="en-US"/>
              <a:t>Customer is student and parents</a:t>
            </a:r>
          </a:p>
          <a:p>
            <a:r>
              <a:rPr lang="en-GB" altLang="en-US"/>
              <a:t>Product is grades they achieve</a:t>
            </a:r>
          </a:p>
          <a:p>
            <a:r>
              <a:rPr lang="en-GB" altLang="en-US"/>
              <a:t>It is a mini-economy</a:t>
            </a:r>
          </a:p>
          <a:p>
            <a:r>
              <a:rPr lang="en-GB" altLang="en-US"/>
              <a:t>Schools must attract their customers in the same way as any other business.</a:t>
            </a:r>
          </a:p>
          <a:p>
            <a:pPr>
              <a:buFontTx/>
              <a:buNone/>
            </a:pPr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B1138641-0778-4670-94D0-9D14545E9EB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981200"/>
            <a:ext cx="8915400" cy="4038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Increase competition between education suppliers.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Give customers product choice.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Regulate the product.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‘Bad’ product will be eliminated by the market. 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 Unicode MS" pitchFamily="34" charset="-128"/>
                <a:cs typeface="Times New Roman" panose="02020603050405020304" pitchFamily="18" charset="0"/>
              </a:rPr>
              <a:t>5. Result: greater efficiency and improved product and customer satisfaction.</a:t>
            </a:r>
            <a:r>
              <a:rPr lang="en-GB" altLang="en-US" b="1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D9DAD02-35D2-45C4-852C-D8D60BFF8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Marketisation Of Education</a:t>
            </a:r>
          </a:p>
        </p:txBody>
      </p:sp>
      <p:sp>
        <p:nvSpPr>
          <p:cNvPr id="9220" name="Text Box 7">
            <a:extLst>
              <a:ext uri="{FF2B5EF4-FFF2-40B4-BE49-F238E27FC236}">
                <a16:creationId xmlns:a16="http://schemas.microsoft.com/office/drawing/2014/main" id="{9B814B68-64A0-4DEB-AF73-C7179C3B1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990600"/>
            <a:ext cx="3073400" cy="457200"/>
          </a:xfrm>
          <a:prstGeom prst="rect">
            <a:avLst/>
          </a:prstGeom>
          <a:solidFill>
            <a:srgbClr val="000080"/>
          </a:solidFill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FFFF"/>
                </a:solidFill>
                <a:latin typeface="Arial" panose="020B0604020202020204" pitchFamily="34" charset="0"/>
              </a:rPr>
              <a:t>Market Principles</a:t>
            </a:r>
          </a:p>
          <a:p>
            <a:endParaRPr lang="en-US" altLang="en-US" sz="1400" b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58E3945C-9853-48D7-AA7D-A645670E609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981200"/>
            <a:ext cx="8915400" cy="4038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1988 parents sent their kids to the school allocated to their area.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1988 they could now choose where to go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Catchment areas still exist but this has increased competition between schools to attract students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 Unicode MS" pitchFamily="34" charset="-128"/>
                <a:cs typeface="Times New Roman" panose="02020603050405020304" pitchFamily="18" charset="0"/>
              </a:rPr>
              <a:t>Glossy brochures, publication of league tables, open days etc all add to this</a:t>
            </a:r>
            <a:r>
              <a:rPr lang="en-GB" altLang="en-US" b="1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ABB1DD9-9847-4CC9-B700-5D7850600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Marketisation Of Education</a:t>
            </a: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E6535C06-F0A4-486F-B70F-497974DA9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990600"/>
            <a:ext cx="3581400" cy="838200"/>
          </a:xfrm>
          <a:prstGeom prst="rect">
            <a:avLst/>
          </a:prstGeom>
          <a:solidFill>
            <a:srgbClr val="000080"/>
          </a:solidFill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b="1">
                <a:solidFill>
                  <a:srgbClr val="CC33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end of catchment areas</a:t>
            </a:r>
            <a:r>
              <a:rPr lang="en-GB" altLang="en-US" b="1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endParaRPr lang="en-US" altLang="en-US" b="1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0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0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EA129C4E-F83C-4B36-B10F-A68E5655185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2819400"/>
            <a:ext cx="8915400" cy="3429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school inspection organisation</a:t>
            </a:r>
            <a:endParaRPr lang="en-GB" altLang="en-US" sz="3600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Looks at the quality of teaching within schools</a:t>
            </a:r>
            <a:endParaRPr lang="en-GB" altLang="en-US" sz="3600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Arial Unicode MS" pitchFamily="34" charset="-128"/>
                <a:cs typeface="Times New Roman" panose="02020603050405020304" pitchFamily="18" charset="0"/>
              </a:rPr>
              <a:t>Publishes a report and sets out improvements</a:t>
            </a:r>
            <a:r>
              <a:rPr lang="en-GB" altLang="en-US" sz="3600" b="1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1AD42AB-0416-4419-9D3A-2CA57BE99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Marketisation Of Education</a:t>
            </a:r>
          </a:p>
        </p:txBody>
      </p:sp>
      <p:sp>
        <p:nvSpPr>
          <p:cNvPr id="11268" name="Text Box 5">
            <a:extLst>
              <a:ext uri="{FF2B5EF4-FFF2-40B4-BE49-F238E27FC236}">
                <a16:creationId xmlns:a16="http://schemas.microsoft.com/office/drawing/2014/main" id="{CE3DF465-518F-4522-9910-D55601E53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066800"/>
            <a:ext cx="3086100" cy="685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900" b="1">
                <a:solidFill>
                  <a:srgbClr val="800000"/>
                </a:solidFill>
                <a:latin typeface="Arial" panose="020B0604020202020204" pitchFamily="34" charset="0"/>
              </a:rPr>
              <a:t>Introduced by the 1992 Education Act</a:t>
            </a:r>
            <a:endParaRPr lang="en-US" altLang="en-US" sz="1900">
              <a:solidFill>
                <a:srgbClr val="800000"/>
              </a:solidFill>
              <a:latin typeface="Arial" panose="020B0604020202020204" pitchFamily="34" charset="0"/>
            </a:endParaRPr>
          </a:p>
          <a:p>
            <a:endParaRPr lang="en-US" altLang="en-US" sz="1900" b="1" u="sng">
              <a:latin typeface="Arial" panose="020B0604020202020204" pitchFamily="34" charset="0"/>
            </a:endParaRPr>
          </a:p>
          <a:p>
            <a:endParaRPr lang="en-US" altLang="en-US" sz="1200" b="1" u="sng"/>
          </a:p>
          <a:p>
            <a:endParaRPr lang="en-US" altLang="en-US" sz="1200" b="1" u="sng"/>
          </a:p>
          <a:p>
            <a:endParaRPr lang="en-US" altLang="en-US" sz="1200" b="1" u="sng"/>
          </a:p>
          <a:p>
            <a:endParaRPr lang="en-US" altLang="en-US" sz="1200"/>
          </a:p>
        </p:txBody>
      </p:sp>
      <p:pic>
        <p:nvPicPr>
          <p:cNvPr id="11269" name="Picture 6" descr="Ofsted logo">
            <a:hlinkClick r:id="rId2"/>
            <a:extLst>
              <a:ext uri="{FF2B5EF4-FFF2-40B4-BE49-F238E27FC236}">
                <a16:creationId xmlns:a16="http://schemas.microsoft.com/office/drawing/2014/main" id="{C4DA8BD8-41A4-4132-99B4-10A19C6AF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2098675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87B50CB4-5C88-44AD-ADD9-EB5A8976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/>
              <a:t>AO1 Policies encouraging competition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0B780790-7D12-488F-BD79-356C757314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GB" altLang="en-US"/>
              <a:t>Encouraging private investors in schools</a:t>
            </a:r>
          </a:p>
          <a:p>
            <a:pPr eaLnBrk="1" hangingPunct="1"/>
            <a:r>
              <a:rPr lang="en-GB" altLang="en-US"/>
              <a:t>Setting up the Academy programme</a:t>
            </a:r>
          </a:p>
          <a:p>
            <a:pPr eaLnBrk="1" hangingPunct="1"/>
            <a:r>
              <a:rPr lang="en-GB" altLang="en-US"/>
              <a:t>Offering parental choice of schools</a:t>
            </a:r>
          </a:p>
          <a:p>
            <a:pPr eaLnBrk="1" hangingPunct="1"/>
            <a:r>
              <a:rPr lang="en-GB" altLang="en-US"/>
              <a:t>Publishing GCSE and A level league tables</a:t>
            </a:r>
          </a:p>
          <a:p>
            <a:pPr eaLnBrk="1" hangingPunct="1"/>
            <a:r>
              <a:rPr lang="en-GB" altLang="en-US"/>
              <a:t>Inspecting (Ofsted/Estyn) and publishing inspection reports</a:t>
            </a:r>
          </a:p>
          <a:p>
            <a:pPr eaLnBrk="1" hangingPunct="1"/>
            <a:r>
              <a:rPr lang="en-GB" altLang="en-US"/>
              <a:t>National Curriculum   Why??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7D214E3D-D486-4EFA-A971-3A13F60569A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981200"/>
            <a:ext cx="8915400" cy="3429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Rise of parent power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have power to send their kids to the school of their choice 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Parents have voting rights as governors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AO2 However the capacity to exercise choice is limited by social class both on the grounds of economic and cultural capital.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Fulcher &amp; Scott say that in a parentocracy :-</a:t>
            </a:r>
            <a:endParaRPr lang="en-GB" altLang="en-US" b="1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Arial Unicode MS" pitchFamily="34" charset="-128"/>
                <a:cs typeface="Times New Roman" panose="02020603050405020304" pitchFamily="18" charset="0"/>
              </a:rPr>
              <a:t>Resources + Preferences = Choice</a:t>
            </a:r>
            <a:r>
              <a:rPr lang="en-GB" altLang="en-US" b="1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</a:rPr>
              <a:t> </a:t>
            </a:r>
          </a:p>
        </p:txBody>
      </p:sp>
      <p:pic>
        <p:nvPicPr>
          <p:cNvPr id="13315" name="Picture 7" descr="parents">
            <a:hlinkClick r:id="rId2"/>
            <a:extLst>
              <a:ext uri="{FF2B5EF4-FFF2-40B4-BE49-F238E27FC236}">
                <a16:creationId xmlns:a16="http://schemas.microsoft.com/office/drawing/2014/main" id="{436ED5B0-BA4E-4543-815A-40B2E9F60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0"/>
            <a:ext cx="2006600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8">
            <a:extLst>
              <a:ext uri="{FF2B5EF4-FFF2-40B4-BE49-F238E27FC236}">
                <a16:creationId xmlns:a16="http://schemas.microsoft.com/office/drawing/2014/main" id="{3EB9D043-BBC7-4E49-A301-4A82F48F6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85800"/>
            <a:ext cx="3124200" cy="12430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>
                <a:solidFill>
                  <a:srgbClr val="800000"/>
                </a:solidFill>
                <a:latin typeface="Arial" panose="020B0604020202020204" pitchFamily="34" charset="0"/>
              </a:rPr>
              <a:t>Parentocracy – David (1993)</a:t>
            </a:r>
          </a:p>
          <a:p>
            <a:endParaRPr lang="en-US" altLang="en-US" sz="1100" u="sng">
              <a:latin typeface="Arial" panose="020B0604020202020204" pitchFamily="34" charset="0"/>
            </a:endParaRPr>
          </a:p>
          <a:p>
            <a:endParaRPr lang="en-US" altLang="en-US" sz="1200" b="1" u="sng"/>
          </a:p>
          <a:p>
            <a:endParaRPr lang="en-US" altLang="en-US" sz="1200" b="1" u="sng"/>
          </a:p>
          <a:p>
            <a:endParaRPr lang="en-US" altLang="en-US" sz="1200" b="1" u="sng"/>
          </a:p>
          <a:p>
            <a:endParaRPr lang="en-US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88C35281-80F2-49B9-A411-13F814F94E4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0" y="1571625"/>
            <a:ext cx="8915400" cy="4038600"/>
          </a:xfrm>
        </p:spPr>
        <p:txBody>
          <a:bodyPr/>
          <a:lstStyle/>
          <a:p>
            <a:pPr marL="533400" indent="-533400" eaLnBrk="1" hangingPunct="1"/>
            <a:r>
              <a:rPr lang="en-GB" altLang="en-US" sz="2800" b="1">
                <a:solidFill>
                  <a:srgbClr val="FF00FF"/>
                </a:solidFill>
              </a:rPr>
              <a:t>Stephen Ball (1994)</a:t>
            </a:r>
          </a:p>
          <a:p>
            <a:pPr marL="533400" indent="-533400" eaLnBrk="1" hangingPunct="1"/>
            <a:r>
              <a:rPr lang="en-GB" altLang="en-US" sz="2800" b="1"/>
              <a:t>Marketisation appears to create a parentocracy i.e it gives parents free choice</a:t>
            </a:r>
          </a:p>
          <a:p>
            <a:pPr marL="533400" indent="-533400" eaLnBrk="1" hangingPunct="1"/>
            <a:r>
              <a:rPr lang="en-GB" altLang="en-US" sz="2800" b="1"/>
              <a:t>But – it is a myth</a:t>
            </a:r>
          </a:p>
          <a:p>
            <a:pPr marL="533400" indent="-533400" eaLnBrk="1" hangingPunct="1"/>
            <a:r>
              <a:rPr lang="en-GB" altLang="en-US" sz="2800" b="1"/>
              <a:t>All parents do not have the same freedom to choose where their children go to school.</a:t>
            </a:r>
          </a:p>
          <a:p>
            <a:pPr marL="533400" indent="-533400" eaLnBrk="1" hangingPunct="1"/>
            <a:r>
              <a:rPr lang="en-GB" altLang="en-US" sz="2800" b="1"/>
              <a:t>Buses cost money, middle class can move closer and be advantaged in getting places</a:t>
            </a:r>
          </a:p>
          <a:p>
            <a:pPr marL="533400" indent="-533400" eaLnBrk="1" hangingPunct="1"/>
            <a:r>
              <a:rPr lang="en-GB" altLang="en-US" sz="2800" b="1"/>
              <a:t>Middle classes can afford tuition for 11+</a:t>
            </a:r>
          </a:p>
          <a:p>
            <a:pPr marL="533400" indent="-533400" eaLnBrk="1" hangingPunct="1"/>
            <a:r>
              <a:rPr lang="en-GB" altLang="en-US" sz="2800" b="1"/>
              <a:t>Places in good schools go to M/C first, places in bad schools end up mostly filled by w/c students.</a:t>
            </a:r>
          </a:p>
          <a:p>
            <a:pPr marL="533400" indent="-533400" eaLnBrk="1" hangingPunct="1"/>
            <a:endParaRPr lang="en-GB" altLang="en-US" sz="2800" b="1"/>
          </a:p>
          <a:p>
            <a:pPr marL="533400" indent="-533400" eaLnBrk="1" hangingPunct="1"/>
            <a:endParaRPr lang="en-GB" altLang="en-US" sz="2800" b="1"/>
          </a:p>
          <a:p>
            <a:pPr marL="533400" indent="-533400" eaLnBrk="1" hangingPunct="1"/>
            <a:endParaRPr lang="en-GB" altLang="en-US" sz="2800" b="1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07E1033-CD2A-4346-AA09-F41AAA943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"/>
            <a:ext cx="632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chemeClr val="tx2"/>
                </a:solidFill>
                <a:cs typeface="Times New Roman" panose="02020603050405020304" pitchFamily="18" charset="0"/>
              </a:rPr>
              <a:t>Myth Of Parentocracy AO3</a:t>
            </a:r>
          </a:p>
        </p:txBody>
      </p:sp>
      <p:pic>
        <p:nvPicPr>
          <p:cNvPr id="14340" name="Picture 5">
            <a:extLst>
              <a:ext uri="{FF2B5EF4-FFF2-40B4-BE49-F238E27FC236}">
                <a16:creationId xmlns:a16="http://schemas.microsoft.com/office/drawing/2014/main" id="{1B2E9093-E088-4C37-8F88-AE1EAB9AE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357188"/>
            <a:ext cx="17049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CC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FFFF00"/>
      </a:lt1>
      <a:dk2>
        <a:srgbClr val="006600"/>
      </a:dk2>
      <a:lt2>
        <a:srgbClr val="FF9933"/>
      </a:lt2>
      <a:accent1>
        <a:srgbClr val="00CC99"/>
      </a:accent1>
      <a:accent2>
        <a:srgbClr val="3333CC"/>
      </a:accent2>
      <a:accent3>
        <a:srgbClr val="AAB8AA"/>
      </a:accent3>
      <a:accent4>
        <a:srgbClr val="DADA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1358</Words>
  <Application>Microsoft Office PowerPoint</Application>
  <PresentationFormat>On-screen Show (4:3)</PresentationFormat>
  <Paragraphs>157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Times New Roman</vt:lpstr>
      <vt:lpstr>Arial</vt:lpstr>
      <vt:lpstr>Calibri</vt:lpstr>
      <vt:lpstr>Arial Unicode MS</vt:lpstr>
      <vt:lpstr>Basic Sans Heavy SF</vt:lpstr>
      <vt:lpstr>Default Design</vt:lpstr>
      <vt:lpstr>Marketisation Of Education </vt:lpstr>
      <vt:lpstr>Activity</vt:lpstr>
      <vt:lpstr>Education based on market principles</vt:lpstr>
      <vt:lpstr>PowerPoint Presentation</vt:lpstr>
      <vt:lpstr>PowerPoint Presentation</vt:lpstr>
      <vt:lpstr>PowerPoint Presentation</vt:lpstr>
      <vt:lpstr>AO1 Policies encouraging competition</vt:lpstr>
      <vt:lpstr>PowerPoint Presentation</vt:lpstr>
      <vt:lpstr>PowerPoint Presentation</vt:lpstr>
      <vt:lpstr>What’s the impact? AO3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 Point</vt:lpstr>
      <vt:lpstr>The best schools or the best pupils?</vt:lpstr>
      <vt:lpstr>Gorard and Tymms (2006)</vt:lpstr>
      <vt:lpstr>Discussion</vt:lpstr>
      <vt:lpstr>The new concept of the ‘School Community’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2018-04-10T10:59:26Z</dcterms:created>
  <dcterms:modified xsi:type="dcterms:W3CDTF">2018-04-10T10:59:33Z</dcterms:modified>
</cp:coreProperties>
</file>