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76A3D5-6C2B-43E4-91A9-04B83C31BA3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FC5B78B-5C42-4FB8-8FEA-48A44F063FF4}" type="datetimeFigureOut">
              <a:rPr lang="en-GB" smtClean="0"/>
              <a:t>16/02/2018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GCSE sociology 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423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i. Crime by locality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b="1" dirty="0"/>
              <a:t>Less crime in rural areas because:</a:t>
            </a:r>
          </a:p>
          <a:p>
            <a:r>
              <a:rPr lang="en-GB" dirty="0"/>
              <a:t>Less poverty</a:t>
            </a:r>
          </a:p>
          <a:p>
            <a:r>
              <a:rPr lang="en-GB" dirty="0"/>
              <a:t>Less overcrowding</a:t>
            </a:r>
          </a:p>
          <a:p>
            <a:r>
              <a:rPr lang="en-GB" dirty="0"/>
              <a:t>More neighbourly/sense of community</a:t>
            </a:r>
          </a:p>
          <a:p>
            <a:r>
              <a:rPr lang="en-GB" dirty="0"/>
              <a:t>People keep an eye on each other (informal social control)</a:t>
            </a:r>
          </a:p>
          <a:p>
            <a:r>
              <a:rPr lang="en-GB" dirty="0"/>
              <a:t>Strangers/outsiders stand out</a:t>
            </a:r>
          </a:p>
          <a:p>
            <a:r>
              <a:rPr lang="en-GB" dirty="0"/>
              <a:t>Better neighbourhood watch groups</a:t>
            </a:r>
          </a:p>
        </p:txBody>
      </p:sp>
    </p:spTree>
    <p:extLst>
      <p:ext uri="{BB962C8B-B14F-4D97-AF65-F5344CB8AC3E}">
        <p14:creationId xmlns:p14="http://schemas.microsoft.com/office/powerpoint/2010/main" val="62124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Crime and Deviance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Defining crime and deviance</a:t>
            </a:r>
          </a:p>
          <a:p>
            <a:r>
              <a:rPr lang="en-GB" sz="3200" dirty="0"/>
              <a:t>Rules, social order and social control</a:t>
            </a:r>
          </a:p>
          <a:p>
            <a:r>
              <a:rPr lang="en-GB" sz="3200" dirty="0"/>
              <a:t>Explanations for crime</a:t>
            </a:r>
          </a:p>
          <a:p>
            <a:r>
              <a:rPr lang="en-GB" sz="3200" dirty="0"/>
              <a:t>Measuring crime</a:t>
            </a:r>
          </a:p>
          <a:p>
            <a:r>
              <a:rPr lang="en-GB" sz="3200" dirty="0"/>
              <a:t>Age and crime</a:t>
            </a:r>
          </a:p>
          <a:p>
            <a:r>
              <a:rPr lang="en-GB" sz="3200" dirty="0"/>
              <a:t>Gender and crime</a:t>
            </a:r>
          </a:p>
          <a:p>
            <a:r>
              <a:rPr lang="en-GB" sz="3200" dirty="0"/>
              <a:t>Ethnicity and crime</a:t>
            </a:r>
          </a:p>
          <a:p>
            <a:r>
              <a:rPr lang="en-GB" sz="3200" dirty="0"/>
              <a:t>Locality and crime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74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a.Defining</a:t>
            </a:r>
            <a:r>
              <a:rPr lang="en-GB" dirty="0"/>
              <a:t> crime and deviance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b="1" dirty="0"/>
              <a:t>Crime</a:t>
            </a:r>
            <a:r>
              <a:rPr lang="en-GB" sz="2400" b="0" dirty="0"/>
              <a:t> = law breaking</a:t>
            </a:r>
          </a:p>
          <a:p>
            <a:pPr lvl="0"/>
            <a:r>
              <a:rPr lang="en-GB" sz="2400" b="1" dirty="0"/>
              <a:t>Deviance </a:t>
            </a:r>
            <a:r>
              <a:rPr lang="en-GB" sz="2400" b="0" dirty="0"/>
              <a:t>= not conforming to norms and values</a:t>
            </a:r>
          </a:p>
          <a:p>
            <a:pPr lvl="0"/>
            <a:endParaRPr lang="en-GB" sz="2400" b="0" dirty="0"/>
          </a:p>
          <a:p>
            <a:pPr lvl="0"/>
            <a:r>
              <a:rPr lang="en-GB" sz="2400" b="1" dirty="0"/>
              <a:t>Deviance is socially constructed </a:t>
            </a:r>
            <a:r>
              <a:rPr lang="en-GB" sz="2400" b="0" dirty="0"/>
              <a:t>= depends on time (in </a:t>
            </a:r>
          </a:p>
          <a:p>
            <a:pPr marL="114300" lvl="0" indent="0">
              <a:buNone/>
            </a:pPr>
            <a:r>
              <a:rPr lang="en-GB" sz="2400" b="0" dirty="0"/>
              <a:t>    history), Place, culture, who doing it </a:t>
            </a:r>
            <a:r>
              <a:rPr lang="en-GB" sz="2400" b="0" dirty="0" err="1"/>
              <a:t>etc</a:t>
            </a:r>
            <a:endParaRPr lang="en-GB" sz="2400" b="0" dirty="0"/>
          </a:p>
          <a:p>
            <a:pPr lvl="0"/>
            <a:endParaRPr lang="en-GB" b="0" dirty="0"/>
          </a:p>
          <a:p>
            <a:pPr lvl="0"/>
            <a:endParaRPr lang="en-GB" b="0" dirty="0"/>
          </a:p>
          <a:p>
            <a:pPr lvl="0"/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19763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b. Rules, social order and social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2400" b="1" dirty="0"/>
              <a:t>Conformity </a:t>
            </a:r>
            <a:r>
              <a:rPr lang="en-GB" sz="2400" b="0" dirty="0"/>
              <a:t>= fitting in/obedience</a:t>
            </a:r>
          </a:p>
          <a:p>
            <a:pPr marL="114300" indent="0">
              <a:buNone/>
            </a:pPr>
            <a:r>
              <a:rPr lang="en-GB" sz="2400" b="0" dirty="0"/>
              <a:t>	</a:t>
            </a:r>
            <a:r>
              <a:rPr lang="en-GB" sz="2400" dirty="0"/>
              <a:t>             </a:t>
            </a:r>
            <a:r>
              <a:rPr lang="en-GB" sz="2400" b="0" dirty="0"/>
              <a:t> = social order/predictable</a:t>
            </a:r>
          </a:p>
          <a:p>
            <a:pPr marL="114300" indent="0">
              <a:buNone/>
            </a:pPr>
            <a:endParaRPr lang="en-GB" sz="900" b="0" dirty="0"/>
          </a:p>
          <a:p>
            <a:pPr marL="114300" indent="0">
              <a:buNone/>
            </a:pPr>
            <a:r>
              <a:rPr lang="en-GB" sz="2400" b="1" dirty="0"/>
              <a:t>Sanctions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P</a:t>
            </a:r>
            <a:r>
              <a:rPr lang="en-GB" sz="2400" b="0" dirty="0"/>
              <a:t>ositive = rewards</a:t>
            </a:r>
          </a:p>
          <a:p>
            <a:pPr>
              <a:buFont typeface="Arial" pitchFamily="34" charset="0"/>
              <a:buChar char="•"/>
            </a:pPr>
            <a:r>
              <a:rPr lang="en-GB" sz="2400" b="0" dirty="0"/>
              <a:t>Negative = punishment</a:t>
            </a:r>
          </a:p>
          <a:p>
            <a:pPr marL="0" indent="0">
              <a:buNone/>
            </a:pPr>
            <a:endParaRPr lang="en-GB" sz="900" b="0" dirty="0"/>
          </a:p>
          <a:p>
            <a:pPr marL="114300" indent="0">
              <a:buNone/>
            </a:pPr>
            <a:r>
              <a:rPr lang="en-GB" sz="2400" b="1" dirty="0"/>
              <a:t>Social control</a:t>
            </a:r>
            <a:endParaRPr lang="en-GB" sz="2400" b="0" dirty="0"/>
          </a:p>
          <a:p>
            <a:r>
              <a:rPr lang="en-GB" sz="2400" b="0" u="sng" dirty="0"/>
              <a:t>Formal </a:t>
            </a:r>
            <a:r>
              <a:rPr lang="en-GB" sz="2400" b="0" dirty="0"/>
              <a:t>= written rules/laws = agencies carry this out (police, courts, teachers </a:t>
            </a:r>
            <a:r>
              <a:rPr lang="en-GB" sz="2400" b="0" dirty="0" err="1"/>
              <a:t>etc</a:t>
            </a:r>
            <a:r>
              <a:rPr lang="en-GB" sz="2400" b="0" dirty="0"/>
              <a:t>) = punishment</a:t>
            </a:r>
          </a:p>
          <a:p>
            <a:r>
              <a:rPr lang="en-GB" sz="2400" u="sng" dirty="0"/>
              <a:t>Informal </a:t>
            </a:r>
            <a:r>
              <a:rPr lang="en-GB" sz="2400" dirty="0"/>
              <a:t>= unwritten = social pressure (ridicule/ignore/ gossip)</a:t>
            </a:r>
            <a:endParaRPr lang="en-GB" sz="2400" b="0" dirty="0"/>
          </a:p>
          <a:p>
            <a:endParaRPr lang="en-GB" sz="2400" b="0" dirty="0"/>
          </a:p>
          <a:p>
            <a:endParaRPr lang="en-GB" sz="2400" b="0" dirty="0"/>
          </a:p>
          <a:p>
            <a:endParaRPr lang="en-GB" sz="2400" b="0" dirty="0"/>
          </a:p>
          <a:p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283445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c.Explanations</a:t>
            </a:r>
            <a:r>
              <a:rPr lang="en-GB" dirty="0"/>
              <a:t> for criminal 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GB" b="1" dirty="0"/>
              <a:t>1.Family background</a:t>
            </a:r>
          </a:p>
          <a:p>
            <a:r>
              <a:rPr lang="en-GB" dirty="0"/>
              <a:t>Socialisation</a:t>
            </a:r>
          </a:p>
          <a:p>
            <a:r>
              <a:rPr lang="en-GB" dirty="0"/>
              <a:t>Role models</a:t>
            </a:r>
          </a:p>
          <a:p>
            <a:r>
              <a:rPr lang="en-GB" dirty="0"/>
              <a:t>Lack of discipline</a:t>
            </a:r>
          </a:p>
          <a:p>
            <a:r>
              <a:rPr lang="en-GB" dirty="0"/>
              <a:t>Neighbourhood</a:t>
            </a:r>
          </a:p>
          <a:p>
            <a:endParaRPr lang="en-GB" sz="1000" dirty="0"/>
          </a:p>
          <a:p>
            <a:pPr marL="114300" indent="0">
              <a:buNone/>
            </a:pPr>
            <a:r>
              <a:rPr lang="en-GB" b="1" dirty="0"/>
              <a:t>2.Opportunity Structure</a:t>
            </a:r>
          </a:p>
          <a:p>
            <a:r>
              <a:rPr lang="en-GB" dirty="0"/>
              <a:t>Career path</a:t>
            </a:r>
          </a:p>
          <a:p>
            <a:r>
              <a:rPr lang="en-GB" dirty="0"/>
              <a:t>Role models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b="1" dirty="0"/>
              <a:t>3. Deprivation</a:t>
            </a:r>
          </a:p>
          <a:p>
            <a:r>
              <a:rPr lang="en-GB" dirty="0"/>
              <a:t>Poverty</a:t>
            </a:r>
          </a:p>
          <a:p>
            <a:r>
              <a:rPr lang="en-GB" dirty="0"/>
              <a:t>Jealousy/frustration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85602" y="980728"/>
            <a:ext cx="3614789" cy="5877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GB" dirty="0"/>
              <a:t>4. </a:t>
            </a:r>
            <a:r>
              <a:rPr lang="en-GB" b="1" dirty="0"/>
              <a:t>Subculture</a:t>
            </a:r>
          </a:p>
          <a:p>
            <a:r>
              <a:rPr lang="en-GB" sz="1900" dirty="0"/>
              <a:t>gang</a:t>
            </a:r>
          </a:p>
          <a:p>
            <a:r>
              <a:rPr lang="en-GB" sz="1900" dirty="0"/>
              <a:t>Peer pressure</a:t>
            </a:r>
          </a:p>
          <a:p>
            <a:r>
              <a:rPr lang="en-GB" sz="1900" dirty="0"/>
              <a:t>Frustration</a:t>
            </a:r>
          </a:p>
          <a:p>
            <a:r>
              <a:rPr lang="en-GB" sz="1900" dirty="0"/>
              <a:t>Source of identity</a:t>
            </a:r>
          </a:p>
          <a:p>
            <a:r>
              <a:rPr lang="en-GB" sz="1900" dirty="0"/>
              <a:t>Belonging</a:t>
            </a:r>
          </a:p>
          <a:p>
            <a:r>
              <a:rPr lang="en-GB" sz="1900" dirty="0"/>
              <a:t>Rebellion </a:t>
            </a:r>
          </a:p>
          <a:p>
            <a:pPr marL="114300" indent="0">
              <a:buNone/>
            </a:pPr>
            <a:endParaRPr lang="en-GB" sz="900" dirty="0"/>
          </a:p>
          <a:p>
            <a:pPr marL="114300" indent="0">
              <a:buNone/>
            </a:pPr>
            <a:r>
              <a:rPr lang="en-GB" b="1" dirty="0"/>
              <a:t>5. Marxist</a:t>
            </a:r>
          </a:p>
          <a:p>
            <a:r>
              <a:rPr lang="en-GB" dirty="0"/>
              <a:t>Capitalism = greed</a:t>
            </a:r>
          </a:p>
          <a:p>
            <a:r>
              <a:rPr lang="en-GB" dirty="0"/>
              <a:t>Media advertising</a:t>
            </a:r>
          </a:p>
          <a:p>
            <a:r>
              <a:rPr lang="en-GB" dirty="0"/>
              <a:t>Jealousy/frustration</a:t>
            </a:r>
          </a:p>
          <a:p>
            <a:pPr marL="114300" indent="0">
              <a:buNone/>
            </a:pPr>
            <a:endParaRPr lang="en-GB" sz="900" dirty="0"/>
          </a:p>
          <a:p>
            <a:pPr marL="114300" indent="0">
              <a:buNone/>
            </a:pPr>
            <a:r>
              <a:rPr lang="en-GB" b="1" dirty="0"/>
              <a:t>6.Labelling</a:t>
            </a:r>
          </a:p>
          <a:p>
            <a:r>
              <a:rPr lang="en-GB" dirty="0"/>
              <a:t>Stereotyping</a:t>
            </a:r>
          </a:p>
          <a:p>
            <a:r>
              <a:rPr lang="en-GB" dirty="0"/>
              <a:t>Self concept</a:t>
            </a:r>
          </a:p>
          <a:p>
            <a:r>
              <a:rPr lang="en-GB" dirty="0"/>
              <a:t>Selective policing</a:t>
            </a:r>
          </a:p>
          <a:p>
            <a:r>
              <a:rPr lang="en-GB" dirty="0"/>
              <a:t>Biased courts</a:t>
            </a:r>
          </a:p>
          <a:p>
            <a:r>
              <a:rPr lang="en-GB" dirty="0"/>
              <a:t>Media amplification</a:t>
            </a:r>
            <a:endParaRPr lang="en-GB" b="1" dirty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Font typeface="Arial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87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d. Measuring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lphaLcParenR"/>
            </a:pPr>
            <a:r>
              <a:rPr lang="en-GB" b="1" dirty="0"/>
              <a:t>Official crime figures </a:t>
            </a:r>
            <a:r>
              <a:rPr lang="en-GB" dirty="0"/>
              <a:t>= annual/Home Office</a:t>
            </a:r>
          </a:p>
          <a:p>
            <a:pPr lvl="2"/>
            <a:r>
              <a:rPr lang="en-GB" dirty="0"/>
              <a:t>Help police target resources/spot trends/advise public</a:t>
            </a:r>
          </a:p>
          <a:p>
            <a:pPr lvl="2"/>
            <a:r>
              <a:rPr lang="en-GB" dirty="0"/>
              <a:t>Problems of non-detection/non-reporting/non-recording</a:t>
            </a:r>
          </a:p>
          <a:p>
            <a:pPr lvl="2"/>
            <a:r>
              <a:rPr lang="en-GB" dirty="0"/>
              <a:t>NON-REPORTING = trivial/no trust/fear of reprisal/private matter</a:t>
            </a:r>
          </a:p>
          <a:p>
            <a:pPr marL="777240" lvl="2" indent="0">
              <a:buNone/>
            </a:pPr>
            <a:endParaRPr lang="en-GB" dirty="0"/>
          </a:p>
          <a:p>
            <a:pPr marL="571500" indent="-457200">
              <a:buAutoNum type="alphaLcParenR"/>
            </a:pPr>
            <a:r>
              <a:rPr lang="en-GB" b="1" dirty="0"/>
              <a:t>Victim Surveys </a:t>
            </a:r>
            <a:r>
              <a:rPr lang="en-GB" dirty="0"/>
              <a:t>= people list crimes against them</a:t>
            </a:r>
          </a:p>
          <a:p>
            <a:pPr lvl="2"/>
            <a:r>
              <a:rPr lang="en-GB" dirty="0"/>
              <a:t>Overcome problem of non-reporting</a:t>
            </a:r>
          </a:p>
          <a:p>
            <a:pPr lvl="2"/>
            <a:r>
              <a:rPr lang="en-GB" dirty="0"/>
              <a:t>Reveal DARK FIGURE OF CRIME = lots more than official figures</a:t>
            </a:r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r>
              <a:rPr lang="en-GB" dirty="0"/>
              <a:t>Self-Report Studies = people list crimes they have done</a:t>
            </a:r>
          </a:p>
          <a:p>
            <a:pPr lvl="2"/>
            <a:r>
              <a:rPr lang="en-GB" dirty="0"/>
              <a:t>Show that m/c and females commit more crime</a:t>
            </a:r>
          </a:p>
          <a:p>
            <a:pPr lvl="2"/>
            <a:r>
              <a:rPr lang="en-GB" dirty="0"/>
              <a:t>Challenges stereotype</a:t>
            </a:r>
          </a:p>
          <a:p>
            <a:pPr lvl="2"/>
            <a:r>
              <a:rPr lang="en-GB" dirty="0"/>
              <a:t>Problems – exaggeration/under-reporting</a:t>
            </a:r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  <a:p>
            <a:pPr marL="571500" indent="-45720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56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e. Age and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800600"/>
          </a:xfrm>
        </p:spPr>
        <p:txBody>
          <a:bodyPr>
            <a:normAutofit/>
          </a:bodyPr>
          <a:lstStyle/>
          <a:p>
            <a:r>
              <a:rPr lang="en-GB" dirty="0"/>
              <a:t>Young people commit most crime</a:t>
            </a:r>
          </a:p>
          <a:p>
            <a:r>
              <a:rPr lang="en-GB" dirty="0"/>
              <a:t>Youth crime = juvenile delinquency/delinquents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b="1" dirty="0"/>
              <a:t>Factors causing youth crime</a:t>
            </a:r>
          </a:p>
          <a:p>
            <a:r>
              <a:rPr lang="en-GB" dirty="0"/>
              <a:t>Peer pressure</a:t>
            </a:r>
          </a:p>
          <a:p>
            <a:r>
              <a:rPr lang="en-GB" dirty="0"/>
              <a:t>Frustration</a:t>
            </a:r>
          </a:p>
          <a:p>
            <a:r>
              <a:rPr lang="en-GB" dirty="0"/>
              <a:t>Seek excitement</a:t>
            </a:r>
          </a:p>
          <a:p>
            <a:r>
              <a:rPr lang="en-GB" dirty="0"/>
              <a:t>Poor discipline</a:t>
            </a:r>
          </a:p>
          <a:p>
            <a:r>
              <a:rPr lang="en-GB" dirty="0"/>
              <a:t>Labelled by society and treated unfairly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2140" y="1556792"/>
            <a:ext cx="3682752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GB" b="1" dirty="0"/>
              <a:t>Why are youth seen as a problem?</a:t>
            </a:r>
          </a:p>
          <a:p>
            <a:r>
              <a:rPr lang="en-GB" dirty="0"/>
              <a:t>Media portrayal = folk devil</a:t>
            </a:r>
          </a:p>
          <a:p>
            <a:r>
              <a:rPr lang="en-GB" dirty="0"/>
              <a:t>Media moral panic (hoodies)</a:t>
            </a:r>
          </a:p>
          <a:p>
            <a:r>
              <a:rPr lang="en-GB" dirty="0"/>
              <a:t>Seen as disrespectful, trouble ASBO, </a:t>
            </a:r>
            <a:r>
              <a:rPr lang="en-GB" dirty="0" err="1"/>
              <a:t>acohol</a:t>
            </a:r>
            <a:r>
              <a:rPr lang="en-GB" dirty="0"/>
              <a:t>/drugs, knife crime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b="1" dirty="0"/>
              <a:t>Strategies</a:t>
            </a:r>
          </a:p>
          <a:p>
            <a:r>
              <a:rPr lang="en-GB" dirty="0"/>
              <a:t>ASBOS</a:t>
            </a:r>
          </a:p>
          <a:p>
            <a:r>
              <a:rPr lang="en-GB" dirty="0"/>
              <a:t>Dispersal orders</a:t>
            </a:r>
          </a:p>
          <a:p>
            <a:r>
              <a:rPr lang="en-GB" dirty="0"/>
              <a:t>Tagging</a:t>
            </a:r>
          </a:p>
          <a:p>
            <a:r>
              <a:rPr lang="en-GB" dirty="0"/>
              <a:t>Fining parents</a:t>
            </a:r>
          </a:p>
        </p:txBody>
      </p:sp>
    </p:spTree>
    <p:extLst>
      <p:ext uri="{BB962C8B-B14F-4D97-AF65-F5344CB8AC3E}">
        <p14:creationId xmlns:p14="http://schemas.microsoft.com/office/powerpoint/2010/main" val="114329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f. Gender and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More males in prison</a:t>
            </a:r>
          </a:p>
          <a:p>
            <a:pPr marL="114300" indent="0">
              <a:buNone/>
            </a:pPr>
            <a:endParaRPr lang="en-GB" sz="1000" dirty="0"/>
          </a:p>
          <a:p>
            <a:pPr marL="114300" indent="0">
              <a:buNone/>
            </a:pPr>
            <a:r>
              <a:rPr lang="en-GB" b="1" dirty="0"/>
              <a:t>Reasons why less girls involved in crime:</a:t>
            </a:r>
          </a:p>
          <a:p>
            <a:r>
              <a:rPr lang="en-GB" dirty="0"/>
              <a:t>Gender role socialisation</a:t>
            </a:r>
          </a:p>
          <a:p>
            <a:r>
              <a:rPr lang="en-GB" dirty="0"/>
              <a:t>Parental expectations (&amp; control of girls)</a:t>
            </a:r>
          </a:p>
          <a:p>
            <a:r>
              <a:rPr lang="en-GB" dirty="0"/>
              <a:t>Less opportunities for girls</a:t>
            </a:r>
          </a:p>
          <a:p>
            <a:r>
              <a:rPr lang="en-GB" dirty="0"/>
              <a:t>Macho image/peer pressure = boys</a:t>
            </a:r>
          </a:p>
          <a:p>
            <a:r>
              <a:rPr lang="en-GB" dirty="0"/>
              <a:t>Stereotyping and labelling = girls let off (chivalry)</a:t>
            </a:r>
          </a:p>
          <a:p>
            <a:endParaRPr lang="en-GB" dirty="0"/>
          </a:p>
          <a:p>
            <a:pPr marL="114300" indent="0">
              <a:buNone/>
            </a:pPr>
            <a:r>
              <a:rPr lang="en-GB" b="1" dirty="0"/>
              <a:t>Why more girls getting involved in crime?</a:t>
            </a:r>
          </a:p>
          <a:p>
            <a:r>
              <a:rPr lang="en-GB" dirty="0"/>
              <a:t>Less chivalry</a:t>
            </a:r>
          </a:p>
          <a:p>
            <a:r>
              <a:rPr lang="en-GB" dirty="0"/>
              <a:t>Changing roles = more opportunities</a:t>
            </a:r>
          </a:p>
          <a:p>
            <a:r>
              <a:rPr lang="en-GB" dirty="0"/>
              <a:t>More women in poverty (with less male support)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26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h. Crime and ethnicity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Afro-Caribbean men in prison</a:t>
            </a:r>
          </a:p>
          <a:p>
            <a:endParaRPr lang="en-GB" b="1" dirty="0"/>
          </a:p>
          <a:p>
            <a:pPr marL="114300" indent="0">
              <a:buNone/>
            </a:pPr>
            <a:r>
              <a:rPr lang="en-GB" b="1" dirty="0"/>
              <a:t>Why are so many in prison?</a:t>
            </a:r>
          </a:p>
          <a:p>
            <a:r>
              <a:rPr lang="en-GB" dirty="0"/>
              <a:t>Unemployment and poverty = frustration</a:t>
            </a:r>
          </a:p>
          <a:p>
            <a:r>
              <a:rPr lang="en-GB" dirty="0"/>
              <a:t>Racism in society = unemployment</a:t>
            </a:r>
          </a:p>
          <a:p>
            <a:r>
              <a:rPr lang="en-GB" dirty="0"/>
              <a:t>Poor socialisation and values  (Cultural = attitudes/lifestyle)</a:t>
            </a:r>
          </a:p>
          <a:p>
            <a:r>
              <a:rPr lang="en-GB" dirty="0"/>
              <a:t>Police racism/biased courts = stereotyping and more arrests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5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485</Words>
  <Application>Microsoft Office PowerPoint</Application>
  <PresentationFormat>On-screen Show (4:3)</PresentationFormat>
  <Paragraphs>135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Adjacency</vt:lpstr>
      <vt:lpstr>GCSE sociology revision</vt:lpstr>
      <vt:lpstr>1. Crime and Deviance</vt:lpstr>
      <vt:lpstr>a.Defining crime and deviance</vt:lpstr>
      <vt:lpstr>b. Rules, social order and social control</vt:lpstr>
      <vt:lpstr>c.Explanations for criminal behaviour</vt:lpstr>
      <vt:lpstr>d. Measuring crime</vt:lpstr>
      <vt:lpstr>e. Age and crime</vt:lpstr>
      <vt:lpstr>f. Gender and crime</vt:lpstr>
      <vt:lpstr>h. Crime and ethnicity</vt:lpstr>
      <vt:lpstr>i. Crime by locality</vt:lpstr>
    </vt:vector>
  </TitlesOfParts>
  <Company>Banbury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sociology revision</dc:title>
  <dc:creator>Christopher Deakin</dc:creator>
  <cp:lastModifiedBy>Chris</cp:lastModifiedBy>
  <cp:revision>9</cp:revision>
  <dcterms:created xsi:type="dcterms:W3CDTF">2011-06-20T06:53:09Z</dcterms:created>
  <dcterms:modified xsi:type="dcterms:W3CDTF">2018-02-16T12:35:51Z</dcterms:modified>
</cp:coreProperties>
</file>