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Perpetua" panose="02020502060401020303" pitchFamily="18" charset="0"/>
      <p:regular r:id="rId20"/>
      <p:bold r:id="rId21"/>
    </p:embeddedFont>
    <p:embeddedFont>
      <p:font typeface="Cabin"/>
      <p:regular r:id="rId22"/>
      <p:bold r:id="rId23"/>
      <p:italic r:id="rId24"/>
      <p:boldItalic r:id="rId25"/>
    </p:embeddedFont>
    <p:embeddedFont>
      <p:font typeface="Libre Baskerville" panose="020B0604020202020204" charset="0"/>
      <p:regular r:id="rId26"/>
      <p:bold r:id="rId27"/>
      <p:italic r:id="rId28"/>
    </p:embeddedFont>
    <p:embeddedFont>
      <p:font typeface="Sniglet" panose="020B0604020202020204" charset="0"/>
      <p:regular r:id="rId29"/>
    </p:embeddedFont>
    <p:embeddedFont>
      <p:font typeface="Gloria Hallelujah" panose="020B0604020202020204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ource Sans Pro" panose="020B0604020202020204" charset="0"/>
      <p:regular r:id="rId39"/>
      <p:bold r:id="rId40"/>
      <p:italic r:id="rId41"/>
      <p:boldItalic r:id="rId42"/>
    </p:embeddedFont>
    <p:embeddedFont>
      <p:font typeface="Consolas" panose="020B0609020204030204" pitchFamily="49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BB1208-95CB-4A79-8964-AC7B49902ECC}">
  <a:tblStyle styleId="{3EBB1208-95CB-4A79-8964-AC7B49902ECC}" styleName="Table_0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9ED"/>
          </a:solidFill>
        </a:fill>
      </a:tcStyle>
    </a:wholeTbl>
    <a:band1H>
      <a:tcTxStyle/>
      <a:tcStyle>
        <a:tcBdr/>
        <a:fill>
          <a:solidFill>
            <a:srgbClr val="CFCF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CF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48B4A5-9F56-4B89-99B5-F4BF6B88AE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Women are most likely to be in low paid, unskilled, part time jobs - most exploited by capitalism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Improved position of women in society has led to changing socialisation and greater opportunities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https://www.youtube.com/watch?v=7etbBe7PH6w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https://www.youtube.com/watch?v=Qx96VXfEpY0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FFFF00">
            <a:alpha val="3769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066575"/>
            <a:ext cx="3207300" cy="417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2300" tIns="46150" rIns="92300" bIns="4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abin"/>
              <a:buNone/>
            </a:pPr>
            <a:r>
              <a:rPr lang="en-GB" sz="2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I can…. 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736">
            <a:off x="0" y="152"/>
            <a:ext cx="1401600" cy="14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10" y="1766990"/>
            <a:ext cx="373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lang="en-GB" sz="1800" b="1" i="0" u="sng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Concepts: 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90525" y="3584200"/>
            <a:ext cx="3738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2"/>
          </p:nvPr>
        </p:nvSpPr>
        <p:spPr>
          <a:xfrm>
            <a:off x="90525" y="2043888"/>
            <a:ext cx="4329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08600" y="23750"/>
            <a:ext cx="75549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 u="sng"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5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OBJECT_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OBJECT_7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OBJECT_8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er slide ">
  <p:cSld name="Starter slide 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1">
  <p:cSld name="3_Title Slide_1">
    <p:bg>
      <p:bgPr>
        <a:solidFill>
          <a:srgbClr val="FFFF00">
            <a:alpha val="66670"/>
          </a:srgb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4888" y="3867894"/>
            <a:ext cx="6858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86036" y="3547690"/>
            <a:ext cx="4257000" cy="417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Our Learning outcomes are: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6012160" y="31311"/>
            <a:ext cx="2990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Thursday, 10 September 2015</a:t>
            </a:r>
            <a:endParaRPr sz="2400" u="sng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932" y="15348"/>
            <a:ext cx="1880100" cy="18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3131840" y="33468"/>
            <a:ext cx="2088300" cy="486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Key Question: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186036" y="2031690"/>
            <a:ext cx="373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Concepts: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220070" y="1752563"/>
            <a:ext cx="3782100" cy="1963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5830652" y="1758293"/>
            <a:ext cx="284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Rationale for Study</a:t>
            </a:r>
            <a:endParaRPr sz="18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er slide  1">
  <p:cSld name="Starter slide _3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OBJECT_9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5524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28650" y="150852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-54770"/>
            <a:ext cx="91440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65485" y="-5477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10/09/2015</a:t>
            </a:r>
            <a:endParaRPr sz="20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411760" y="-60724"/>
            <a:ext cx="59394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What social factors influence human behaviour?</a:t>
            </a:r>
            <a:endParaRPr sz="20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ology ">
  <p:cSld name="Starter slide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OBJECT_10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OBJECT_1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OBJECT_1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3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3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tile tx="0" ty="0" sx="54997" sy="54997" flip="none" algn="tl"/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5313" y="52315"/>
            <a:ext cx="9013500" cy="50190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4997" sy="54997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2930" y="1086977"/>
            <a:ext cx="9021600" cy="114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2930" y="1047540"/>
            <a:ext cx="9021600" cy="90300"/>
          </a:xfrm>
          <a:prstGeom prst="rect">
            <a:avLst/>
          </a:prstGeom>
          <a:solidFill>
            <a:srgbClr val="B2B2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62930" y="2232487"/>
            <a:ext cx="9021600" cy="8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457200" y="1129447"/>
            <a:ext cx="8229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tile tx="0" ty="0" sx="54997" sy="54997" flip="none" algn="tl"/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5313" y="52315"/>
            <a:ext cx="9013500" cy="501900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4997" sy="54997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22312" y="7143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22312" y="1910954"/>
            <a:ext cx="77724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Libre Baskerville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Libre Baskerville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Libre Baskerville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800100" y="4629150"/>
            <a:ext cx="4000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7" name="Shape 157"/>
          <p:cNvSpPr/>
          <p:nvPr/>
        </p:nvSpPr>
        <p:spPr>
          <a:xfrm rot="10800000" flipH="1">
            <a:off x="69411" y="1782501"/>
            <a:ext cx="90135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69146" y="1756106"/>
            <a:ext cx="9013800" cy="34200"/>
          </a:xfrm>
          <a:prstGeom prst="rect">
            <a:avLst/>
          </a:prstGeom>
          <a:solidFill>
            <a:srgbClr val="B2B2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8305" y="1851660"/>
            <a:ext cx="9014700" cy="3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sldNum" idx="12"/>
          </p:nvPr>
        </p:nvSpPr>
        <p:spPr>
          <a:xfrm>
            <a:off x="146304" y="4656582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3749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933950" y="1085850"/>
            <a:ext cx="3749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914400" y="20478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Source Sans Pro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Libre Baskerville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953000" y="1085850"/>
            <a:ext cx="3733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Source Sans Pro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Libre Baskerville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3"/>
          </p:nvPr>
        </p:nvSpPr>
        <p:spPr>
          <a:xfrm>
            <a:off x="914400" y="1685925"/>
            <a:ext cx="373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4"/>
          </p:nvPr>
        </p:nvSpPr>
        <p:spPr>
          <a:xfrm>
            <a:off x="4953000" y="1685925"/>
            <a:ext cx="37338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ology  1">
  <p:cSld name="Starter slide 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696525" y="150025"/>
            <a:ext cx="79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Sniglet"/>
                <a:ea typeface="Sniglet"/>
                <a:cs typeface="Sniglet"/>
                <a:sym typeface="Sniglet"/>
              </a:rPr>
              <a:t>Agenda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008" y="52315"/>
            <a:ext cx="9013500" cy="5019900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914400" y="20478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19050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Libre Baskerville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2971800" y="1200150"/>
            <a:ext cx="57150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914400" y="3675413"/>
            <a:ext cx="7315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0" y="4084369"/>
            <a:ext cx="7315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ibre Baskerville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88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sldNum" idx="12"/>
          </p:nvPr>
        </p:nvSpPr>
        <p:spPr>
          <a:xfrm>
            <a:off x="146304" y="4656582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Shape 201"/>
          <p:cNvSpPr/>
          <p:nvPr/>
        </p:nvSpPr>
        <p:spPr>
          <a:xfrm rot="10800000" flipH="1">
            <a:off x="68307" y="3512545"/>
            <a:ext cx="90069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8508" y="3487855"/>
            <a:ext cx="9006600" cy="34200"/>
          </a:xfrm>
          <a:prstGeom prst="rect">
            <a:avLst/>
          </a:prstGeom>
          <a:solidFill>
            <a:srgbClr val="B2B2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8509" y="3579917"/>
            <a:ext cx="9006600" cy="3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4" name="Shape 204"/>
          <p:cNvSpPr>
            <a:spLocks noGrp="1"/>
          </p:cNvSpPr>
          <p:nvPr>
            <p:ph type="pic" idx="2"/>
          </p:nvPr>
        </p:nvSpPr>
        <p:spPr>
          <a:xfrm>
            <a:off x="68308" y="50006"/>
            <a:ext cx="9001800" cy="34362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3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o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 rot="5400000">
            <a:off x="3086099" y="-1085849"/>
            <a:ext cx="3429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 rot="5400000">
            <a:off x="5440830" y="1394430"/>
            <a:ext cx="43887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 rot="5400000">
            <a:off x="1501350" y="-380970"/>
            <a:ext cx="43887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ze ">
  <p:cSld name="Prize 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4782" y="229340"/>
            <a:ext cx="2183700" cy="32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2354446" y="3759882"/>
            <a:ext cx="4464600" cy="108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abin"/>
              <a:buNone/>
            </a:pPr>
            <a:r>
              <a:rPr lang="en-GB" sz="8900" b="0" i="0" u="none" strike="noStrike" cap="non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Winner!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6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4008" y="52315"/>
            <a:ext cx="9013500" cy="5019900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B2B2C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EBFC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B0EqEnad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50" y="124803"/>
            <a:ext cx="5237908" cy="50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7227550" y="699325"/>
            <a:ext cx="1269300" cy="40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7000450" y="2544475"/>
            <a:ext cx="1496400" cy="27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Why is crime committed by females increasing? </a:t>
            </a:r>
            <a:endParaRPr sz="1800"/>
          </a:p>
        </p:txBody>
      </p:sp>
      <p:sp>
        <p:nvSpPr>
          <p:cNvPr id="304" name="Shape 304"/>
          <p:cNvSpPr txBox="1"/>
          <p:nvPr/>
        </p:nvSpPr>
        <p:spPr>
          <a:xfrm>
            <a:off x="247650" y="1394450"/>
            <a:ext cx="4619700" cy="3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T-P-S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Why might women be underrepresented in crime statistics?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Crimes women commit are less likely to be reported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Women are better at concealing the evidence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Gender bias by employees of CJS - more likely to let women off and not record the crime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925" y="1350300"/>
            <a:ext cx="3410050" cy="325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Why is crime committed by females increasing? </a:t>
            </a:r>
            <a:endParaRPr sz="1800"/>
          </a:p>
        </p:txBody>
      </p:sp>
      <p:sp>
        <p:nvSpPr>
          <p:cNvPr id="312" name="Shape 312"/>
          <p:cNvSpPr txBox="1"/>
          <p:nvPr/>
        </p:nvSpPr>
        <p:spPr>
          <a:xfrm>
            <a:off x="300000" y="3851900"/>
            <a:ext cx="8544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Sniglet"/>
                <a:ea typeface="Sniglet"/>
                <a:cs typeface="Sniglet"/>
                <a:sym typeface="Sniglet"/>
              </a:rPr>
              <a:t>How would Marxists and Feminists explain an increase in crime by women?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313" name="Shape 313"/>
          <p:cNvGrpSpPr/>
          <p:nvPr/>
        </p:nvGrpSpPr>
        <p:grpSpPr>
          <a:xfrm>
            <a:off x="834550" y="1357988"/>
            <a:ext cx="2854775" cy="2378976"/>
            <a:chOff x="282100" y="479600"/>
            <a:chExt cx="2854775" cy="2378976"/>
          </a:xfrm>
        </p:grpSpPr>
        <p:pic>
          <p:nvPicPr>
            <p:cNvPr id="314" name="Shape 3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100" y="479600"/>
              <a:ext cx="2854775" cy="2378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Shape 3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64125" y="1151600"/>
              <a:ext cx="1379974" cy="1034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2837" y="1350302"/>
            <a:ext cx="2133003" cy="224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19131">
            <a:off x="4235676" y="1498900"/>
            <a:ext cx="1987328" cy="15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x="6496050" y="1350300"/>
            <a:ext cx="2854800" cy="2242800"/>
          </a:xfrm>
          <a:prstGeom prst="cloudCallout">
            <a:avLst>
              <a:gd name="adj1" fmla="val 35748"/>
              <a:gd name="adj2" fmla="val 747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What does Joan Garrod (2007) say?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Are men and women treated equally under the law? </a:t>
            </a:r>
            <a:endParaRPr sz="1800"/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48" y="1283625"/>
            <a:ext cx="2641007" cy="3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597" y="1283625"/>
            <a:ext cx="2014525" cy="20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6162675" y="1480175"/>
            <a:ext cx="26409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28" name="Shape 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4476" y="3148650"/>
            <a:ext cx="1093550" cy="1800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5810825" y="1114600"/>
            <a:ext cx="3124200" cy="2352600"/>
          </a:xfrm>
          <a:prstGeom prst="cloudCallout">
            <a:avLst>
              <a:gd name="adj1" fmla="val -53963"/>
              <a:gd name="adj2" fmla="val 4716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How has my social conditioning led to me treating men and women differently?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5997825" y="3985400"/>
            <a:ext cx="30141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AutoNum type="arabicPeriod"/>
            </a:pPr>
            <a:r>
              <a:rPr lang="en-GB">
                <a:latin typeface="Sniglet"/>
                <a:ea typeface="Sniglet"/>
                <a:cs typeface="Sniglet"/>
                <a:sym typeface="Sniglet"/>
              </a:rPr>
              <a:t>Summarise what the chivalry thesis is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AutoNum type="arabicPeriod"/>
            </a:pPr>
            <a:r>
              <a:rPr lang="en-GB">
                <a:latin typeface="Sniglet"/>
                <a:ea typeface="Sniglet"/>
                <a:cs typeface="Sniglet"/>
                <a:sym typeface="Sniglet"/>
              </a:rPr>
              <a:t>How does this fit on to your table?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Are men and women treated equally under the law? </a:t>
            </a:r>
            <a:endParaRPr sz="1800"/>
          </a:p>
        </p:txBody>
      </p:sp>
      <p:sp>
        <p:nvSpPr>
          <p:cNvPr id="337" name="Shape 337"/>
          <p:cNvSpPr txBox="1"/>
          <p:nvPr/>
        </p:nvSpPr>
        <p:spPr>
          <a:xfrm>
            <a:off x="371475" y="1327775"/>
            <a:ext cx="52578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BUT …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When are women actually treated more harshly?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List crimes where women may be treated more harshly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Why might this be the case?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Challenge: article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350300"/>
            <a:ext cx="256222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4752975" y="4099550"/>
            <a:ext cx="42588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niglet"/>
                <a:ea typeface="Sniglet"/>
                <a:cs typeface="Sniglet"/>
                <a:sym typeface="Sniglet"/>
              </a:rPr>
              <a:t>Vanessa George was jailed in 2009 for sexually abusing women in the nursery where she worked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Questions</a:t>
            </a:r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285825" y="1416975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answer these key questions? Have a go on 3 post it notes,  </a:t>
            </a:r>
            <a:r>
              <a:rPr lang="en-GB" b="1" u="sng"/>
              <a:t>closed book </a:t>
            </a:r>
            <a:endParaRPr b="1" u="sng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Why have men historically committed more crime than women?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Why is crime committed by females increasing? 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-GB"/>
              <a:t>Are men and women treated equally by the law?</a:t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2166">
            <a:off x="6381366" y="2878936"/>
            <a:ext cx="1658891" cy="160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Joint Essay Writing </a:t>
            </a: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508650" y="2666550"/>
            <a:ext cx="81267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pairs, plan and write an essay to the above question in your purple books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Remember to use the literacy mat and planning sheet!!!</a:t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685050" y="1350300"/>
            <a:ext cx="75834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“Discuss how far sociologists would agree that females are less likely to commit crimes than men (12 marks)”</a:t>
            </a:r>
            <a:endParaRPr sz="240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 Hot Seat   </a:t>
            </a:r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398250" y="1552125"/>
            <a:ext cx="41070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HOT SEATING 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Write down 3 questions you could ask someone on the hot seat in your book</a:t>
            </a: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83" y="1414483"/>
            <a:ext cx="3459375" cy="34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508600" y="23750"/>
            <a:ext cx="75549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and Gender </a:t>
            </a: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ubTitle" idx="2"/>
          </p:nvPr>
        </p:nvSpPr>
        <p:spPr>
          <a:xfrm>
            <a:off x="90525" y="2129138"/>
            <a:ext cx="43290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Social control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Chivalry thesis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Gender socialisation </a:t>
            </a: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0525" y="3524975"/>
            <a:ext cx="43290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explain the relationship between crime and gender.</a:t>
            </a:r>
            <a:endParaRPr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analyse the reason for women’s </a:t>
            </a:r>
            <a:r>
              <a:rPr lang="en-GB" dirty="0" err="1"/>
              <a:t>increasing.involvement</a:t>
            </a:r>
            <a:r>
              <a:rPr lang="en-GB" dirty="0"/>
              <a:t> in crime.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Shape 231"/>
          <p:cNvSpPr txBox="1"/>
          <p:nvPr/>
        </p:nvSpPr>
        <p:spPr>
          <a:xfrm>
            <a:off x="3394850" y="2487650"/>
            <a:ext cx="11100" cy="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2104650" y="685200"/>
            <a:ext cx="69063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AutoNum type="arabicPeriod"/>
            </a:pPr>
            <a:r>
              <a:rPr lang="en-GB" dirty="0">
                <a:latin typeface="Sniglet"/>
                <a:ea typeface="Sniglet"/>
                <a:cs typeface="Sniglet"/>
                <a:sym typeface="Sniglet"/>
              </a:rPr>
              <a:t>Using your own words and your notes, define this week’s key-concepts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Sniglet"/>
              <a:buAutoNum type="arabicPeriod"/>
            </a:pPr>
            <a:r>
              <a:rPr lang="en-GB" dirty="0">
                <a:latin typeface="Sniglet"/>
                <a:ea typeface="Sniglet"/>
                <a:cs typeface="Sniglet"/>
                <a:sym typeface="Sniglet"/>
              </a:rPr>
              <a:t>If you are finished: using your home learning knowledge, suggest reasons why men are more likely to take drugs than women?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150" y="1641650"/>
            <a:ext cx="5064200" cy="328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Shape 234"/>
          <p:cNvCxnSpPr/>
          <p:nvPr/>
        </p:nvCxnSpPr>
        <p:spPr>
          <a:xfrm flipH="1">
            <a:off x="5867811" y="1421836"/>
            <a:ext cx="332700" cy="72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gender?</a:t>
            </a: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42950" y="1350300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44061"/>
                </a:solidFill>
              </a:rPr>
              <a:t>Explain what sociologists mean by the term gender</a:t>
            </a:r>
            <a:endParaRPr sz="2400">
              <a:solidFill>
                <a:srgbClr val="244061"/>
              </a:solidFill>
            </a:endParaRPr>
          </a:p>
          <a:p>
            <a:pPr marL="0" lvl="0" indent="0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44061"/>
                </a:solidFill>
              </a:rPr>
              <a:t>(4 marks)</a:t>
            </a:r>
            <a:endParaRPr sz="2400">
              <a:solidFill>
                <a:srgbClr val="24406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400"/>
              <a:t>Recap: how do we answer this type of question?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25" y="504650"/>
            <a:ext cx="9144001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6261653" y="2765875"/>
            <a:ext cx="2612100" cy="8037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12700" cap="flat" cmpd="sng">
            <a:solidFill>
              <a:srgbClr val="3C3D64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4 marks= a developed answer</a:t>
            </a: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07450" y="107146"/>
            <a:ext cx="3286200" cy="397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GB" sz="1800" b="1" dirty="0"/>
              <a:t>4 Mark </a:t>
            </a:r>
            <a:r>
              <a:rPr lang="en-GB" sz="1800" b="1" u="sng" dirty="0">
                <a:solidFill>
                  <a:srgbClr val="000000"/>
                </a:solidFill>
              </a:rPr>
              <a:t>Explain</a:t>
            </a:r>
            <a:r>
              <a:rPr lang="en-GB" sz="1800" b="1" dirty="0"/>
              <a:t> Question </a:t>
            </a:r>
            <a:endParaRPr sz="1800" dirty="0"/>
          </a:p>
        </p:txBody>
      </p:sp>
      <p:cxnSp>
        <p:nvCxnSpPr>
          <p:cNvPr id="249" name="Shape 249"/>
          <p:cNvCxnSpPr>
            <a:endCxn id="247" idx="0"/>
          </p:cNvCxnSpPr>
          <p:nvPr/>
        </p:nvCxnSpPr>
        <p:spPr>
          <a:xfrm flipH="1">
            <a:off x="7567703" y="1217538"/>
            <a:ext cx="197100" cy="1648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250" name="Shape 250"/>
          <p:cNvGraphicFramePr/>
          <p:nvPr/>
        </p:nvGraphicFramePr>
        <p:xfrm>
          <a:off x="3157177" y="2932049"/>
          <a:ext cx="3068750" cy="1841460"/>
        </p:xfrm>
        <a:graphic>
          <a:graphicData uri="http://schemas.openxmlformats.org/drawingml/2006/table">
            <a:tbl>
              <a:tblPr firstRow="1" bandRow="1">
                <a:noFill/>
                <a:tableStyleId>{3EBB1208-95CB-4A79-8964-AC7B49902ECC}</a:tableStyleId>
              </a:tblPr>
              <a:tblGrid>
                <a:gridCol w="43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950">
                <a:tc grid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</a:rPr>
                        <a:t>Mark Scheme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34300" marB="34300">
                    <a:solidFill>
                      <a:srgbClr val="783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EDD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100"/>
                        <a:t>Basic statements about gender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EDD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2-3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EDD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Partial or undeveloped explanation possibly via an example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EDD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EDD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Clear explanation that shows clearly how gender is different from sex 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EDD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1" name="Shape 251"/>
          <p:cNvSpPr/>
          <p:nvPr/>
        </p:nvSpPr>
        <p:spPr>
          <a:xfrm>
            <a:off x="-164525" y="2964675"/>
            <a:ext cx="3230100" cy="1987800"/>
          </a:xfrm>
          <a:prstGeom prst="cloudCallout">
            <a:avLst>
              <a:gd name="adj1" fmla="val -32521"/>
              <a:gd name="adj2" fmla="val -7724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omic Sans MS"/>
                <a:ea typeface="Comic Sans MS"/>
                <a:cs typeface="Comic Sans MS"/>
                <a:sym typeface="Comic Sans MS"/>
              </a:rPr>
              <a:t>“Explain”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Give a </a:t>
            </a:r>
            <a:r>
              <a:rPr lang="en-GB" b="1" u="sng">
                <a:latin typeface="Comic Sans MS"/>
                <a:ea typeface="Comic Sans MS"/>
                <a:cs typeface="Comic Sans MS"/>
                <a:sym typeface="Comic Sans MS"/>
              </a:rPr>
              <a:t>developed definition</a:t>
            </a: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, making it clear how it is used in the context of education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4100" y="3569575"/>
            <a:ext cx="1489650" cy="14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7737575" y="4372200"/>
            <a:ext cx="7827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4 min</a:t>
            </a:r>
            <a:endParaRPr sz="1800"/>
          </a:p>
        </p:txBody>
      </p:sp>
      <p:cxnSp>
        <p:nvCxnSpPr>
          <p:cNvPr id="254" name="Shape 254"/>
          <p:cNvCxnSpPr/>
          <p:nvPr/>
        </p:nvCxnSpPr>
        <p:spPr>
          <a:xfrm flipH="1">
            <a:off x="1056075" y="450575"/>
            <a:ext cx="425700" cy="274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1652375" y="1056025"/>
            <a:ext cx="62121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loria Hallelujah"/>
                <a:ea typeface="Gloria Hallelujah"/>
                <a:cs typeface="Gloria Hallelujah"/>
                <a:sym typeface="Gloria Hallelujah"/>
              </a:rPr>
              <a:t>Sociologists explain gender as. . .</a:t>
            </a:r>
            <a:endParaRPr dirty="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514475" y="718175"/>
            <a:ext cx="6350100" cy="2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Explain what sociologists mean by the term gender.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Questions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285825" y="1416975"/>
            <a:ext cx="73626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 of 3 examples of questions sociologists would ask in relation to crime and gender - note them down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Why have men historically committed more crime than women?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Why is crime committed by females increasing? </a:t>
            </a:r>
            <a:endParaRPr/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-GB"/>
              <a:t>Are men and women treated equally by the law?</a:t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780300" y="3934500"/>
            <a:ext cx="75834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“Discuss how far sociologists would agree that females are less likely to commit crimes than men (12 marks)”</a:t>
            </a:r>
            <a:endParaRPr sz="240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Trends</a:t>
            </a: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52500" y="1350300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Analyse the graphs and then explain the trends </a:t>
            </a:r>
            <a:endParaRPr sz="240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400"/>
              <a:t>Where would you refer to the trends in your essay?</a:t>
            </a:r>
            <a:endParaRPr sz="2400"/>
          </a:p>
        </p:txBody>
      </p:sp>
      <p:pic>
        <p:nvPicPr>
          <p:cNvPr id="272" name="Shape 272" descr="This is a graph showing Offenders as a percentage of the population: by age, 2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72" y="2409849"/>
            <a:ext cx="3587100" cy="23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Offenders found guilty or cautioned for indictable offences by type of offence,2002, England and Wa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5547" y="2409850"/>
            <a:ext cx="3489000" cy="23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“Discuss how far sociologists would agree that females are less likely to commit crimes than men (12 marks)”</a:t>
            </a:r>
            <a:endParaRPr/>
          </a:p>
        </p:txBody>
      </p:sp>
      <p:graphicFrame>
        <p:nvGraphicFramePr>
          <p:cNvPr id="280" name="Shape 280"/>
          <p:cNvGraphicFramePr/>
          <p:nvPr/>
        </p:nvGraphicFramePr>
        <p:xfrm>
          <a:off x="1043200" y="230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{3648B4A5-9F56-4B89-99B5-F4BF6B88AEB1}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For 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Against </a:t>
                      </a:r>
                      <a:endParaRPr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1" name="Shape 281"/>
          <p:cNvSpPr txBox="1"/>
          <p:nvPr/>
        </p:nvSpPr>
        <p:spPr>
          <a:xfrm>
            <a:off x="450600" y="1350300"/>
            <a:ext cx="82428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niglet"/>
                <a:ea typeface="Sniglet"/>
                <a:cs typeface="Sniglet"/>
                <a:sym typeface="Sniglet"/>
              </a:rPr>
              <a:t>Draw in your books - take up a whole A4 page </a:t>
            </a:r>
            <a:endParaRPr sz="24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niglet"/>
                <a:ea typeface="Sniglet"/>
                <a:cs typeface="Sniglet"/>
                <a:sym typeface="Sniglet"/>
              </a:rPr>
              <a:t>Add information in as we complete today’s activities</a:t>
            </a:r>
            <a:endParaRPr sz="24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Why historically have men committed more crime than women?</a:t>
            </a:r>
            <a:endParaRPr sz="1800"/>
          </a:p>
        </p:txBody>
      </p:sp>
      <p:sp>
        <p:nvSpPr>
          <p:cNvPr id="288" name="Shape 288" descr="Grayson speaks to a group of young from Skelmersdale, Lancashire about what it is to be a real man. Watch the full episode on All 4: http://www.channel4.com/programmes/grayson-perry-all-man/on-demand/60449-002  Grayson Perry explores contemporary masculinity, visiting ultra-male worlds to explore the changing lives and expectations of men in Britain today, and reflecting on his own prejudices and identity.  Channel 4 on Twitter: https://twitter.com/Channel4  Facebook: https://facebook.com/Channel4" title="Young Gang Members on What Makes a Real Man | Grayson Perry: All Man">
            <a:hlinkClick r:id="rId3"/>
          </p:cNvPr>
          <p:cNvSpPr/>
          <p:nvPr/>
        </p:nvSpPr>
        <p:spPr>
          <a:xfrm>
            <a:off x="461600" y="13503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9" name="Shape 289"/>
          <p:cNvSpPr txBox="1"/>
          <p:nvPr/>
        </p:nvSpPr>
        <p:spPr>
          <a:xfrm>
            <a:off x="5318175" y="1355625"/>
            <a:ext cx="3275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According to the young men, what defines a ‘man’?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How might this have been the result of gender socialisation?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How do you think the young men are influenced by the absence of their fathers? Link to theory?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Gender and Crime </a:t>
            </a: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Why historically have men committed more crime than women?</a:t>
            </a:r>
            <a:endParaRPr sz="1800"/>
          </a:p>
        </p:txBody>
      </p:sp>
      <p:sp>
        <p:nvSpPr>
          <p:cNvPr id="296" name="Shape 296"/>
          <p:cNvSpPr txBox="1"/>
          <p:nvPr/>
        </p:nvSpPr>
        <p:spPr>
          <a:xfrm>
            <a:off x="398250" y="1432575"/>
            <a:ext cx="4832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394475" y="1498500"/>
            <a:ext cx="7863600" cy="26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Quick check questions: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When does gender socialisation occur?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How does it impact the crime rate in relation to gender?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AutoNum type="arabicPeriod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Why do men have more opportunity to commit crime?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latin typeface="Sniglet"/>
                <a:ea typeface="Sniglet"/>
                <a:cs typeface="Sniglet"/>
                <a:sym typeface="Sniglet"/>
              </a:rPr>
              <a:t>Challenge: </a:t>
            </a:r>
            <a:endParaRPr sz="1800" u="sng">
              <a:latin typeface="Sniglet"/>
              <a:ea typeface="Sniglet"/>
              <a:cs typeface="Sniglet"/>
              <a:sym typeface="Snigle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How might a psychologist and biologist explain the gender trends in crime?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Now- add the reasons to your table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ll sand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On-screen Show (16:9)</PresentationFormat>
  <Paragraphs>131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Perpetua</vt:lpstr>
      <vt:lpstr>Noto Sans Symbols</vt:lpstr>
      <vt:lpstr>Cabin</vt:lpstr>
      <vt:lpstr>Libre Baskerville</vt:lpstr>
      <vt:lpstr>Sniglet</vt:lpstr>
      <vt:lpstr>Gloria Hallelujah</vt:lpstr>
      <vt:lpstr>Arial</vt:lpstr>
      <vt:lpstr>Comic Sans MS</vt:lpstr>
      <vt:lpstr>Calibri</vt:lpstr>
      <vt:lpstr>Source Sans Pro</vt:lpstr>
      <vt:lpstr>Consolas</vt:lpstr>
      <vt:lpstr>Gill sands</vt:lpstr>
      <vt:lpstr>Equity</vt:lpstr>
      <vt:lpstr>PowerPoint Presentation</vt:lpstr>
      <vt:lpstr>Crime and Gender </vt:lpstr>
      <vt:lpstr>Gender and Crime </vt:lpstr>
      <vt:lpstr>4 Mark Explain Question </vt:lpstr>
      <vt:lpstr>Gender and Crime </vt:lpstr>
      <vt:lpstr>Gender and Crime </vt:lpstr>
      <vt:lpstr>Gender and Crime </vt:lpstr>
      <vt:lpstr>Gender and Crime </vt:lpstr>
      <vt:lpstr>Gender and Crime </vt:lpstr>
      <vt:lpstr>Gender and Crime </vt:lpstr>
      <vt:lpstr>Gender and Crime </vt:lpstr>
      <vt:lpstr>Gender and Crime </vt:lpstr>
      <vt:lpstr>Gender and Crime </vt:lpstr>
      <vt:lpstr>Gender and Crime </vt:lpstr>
      <vt:lpstr>Gender and Crime </vt:lpstr>
      <vt:lpstr>Gender and Crime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</cp:lastModifiedBy>
  <cp:revision>1</cp:revision>
  <dcterms:modified xsi:type="dcterms:W3CDTF">2018-03-23T11:42:52Z</dcterms:modified>
</cp:coreProperties>
</file>