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77" r:id="rId2"/>
    <p:sldId id="275" r:id="rId3"/>
    <p:sldId id="256" r:id="rId4"/>
    <p:sldId id="280" r:id="rId5"/>
    <p:sldId id="278" r:id="rId6"/>
    <p:sldId id="257" r:id="rId7"/>
    <p:sldId id="258" r:id="rId8"/>
    <p:sldId id="259" r:id="rId9"/>
    <p:sldId id="260" r:id="rId10"/>
    <p:sldId id="261" r:id="rId11"/>
    <p:sldId id="262" r:id="rId12"/>
    <p:sldId id="265" r:id="rId13"/>
    <p:sldId id="264" r:id="rId14"/>
    <p:sldId id="279" r:id="rId15"/>
    <p:sldId id="267" r:id="rId16"/>
    <p:sldId id="266" r:id="rId17"/>
    <p:sldId id="268" r:id="rId18"/>
    <p:sldId id="269" r:id="rId19"/>
    <p:sldId id="270" r:id="rId20"/>
    <p:sldId id="271" r:id="rId21"/>
    <p:sldId id="272" r:id="rId22"/>
    <p:sldId id="281" r:id="rId23"/>
    <p:sldId id="282" r:id="rId24"/>
    <p:sldId id="27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E4CEE042-68FE-483F-8770-B53CBBF5EC01}" type="datetimeFigureOut">
              <a:rPr lang="en-US" smtClean="0"/>
              <a:pPr>
                <a:defRPr/>
              </a:pPr>
              <a:t>3/23/2018</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E28BF6F-731F-4402-8149-A8C469D6EC0C}"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200B69D6-BB55-4487-A510-1391B6CAA9DC}" type="datetimeFigureOut">
              <a:rPr lang="en-US" smtClean="0"/>
              <a:pPr>
                <a:defRPr/>
              </a:pPr>
              <a:t>3/23/2018</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096D25F-AC07-404D-8399-5BA08F72077E}"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B9AD150F-730A-47C3-9863-6EA73AADA7B8}" type="datetimeFigureOut">
              <a:rPr lang="en-US" smtClean="0"/>
              <a:pPr>
                <a:defRPr/>
              </a:pPr>
              <a:t>3/23/2018</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6DB8897-2B9B-4DE1-BF7A-92F2AB590100}"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74761DFA-3D63-4E73-A432-68193AD1D095}" type="datetimeFigureOut">
              <a:rPr lang="en-US" smtClean="0"/>
              <a:pPr>
                <a:defRPr/>
              </a:pPr>
              <a:t>3/23/2018</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C2AC45B-6D2C-4A27-B4B1-DFE874364E25}"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FDE6AA1-9956-42E4-8722-DD0EA8EA336D}" type="datetimeFigureOut">
              <a:rPr lang="en-US" smtClean="0"/>
              <a:pPr>
                <a:defRPr/>
              </a:pPr>
              <a:t>3/23/2018</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58AADEC-DD67-4465-8276-CEBDD94DE345}"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DCF37B04-50B8-4A0B-8BC9-A25F7B15F538}" type="datetimeFigureOut">
              <a:rPr lang="en-US" smtClean="0"/>
              <a:pPr>
                <a:defRPr/>
              </a:pPr>
              <a:t>3/23/2018</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EBBF6E4-BBBE-44D7-BDBF-F9FC7A7DEC14}"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940D01B4-E940-4341-9923-9FAA031DBA12}" type="datetimeFigureOut">
              <a:rPr lang="en-US" smtClean="0"/>
              <a:pPr>
                <a:defRPr/>
              </a:pPr>
              <a:t>3/23/2018</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FF2E52D9-B1E2-43DF-AF33-15105E769268}"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37B155C0-25A8-4799-824C-09D905C04C56}" type="datetimeFigureOut">
              <a:rPr lang="en-US" smtClean="0"/>
              <a:pPr>
                <a:defRPr/>
              </a:pPr>
              <a:t>3/23/2018</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061DE7CE-E460-4B40-BD40-81F94B0134B5}"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D0FF2B3-FE5C-43DC-99B4-B6B77D917007}" type="datetimeFigureOut">
              <a:rPr lang="en-US" smtClean="0"/>
              <a:pPr>
                <a:defRPr/>
              </a:pPr>
              <a:t>3/23/2018</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0405FE9C-4B7D-496B-8DD8-A17AC0BAE67C}"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B7B02E6-9AE4-478C-8F57-43ED1617939E}" type="datetimeFigureOut">
              <a:rPr lang="en-US" smtClean="0"/>
              <a:pPr>
                <a:defRPr/>
              </a:pPr>
              <a:t>3/23/2018</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FFE1896-ED78-4F32-90BC-4F02C5F2CF5E}"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1D1CD-C93F-4B22-8DE0-9234A5BD5D35}" type="datetimeFigureOut">
              <a:rPr lang="en-US" smtClean="0"/>
              <a:pPr>
                <a:defRPr/>
              </a:pPr>
              <a:t>3/23/2018</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EAA326D-C285-4B25-A62D-E2D31005DA46}"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CE9954B-514F-48DF-868D-F6C39A479281}" type="datetimeFigureOut">
              <a:rPr lang="en-US" smtClean="0"/>
              <a:pPr>
                <a:defRPr/>
              </a:pPr>
              <a:t>3/23/2018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08BCDA-12D8-4193-98BF-58AF47559EAA}"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r61ks18Bd7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MVtFjBb0buk&amp;feature=related" TargetMode="External"/><Relationship Id="rId2" Type="http://schemas.openxmlformats.org/officeDocument/2006/relationships/hyperlink" Target="http://www.youtube.com/watch?v=8cba9UfhriMhttp://www.youtube.com/watch?v=MVtFjBb0buk&amp;feature=related" TargetMode="External"/><Relationship Id="rId1" Type="http://schemas.openxmlformats.org/officeDocument/2006/relationships/slideLayout" Target="../slideLayouts/slideLayout1.xml"/><Relationship Id="rId4" Type="http://schemas.openxmlformats.org/officeDocument/2006/relationships/hyperlink" Target="http://www.youtube.com/watch?v=4YH0LUt8R2k&amp;NR=1&amp;feature=fvw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WordArt 4"/>
          <p:cNvSpPr>
            <a:spLocks noChangeArrowheads="1" noChangeShapeType="1" noTextEdit="1"/>
          </p:cNvSpPr>
          <p:nvPr/>
        </p:nvSpPr>
        <p:spPr bwMode="auto">
          <a:xfrm>
            <a:off x="1331913" y="476250"/>
            <a:ext cx="6577012" cy="568325"/>
          </a:xfrm>
          <a:prstGeom prst="rect">
            <a:avLst/>
          </a:prstGeom>
        </p:spPr>
        <p:txBody>
          <a:bodyPr wrap="none" fromWordArt="1">
            <a:prstTxWarp prst="textPlain">
              <a:avLst>
                <a:gd name="adj" fmla="val 50000"/>
              </a:avLst>
            </a:prstTxWarp>
          </a:bodyPr>
          <a:lstStyle/>
          <a:p>
            <a:pPr algn="ctr"/>
            <a:r>
              <a:rPr lang="en-GB" sz="3600" kern="10" dirty="0">
                <a:ln w="9525">
                  <a:solidFill>
                    <a:srgbClr val="000000"/>
                  </a:solidFill>
                  <a:round/>
                  <a:headEnd/>
                  <a:tailEnd/>
                </a:ln>
                <a:solidFill>
                  <a:srgbClr val="FFFFFF"/>
                </a:solidFill>
                <a:latin typeface="Calibri"/>
              </a:rPr>
              <a:t>Age, crime and deviance.</a:t>
            </a:r>
          </a:p>
        </p:txBody>
      </p:sp>
      <p:pic>
        <p:nvPicPr>
          <p:cNvPr id="4099" name="Picture 6" descr="mercerganagPA_450x400"/>
          <p:cNvPicPr>
            <a:picLocks noChangeAspect="1" noChangeArrowheads="1"/>
          </p:cNvPicPr>
          <p:nvPr/>
        </p:nvPicPr>
        <p:blipFill>
          <a:blip r:embed="rId2"/>
          <a:srcRect/>
          <a:stretch>
            <a:fillRect/>
          </a:stretch>
        </p:blipFill>
        <p:spPr bwMode="auto">
          <a:xfrm>
            <a:off x="2428875" y="1524000"/>
            <a:ext cx="4286250" cy="3810000"/>
          </a:xfrm>
          <a:prstGeom prst="rect">
            <a:avLst/>
          </a:prstGeom>
          <a:noFill/>
          <a:ln w="9525">
            <a:noFill/>
            <a:miter lim="800000"/>
            <a:headEnd/>
            <a:tailEnd/>
          </a:ln>
        </p:spPr>
      </p:pic>
      <p:sp>
        <p:nvSpPr>
          <p:cNvPr id="194567" name="WordArt 7"/>
          <p:cNvSpPr>
            <a:spLocks noChangeArrowheads="1" noChangeShapeType="1" noTextEdit="1"/>
          </p:cNvSpPr>
          <p:nvPr/>
        </p:nvSpPr>
        <p:spPr bwMode="auto">
          <a:xfrm>
            <a:off x="0" y="5734050"/>
            <a:ext cx="9144000" cy="568325"/>
          </a:xfrm>
          <a:prstGeom prst="rect">
            <a:avLst/>
          </a:prstGeom>
        </p:spPr>
        <p:txBody>
          <a:bodyPr wrap="none" fromWordArt="1">
            <a:prstTxWarp prst="textPlain">
              <a:avLst>
                <a:gd name="adj" fmla="val 50000"/>
              </a:avLst>
            </a:prstTxWarp>
          </a:bodyPr>
          <a:lstStyle/>
          <a:p>
            <a:pPr algn="ctr"/>
            <a:r>
              <a:rPr lang="en-GB" sz="3600" kern="10" dirty="0">
                <a:ln w="9525">
                  <a:solidFill>
                    <a:srgbClr val="000000"/>
                  </a:solidFill>
                  <a:round/>
                  <a:headEnd/>
                  <a:tailEnd/>
                </a:ln>
                <a:solidFill>
                  <a:srgbClr val="FFFFFF"/>
                </a:solidFill>
                <a:latin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64"/>
                                        </p:tgtEl>
                                        <p:attrNameLst>
                                          <p:attrName>style.visibility</p:attrName>
                                        </p:attrNameLst>
                                      </p:cBhvr>
                                      <p:to>
                                        <p:strVal val="visible"/>
                                      </p:to>
                                    </p:set>
                                    <p:anim calcmode="discrete" valueType="clr">
                                      <p:cBhvr override="childStyle">
                                        <p:cTn id="7" dur="80"/>
                                        <p:tgtEl>
                                          <p:spTgt spid="1945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64"/>
                                        </p:tgtEl>
                                        <p:attrNameLst>
                                          <p:attrName>fillcolor</p:attrName>
                                        </p:attrNameLst>
                                      </p:cBhvr>
                                      <p:tavLst>
                                        <p:tav tm="0">
                                          <p:val>
                                            <p:clrVal>
                                              <a:schemeClr val="accent2"/>
                                            </p:clrVal>
                                          </p:val>
                                        </p:tav>
                                        <p:tav tm="50000">
                                          <p:val>
                                            <p:clrVal>
                                              <a:schemeClr val="hlink"/>
                                            </p:clrVal>
                                          </p:val>
                                        </p:tav>
                                      </p:tavLst>
                                    </p:anim>
                                    <p:set>
                                      <p:cBhvr>
                                        <p:cTn id="9" dur="80"/>
                                        <p:tgtEl>
                                          <p:spTgt spid="19456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4567"/>
                                        </p:tgtEl>
                                        <p:attrNameLst>
                                          <p:attrName>style.visibility</p:attrName>
                                        </p:attrNameLst>
                                      </p:cBhvr>
                                      <p:to>
                                        <p:strVal val="visible"/>
                                      </p:to>
                                    </p:set>
                                    <p:anim calcmode="discrete" valueType="clr">
                                      <p:cBhvr override="childStyle">
                                        <p:cTn id="14" dur="80"/>
                                        <p:tgtEl>
                                          <p:spTgt spid="19456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567"/>
                                        </p:tgtEl>
                                        <p:attrNameLst>
                                          <p:attrName>fillcolor</p:attrName>
                                        </p:attrNameLst>
                                      </p:cBhvr>
                                      <p:tavLst>
                                        <p:tav tm="0">
                                          <p:val>
                                            <p:clrVal>
                                              <a:schemeClr val="accent2"/>
                                            </p:clrVal>
                                          </p:val>
                                        </p:tav>
                                        <p:tav tm="50000">
                                          <p:val>
                                            <p:clrVal>
                                              <a:schemeClr val="hlink"/>
                                            </p:clrVal>
                                          </p:val>
                                        </p:tav>
                                      </p:tavLst>
                                    </p:anim>
                                    <p:set>
                                      <p:cBhvr>
                                        <p:cTn id="16" dur="80"/>
                                        <p:tgtEl>
                                          <p:spTgt spid="1945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animBg="1"/>
      <p:bldP spid="1945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solidFill>
                <a:schemeClr val="tx2">
                  <a:satMod val="200000"/>
                </a:schemeClr>
              </a:solidFill>
            </a:endParaRPr>
          </a:p>
        </p:txBody>
      </p:sp>
      <p:sp>
        <p:nvSpPr>
          <p:cNvPr id="18434" name="Content Placeholder 2"/>
          <p:cNvSpPr>
            <a:spLocks noGrp="1"/>
          </p:cNvSpPr>
          <p:nvPr>
            <p:ph idx="1"/>
          </p:nvPr>
        </p:nvSpPr>
        <p:spPr/>
        <p:txBody>
          <a:bodyPr/>
          <a:lstStyle/>
          <a:p>
            <a:pPr eaLnBrk="1" hangingPunct="1"/>
            <a:r>
              <a:rPr lang="en-GB" sz="4400" dirty="0"/>
              <a:t>People are today twice as likely to pick up the phone and report female youth offences that they were in 1997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solidFill>
                <a:schemeClr val="tx2">
                  <a:satMod val="200000"/>
                </a:schemeClr>
              </a:solidFill>
            </a:endParaRPr>
          </a:p>
        </p:txBody>
      </p:sp>
      <p:sp>
        <p:nvSpPr>
          <p:cNvPr id="19458" name="Content Placeholder 2"/>
          <p:cNvSpPr>
            <a:spLocks noGrp="1"/>
          </p:cNvSpPr>
          <p:nvPr>
            <p:ph idx="1"/>
          </p:nvPr>
        </p:nvSpPr>
        <p:spPr/>
        <p:txBody>
          <a:bodyPr/>
          <a:lstStyle/>
          <a:p>
            <a:pPr eaLnBrk="1" hangingPunct="1"/>
            <a:r>
              <a:rPr lang="en-GB" sz="5400" dirty="0"/>
              <a:t>A white youth is five times more likely to get stopped and searched by police than a black or Asian youth.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The trouble with Youth !!</a:t>
            </a:r>
          </a:p>
        </p:txBody>
      </p:sp>
      <p:sp>
        <p:nvSpPr>
          <p:cNvPr id="21506" name="Content Placeholder 2"/>
          <p:cNvSpPr>
            <a:spLocks noGrp="1"/>
          </p:cNvSpPr>
          <p:nvPr>
            <p:ph idx="1"/>
          </p:nvPr>
        </p:nvSpPr>
        <p:spPr/>
        <p:txBody>
          <a:bodyPr/>
          <a:lstStyle/>
          <a:p>
            <a:pPr eaLnBrk="1" hangingPunct="1"/>
            <a:r>
              <a:rPr lang="en-GB" dirty="0"/>
              <a:t>Is it right that youth are seen as deviant ?</a:t>
            </a:r>
          </a:p>
          <a:p>
            <a:pPr eaLnBrk="1" hangingPunct="1"/>
            <a:r>
              <a:rPr lang="en-GB" dirty="0"/>
              <a:t>What about youth sub-cultures? What deviant behaviours did they display? Hippies, Skinheads, Mods, Rockers!</a:t>
            </a:r>
          </a:p>
          <a:p>
            <a:pPr eaLnBrk="1" hangingPunct="1"/>
            <a:r>
              <a:rPr lang="en-GB" dirty="0"/>
              <a:t>What is a NEET? </a:t>
            </a:r>
          </a:p>
          <a:p>
            <a:pPr eaLnBrk="1" hangingPunct="1"/>
            <a:r>
              <a:rPr lang="en-GB" dirty="0"/>
              <a:t>Watch this </a:t>
            </a:r>
            <a:r>
              <a:rPr lang="en-GB" dirty="0" err="1"/>
              <a:t>ppt</a:t>
            </a:r>
            <a:r>
              <a:rPr lang="en-GB" dirty="0"/>
              <a:t> on youth through the ages!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a:solidFill>
                  <a:schemeClr val="tx2">
                    <a:satMod val="200000"/>
                  </a:schemeClr>
                </a:solidFill>
              </a:rPr>
              <a:t>How do Sociologists explain youth crime ?</a:t>
            </a:r>
          </a:p>
        </p:txBody>
      </p:sp>
      <p:sp>
        <p:nvSpPr>
          <p:cNvPr id="22530" name="Content Placeholder 2"/>
          <p:cNvSpPr>
            <a:spLocks noGrp="1"/>
          </p:cNvSpPr>
          <p:nvPr>
            <p:ph idx="1"/>
          </p:nvPr>
        </p:nvSpPr>
        <p:spPr/>
        <p:txBody>
          <a:bodyPr/>
          <a:lstStyle/>
          <a:p>
            <a:pPr eaLnBrk="1" hangingPunct="1"/>
            <a:r>
              <a:rPr lang="en-GB" dirty="0"/>
              <a:t>Do </a:t>
            </a:r>
            <a:r>
              <a:rPr lang="en-GB" u="sng" dirty="0"/>
              <a:t>all young people </a:t>
            </a:r>
            <a:r>
              <a:rPr lang="en-GB" dirty="0"/>
              <a:t>deserve to be seen as deviant?</a:t>
            </a:r>
          </a:p>
          <a:p>
            <a:pPr eaLnBrk="1" hangingPunct="1"/>
            <a:r>
              <a:rPr lang="en-GB" dirty="0"/>
              <a:t>Is youth crime really increasing?</a:t>
            </a:r>
          </a:p>
          <a:p>
            <a:pPr eaLnBrk="1" hangingPunct="1"/>
            <a:r>
              <a:rPr lang="en-GB" dirty="0"/>
              <a:t>Are there differences in gender, ethnicity and social class in youth crime?</a:t>
            </a:r>
          </a:p>
          <a:p>
            <a:pPr eaLnBrk="1" hangingPunct="1"/>
            <a:r>
              <a:rPr lang="en-GB" dirty="0"/>
              <a:t>Are there differences in location?</a:t>
            </a:r>
          </a:p>
          <a:p>
            <a:pPr eaLnBrk="1" hangingPunct="1"/>
            <a:endParaRPr lang="en-GB" dirty="0"/>
          </a:p>
          <a:p>
            <a:pPr eaLnBrk="1" hangingPunct="1"/>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8" descr="959817_note_paper"/>
          <p:cNvPicPr>
            <a:picLocks noChangeAspect="1" noChangeArrowheads="1"/>
          </p:cNvPicPr>
          <p:nvPr/>
        </p:nvPicPr>
        <p:blipFill>
          <a:blip r:embed="rId2"/>
          <a:srcRect l="10110" t="6667" r="9277" b="12907"/>
          <a:stretch>
            <a:fillRect/>
          </a:stretch>
        </p:blipFill>
        <p:spPr bwMode="auto">
          <a:xfrm>
            <a:off x="0" y="4005263"/>
            <a:ext cx="2914650" cy="1657350"/>
          </a:xfrm>
          <a:prstGeom prst="rect">
            <a:avLst/>
          </a:prstGeom>
          <a:noFill/>
          <a:ln w="9525">
            <a:noFill/>
            <a:miter lim="800000"/>
            <a:headEnd/>
            <a:tailEnd/>
          </a:ln>
        </p:spPr>
      </p:pic>
      <p:sp>
        <p:nvSpPr>
          <p:cNvPr id="6147" name="Text Box 9"/>
          <p:cNvSpPr txBox="1">
            <a:spLocks noChangeArrowheads="1"/>
          </p:cNvSpPr>
          <p:nvPr/>
        </p:nvSpPr>
        <p:spPr bwMode="auto">
          <a:xfrm>
            <a:off x="0" y="4076700"/>
            <a:ext cx="2770188" cy="1616075"/>
          </a:xfrm>
          <a:prstGeom prst="rect">
            <a:avLst/>
          </a:prstGeom>
          <a:noFill/>
          <a:ln w="9525">
            <a:noFill/>
            <a:miter lim="800000"/>
            <a:headEnd/>
            <a:tailEnd/>
          </a:ln>
        </p:spPr>
        <p:txBody>
          <a:bodyPr>
            <a:spAutoFit/>
          </a:bodyPr>
          <a:lstStyle/>
          <a:p>
            <a:pPr algn="ctr"/>
            <a:r>
              <a:rPr lang="en-GB" sz="2000" b="1">
                <a:latin typeface="Calibri" pitchFamily="34" charset="0"/>
              </a:rPr>
              <a:t>Troubled home </a:t>
            </a:r>
          </a:p>
          <a:p>
            <a:pPr algn="ctr"/>
            <a:r>
              <a:rPr lang="en-GB" sz="2000" b="1">
                <a:latin typeface="Calibri" pitchFamily="34" charset="0"/>
              </a:rPr>
              <a:t>life: violence and/or bad communication between parents and teenagers.</a:t>
            </a:r>
          </a:p>
        </p:txBody>
      </p:sp>
      <p:pic>
        <p:nvPicPr>
          <p:cNvPr id="6148" name="Picture 10" descr="959817_note_paper"/>
          <p:cNvPicPr>
            <a:picLocks noChangeAspect="1" noChangeArrowheads="1"/>
          </p:cNvPicPr>
          <p:nvPr/>
        </p:nvPicPr>
        <p:blipFill>
          <a:blip r:embed="rId2"/>
          <a:srcRect l="10110" t="6667" r="9277" b="12907"/>
          <a:stretch>
            <a:fillRect/>
          </a:stretch>
        </p:blipFill>
        <p:spPr bwMode="auto">
          <a:xfrm>
            <a:off x="1116013" y="0"/>
            <a:ext cx="2592387" cy="1152525"/>
          </a:xfrm>
          <a:prstGeom prst="rect">
            <a:avLst/>
          </a:prstGeom>
          <a:noFill/>
          <a:ln w="9525">
            <a:noFill/>
            <a:miter lim="800000"/>
            <a:headEnd/>
            <a:tailEnd/>
          </a:ln>
        </p:spPr>
      </p:pic>
      <p:sp>
        <p:nvSpPr>
          <p:cNvPr id="6149" name="Text Box 11"/>
          <p:cNvSpPr txBox="1">
            <a:spLocks noChangeArrowheads="1"/>
          </p:cNvSpPr>
          <p:nvPr/>
        </p:nvSpPr>
        <p:spPr bwMode="auto">
          <a:xfrm>
            <a:off x="1187450" y="0"/>
            <a:ext cx="2447925" cy="1006475"/>
          </a:xfrm>
          <a:prstGeom prst="rect">
            <a:avLst/>
          </a:prstGeom>
          <a:noFill/>
          <a:ln w="9525">
            <a:noFill/>
            <a:miter lim="800000"/>
            <a:headEnd/>
            <a:tailEnd/>
          </a:ln>
        </p:spPr>
        <p:txBody>
          <a:bodyPr>
            <a:spAutoFit/>
          </a:bodyPr>
          <a:lstStyle/>
          <a:p>
            <a:pPr algn="ctr">
              <a:spcBef>
                <a:spcPct val="50000"/>
              </a:spcBef>
            </a:pPr>
            <a:r>
              <a:rPr lang="en-US" sz="2000" b="1">
                <a:latin typeface="Calibri" pitchFamily="34" charset="0"/>
              </a:rPr>
              <a:t>Poor attainment at school, truancy and school exclusion.</a:t>
            </a:r>
            <a:endParaRPr lang="en-GB" sz="2000" b="1">
              <a:latin typeface="Calibri" pitchFamily="34" charset="0"/>
            </a:endParaRPr>
          </a:p>
        </p:txBody>
      </p:sp>
      <p:pic>
        <p:nvPicPr>
          <p:cNvPr id="6150" name="Picture 12" descr="959817_note_paper"/>
          <p:cNvPicPr>
            <a:picLocks noChangeAspect="1" noChangeArrowheads="1"/>
          </p:cNvPicPr>
          <p:nvPr/>
        </p:nvPicPr>
        <p:blipFill>
          <a:blip r:embed="rId2"/>
          <a:srcRect l="10110" t="6667" r="9277" b="12907"/>
          <a:stretch>
            <a:fillRect/>
          </a:stretch>
        </p:blipFill>
        <p:spPr bwMode="auto">
          <a:xfrm>
            <a:off x="3851275" y="0"/>
            <a:ext cx="1657350" cy="1773238"/>
          </a:xfrm>
          <a:prstGeom prst="rect">
            <a:avLst/>
          </a:prstGeom>
          <a:noFill/>
          <a:ln w="9525">
            <a:noFill/>
            <a:miter lim="800000"/>
            <a:headEnd/>
            <a:tailEnd/>
          </a:ln>
        </p:spPr>
      </p:pic>
      <p:pic>
        <p:nvPicPr>
          <p:cNvPr id="6151" name="Picture 13" descr="959817_note_paper"/>
          <p:cNvPicPr>
            <a:picLocks noChangeAspect="1" noChangeArrowheads="1"/>
          </p:cNvPicPr>
          <p:nvPr/>
        </p:nvPicPr>
        <p:blipFill>
          <a:blip r:embed="rId2"/>
          <a:srcRect l="10110" t="6667" r="9277" b="12907"/>
          <a:stretch>
            <a:fillRect/>
          </a:stretch>
        </p:blipFill>
        <p:spPr bwMode="auto">
          <a:xfrm>
            <a:off x="611188" y="1628775"/>
            <a:ext cx="2303462" cy="792163"/>
          </a:xfrm>
          <a:prstGeom prst="rect">
            <a:avLst/>
          </a:prstGeom>
          <a:noFill/>
          <a:ln w="9525">
            <a:noFill/>
            <a:miter lim="800000"/>
            <a:headEnd/>
            <a:tailEnd/>
          </a:ln>
        </p:spPr>
      </p:pic>
      <p:pic>
        <p:nvPicPr>
          <p:cNvPr id="6152" name="Picture 14" descr="959817_note_paper"/>
          <p:cNvPicPr>
            <a:picLocks noChangeAspect="1" noChangeArrowheads="1"/>
          </p:cNvPicPr>
          <p:nvPr/>
        </p:nvPicPr>
        <p:blipFill>
          <a:blip r:embed="rId2"/>
          <a:srcRect l="10110" t="6667" r="9277" b="12907"/>
          <a:stretch>
            <a:fillRect/>
          </a:stretch>
        </p:blipFill>
        <p:spPr bwMode="auto">
          <a:xfrm>
            <a:off x="3708400" y="5300663"/>
            <a:ext cx="1728788" cy="865187"/>
          </a:xfrm>
          <a:prstGeom prst="rect">
            <a:avLst/>
          </a:prstGeom>
          <a:noFill/>
          <a:ln w="9525">
            <a:noFill/>
            <a:miter lim="800000"/>
            <a:headEnd/>
            <a:tailEnd/>
          </a:ln>
        </p:spPr>
      </p:pic>
      <p:pic>
        <p:nvPicPr>
          <p:cNvPr id="6153" name="Picture 15" descr="959817_note_paper"/>
          <p:cNvPicPr>
            <a:picLocks noChangeAspect="1" noChangeArrowheads="1"/>
          </p:cNvPicPr>
          <p:nvPr/>
        </p:nvPicPr>
        <p:blipFill>
          <a:blip r:embed="rId2"/>
          <a:srcRect l="10110" t="6667" r="9277" b="12907"/>
          <a:stretch>
            <a:fillRect/>
          </a:stretch>
        </p:blipFill>
        <p:spPr bwMode="auto">
          <a:xfrm>
            <a:off x="250825" y="2997200"/>
            <a:ext cx="2520950" cy="863600"/>
          </a:xfrm>
          <a:prstGeom prst="rect">
            <a:avLst/>
          </a:prstGeom>
          <a:noFill/>
          <a:ln w="9525">
            <a:noFill/>
            <a:miter lim="800000"/>
            <a:headEnd/>
            <a:tailEnd/>
          </a:ln>
        </p:spPr>
      </p:pic>
      <p:pic>
        <p:nvPicPr>
          <p:cNvPr id="6154" name="Picture 16" descr="959817_note_paper"/>
          <p:cNvPicPr>
            <a:picLocks noChangeAspect="1" noChangeArrowheads="1"/>
          </p:cNvPicPr>
          <p:nvPr/>
        </p:nvPicPr>
        <p:blipFill>
          <a:blip r:embed="rId2"/>
          <a:srcRect l="10110" t="6667" r="9277" b="12907"/>
          <a:stretch>
            <a:fillRect/>
          </a:stretch>
        </p:blipFill>
        <p:spPr bwMode="auto">
          <a:xfrm>
            <a:off x="5508625" y="0"/>
            <a:ext cx="1295400" cy="1152525"/>
          </a:xfrm>
          <a:prstGeom prst="rect">
            <a:avLst/>
          </a:prstGeom>
          <a:noFill/>
          <a:ln w="9525">
            <a:noFill/>
            <a:miter lim="800000"/>
            <a:headEnd/>
            <a:tailEnd/>
          </a:ln>
        </p:spPr>
      </p:pic>
      <p:pic>
        <p:nvPicPr>
          <p:cNvPr id="6155" name="Picture 17" descr="959817_note_paper"/>
          <p:cNvPicPr>
            <a:picLocks noChangeAspect="1" noChangeArrowheads="1"/>
          </p:cNvPicPr>
          <p:nvPr/>
        </p:nvPicPr>
        <p:blipFill>
          <a:blip r:embed="rId2"/>
          <a:srcRect l="10110" t="6667" r="9277" b="12907"/>
          <a:stretch>
            <a:fillRect/>
          </a:stretch>
        </p:blipFill>
        <p:spPr bwMode="auto">
          <a:xfrm>
            <a:off x="1403350" y="5705475"/>
            <a:ext cx="2303463" cy="1152525"/>
          </a:xfrm>
          <a:prstGeom prst="rect">
            <a:avLst/>
          </a:prstGeom>
          <a:noFill/>
          <a:ln w="9525">
            <a:noFill/>
            <a:miter lim="800000"/>
            <a:headEnd/>
            <a:tailEnd/>
          </a:ln>
        </p:spPr>
      </p:pic>
      <p:sp>
        <p:nvSpPr>
          <p:cNvPr id="6156" name="Text Box 18"/>
          <p:cNvSpPr txBox="1">
            <a:spLocks noChangeArrowheads="1"/>
          </p:cNvSpPr>
          <p:nvPr/>
        </p:nvSpPr>
        <p:spPr bwMode="auto">
          <a:xfrm>
            <a:off x="3851275" y="188913"/>
            <a:ext cx="1584325" cy="1616075"/>
          </a:xfrm>
          <a:prstGeom prst="rect">
            <a:avLst/>
          </a:prstGeom>
          <a:noFill/>
          <a:ln w="9525">
            <a:noFill/>
            <a:miter lim="800000"/>
            <a:headEnd/>
            <a:tailEnd/>
          </a:ln>
        </p:spPr>
        <p:txBody>
          <a:bodyPr>
            <a:spAutoFit/>
          </a:bodyPr>
          <a:lstStyle/>
          <a:p>
            <a:pPr algn="ctr"/>
            <a:r>
              <a:rPr lang="en-US" sz="2000" b="1">
                <a:latin typeface="Calibri" pitchFamily="34" charset="0"/>
              </a:rPr>
              <a:t>Drug or alcohol misuse and mental illness.</a:t>
            </a:r>
            <a:endParaRPr lang="en-GB" sz="2000" b="1">
              <a:latin typeface="Calibri" pitchFamily="34" charset="0"/>
            </a:endParaRPr>
          </a:p>
        </p:txBody>
      </p:sp>
      <p:sp>
        <p:nvSpPr>
          <p:cNvPr id="6157" name="Text Box 19"/>
          <p:cNvSpPr txBox="1">
            <a:spLocks noChangeArrowheads="1"/>
          </p:cNvSpPr>
          <p:nvPr/>
        </p:nvSpPr>
        <p:spPr bwMode="auto">
          <a:xfrm>
            <a:off x="1476375" y="5734050"/>
            <a:ext cx="2087563" cy="1006475"/>
          </a:xfrm>
          <a:prstGeom prst="rect">
            <a:avLst/>
          </a:prstGeom>
          <a:noFill/>
          <a:ln w="9525">
            <a:noFill/>
            <a:miter lim="800000"/>
            <a:headEnd/>
            <a:tailEnd/>
          </a:ln>
        </p:spPr>
        <p:txBody>
          <a:bodyPr>
            <a:spAutoFit/>
          </a:bodyPr>
          <a:lstStyle/>
          <a:p>
            <a:pPr algn="ctr">
              <a:spcBef>
                <a:spcPct val="50000"/>
              </a:spcBef>
            </a:pPr>
            <a:r>
              <a:rPr lang="en-US" sz="2000" b="1">
                <a:latin typeface="Calibri" pitchFamily="34" charset="0"/>
              </a:rPr>
              <a:t>Deprivation such as poor housing or homelessness.</a:t>
            </a:r>
            <a:endParaRPr lang="en-GB" sz="2000" b="1">
              <a:latin typeface="Calibri" pitchFamily="34" charset="0"/>
            </a:endParaRPr>
          </a:p>
        </p:txBody>
      </p:sp>
      <p:sp>
        <p:nvSpPr>
          <p:cNvPr id="6158" name="Text Box 20"/>
          <p:cNvSpPr txBox="1">
            <a:spLocks noChangeArrowheads="1"/>
          </p:cNvSpPr>
          <p:nvPr/>
        </p:nvSpPr>
        <p:spPr bwMode="auto">
          <a:xfrm>
            <a:off x="5580063" y="115888"/>
            <a:ext cx="1223962" cy="1006475"/>
          </a:xfrm>
          <a:prstGeom prst="rect">
            <a:avLst/>
          </a:prstGeom>
          <a:noFill/>
          <a:ln w="9525">
            <a:noFill/>
            <a:miter lim="800000"/>
            <a:headEnd/>
            <a:tailEnd/>
          </a:ln>
        </p:spPr>
        <p:txBody>
          <a:bodyPr>
            <a:spAutoFit/>
          </a:bodyPr>
          <a:lstStyle/>
          <a:p>
            <a:pPr algn="ctr">
              <a:spcBef>
                <a:spcPct val="50000"/>
              </a:spcBef>
            </a:pPr>
            <a:r>
              <a:rPr lang="en-US" sz="2000" b="1">
                <a:latin typeface="Calibri" pitchFamily="34" charset="0"/>
              </a:rPr>
              <a:t>Peer group pressure.</a:t>
            </a:r>
            <a:endParaRPr lang="en-GB" sz="2000" b="1">
              <a:latin typeface="Calibri" pitchFamily="34" charset="0"/>
            </a:endParaRPr>
          </a:p>
        </p:txBody>
      </p:sp>
      <p:sp>
        <p:nvSpPr>
          <p:cNvPr id="6159" name="Text Box 21"/>
          <p:cNvSpPr txBox="1">
            <a:spLocks noChangeArrowheads="1"/>
          </p:cNvSpPr>
          <p:nvPr/>
        </p:nvSpPr>
        <p:spPr bwMode="auto">
          <a:xfrm>
            <a:off x="323850" y="3068638"/>
            <a:ext cx="2376488" cy="701675"/>
          </a:xfrm>
          <a:prstGeom prst="rect">
            <a:avLst/>
          </a:prstGeom>
          <a:noFill/>
          <a:ln w="9525">
            <a:noFill/>
            <a:miter lim="800000"/>
            <a:headEnd/>
            <a:tailEnd/>
          </a:ln>
        </p:spPr>
        <p:txBody>
          <a:bodyPr>
            <a:spAutoFit/>
          </a:bodyPr>
          <a:lstStyle/>
          <a:p>
            <a:pPr algn="ctr">
              <a:spcBef>
                <a:spcPct val="50000"/>
              </a:spcBef>
            </a:pPr>
            <a:r>
              <a:rPr lang="en-GB" sz="2000" b="1">
                <a:latin typeface="Calibri" pitchFamily="34" charset="0"/>
              </a:rPr>
              <a:t>Lack of discipline at home and in school.</a:t>
            </a:r>
          </a:p>
        </p:txBody>
      </p:sp>
      <p:sp>
        <p:nvSpPr>
          <p:cNvPr id="6160" name="Text Box 22"/>
          <p:cNvSpPr txBox="1">
            <a:spLocks noChangeArrowheads="1"/>
          </p:cNvSpPr>
          <p:nvPr/>
        </p:nvSpPr>
        <p:spPr bwMode="auto">
          <a:xfrm>
            <a:off x="3779838" y="5373688"/>
            <a:ext cx="1584325" cy="701675"/>
          </a:xfrm>
          <a:prstGeom prst="rect">
            <a:avLst/>
          </a:prstGeom>
          <a:noFill/>
          <a:ln w="9525">
            <a:noFill/>
            <a:miter lim="800000"/>
            <a:headEnd/>
            <a:tailEnd/>
          </a:ln>
        </p:spPr>
        <p:txBody>
          <a:bodyPr>
            <a:spAutoFit/>
          </a:bodyPr>
          <a:lstStyle/>
          <a:p>
            <a:pPr algn="ctr">
              <a:spcBef>
                <a:spcPct val="50000"/>
              </a:spcBef>
            </a:pPr>
            <a:r>
              <a:rPr lang="en-GB" sz="2000" b="1">
                <a:latin typeface="Calibri" pitchFamily="34" charset="0"/>
              </a:rPr>
              <a:t>Money problems.</a:t>
            </a:r>
          </a:p>
        </p:txBody>
      </p:sp>
      <p:pic>
        <p:nvPicPr>
          <p:cNvPr id="6161" name="Picture 23" descr="959817_note_paper"/>
          <p:cNvPicPr>
            <a:picLocks noChangeAspect="1" noChangeArrowheads="1"/>
          </p:cNvPicPr>
          <p:nvPr/>
        </p:nvPicPr>
        <p:blipFill>
          <a:blip r:embed="rId2"/>
          <a:srcRect l="10110" t="6667" r="9277" b="12907"/>
          <a:stretch>
            <a:fillRect/>
          </a:stretch>
        </p:blipFill>
        <p:spPr bwMode="auto">
          <a:xfrm>
            <a:off x="6659563" y="2781300"/>
            <a:ext cx="2303462" cy="1152525"/>
          </a:xfrm>
          <a:prstGeom prst="rect">
            <a:avLst/>
          </a:prstGeom>
          <a:noFill/>
          <a:ln w="9525">
            <a:noFill/>
            <a:miter lim="800000"/>
            <a:headEnd/>
            <a:tailEnd/>
          </a:ln>
        </p:spPr>
      </p:pic>
      <p:pic>
        <p:nvPicPr>
          <p:cNvPr id="6162" name="Picture 24" descr="959817_note_paper"/>
          <p:cNvPicPr>
            <a:picLocks noChangeAspect="1" noChangeArrowheads="1"/>
          </p:cNvPicPr>
          <p:nvPr/>
        </p:nvPicPr>
        <p:blipFill>
          <a:blip r:embed="rId2"/>
          <a:srcRect l="10110" t="6667" r="9277" b="12907"/>
          <a:stretch>
            <a:fillRect/>
          </a:stretch>
        </p:blipFill>
        <p:spPr bwMode="auto">
          <a:xfrm>
            <a:off x="6300788" y="4437063"/>
            <a:ext cx="2303462" cy="792162"/>
          </a:xfrm>
          <a:prstGeom prst="rect">
            <a:avLst/>
          </a:prstGeom>
          <a:noFill/>
          <a:ln w="9525">
            <a:noFill/>
            <a:miter lim="800000"/>
            <a:headEnd/>
            <a:tailEnd/>
          </a:ln>
        </p:spPr>
      </p:pic>
      <p:sp>
        <p:nvSpPr>
          <p:cNvPr id="6163" name="Text Box 25"/>
          <p:cNvSpPr txBox="1">
            <a:spLocks noChangeArrowheads="1"/>
          </p:cNvSpPr>
          <p:nvPr/>
        </p:nvSpPr>
        <p:spPr bwMode="auto">
          <a:xfrm>
            <a:off x="684213" y="1700213"/>
            <a:ext cx="2195512" cy="701675"/>
          </a:xfrm>
          <a:prstGeom prst="rect">
            <a:avLst/>
          </a:prstGeom>
          <a:noFill/>
          <a:ln w="9525">
            <a:noFill/>
            <a:miter lim="800000"/>
            <a:headEnd/>
            <a:tailEnd/>
          </a:ln>
        </p:spPr>
        <p:txBody>
          <a:bodyPr>
            <a:spAutoFit/>
          </a:bodyPr>
          <a:lstStyle/>
          <a:p>
            <a:pPr algn="ctr">
              <a:spcBef>
                <a:spcPct val="50000"/>
              </a:spcBef>
            </a:pPr>
            <a:r>
              <a:rPr lang="en-GB" sz="2000" b="1">
                <a:latin typeface="Calibri" pitchFamily="34" charset="0"/>
              </a:rPr>
              <a:t>Bullying and alienation.</a:t>
            </a:r>
          </a:p>
        </p:txBody>
      </p:sp>
      <p:sp>
        <p:nvSpPr>
          <p:cNvPr id="6164" name="Text Box 26"/>
          <p:cNvSpPr txBox="1">
            <a:spLocks noChangeArrowheads="1"/>
          </p:cNvSpPr>
          <p:nvPr/>
        </p:nvSpPr>
        <p:spPr bwMode="auto">
          <a:xfrm>
            <a:off x="6732588" y="3141663"/>
            <a:ext cx="1871662" cy="427037"/>
          </a:xfrm>
          <a:prstGeom prst="rect">
            <a:avLst/>
          </a:prstGeom>
          <a:noFill/>
          <a:ln w="9525">
            <a:noFill/>
            <a:miter lim="800000"/>
            <a:headEnd/>
            <a:tailEnd/>
          </a:ln>
        </p:spPr>
        <p:txBody>
          <a:bodyPr>
            <a:spAutoFit/>
          </a:bodyPr>
          <a:lstStyle/>
          <a:p>
            <a:pPr>
              <a:spcBef>
                <a:spcPct val="50000"/>
              </a:spcBef>
            </a:pPr>
            <a:r>
              <a:rPr lang="en-GB" sz="2200" b="1">
                <a:latin typeface="Calibri" pitchFamily="34" charset="0"/>
              </a:rPr>
              <a:t>Hyperactivity.</a:t>
            </a:r>
          </a:p>
        </p:txBody>
      </p:sp>
      <p:sp>
        <p:nvSpPr>
          <p:cNvPr id="6165" name="Text Box 5"/>
          <p:cNvSpPr txBox="1">
            <a:spLocks noChangeArrowheads="1"/>
          </p:cNvSpPr>
          <p:nvPr/>
        </p:nvSpPr>
        <p:spPr bwMode="auto">
          <a:xfrm>
            <a:off x="6372225" y="4652963"/>
            <a:ext cx="2341563" cy="396875"/>
          </a:xfrm>
          <a:prstGeom prst="rect">
            <a:avLst/>
          </a:prstGeom>
          <a:noFill/>
          <a:ln w="9525">
            <a:noFill/>
            <a:miter lim="800000"/>
            <a:headEnd/>
            <a:tailEnd/>
          </a:ln>
        </p:spPr>
        <p:txBody>
          <a:bodyPr>
            <a:spAutoFit/>
          </a:bodyPr>
          <a:lstStyle/>
          <a:p>
            <a:r>
              <a:rPr lang="en-GB" sz="2000" b="1">
                <a:latin typeface="Calibri" pitchFamily="34" charset="0"/>
              </a:rPr>
              <a:t>Learning problems. </a:t>
            </a:r>
          </a:p>
        </p:txBody>
      </p:sp>
      <p:pic>
        <p:nvPicPr>
          <p:cNvPr id="6166" name="Picture 27" descr="959817_note_paper"/>
          <p:cNvPicPr>
            <a:picLocks noChangeAspect="1" noChangeArrowheads="1"/>
          </p:cNvPicPr>
          <p:nvPr/>
        </p:nvPicPr>
        <p:blipFill>
          <a:blip r:embed="rId2"/>
          <a:srcRect l="10110" t="6667" r="9277" b="12907"/>
          <a:stretch>
            <a:fillRect/>
          </a:stretch>
        </p:blipFill>
        <p:spPr bwMode="auto">
          <a:xfrm>
            <a:off x="6516688" y="1125538"/>
            <a:ext cx="2519362" cy="1152525"/>
          </a:xfrm>
          <a:prstGeom prst="rect">
            <a:avLst/>
          </a:prstGeom>
          <a:noFill/>
          <a:ln w="9525">
            <a:noFill/>
            <a:miter lim="800000"/>
            <a:headEnd/>
            <a:tailEnd/>
          </a:ln>
        </p:spPr>
      </p:pic>
      <p:sp>
        <p:nvSpPr>
          <p:cNvPr id="6167" name="Text Box 28"/>
          <p:cNvSpPr txBox="1">
            <a:spLocks noChangeArrowheads="1"/>
          </p:cNvSpPr>
          <p:nvPr/>
        </p:nvSpPr>
        <p:spPr bwMode="auto">
          <a:xfrm>
            <a:off x="6588125" y="1268413"/>
            <a:ext cx="2376488" cy="1006475"/>
          </a:xfrm>
          <a:prstGeom prst="rect">
            <a:avLst/>
          </a:prstGeom>
          <a:noFill/>
          <a:ln w="9525">
            <a:noFill/>
            <a:miter lim="800000"/>
            <a:headEnd/>
            <a:tailEnd/>
          </a:ln>
        </p:spPr>
        <p:txBody>
          <a:bodyPr>
            <a:spAutoFit/>
          </a:bodyPr>
          <a:lstStyle/>
          <a:p>
            <a:pPr>
              <a:spcBef>
                <a:spcPct val="50000"/>
              </a:spcBef>
            </a:pPr>
            <a:r>
              <a:rPr lang="en-US" sz="2000" b="1">
                <a:latin typeface="Calibri" pitchFamily="34" charset="0"/>
              </a:rPr>
              <a:t>No responsibilities so focused on self-gratification.</a:t>
            </a:r>
            <a:endParaRPr lang="en-GB" sz="2000" b="1">
              <a:latin typeface="Calibri" pitchFamily="34" charset="0"/>
            </a:endParaRPr>
          </a:p>
        </p:txBody>
      </p:sp>
      <p:pic>
        <p:nvPicPr>
          <p:cNvPr id="6168" name="Picture 29" descr="959817_note_paper"/>
          <p:cNvPicPr>
            <a:picLocks noChangeAspect="1" noChangeArrowheads="1"/>
          </p:cNvPicPr>
          <p:nvPr/>
        </p:nvPicPr>
        <p:blipFill>
          <a:blip r:embed="rId2"/>
          <a:srcRect l="10110" t="6667" r="9277" b="12907"/>
          <a:stretch>
            <a:fillRect/>
          </a:stretch>
        </p:blipFill>
        <p:spPr bwMode="auto">
          <a:xfrm>
            <a:off x="5508625" y="5705475"/>
            <a:ext cx="2303463" cy="1152525"/>
          </a:xfrm>
          <a:prstGeom prst="rect">
            <a:avLst/>
          </a:prstGeom>
          <a:noFill/>
          <a:ln w="9525">
            <a:noFill/>
            <a:miter lim="800000"/>
            <a:headEnd/>
            <a:tailEnd/>
          </a:ln>
        </p:spPr>
      </p:pic>
      <p:sp>
        <p:nvSpPr>
          <p:cNvPr id="6169" name="Text Box 30"/>
          <p:cNvSpPr txBox="1">
            <a:spLocks noChangeArrowheads="1"/>
          </p:cNvSpPr>
          <p:nvPr/>
        </p:nvSpPr>
        <p:spPr bwMode="auto">
          <a:xfrm>
            <a:off x="5580063" y="5876925"/>
            <a:ext cx="2087562" cy="701675"/>
          </a:xfrm>
          <a:prstGeom prst="rect">
            <a:avLst/>
          </a:prstGeom>
          <a:noFill/>
          <a:ln w="9525">
            <a:noFill/>
            <a:miter lim="800000"/>
            <a:headEnd/>
            <a:tailEnd/>
          </a:ln>
        </p:spPr>
        <p:txBody>
          <a:bodyPr>
            <a:spAutoFit/>
          </a:bodyPr>
          <a:lstStyle/>
          <a:p>
            <a:pPr algn="ctr">
              <a:spcBef>
                <a:spcPct val="50000"/>
              </a:spcBef>
            </a:pPr>
            <a:r>
              <a:rPr lang="en-US" sz="2000" b="1">
                <a:latin typeface="Calibri" pitchFamily="34" charset="0"/>
              </a:rPr>
              <a:t>Potentially dodgier lifestyle.</a:t>
            </a:r>
            <a:endParaRPr lang="en-GB" sz="2000" b="1">
              <a:latin typeface="Calibri" pitchFamily="34" charset="0"/>
            </a:endParaRPr>
          </a:p>
        </p:txBody>
      </p:sp>
      <p:sp>
        <p:nvSpPr>
          <p:cNvPr id="6170" name="Line 42"/>
          <p:cNvSpPr>
            <a:spLocks noChangeShapeType="1"/>
          </p:cNvSpPr>
          <p:nvPr/>
        </p:nvSpPr>
        <p:spPr bwMode="auto">
          <a:xfrm flipH="1" flipV="1">
            <a:off x="5076825" y="1484313"/>
            <a:ext cx="142875" cy="504825"/>
          </a:xfrm>
          <a:prstGeom prst="line">
            <a:avLst/>
          </a:prstGeom>
          <a:noFill/>
          <a:ln w="9525">
            <a:solidFill>
              <a:schemeClr val="tx1"/>
            </a:solidFill>
            <a:round/>
            <a:headEnd/>
            <a:tailEnd type="triangle" w="med" len="med"/>
          </a:ln>
        </p:spPr>
        <p:txBody>
          <a:bodyPr/>
          <a:lstStyle/>
          <a:p>
            <a:endParaRPr lang="en-GB"/>
          </a:p>
        </p:txBody>
      </p:sp>
      <p:sp>
        <p:nvSpPr>
          <p:cNvPr id="6171" name="Line 43"/>
          <p:cNvSpPr>
            <a:spLocks noChangeShapeType="1"/>
          </p:cNvSpPr>
          <p:nvPr/>
        </p:nvSpPr>
        <p:spPr bwMode="auto">
          <a:xfrm flipV="1">
            <a:off x="5651500" y="1052513"/>
            <a:ext cx="504825" cy="1008062"/>
          </a:xfrm>
          <a:prstGeom prst="line">
            <a:avLst/>
          </a:prstGeom>
          <a:noFill/>
          <a:ln w="9525">
            <a:solidFill>
              <a:schemeClr val="tx1"/>
            </a:solidFill>
            <a:round/>
            <a:headEnd/>
            <a:tailEnd type="triangle" w="med" len="med"/>
          </a:ln>
        </p:spPr>
        <p:txBody>
          <a:bodyPr/>
          <a:lstStyle/>
          <a:p>
            <a:endParaRPr lang="en-GB"/>
          </a:p>
        </p:txBody>
      </p:sp>
      <p:sp>
        <p:nvSpPr>
          <p:cNvPr id="6172" name="Line 44"/>
          <p:cNvSpPr>
            <a:spLocks noChangeShapeType="1"/>
          </p:cNvSpPr>
          <p:nvPr/>
        </p:nvSpPr>
        <p:spPr bwMode="auto">
          <a:xfrm flipV="1">
            <a:off x="5940425" y="2205038"/>
            <a:ext cx="1368425" cy="215900"/>
          </a:xfrm>
          <a:prstGeom prst="line">
            <a:avLst/>
          </a:prstGeom>
          <a:noFill/>
          <a:ln w="9525">
            <a:solidFill>
              <a:schemeClr val="tx1"/>
            </a:solidFill>
            <a:round/>
            <a:headEnd/>
            <a:tailEnd type="triangle" w="med" len="med"/>
          </a:ln>
        </p:spPr>
        <p:txBody>
          <a:bodyPr/>
          <a:lstStyle/>
          <a:p>
            <a:endParaRPr lang="en-GB"/>
          </a:p>
        </p:txBody>
      </p:sp>
      <p:sp>
        <p:nvSpPr>
          <p:cNvPr id="6173" name="Line 45"/>
          <p:cNvSpPr>
            <a:spLocks noChangeShapeType="1"/>
          </p:cNvSpPr>
          <p:nvPr/>
        </p:nvSpPr>
        <p:spPr bwMode="auto">
          <a:xfrm>
            <a:off x="6011863" y="3141663"/>
            <a:ext cx="1008062" cy="0"/>
          </a:xfrm>
          <a:prstGeom prst="line">
            <a:avLst/>
          </a:prstGeom>
          <a:noFill/>
          <a:ln w="9525">
            <a:solidFill>
              <a:schemeClr val="tx1"/>
            </a:solidFill>
            <a:round/>
            <a:headEnd/>
            <a:tailEnd type="triangle" w="med" len="med"/>
          </a:ln>
        </p:spPr>
        <p:txBody>
          <a:bodyPr/>
          <a:lstStyle/>
          <a:p>
            <a:endParaRPr lang="en-GB"/>
          </a:p>
        </p:txBody>
      </p:sp>
      <p:sp>
        <p:nvSpPr>
          <p:cNvPr id="6174" name="Line 46"/>
          <p:cNvSpPr>
            <a:spLocks noChangeShapeType="1"/>
          </p:cNvSpPr>
          <p:nvPr/>
        </p:nvSpPr>
        <p:spPr bwMode="auto">
          <a:xfrm>
            <a:off x="5940425" y="3644900"/>
            <a:ext cx="863600" cy="1008063"/>
          </a:xfrm>
          <a:prstGeom prst="line">
            <a:avLst/>
          </a:prstGeom>
          <a:noFill/>
          <a:ln w="9525">
            <a:solidFill>
              <a:schemeClr val="tx1"/>
            </a:solidFill>
            <a:round/>
            <a:headEnd/>
            <a:tailEnd type="triangle" w="med" len="med"/>
          </a:ln>
        </p:spPr>
        <p:txBody>
          <a:bodyPr/>
          <a:lstStyle/>
          <a:p>
            <a:endParaRPr lang="en-GB"/>
          </a:p>
        </p:txBody>
      </p:sp>
      <p:sp>
        <p:nvSpPr>
          <p:cNvPr id="6175" name="Line 47"/>
          <p:cNvSpPr>
            <a:spLocks noChangeShapeType="1"/>
          </p:cNvSpPr>
          <p:nvPr/>
        </p:nvSpPr>
        <p:spPr bwMode="auto">
          <a:xfrm>
            <a:off x="5580063" y="4724400"/>
            <a:ext cx="720725" cy="1081088"/>
          </a:xfrm>
          <a:prstGeom prst="line">
            <a:avLst/>
          </a:prstGeom>
          <a:noFill/>
          <a:ln w="9525">
            <a:solidFill>
              <a:schemeClr val="tx1"/>
            </a:solidFill>
            <a:round/>
            <a:headEnd/>
            <a:tailEnd type="triangle" w="med" len="med"/>
          </a:ln>
        </p:spPr>
        <p:txBody>
          <a:bodyPr/>
          <a:lstStyle/>
          <a:p>
            <a:endParaRPr lang="en-GB"/>
          </a:p>
        </p:txBody>
      </p:sp>
      <p:sp>
        <p:nvSpPr>
          <p:cNvPr id="6176" name="Line 48"/>
          <p:cNvSpPr>
            <a:spLocks noChangeShapeType="1"/>
          </p:cNvSpPr>
          <p:nvPr/>
        </p:nvSpPr>
        <p:spPr bwMode="auto">
          <a:xfrm flipH="1">
            <a:off x="4067175" y="4941888"/>
            <a:ext cx="504825" cy="503237"/>
          </a:xfrm>
          <a:prstGeom prst="line">
            <a:avLst/>
          </a:prstGeom>
          <a:noFill/>
          <a:ln w="9525">
            <a:solidFill>
              <a:schemeClr val="tx1"/>
            </a:solidFill>
            <a:round/>
            <a:headEnd/>
            <a:tailEnd type="triangle" w="med" len="med"/>
          </a:ln>
        </p:spPr>
        <p:txBody>
          <a:bodyPr/>
          <a:lstStyle/>
          <a:p>
            <a:endParaRPr lang="en-GB"/>
          </a:p>
        </p:txBody>
      </p:sp>
      <p:sp>
        <p:nvSpPr>
          <p:cNvPr id="6177" name="Line 49"/>
          <p:cNvSpPr>
            <a:spLocks noChangeShapeType="1"/>
          </p:cNvSpPr>
          <p:nvPr/>
        </p:nvSpPr>
        <p:spPr bwMode="auto">
          <a:xfrm flipH="1">
            <a:off x="3059113" y="4941888"/>
            <a:ext cx="504825" cy="863600"/>
          </a:xfrm>
          <a:prstGeom prst="line">
            <a:avLst/>
          </a:prstGeom>
          <a:noFill/>
          <a:ln w="9525">
            <a:solidFill>
              <a:schemeClr val="tx1"/>
            </a:solidFill>
            <a:round/>
            <a:headEnd/>
            <a:tailEnd type="triangle" w="med" len="med"/>
          </a:ln>
        </p:spPr>
        <p:txBody>
          <a:bodyPr/>
          <a:lstStyle/>
          <a:p>
            <a:endParaRPr lang="en-GB"/>
          </a:p>
        </p:txBody>
      </p:sp>
      <p:sp>
        <p:nvSpPr>
          <p:cNvPr id="6178" name="Line 50"/>
          <p:cNvSpPr>
            <a:spLocks noChangeShapeType="1"/>
          </p:cNvSpPr>
          <p:nvPr/>
        </p:nvSpPr>
        <p:spPr bwMode="auto">
          <a:xfrm flipH="1">
            <a:off x="2555875" y="4437063"/>
            <a:ext cx="792163" cy="71437"/>
          </a:xfrm>
          <a:prstGeom prst="line">
            <a:avLst/>
          </a:prstGeom>
          <a:noFill/>
          <a:ln w="9525">
            <a:solidFill>
              <a:schemeClr val="tx1"/>
            </a:solidFill>
            <a:round/>
            <a:headEnd/>
            <a:tailEnd type="triangle" w="med" len="med"/>
          </a:ln>
        </p:spPr>
        <p:txBody>
          <a:bodyPr/>
          <a:lstStyle/>
          <a:p>
            <a:endParaRPr lang="en-GB"/>
          </a:p>
        </p:txBody>
      </p:sp>
      <p:sp>
        <p:nvSpPr>
          <p:cNvPr id="6179" name="Line 51"/>
          <p:cNvSpPr>
            <a:spLocks noChangeShapeType="1"/>
          </p:cNvSpPr>
          <p:nvPr/>
        </p:nvSpPr>
        <p:spPr bwMode="auto">
          <a:xfrm flipH="1" flipV="1">
            <a:off x="2555875" y="3429000"/>
            <a:ext cx="792163" cy="215900"/>
          </a:xfrm>
          <a:prstGeom prst="line">
            <a:avLst/>
          </a:prstGeom>
          <a:noFill/>
          <a:ln w="9525">
            <a:solidFill>
              <a:schemeClr val="tx1"/>
            </a:solidFill>
            <a:round/>
            <a:headEnd/>
            <a:tailEnd type="triangle" w="med" len="med"/>
          </a:ln>
        </p:spPr>
        <p:txBody>
          <a:bodyPr/>
          <a:lstStyle/>
          <a:p>
            <a:endParaRPr lang="en-GB"/>
          </a:p>
        </p:txBody>
      </p:sp>
      <p:sp>
        <p:nvSpPr>
          <p:cNvPr id="6180" name="Line 52"/>
          <p:cNvSpPr>
            <a:spLocks noChangeShapeType="1"/>
          </p:cNvSpPr>
          <p:nvPr/>
        </p:nvSpPr>
        <p:spPr bwMode="auto">
          <a:xfrm flipH="1" flipV="1">
            <a:off x="2484438" y="2133600"/>
            <a:ext cx="863600" cy="215900"/>
          </a:xfrm>
          <a:prstGeom prst="line">
            <a:avLst/>
          </a:prstGeom>
          <a:noFill/>
          <a:ln w="9525">
            <a:solidFill>
              <a:schemeClr val="tx1"/>
            </a:solidFill>
            <a:round/>
            <a:headEnd/>
            <a:tailEnd type="triangle" w="med" len="med"/>
          </a:ln>
        </p:spPr>
        <p:txBody>
          <a:bodyPr/>
          <a:lstStyle/>
          <a:p>
            <a:endParaRPr lang="en-GB"/>
          </a:p>
        </p:txBody>
      </p:sp>
      <p:sp>
        <p:nvSpPr>
          <p:cNvPr id="6181" name="Line 53"/>
          <p:cNvSpPr>
            <a:spLocks noChangeShapeType="1"/>
          </p:cNvSpPr>
          <p:nvPr/>
        </p:nvSpPr>
        <p:spPr bwMode="auto">
          <a:xfrm flipH="1" flipV="1">
            <a:off x="3348038" y="908050"/>
            <a:ext cx="360362" cy="1008063"/>
          </a:xfrm>
          <a:prstGeom prst="line">
            <a:avLst/>
          </a:prstGeom>
          <a:noFill/>
          <a:ln w="9525">
            <a:solidFill>
              <a:schemeClr val="tx1"/>
            </a:solidFill>
            <a:round/>
            <a:headEnd/>
            <a:tailEnd type="triangle" w="med" len="med"/>
          </a:ln>
        </p:spPr>
        <p:txBody>
          <a:bodyPr/>
          <a:lstStyle/>
          <a:p>
            <a:endParaRPr lang="en-GB"/>
          </a:p>
        </p:txBody>
      </p:sp>
      <p:sp>
        <p:nvSpPr>
          <p:cNvPr id="199734" name="Rectangle 54"/>
          <p:cNvSpPr>
            <a:spLocks noChangeArrowheads="1"/>
          </p:cNvSpPr>
          <p:nvPr/>
        </p:nvSpPr>
        <p:spPr bwMode="auto">
          <a:xfrm>
            <a:off x="3851275" y="0"/>
            <a:ext cx="1657350" cy="1773238"/>
          </a:xfrm>
          <a:prstGeom prst="rect">
            <a:avLst/>
          </a:prstGeom>
          <a:solidFill>
            <a:schemeClr val="bg1"/>
          </a:solidFill>
          <a:ln w="9525">
            <a:noFill/>
            <a:miter lim="800000"/>
            <a:headEnd/>
            <a:tailEnd/>
          </a:ln>
        </p:spPr>
        <p:txBody>
          <a:bodyPr wrap="none" anchor="ctr"/>
          <a:lstStyle/>
          <a:p>
            <a:endParaRPr lang="en-US"/>
          </a:p>
        </p:txBody>
      </p:sp>
      <p:sp>
        <p:nvSpPr>
          <p:cNvPr id="199735" name="Rectangle 55"/>
          <p:cNvSpPr>
            <a:spLocks noChangeArrowheads="1"/>
          </p:cNvSpPr>
          <p:nvPr/>
        </p:nvSpPr>
        <p:spPr bwMode="auto">
          <a:xfrm>
            <a:off x="5508625" y="0"/>
            <a:ext cx="1657350" cy="1196975"/>
          </a:xfrm>
          <a:prstGeom prst="rect">
            <a:avLst/>
          </a:prstGeom>
          <a:solidFill>
            <a:schemeClr val="bg1"/>
          </a:solidFill>
          <a:ln w="9525">
            <a:noFill/>
            <a:miter lim="800000"/>
            <a:headEnd/>
            <a:tailEnd/>
          </a:ln>
        </p:spPr>
        <p:txBody>
          <a:bodyPr wrap="none" anchor="ctr"/>
          <a:lstStyle/>
          <a:p>
            <a:endParaRPr lang="en-US"/>
          </a:p>
        </p:txBody>
      </p:sp>
      <p:sp>
        <p:nvSpPr>
          <p:cNvPr id="199736" name="Rectangle 56"/>
          <p:cNvSpPr>
            <a:spLocks noChangeArrowheads="1"/>
          </p:cNvSpPr>
          <p:nvPr/>
        </p:nvSpPr>
        <p:spPr bwMode="auto">
          <a:xfrm>
            <a:off x="6516688" y="1125538"/>
            <a:ext cx="2627312" cy="1484312"/>
          </a:xfrm>
          <a:prstGeom prst="rect">
            <a:avLst/>
          </a:prstGeom>
          <a:solidFill>
            <a:schemeClr val="bg1"/>
          </a:solidFill>
          <a:ln w="9525">
            <a:noFill/>
            <a:miter lim="800000"/>
            <a:headEnd/>
            <a:tailEnd/>
          </a:ln>
        </p:spPr>
        <p:txBody>
          <a:bodyPr wrap="none" anchor="ctr"/>
          <a:lstStyle/>
          <a:p>
            <a:endParaRPr lang="en-US"/>
          </a:p>
        </p:txBody>
      </p:sp>
      <p:sp>
        <p:nvSpPr>
          <p:cNvPr id="199737" name="Rectangle 57"/>
          <p:cNvSpPr>
            <a:spLocks noChangeArrowheads="1"/>
          </p:cNvSpPr>
          <p:nvPr/>
        </p:nvSpPr>
        <p:spPr bwMode="auto">
          <a:xfrm>
            <a:off x="6516688" y="2708275"/>
            <a:ext cx="2627312" cy="1484313"/>
          </a:xfrm>
          <a:prstGeom prst="rect">
            <a:avLst/>
          </a:prstGeom>
          <a:solidFill>
            <a:schemeClr val="bg1"/>
          </a:solidFill>
          <a:ln w="9525">
            <a:noFill/>
            <a:miter lim="800000"/>
            <a:headEnd/>
            <a:tailEnd/>
          </a:ln>
        </p:spPr>
        <p:txBody>
          <a:bodyPr wrap="none" anchor="ctr"/>
          <a:lstStyle/>
          <a:p>
            <a:endParaRPr lang="en-US"/>
          </a:p>
        </p:txBody>
      </p:sp>
      <p:sp>
        <p:nvSpPr>
          <p:cNvPr id="199738" name="Rectangle 58"/>
          <p:cNvSpPr>
            <a:spLocks noChangeArrowheads="1"/>
          </p:cNvSpPr>
          <p:nvPr/>
        </p:nvSpPr>
        <p:spPr bwMode="auto">
          <a:xfrm>
            <a:off x="6300788" y="4437063"/>
            <a:ext cx="2627312" cy="1123950"/>
          </a:xfrm>
          <a:prstGeom prst="rect">
            <a:avLst/>
          </a:prstGeom>
          <a:solidFill>
            <a:schemeClr val="bg1"/>
          </a:solidFill>
          <a:ln w="9525">
            <a:noFill/>
            <a:miter lim="800000"/>
            <a:headEnd/>
            <a:tailEnd/>
          </a:ln>
        </p:spPr>
        <p:txBody>
          <a:bodyPr wrap="none" anchor="ctr"/>
          <a:lstStyle/>
          <a:p>
            <a:endParaRPr lang="en-US"/>
          </a:p>
        </p:txBody>
      </p:sp>
      <p:sp>
        <p:nvSpPr>
          <p:cNvPr id="199739" name="Rectangle 59"/>
          <p:cNvSpPr>
            <a:spLocks noChangeArrowheads="1"/>
          </p:cNvSpPr>
          <p:nvPr/>
        </p:nvSpPr>
        <p:spPr bwMode="auto">
          <a:xfrm>
            <a:off x="5508625" y="5734050"/>
            <a:ext cx="2303463" cy="1123950"/>
          </a:xfrm>
          <a:prstGeom prst="rect">
            <a:avLst/>
          </a:prstGeom>
          <a:solidFill>
            <a:schemeClr val="bg1"/>
          </a:solidFill>
          <a:ln w="9525">
            <a:noFill/>
            <a:miter lim="800000"/>
            <a:headEnd/>
            <a:tailEnd/>
          </a:ln>
        </p:spPr>
        <p:txBody>
          <a:bodyPr wrap="none" anchor="ctr"/>
          <a:lstStyle/>
          <a:p>
            <a:endParaRPr lang="en-US"/>
          </a:p>
        </p:txBody>
      </p:sp>
      <p:sp>
        <p:nvSpPr>
          <p:cNvPr id="199740" name="Rectangle 60"/>
          <p:cNvSpPr>
            <a:spLocks noChangeArrowheads="1"/>
          </p:cNvSpPr>
          <p:nvPr/>
        </p:nvSpPr>
        <p:spPr bwMode="auto">
          <a:xfrm>
            <a:off x="3708400" y="5300663"/>
            <a:ext cx="1727200" cy="1557337"/>
          </a:xfrm>
          <a:prstGeom prst="rect">
            <a:avLst/>
          </a:prstGeom>
          <a:solidFill>
            <a:schemeClr val="bg1"/>
          </a:solidFill>
          <a:ln w="9525">
            <a:noFill/>
            <a:miter lim="800000"/>
            <a:headEnd/>
            <a:tailEnd/>
          </a:ln>
        </p:spPr>
        <p:txBody>
          <a:bodyPr wrap="none" anchor="ctr"/>
          <a:lstStyle/>
          <a:p>
            <a:endParaRPr lang="en-US"/>
          </a:p>
        </p:txBody>
      </p:sp>
      <p:sp>
        <p:nvSpPr>
          <p:cNvPr id="6189" name="AutoShape 6" descr="juvenile-delinquency-unit-2"/>
          <p:cNvSpPr>
            <a:spLocks noChangeArrowheads="1"/>
          </p:cNvSpPr>
          <p:nvPr/>
        </p:nvSpPr>
        <p:spPr bwMode="auto">
          <a:xfrm>
            <a:off x="3203575" y="1844675"/>
            <a:ext cx="2881313" cy="3457575"/>
          </a:xfrm>
          <a:prstGeom prst="roundRect">
            <a:avLst>
              <a:gd name="adj" fmla="val 16667"/>
            </a:avLst>
          </a:prstGeom>
          <a:blipFill dpi="0" rotWithShape="1">
            <a:blip r:embed="rId3"/>
            <a:srcRect/>
            <a:stretch>
              <a:fillRect/>
            </a:stretch>
          </a:blipFill>
          <a:ln w="9525">
            <a:solidFill>
              <a:schemeClr val="tx1"/>
            </a:solidFill>
            <a:round/>
            <a:headEnd/>
            <a:tailEnd/>
          </a:ln>
        </p:spPr>
        <p:txBody>
          <a:bodyPr wrap="none" anchor="ctr"/>
          <a:lstStyle/>
          <a:p>
            <a:endParaRPr lang="en-US"/>
          </a:p>
        </p:txBody>
      </p:sp>
      <p:sp>
        <p:nvSpPr>
          <p:cNvPr id="199741" name="Rectangle 61"/>
          <p:cNvSpPr>
            <a:spLocks noChangeArrowheads="1"/>
          </p:cNvSpPr>
          <p:nvPr/>
        </p:nvSpPr>
        <p:spPr bwMode="auto">
          <a:xfrm>
            <a:off x="1403350" y="5734050"/>
            <a:ext cx="2305050" cy="1123950"/>
          </a:xfrm>
          <a:prstGeom prst="rect">
            <a:avLst/>
          </a:prstGeom>
          <a:solidFill>
            <a:schemeClr val="bg1"/>
          </a:solidFill>
          <a:ln w="9525">
            <a:noFill/>
            <a:miter lim="800000"/>
            <a:headEnd/>
            <a:tailEnd/>
          </a:ln>
        </p:spPr>
        <p:txBody>
          <a:bodyPr wrap="none" anchor="ctr"/>
          <a:lstStyle/>
          <a:p>
            <a:endParaRPr lang="en-US"/>
          </a:p>
        </p:txBody>
      </p:sp>
      <p:sp>
        <p:nvSpPr>
          <p:cNvPr id="199742" name="Rectangle 62"/>
          <p:cNvSpPr>
            <a:spLocks noChangeArrowheads="1"/>
          </p:cNvSpPr>
          <p:nvPr/>
        </p:nvSpPr>
        <p:spPr bwMode="auto">
          <a:xfrm>
            <a:off x="0" y="4005263"/>
            <a:ext cx="2878138" cy="1728787"/>
          </a:xfrm>
          <a:prstGeom prst="rect">
            <a:avLst/>
          </a:prstGeom>
          <a:solidFill>
            <a:schemeClr val="bg1"/>
          </a:solidFill>
          <a:ln w="9525">
            <a:noFill/>
            <a:miter lim="800000"/>
            <a:headEnd/>
            <a:tailEnd/>
          </a:ln>
        </p:spPr>
        <p:txBody>
          <a:bodyPr wrap="none" anchor="ctr"/>
          <a:lstStyle/>
          <a:p>
            <a:endParaRPr lang="en-US"/>
          </a:p>
        </p:txBody>
      </p:sp>
      <p:sp>
        <p:nvSpPr>
          <p:cNvPr id="199743" name="Rectangle 63"/>
          <p:cNvSpPr>
            <a:spLocks noChangeArrowheads="1"/>
          </p:cNvSpPr>
          <p:nvPr/>
        </p:nvSpPr>
        <p:spPr bwMode="auto">
          <a:xfrm>
            <a:off x="179388" y="2997200"/>
            <a:ext cx="2627312" cy="908050"/>
          </a:xfrm>
          <a:prstGeom prst="rect">
            <a:avLst/>
          </a:prstGeom>
          <a:solidFill>
            <a:schemeClr val="bg1"/>
          </a:solidFill>
          <a:ln w="9525">
            <a:noFill/>
            <a:miter lim="800000"/>
            <a:headEnd/>
            <a:tailEnd/>
          </a:ln>
        </p:spPr>
        <p:txBody>
          <a:bodyPr wrap="none" anchor="ctr"/>
          <a:lstStyle/>
          <a:p>
            <a:endParaRPr lang="en-US"/>
          </a:p>
        </p:txBody>
      </p:sp>
      <p:sp>
        <p:nvSpPr>
          <p:cNvPr id="199744" name="Rectangle 64"/>
          <p:cNvSpPr>
            <a:spLocks noChangeArrowheads="1"/>
          </p:cNvSpPr>
          <p:nvPr/>
        </p:nvSpPr>
        <p:spPr bwMode="auto">
          <a:xfrm>
            <a:off x="323850" y="1557338"/>
            <a:ext cx="2627313" cy="908050"/>
          </a:xfrm>
          <a:prstGeom prst="rect">
            <a:avLst/>
          </a:prstGeom>
          <a:solidFill>
            <a:schemeClr val="bg1"/>
          </a:solidFill>
          <a:ln w="9525">
            <a:noFill/>
            <a:miter lim="800000"/>
            <a:headEnd/>
            <a:tailEnd/>
          </a:ln>
        </p:spPr>
        <p:txBody>
          <a:bodyPr wrap="none" anchor="ctr"/>
          <a:lstStyle/>
          <a:p>
            <a:endParaRPr lang="en-US"/>
          </a:p>
        </p:txBody>
      </p:sp>
      <p:sp>
        <p:nvSpPr>
          <p:cNvPr id="199745" name="Rectangle 65"/>
          <p:cNvSpPr>
            <a:spLocks noChangeArrowheads="1"/>
          </p:cNvSpPr>
          <p:nvPr/>
        </p:nvSpPr>
        <p:spPr bwMode="auto">
          <a:xfrm>
            <a:off x="1116013" y="0"/>
            <a:ext cx="2519362" cy="1168400"/>
          </a:xfrm>
          <a:prstGeom prst="rect">
            <a:avLst/>
          </a:prstGeom>
          <a:solidFill>
            <a:schemeClr val="bg1"/>
          </a:solidFill>
          <a:ln w="9525">
            <a:noFill/>
            <a:miter lim="800000"/>
            <a:headEnd/>
            <a:tailEnd/>
          </a:ln>
        </p:spPr>
        <p:txBody>
          <a:bodyPr wrap="none" anchor="ctr"/>
          <a:lstStyle/>
          <a:p>
            <a:endParaRPr lang="en-US"/>
          </a:p>
        </p:txBody>
      </p:sp>
      <p:sp>
        <p:nvSpPr>
          <p:cNvPr id="6195" name="Text Box 66"/>
          <p:cNvSpPr txBox="1">
            <a:spLocks noChangeArrowheads="1"/>
          </p:cNvSpPr>
          <p:nvPr/>
        </p:nvSpPr>
        <p:spPr bwMode="auto">
          <a:xfrm>
            <a:off x="3276600" y="3644900"/>
            <a:ext cx="2663825" cy="1431925"/>
          </a:xfrm>
          <a:prstGeom prst="rect">
            <a:avLst/>
          </a:prstGeom>
          <a:noFill/>
          <a:ln w="9525">
            <a:noFill/>
            <a:miter lim="800000"/>
            <a:headEnd/>
            <a:tailEnd/>
          </a:ln>
        </p:spPr>
        <p:txBody>
          <a:bodyPr>
            <a:spAutoFit/>
          </a:bodyPr>
          <a:lstStyle/>
          <a:p>
            <a:pPr>
              <a:spcBef>
                <a:spcPct val="50000"/>
              </a:spcBef>
            </a:pPr>
            <a:r>
              <a:rPr lang="en-GB" sz="2200" b="1">
                <a:latin typeface="Calibri" pitchFamily="34" charset="0"/>
              </a:rPr>
              <a:t>Reasons why young people are more likely to be involved in criminal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99734"/>
                                        </p:tgtEl>
                                      </p:cBhvr>
                                    </p:animEffect>
                                    <p:set>
                                      <p:cBhvr>
                                        <p:cTn id="7" dur="1" fill="hold">
                                          <p:stCondLst>
                                            <p:cond delay="1999"/>
                                          </p:stCondLst>
                                        </p:cTn>
                                        <p:tgtEl>
                                          <p:spTgt spid="19973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2000"/>
                                        <p:tgtEl>
                                          <p:spTgt spid="199735"/>
                                        </p:tgtEl>
                                      </p:cBhvr>
                                    </p:animEffect>
                                    <p:set>
                                      <p:cBhvr>
                                        <p:cTn id="12" dur="1" fill="hold">
                                          <p:stCondLst>
                                            <p:cond delay="1999"/>
                                          </p:stCondLst>
                                        </p:cTn>
                                        <p:tgtEl>
                                          <p:spTgt spid="199735"/>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2000"/>
                                        <p:tgtEl>
                                          <p:spTgt spid="199736"/>
                                        </p:tgtEl>
                                      </p:cBhvr>
                                    </p:animEffect>
                                    <p:set>
                                      <p:cBhvr>
                                        <p:cTn id="17" dur="1" fill="hold">
                                          <p:stCondLst>
                                            <p:cond delay="1999"/>
                                          </p:stCondLst>
                                        </p:cTn>
                                        <p:tgtEl>
                                          <p:spTgt spid="199736"/>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2000"/>
                                        <p:tgtEl>
                                          <p:spTgt spid="199737"/>
                                        </p:tgtEl>
                                      </p:cBhvr>
                                    </p:animEffect>
                                    <p:set>
                                      <p:cBhvr>
                                        <p:cTn id="22" dur="1" fill="hold">
                                          <p:stCondLst>
                                            <p:cond delay="1999"/>
                                          </p:stCondLst>
                                        </p:cTn>
                                        <p:tgtEl>
                                          <p:spTgt spid="199737"/>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grpId="0" nodeType="clickEffect">
                                  <p:stCondLst>
                                    <p:cond delay="0"/>
                                  </p:stCondLst>
                                  <p:childTnLst>
                                    <p:animEffect transition="out" filter="fade">
                                      <p:cBhvr>
                                        <p:cTn id="26" dur="2000"/>
                                        <p:tgtEl>
                                          <p:spTgt spid="199738"/>
                                        </p:tgtEl>
                                      </p:cBhvr>
                                    </p:animEffect>
                                    <p:set>
                                      <p:cBhvr>
                                        <p:cTn id="27" dur="1" fill="hold">
                                          <p:stCondLst>
                                            <p:cond delay="1999"/>
                                          </p:stCondLst>
                                        </p:cTn>
                                        <p:tgtEl>
                                          <p:spTgt spid="199738"/>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xit" presetSubtype="0" fill="hold" grpId="0" nodeType="clickEffect">
                                  <p:stCondLst>
                                    <p:cond delay="0"/>
                                  </p:stCondLst>
                                  <p:childTnLst>
                                    <p:animEffect transition="out" filter="fade">
                                      <p:cBhvr>
                                        <p:cTn id="31" dur="2000"/>
                                        <p:tgtEl>
                                          <p:spTgt spid="199739"/>
                                        </p:tgtEl>
                                      </p:cBhvr>
                                    </p:animEffect>
                                    <p:set>
                                      <p:cBhvr>
                                        <p:cTn id="32" dur="1" fill="hold">
                                          <p:stCondLst>
                                            <p:cond delay="1999"/>
                                          </p:stCondLst>
                                        </p:cTn>
                                        <p:tgtEl>
                                          <p:spTgt spid="199739"/>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presetSubtype="0" fill="hold" grpId="0" nodeType="clickEffect">
                                  <p:stCondLst>
                                    <p:cond delay="0"/>
                                  </p:stCondLst>
                                  <p:childTnLst>
                                    <p:animEffect transition="out" filter="fade">
                                      <p:cBhvr>
                                        <p:cTn id="36" dur="2000"/>
                                        <p:tgtEl>
                                          <p:spTgt spid="199740"/>
                                        </p:tgtEl>
                                      </p:cBhvr>
                                    </p:animEffect>
                                    <p:set>
                                      <p:cBhvr>
                                        <p:cTn id="37" dur="1" fill="hold">
                                          <p:stCondLst>
                                            <p:cond delay="1999"/>
                                          </p:stCondLst>
                                        </p:cTn>
                                        <p:tgtEl>
                                          <p:spTgt spid="199740"/>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grpId="0" nodeType="clickEffect">
                                  <p:stCondLst>
                                    <p:cond delay="0"/>
                                  </p:stCondLst>
                                  <p:childTnLst>
                                    <p:animEffect transition="out" filter="fade">
                                      <p:cBhvr>
                                        <p:cTn id="41" dur="2000"/>
                                        <p:tgtEl>
                                          <p:spTgt spid="199741"/>
                                        </p:tgtEl>
                                      </p:cBhvr>
                                    </p:animEffect>
                                    <p:set>
                                      <p:cBhvr>
                                        <p:cTn id="42" dur="1" fill="hold">
                                          <p:stCondLst>
                                            <p:cond delay="1999"/>
                                          </p:stCondLst>
                                        </p:cTn>
                                        <p:tgtEl>
                                          <p:spTgt spid="199741"/>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xit" presetSubtype="0" fill="hold" grpId="0" nodeType="clickEffect">
                                  <p:stCondLst>
                                    <p:cond delay="0"/>
                                  </p:stCondLst>
                                  <p:childTnLst>
                                    <p:animEffect transition="out" filter="fade">
                                      <p:cBhvr>
                                        <p:cTn id="46" dur="2000"/>
                                        <p:tgtEl>
                                          <p:spTgt spid="199742"/>
                                        </p:tgtEl>
                                      </p:cBhvr>
                                    </p:animEffect>
                                    <p:set>
                                      <p:cBhvr>
                                        <p:cTn id="47" dur="1" fill="hold">
                                          <p:stCondLst>
                                            <p:cond delay="1999"/>
                                          </p:stCondLst>
                                        </p:cTn>
                                        <p:tgtEl>
                                          <p:spTgt spid="199742"/>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xit" presetSubtype="0" fill="hold" grpId="0" nodeType="clickEffect">
                                  <p:stCondLst>
                                    <p:cond delay="0"/>
                                  </p:stCondLst>
                                  <p:childTnLst>
                                    <p:animEffect transition="out" filter="fade">
                                      <p:cBhvr>
                                        <p:cTn id="51" dur="2000"/>
                                        <p:tgtEl>
                                          <p:spTgt spid="199743"/>
                                        </p:tgtEl>
                                      </p:cBhvr>
                                    </p:animEffect>
                                    <p:set>
                                      <p:cBhvr>
                                        <p:cTn id="52" dur="1" fill="hold">
                                          <p:stCondLst>
                                            <p:cond delay="1999"/>
                                          </p:stCondLst>
                                        </p:cTn>
                                        <p:tgtEl>
                                          <p:spTgt spid="199743"/>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xit" presetSubtype="0" fill="hold" grpId="0" nodeType="clickEffect">
                                  <p:stCondLst>
                                    <p:cond delay="0"/>
                                  </p:stCondLst>
                                  <p:childTnLst>
                                    <p:animEffect transition="out" filter="fade">
                                      <p:cBhvr>
                                        <p:cTn id="56" dur="2000"/>
                                        <p:tgtEl>
                                          <p:spTgt spid="199744"/>
                                        </p:tgtEl>
                                      </p:cBhvr>
                                    </p:animEffect>
                                    <p:set>
                                      <p:cBhvr>
                                        <p:cTn id="57" dur="1" fill="hold">
                                          <p:stCondLst>
                                            <p:cond delay="1999"/>
                                          </p:stCondLst>
                                        </p:cTn>
                                        <p:tgtEl>
                                          <p:spTgt spid="199744"/>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xit" presetSubtype="0" fill="hold" grpId="0" nodeType="clickEffect">
                                  <p:stCondLst>
                                    <p:cond delay="0"/>
                                  </p:stCondLst>
                                  <p:childTnLst>
                                    <p:animEffect transition="out" filter="fade">
                                      <p:cBhvr>
                                        <p:cTn id="61" dur="2000"/>
                                        <p:tgtEl>
                                          <p:spTgt spid="199745"/>
                                        </p:tgtEl>
                                      </p:cBhvr>
                                    </p:animEffect>
                                    <p:set>
                                      <p:cBhvr>
                                        <p:cTn id="62" dur="1" fill="hold">
                                          <p:stCondLst>
                                            <p:cond delay="1999"/>
                                          </p:stCondLst>
                                        </p:cTn>
                                        <p:tgtEl>
                                          <p:spTgt spid="1997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34" grpId="0" animBg="1"/>
      <p:bldP spid="199735" grpId="0" animBg="1"/>
      <p:bldP spid="199736" grpId="0" animBg="1"/>
      <p:bldP spid="199737" grpId="0" animBg="1"/>
      <p:bldP spid="199738" grpId="0" animBg="1"/>
      <p:bldP spid="199739" grpId="0" animBg="1"/>
      <p:bldP spid="199740" grpId="0" animBg="1"/>
      <p:bldP spid="199741" grpId="0" animBg="1"/>
      <p:bldP spid="199742" grpId="0" animBg="1"/>
      <p:bldP spid="199743" grpId="0" animBg="1"/>
      <p:bldP spid="199744" grpId="0" animBg="1"/>
      <p:bldP spid="1997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Moral Panic</a:t>
            </a:r>
          </a:p>
        </p:txBody>
      </p:sp>
      <p:sp>
        <p:nvSpPr>
          <p:cNvPr id="24578" name="Content Placeholder 2"/>
          <p:cNvSpPr>
            <a:spLocks noGrp="1"/>
          </p:cNvSpPr>
          <p:nvPr>
            <p:ph idx="1"/>
          </p:nvPr>
        </p:nvSpPr>
        <p:spPr/>
        <p:txBody>
          <a:bodyPr>
            <a:normAutofit fontScale="85000" lnSpcReduction="10000"/>
          </a:bodyPr>
          <a:lstStyle/>
          <a:p>
            <a:pPr eaLnBrk="1" hangingPunct="1"/>
            <a:r>
              <a:rPr lang="en-GB" dirty="0"/>
              <a:t>Perceptions of crime and deviance are socially constructed.</a:t>
            </a:r>
          </a:p>
          <a:p>
            <a:pPr eaLnBrk="1" hangingPunct="1"/>
            <a:r>
              <a:rPr lang="en-GB" dirty="0"/>
              <a:t>Exaggerated media coverage of an event =  increased public concern= increased policing/</a:t>
            </a:r>
            <a:r>
              <a:rPr lang="en-GB" dirty="0" err="1"/>
              <a:t>targetting</a:t>
            </a:r>
            <a:r>
              <a:rPr lang="en-GB" dirty="0"/>
              <a:t> of that group = increased arrests=increased media attention=increased public concern etc </a:t>
            </a:r>
            <a:r>
              <a:rPr lang="en-GB" dirty="0" err="1"/>
              <a:t>etc</a:t>
            </a:r>
            <a:r>
              <a:rPr lang="en-GB" dirty="0"/>
              <a:t> </a:t>
            </a:r>
            <a:r>
              <a:rPr lang="en-GB" dirty="0" err="1"/>
              <a:t>etc</a:t>
            </a:r>
            <a:endParaRPr lang="en-GB" dirty="0"/>
          </a:p>
          <a:p>
            <a:pPr eaLnBrk="1" hangingPunct="1"/>
            <a:r>
              <a:rPr lang="en-GB" dirty="0"/>
              <a:t>This is called a </a:t>
            </a:r>
          </a:p>
          <a:p>
            <a:pPr eaLnBrk="1" hangingPunct="1"/>
            <a:r>
              <a:rPr lang="en-GB" u="sng" dirty="0"/>
              <a:t>DEVIANCY AMPLIFICATION SPIRAL</a:t>
            </a:r>
          </a:p>
          <a:p>
            <a:pPr eaLnBrk="1" hangingPunct="1"/>
            <a:r>
              <a:rPr lang="en-GB" dirty="0"/>
              <a:t>Cohen called groups who were subject of moral panics ‘Folk Devils’ can you think of some current examples?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The Media</a:t>
            </a:r>
          </a:p>
        </p:txBody>
      </p:sp>
      <p:sp>
        <p:nvSpPr>
          <p:cNvPr id="23554" name="Content Placeholder 2"/>
          <p:cNvSpPr>
            <a:spLocks noGrp="1"/>
          </p:cNvSpPr>
          <p:nvPr>
            <p:ph idx="1"/>
          </p:nvPr>
        </p:nvSpPr>
        <p:spPr/>
        <p:txBody>
          <a:bodyPr>
            <a:normAutofit fontScale="92500"/>
          </a:bodyPr>
          <a:lstStyle/>
          <a:p>
            <a:pPr eaLnBrk="1" hangingPunct="1"/>
            <a:r>
              <a:rPr lang="en-GB" b="1" dirty="0"/>
              <a:t>Stan Cohen </a:t>
            </a:r>
            <a:r>
              <a:rPr lang="en-GB" dirty="0"/>
              <a:t>carried out a famous study on Mods and Rockers clashes in the 1960s.</a:t>
            </a:r>
          </a:p>
          <a:p>
            <a:pPr eaLnBrk="1" hangingPunct="1"/>
            <a:r>
              <a:rPr lang="en-GB" dirty="0">
                <a:hlinkClick r:id="rId2"/>
              </a:rPr>
              <a:t>http://www.youtube.com/watch?v=r61ks18Bd7I</a:t>
            </a:r>
            <a:endParaRPr lang="en-GB" dirty="0"/>
          </a:p>
          <a:p>
            <a:pPr eaLnBrk="1" hangingPunct="1"/>
            <a:r>
              <a:rPr lang="en-GB" dirty="0"/>
              <a:t>Media coverage driven by need for newspaper sales increases interest in the deviance.</a:t>
            </a:r>
          </a:p>
          <a:p>
            <a:pPr eaLnBrk="1" hangingPunct="1"/>
            <a:r>
              <a:rPr lang="en-GB" dirty="0"/>
              <a:t>Meaning of a </a:t>
            </a:r>
            <a:r>
              <a:rPr lang="en-GB" dirty="0" err="1"/>
              <a:t>Hoodie</a:t>
            </a:r>
            <a:r>
              <a:rPr lang="en-GB" dirty="0"/>
              <a:t> – When a shopping centre announced the banning of </a:t>
            </a:r>
            <a:r>
              <a:rPr lang="en-GB" dirty="0" err="1"/>
              <a:t>hoodies</a:t>
            </a:r>
            <a:r>
              <a:rPr lang="en-GB" dirty="0"/>
              <a:t> ! This received media attention and the label ‘</a:t>
            </a:r>
            <a:r>
              <a:rPr lang="en-GB" dirty="0" err="1"/>
              <a:t>hoody</a:t>
            </a:r>
            <a:r>
              <a:rPr lang="en-GB" dirty="0"/>
              <a:t>’ was born.</a:t>
            </a:r>
          </a:p>
          <a:p>
            <a:pPr eaLnBrk="1" hangingPunct="1"/>
            <a:endParaRPr lang="en-GB" dirty="0"/>
          </a:p>
          <a:p>
            <a:pPr eaLnBrk="1" hangingPunct="1"/>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a:solidFill>
                  <a:schemeClr val="tx2">
                    <a:satMod val="200000"/>
                  </a:schemeClr>
                </a:solidFill>
              </a:rPr>
              <a:t>Labelling Theory – an Interactionist approach – p.199</a:t>
            </a:r>
          </a:p>
        </p:txBody>
      </p:sp>
      <p:sp>
        <p:nvSpPr>
          <p:cNvPr id="25602" name="Content Placeholder 2"/>
          <p:cNvSpPr>
            <a:spLocks noGrp="1"/>
          </p:cNvSpPr>
          <p:nvPr>
            <p:ph idx="1"/>
          </p:nvPr>
        </p:nvSpPr>
        <p:spPr/>
        <p:txBody>
          <a:bodyPr>
            <a:normAutofit fontScale="77500" lnSpcReduction="20000"/>
          </a:bodyPr>
          <a:lstStyle/>
          <a:p>
            <a:pPr eaLnBrk="1" hangingPunct="1"/>
            <a:r>
              <a:rPr lang="en-GB" dirty="0"/>
              <a:t>Ethnographic studies are often used to study experiences of youth deviance  </a:t>
            </a:r>
          </a:p>
          <a:p>
            <a:pPr eaLnBrk="1" hangingPunct="1"/>
            <a:r>
              <a:rPr lang="en-GB" b="1" dirty="0"/>
              <a:t>Howard Becker’s </a:t>
            </a:r>
            <a:r>
              <a:rPr lang="en-GB" dirty="0"/>
              <a:t>theory suggests that being labelled as criminal depends upon the current social reaction to actions (Crime and deviance are socially constructed) </a:t>
            </a:r>
          </a:p>
          <a:p>
            <a:pPr eaLnBrk="1" hangingPunct="1"/>
            <a:r>
              <a:rPr lang="en-GB" dirty="0"/>
              <a:t>Smoking cannabis = person labelled as ‘junky’ = change in self image = ‘junky’ becomes master status and the person only socialises with other drug users (self-fulfilling prophecy) = further drug use in the future.  Therefore it is the labelling that causes further deviance. </a:t>
            </a:r>
            <a:r>
              <a:rPr lang="en-GB"/>
              <a:t>Blackman (2010)</a:t>
            </a:r>
            <a:endParaRPr lang="en-GB" dirty="0"/>
          </a:p>
          <a:p>
            <a:pPr eaLnBrk="1" hangingPunct="1"/>
            <a:r>
              <a:rPr lang="en-GB" dirty="0"/>
              <a:t>Read on pg. 198 -199 recent studies of how labelling affects young people.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Marxist views</a:t>
            </a:r>
          </a:p>
        </p:txBody>
      </p:sp>
      <p:sp>
        <p:nvSpPr>
          <p:cNvPr id="3" name="Content Placeholder 2"/>
          <p:cNvSpPr>
            <a:spLocks noGrp="1"/>
          </p:cNvSpPr>
          <p:nvPr>
            <p:ph idx="1"/>
          </p:nvPr>
        </p:nvSpPr>
        <p:spPr/>
        <p:txBody>
          <a:bodyPr>
            <a:normAutofit fontScale="85000" lnSpcReduction="10000"/>
          </a:bodyPr>
          <a:lstStyle/>
          <a:p>
            <a:pPr marL="411480" eaLnBrk="1" fontAlgn="auto" hangingPunct="1">
              <a:spcAft>
                <a:spcPts val="0"/>
              </a:spcAft>
              <a:buFont typeface="Wingdings"/>
              <a:buChar char=""/>
              <a:defRPr/>
            </a:pPr>
            <a:r>
              <a:rPr lang="en-GB" b="1" dirty="0"/>
              <a:t>Taylor, Walton and Young </a:t>
            </a:r>
            <a:r>
              <a:rPr lang="en-GB" dirty="0"/>
              <a:t>suggest that </a:t>
            </a:r>
            <a:r>
              <a:rPr lang="en-GB" dirty="0" err="1"/>
              <a:t>working‑class</a:t>
            </a:r>
            <a:r>
              <a:rPr lang="en-GB" dirty="0"/>
              <a:t> youth choose to commit crime because of their experience of the injustices of capitalism in terms of inequalities in wealth and power. Are there any contemporary examples you could use here? </a:t>
            </a:r>
          </a:p>
          <a:p>
            <a:pPr marL="411480" eaLnBrk="1" fontAlgn="auto" hangingPunct="1">
              <a:spcAft>
                <a:spcPts val="0"/>
              </a:spcAft>
              <a:buFont typeface="Wingdings"/>
              <a:buChar char=""/>
              <a:defRPr/>
            </a:pPr>
            <a:r>
              <a:rPr lang="en-GB" b="1" dirty="0"/>
              <a:t>Gilroy</a:t>
            </a:r>
            <a:r>
              <a:rPr lang="en-GB" dirty="0"/>
              <a:t> argues that black </a:t>
            </a:r>
            <a:r>
              <a:rPr lang="en-GB" dirty="0" err="1"/>
              <a:t>street‑crime</a:t>
            </a:r>
            <a:r>
              <a:rPr lang="en-GB" dirty="0"/>
              <a:t> reflects young black people's anger at the way that white society has historically treated black people via slavery and colonialism and is a rational political response to everyday prejudice and discrimination, especially police harassment.</a:t>
            </a:r>
          </a:p>
          <a:p>
            <a:pPr marL="411480" eaLnBrk="1" fontAlgn="auto" hangingPunct="1">
              <a:spcAft>
                <a:spcPts val="0"/>
              </a:spcAft>
              <a:buFont typeface="Wingdings"/>
              <a:buChar char=""/>
              <a:defRPr/>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14932" cy="1143000"/>
          </a:xfrm>
        </p:spPr>
        <p:txBody>
          <a:bodyPr/>
          <a:lstStyle/>
          <a:p>
            <a:pPr eaLnBrk="1" fontAlgn="auto" hangingPunct="1">
              <a:spcAft>
                <a:spcPts val="0"/>
              </a:spcAft>
              <a:defRPr/>
            </a:pPr>
            <a:r>
              <a:rPr lang="en-GB" dirty="0">
                <a:solidFill>
                  <a:schemeClr val="tx2">
                    <a:satMod val="200000"/>
                  </a:schemeClr>
                </a:solidFill>
              </a:rPr>
              <a:t>Functionalist View</a:t>
            </a:r>
          </a:p>
        </p:txBody>
      </p:sp>
      <p:sp>
        <p:nvSpPr>
          <p:cNvPr id="3" name="Content Placeholder 2"/>
          <p:cNvSpPr>
            <a:spLocks noGrp="1"/>
          </p:cNvSpPr>
          <p:nvPr>
            <p:ph idx="1"/>
          </p:nvPr>
        </p:nvSpPr>
        <p:spPr>
          <a:xfrm>
            <a:off x="428596" y="1785926"/>
            <a:ext cx="8229600" cy="4525963"/>
          </a:xfrm>
        </p:spPr>
        <p:txBody>
          <a:bodyPr>
            <a:normAutofit fontScale="70000" lnSpcReduction="20000"/>
          </a:bodyPr>
          <a:lstStyle/>
          <a:p>
            <a:pPr marL="411480" eaLnBrk="1" fontAlgn="auto" hangingPunct="1">
              <a:spcAft>
                <a:spcPts val="0"/>
              </a:spcAft>
              <a:buFont typeface="Wingdings"/>
              <a:buChar char=""/>
              <a:defRPr/>
            </a:pPr>
            <a:r>
              <a:rPr lang="en-GB" sz="5800" b="1" u="sng" dirty="0"/>
              <a:t>Status frustration</a:t>
            </a:r>
            <a:endParaRPr lang="en-GB" sz="5800" u="sng" dirty="0"/>
          </a:p>
          <a:p>
            <a:pPr marL="411480" eaLnBrk="1" fontAlgn="auto" hangingPunct="1">
              <a:spcAft>
                <a:spcPts val="0"/>
              </a:spcAft>
              <a:buFont typeface="Wingdings"/>
              <a:buChar char=""/>
              <a:defRPr/>
            </a:pPr>
            <a:r>
              <a:rPr lang="en-GB" sz="3200" b="1" dirty="0"/>
              <a:t>Albert Cohen</a:t>
            </a:r>
            <a:r>
              <a:rPr lang="en-GB" sz="3200" dirty="0"/>
              <a:t> used the term </a:t>
            </a:r>
            <a:r>
              <a:rPr lang="en-GB" sz="3200" u="sng" dirty="0"/>
              <a:t>status frustration </a:t>
            </a:r>
            <a:r>
              <a:rPr lang="en-GB" sz="3200" dirty="0"/>
              <a:t>to explain why so many young people who committed offences were from working class backgrounds.  Cohen argued that the reason for this was their feeling of low self-esteem and low status gained at school.</a:t>
            </a:r>
          </a:p>
          <a:p>
            <a:pPr marL="411480" eaLnBrk="1" fontAlgn="auto" hangingPunct="1">
              <a:spcAft>
                <a:spcPts val="0"/>
              </a:spcAft>
              <a:buFont typeface="Wingdings"/>
              <a:buChar char=""/>
              <a:defRPr/>
            </a:pPr>
            <a:r>
              <a:rPr lang="en-GB" sz="3200" dirty="0"/>
              <a:t>According to Cohen, working class boys are more likely to fail at school and consequently feel humiliated.  In an attempt to deal with this and gain some status amongst their peers, they develop </a:t>
            </a:r>
            <a:r>
              <a:rPr lang="en-GB" sz="3200" b="1" u="sng" dirty="0"/>
              <a:t>sub-cultures</a:t>
            </a:r>
            <a:r>
              <a:rPr lang="en-GB" sz="3200" dirty="0"/>
              <a:t> which invert traditional middle class values such as obedience, politeness and obeying the law.  Instead, they behave badly and engage in a variety of antisocial behaviour.  Within the norms and values of the sub-culture, this behaviour provides them status. </a:t>
            </a:r>
          </a:p>
          <a:p>
            <a:pPr marL="411480" eaLnBrk="1" fontAlgn="auto" hangingPunct="1">
              <a:spcAft>
                <a:spcPts val="0"/>
              </a:spcAft>
              <a:buNone/>
              <a:defRPr/>
            </a:pPr>
            <a:r>
              <a:rPr lang="en-GB" sz="3200" dirty="0"/>
              <a:t> </a:t>
            </a:r>
          </a:p>
          <a:p>
            <a:pPr marL="411480" eaLnBrk="1" fontAlgn="auto" hangingPunct="1">
              <a:spcAft>
                <a:spcPts val="0"/>
              </a:spcAft>
              <a:buFont typeface="Wingdings"/>
              <a:buChar char=""/>
              <a:defRPr/>
            </a:pPr>
            <a:endParaRPr lang="en-GB" dirty="0"/>
          </a:p>
        </p:txBody>
      </p:sp>
      <p:pic>
        <p:nvPicPr>
          <p:cNvPr id="4" name="Picture 6" descr="87455"/>
          <p:cNvPicPr>
            <a:picLocks noChangeAspect="1" noChangeArrowheads="1"/>
          </p:cNvPicPr>
          <p:nvPr/>
        </p:nvPicPr>
        <p:blipFill>
          <a:blip r:embed="rId2"/>
          <a:srcRect/>
          <a:stretch>
            <a:fillRect/>
          </a:stretch>
        </p:blipFill>
        <p:spPr bwMode="auto">
          <a:xfrm>
            <a:off x="5286380" y="214290"/>
            <a:ext cx="3447263" cy="20002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Crime and Deviance?</a:t>
            </a:r>
          </a:p>
        </p:txBody>
      </p:sp>
      <p:sp>
        <p:nvSpPr>
          <p:cNvPr id="3" name="Content Placeholder 2"/>
          <p:cNvSpPr>
            <a:spLocks noGrp="1"/>
          </p:cNvSpPr>
          <p:nvPr>
            <p:ph idx="1"/>
          </p:nvPr>
        </p:nvSpPr>
        <p:spPr>
          <a:xfrm>
            <a:off x="899592" y="1196752"/>
            <a:ext cx="7772400" cy="4572000"/>
          </a:xfrm>
        </p:spPr>
        <p:txBody>
          <a:bodyPr>
            <a:normAutofit fontScale="92500" lnSpcReduction="20000"/>
          </a:bodyPr>
          <a:lstStyle/>
          <a:p>
            <a:r>
              <a:rPr lang="en-GB" dirty="0"/>
              <a:t>Think of examples of……. </a:t>
            </a:r>
          </a:p>
          <a:p>
            <a:r>
              <a:rPr lang="en-GB" dirty="0"/>
              <a:t>Crime which is deviant</a:t>
            </a:r>
          </a:p>
          <a:p>
            <a:r>
              <a:rPr lang="en-GB" dirty="0"/>
              <a:t>Crime which is not deviant</a:t>
            </a:r>
          </a:p>
          <a:p>
            <a:r>
              <a:rPr lang="en-GB" dirty="0"/>
              <a:t>Deviance which is not criminal</a:t>
            </a:r>
          </a:p>
          <a:p>
            <a:r>
              <a:rPr lang="en-GB" dirty="0"/>
              <a:t>Think of examples of crime or deviance which has…………. </a:t>
            </a:r>
          </a:p>
          <a:p>
            <a:r>
              <a:rPr lang="en-GB" dirty="0"/>
              <a:t>Varied over time</a:t>
            </a:r>
          </a:p>
          <a:p>
            <a:r>
              <a:rPr lang="en-GB" dirty="0"/>
              <a:t>Varies from place to place</a:t>
            </a:r>
          </a:p>
          <a:p>
            <a:r>
              <a:rPr lang="en-GB" dirty="0"/>
              <a:t>Varies according to the situation</a:t>
            </a:r>
          </a:p>
          <a:p>
            <a:r>
              <a:rPr lang="en-GB" dirty="0"/>
              <a:t>WHAT DOES THIS SUGGEST ABOUT CRIME ? </a:t>
            </a:r>
          </a:p>
          <a:p>
            <a:endParaRPr lang="en-GB" dirty="0"/>
          </a:p>
          <a:p>
            <a:endParaRPr lang="en-GB" dirty="0"/>
          </a:p>
        </p:txBody>
      </p:sp>
    </p:spTree>
    <p:extLst>
      <p:ext uri="{BB962C8B-B14F-4D97-AF65-F5344CB8AC3E}">
        <p14:creationId xmlns:p14="http://schemas.microsoft.com/office/powerpoint/2010/main" val="4006834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Post Modernist View</a:t>
            </a:r>
          </a:p>
        </p:txBody>
      </p:sp>
      <p:sp>
        <p:nvSpPr>
          <p:cNvPr id="3" name="Content Placeholder 2"/>
          <p:cNvSpPr>
            <a:spLocks noGrp="1"/>
          </p:cNvSpPr>
          <p:nvPr>
            <p:ph idx="1"/>
          </p:nvPr>
        </p:nvSpPr>
        <p:spPr/>
        <p:txBody>
          <a:bodyPr>
            <a:normAutofit fontScale="77500" lnSpcReduction="20000"/>
          </a:bodyPr>
          <a:lstStyle/>
          <a:p>
            <a:pPr marL="411480" eaLnBrk="1" fontAlgn="auto" hangingPunct="1">
              <a:spcAft>
                <a:spcPts val="0"/>
              </a:spcAft>
              <a:buFont typeface="Wingdings"/>
              <a:buChar char=""/>
              <a:defRPr/>
            </a:pPr>
            <a:r>
              <a:rPr lang="en-GB" dirty="0"/>
              <a:t>Recent postmodernist approaches reject the idea that youth offending can be explained in terms of some rational reason why subcultures develop.  Instead they argue that emotions are important.</a:t>
            </a:r>
          </a:p>
          <a:p>
            <a:pPr marL="411480" eaLnBrk="1" fontAlgn="auto" hangingPunct="1">
              <a:spcAft>
                <a:spcPts val="0"/>
              </a:spcAft>
              <a:buFont typeface="Wingdings"/>
              <a:buChar char=""/>
              <a:defRPr/>
            </a:pPr>
            <a:r>
              <a:rPr lang="en-GB" b="1" dirty="0"/>
              <a:t>Katz</a:t>
            </a:r>
            <a:r>
              <a:rPr lang="en-GB" dirty="0"/>
              <a:t> argues that crime is seductive – young males are attracted to it because it is thrilling.  This could explain why so much young offending is not for financial gain, but for ‘kicks’.  There is a simple pleasure in destroying a bus shelter or ‘tagging’ a police car.</a:t>
            </a:r>
          </a:p>
          <a:p>
            <a:pPr marL="411480" eaLnBrk="1" fontAlgn="auto" hangingPunct="1">
              <a:spcAft>
                <a:spcPts val="0"/>
              </a:spcAft>
              <a:buFont typeface="Wingdings"/>
              <a:buChar char=""/>
              <a:defRPr/>
            </a:pPr>
            <a:r>
              <a:rPr lang="en-GB" dirty="0"/>
              <a:t>Similarly, </a:t>
            </a:r>
            <a:r>
              <a:rPr lang="en-GB" b="1" dirty="0" err="1"/>
              <a:t>Lyng</a:t>
            </a:r>
            <a:r>
              <a:rPr lang="en-GB" dirty="0"/>
              <a:t> argues that young males like to engage in </a:t>
            </a:r>
            <a:r>
              <a:rPr lang="en-GB" b="1" dirty="0"/>
              <a:t>‘edgework’, </a:t>
            </a:r>
            <a:r>
              <a:rPr lang="en-GB" dirty="0"/>
              <a:t>which he explains as deliberately flirting with danger.  This could explain the ‘buzz’ of stealing cars and driving at speed. </a:t>
            </a:r>
          </a:p>
          <a:p>
            <a:pPr marL="411480" eaLnBrk="1" fontAlgn="auto" hangingPunct="1">
              <a:spcAft>
                <a:spcPts val="0"/>
              </a:spcAft>
              <a:buFont typeface="Wingdings"/>
              <a:buChar char=""/>
              <a:defRP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The crisis of masculinity</a:t>
            </a:r>
          </a:p>
        </p:txBody>
      </p:sp>
      <p:sp>
        <p:nvSpPr>
          <p:cNvPr id="3" name="Content Placeholder 2"/>
          <p:cNvSpPr>
            <a:spLocks noGrp="1"/>
          </p:cNvSpPr>
          <p:nvPr>
            <p:ph idx="1"/>
          </p:nvPr>
        </p:nvSpPr>
        <p:spPr/>
        <p:txBody>
          <a:bodyPr>
            <a:normAutofit fontScale="85000" lnSpcReduction="20000"/>
          </a:bodyPr>
          <a:lstStyle/>
          <a:p>
            <a:pPr marL="411480" eaLnBrk="1" fontAlgn="auto" hangingPunct="1">
              <a:spcAft>
                <a:spcPts val="0"/>
              </a:spcAft>
              <a:buFont typeface="Wingdings"/>
              <a:buChar char=""/>
              <a:defRPr/>
            </a:pPr>
            <a:r>
              <a:rPr lang="en-GB" b="1" dirty="0"/>
              <a:t>Mac En </a:t>
            </a:r>
            <a:r>
              <a:rPr lang="en-GB" b="1" dirty="0" err="1"/>
              <a:t>Ghaill</a:t>
            </a:r>
            <a:r>
              <a:rPr lang="en-GB" b="1" dirty="0"/>
              <a:t> </a:t>
            </a:r>
            <a:r>
              <a:rPr lang="en-GB" dirty="0"/>
              <a:t>suggests that as the workforce becomes more feminised and job opportunities for young men decline, young males may be experiencing a </a:t>
            </a:r>
            <a:r>
              <a:rPr lang="en-GB" b="1" dirty="0"/>
              <a:t>'crisis of masculinity'. </a:t>
            </a:r>
            <a:r>
              <a:rPr lang="en-GB" dirty="0"/>
              <a:t>It is argued that this crisis may be resolved for some young men by joining anti‑school subcultures and being involved in violence and crime in wider society because this type of behaviour may be </a:t>
            </a:r>
            <a:r>
              <a:rPr lang="en-GB" b="1" dirty="0"/>
              <a:t>an alternative form of asserting traditional masculinity.</a:t>
            </a:r>
          </a:p>
          <a:p>
            <a:pPr marL="411480">
              <a:buFont typeface="Wingdings"/>
              <a:buChar char=""/>
              <a:defRPr/>
            </a:pPr>
            <a:r>
              <a:rPr lang="en-GB" dirty="0"/>
              <a:t>Many sociologists’ research has found that boys develop aggressively laddish cultures which try to intimidate girls and even female teachers.</a:t>
            </a:r>
            <a:r>
              <a:rPr lang="en-GB" b="1" dirty="0"/>
              <a:t> See p163.</a:t>
            </a:r>
            <a:endParaRPr lang="en-GB" dirty="0"/>
          </a:p>
          <a:p>
            <a:pPr marL="411480" eaLnBrk="1" fontAlgn="auto" hangingPunct="1">
              <a:spcAft>
                <a:spcPts val="0"/>
              </a:spcAft>
              <a:buFont typeface="Wingdings"/>
              <a:buChar char=""/>
              <a:defRPr/>
            </a:pPr>
            <a:endParaRPr lang="en-GB" dirty="0"/>
          </a:p>
          <a:p>
            <a:pPr marL="411480" eaLnBrk="1" fontAlgn="auto" hangingPunct="1">
              <a:spcAft>
                <a:spcPts val="0"/>
              </a:spcAft>
              <a:buFont typeface="Wingdings"/>
              <a:buChar char=""/>
              <a:defRPr/>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Gangs</a:t>
            </a:r>
            <a:endParaRPr lang="en-US" dirty="0"/>
          </a:p>
        </p:txBody>
      </p:sp>
      <p:sp>
        <p:nvSpPr>
          <p:cNvPr id="3" name="Content Placeholder 2"/>
          <p:cNvSpPr>
            <a:spLocks noGrp="1"/>
          </p:cNvSpPr>
          <p:nvPr>
            <p:ph idx="1"/>
          </p:nvPr>
        </p:nvSpPr>
        <p:spPr/>
        <p:txBody>
          <a:bodyPr/>
          <a:lstStyle/>
          <a:p>
            <a:r>
              <a:rPr lang="en-GB" dirty="0"/>
              <a:t>Gang activity and gang violence could be explained by any of these theories we have studied. This is still a current problem.  In London in 2015 according to the ONS 22% of violence and gun crime was due to gang activity involving youth.</a:t>
            </a:r>
            <a:endParaRPr lang="en-US" dirty="0"/>
          </a:p>
        </p:txBody>
      </p:sp>
    </p:spTree>
    <p:extLst>
      <p:ext uri="{BB962C8B-B14F-4D97-AF65-F5344CB8AC3E}">
        <p14:creationId xmlns:p14="http://schemas.microsoft.com/office/powerpoint/2010/main" val="1807938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Characteristics of the gang</a:t>
            </a:r>
            <a:endParaRPr lang="en-US" dirty="0"/>
          </a:p>
        </p:txBody>
      </p:sp>
      <p:sp>
        <p:nvSpPr>
          <p:cNvPr id="3" name="Content Placeholder 2"/>
          <p:cNvSpPr>
            <a:spLocks noGrp="1"/>
          </p:cNvSpPr>
          <p:nvPr>
            <p:ph idx="1"/>
          </p:nvPr>
        </p:nvSpPr>
        <p:spPr>
          <a:xfrm>
            <a:off x="457200" y="1124744"/>
            <a:ext cx="8229600" cy="5688632"/>
          </a:xfrm>
        </p:spPr>
        <p:txBody>
          <a:bodyPr>
            <a:normAutofit fontScale="85000" lnSpcReduction="20000"/>
          </a:bodyPr>
          <a:lstStyle/>
          <a:p>
            <a:r>
              <a:rPr lang="en-GB" dirty="0"/>
              <a:t>Territorial</a:t>
            </a:r>
          </a:p>
          <a:p>
            <a:r>
              <a:rPr lang="en-GB" dirty="0"/>
              <a:t>Loyal</a:t>
            </a:r>
          </a:p>
          <a:p>
            <a:r>
              <a:rPr lang="en-GB" dirty="0"/>
              <a:t>Hierarchical (Leadership structure)</a:t>
            </a:r>
          </a:p>
          <a:p>
            <a:r>
              <a:rPr lang="en-GB" dirty="0"/>
              <a:t>Delinquent (Criminal)</a:t>
            </a:r>
          </a:p>
          <a:p>
            <a:pPr marL="0" indent="0">
              <a:buNone/>
            </a:pPr>
            <a:r>
              <a:rPr lang="en-GB" dirty="0"/>
              <a:t>Recent moral panic suggests there are hundreds of gangs in the </a:t>
            </a:r>
            <a:r>
              <a:rPr lang="en-GB" dirty="0" err="1"/>
              <a:t>uk</a:t>
            </a:r>
            <a:r>
              <a:rPr lang="en-GB" dirty="0"/>
              <a:t> who are drug –fuelled and dangerous.  AO3 This may be an overstatement and exaggerated comparison to gangs in the USA.</a:t>
            </a:r>
          </a:p>
          <a:p>
            <a:pPr marL="0" indent="0">
              <a:buNone/>
            </a:pPr>
            <a:r>
              <a:rPr lang="en-GB" dirty="0"/>
              <a:t>Reports of increasing female involvement may also be false as some research from Batchelor suggests sexual violence is used to force girls to carry drugs or guns (AO3 – Does this point support the idea of crisis of masculinity?)</a:t>
            </a:r>
          </a:p>
          <a:p>
            <a:pPr marL="0" indent="0">
              <a:buNone/>
            </a:pPr>
            <a:r>
              <a:rPr lang="en-GB" dirty="0"/>
              <a:t>Read more on pg. 180</a:t>
            </a:r>
          </a:p>
          <a:p>
            <a:pPr marL="0" indent="0">
              <a:buNone/>
            </a:pPr>
            <a:r>
              <a:rPr lang="en-GB" dirty="0"/>
              <a:t> </a:t>
            </a:r>
            <a:endParaRPr lang="en-US" dirty="0"/>
          </a:p>
        </p:txBody>
      </p:sp>
    </p:spTree>
    <p:extLst>
      <p:ext uri="{BB962C8B-B14F-4D97-AF65-F5344CB8AC3E}">
        <p14:creationId xmlns:p14="http://schemas.microsoft.com/office/powerpoint/2010/main" val="3401864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pPr eaLnBrk="1" fontAlgn="auto" hangingPunct="1">
              <a:spcAft>
                <a:spcPts val="0"/>
              </a:spcAft>
              <a:defRPr/>
            </a:pPr>
            <a:r>
              <a:rPr lang="en-GB" sz="2800" dirty="0">
                <a:solidFill>
                  <a:schemeClr val="tx2">
                    <a:satMod val="200000"/>
                  </a:schemeClr>
                </a:solidFill>
              </a:rPr>
              <a:t>To what extent are youth cultures deviant? </a:t>
            </a:r>
            <a:r>
              <a:rPr lang="en-GB" sz="2800">
                <a:solidFill>
                  <a:schemeClr val="tx2">
                    <a:satMod val="200000"/>
                  </a:schemeClr>
                </a:solidFill>
              </a:rPr>
              <a:t>(35)</a:t>
            </a:r>
            <a:endParaRPr lang="en-GB" sz="2800" dirty="0">
              <a:solidFill>
                <a:schemeClr val="tx2">
                  <a:satMod val="200000"/>
                </a:schemeClr>
              </a:solidFill>
            </a:endParaRPr>
          </a:p>
        </p:txBody>
      </p:sp>
      <p:sp>
        <p:nvSpPr>
          <p:cNvPr id="31746" name="Content Placeholder 2"/>
          <p:cNvSpPr>
            <a:spLocks noGrp="1"/>
          </p:cNvSpPr>
          <p:nvPr>
            <p:ph idx="1"/>
          </p:nvPr>
        </p:nvSpPr>
        <p:spPr>
          <a:xfrm>
            <a:off x="179512" y="908720"/>
            <a:ext cx="8558244" cy="6245316"/>
          </a:xfrm>
        </p:spPr>
        <p:txBody>
          <a:bodyPr>
            <a:normAutofit fontScale="70000" lnSpcReduction="20000"/>
          </a:bodyPr>
          <a:lstStyle/>
          <a:p>
            <a:pPr>
              <a:lnSpc>
                <a:spcPct val="120000"/>
              </a:lnSpc>
            </a:pPr>
            <a:r>
              <a:rPr lang="en-GB" sz="2000" dirty="0">
                <a:latin typeface="Comic Sans MS" pitchFamily="66" charset="0"/>
                <a:cs typeface="Arial" charset="0"/>
              </a:rPr>
              <a:t>AO1/2 Define youth culture and deviance, young people may be seen as deviant because they differ from mainstream culture. Explain current perception of youth deviance </a:t>
            </a:r>
            <a:r>
              <a:rPr lang="en-GB" sz="2000" b="1" dirty="0" err="1">
                <a:latin typeface="Comic Sans MS" pitchFamily="66" charset="0"/>
                <a:cs typeface="Arial" charset="0"/>
              </a:rPr>
              <a:t>e.g</a:t>
            </a:r>
            <a:r>
              <a:rPr lang="en-GB" sz="2000" b="1" dirty="0">
                <a:latin typeface="Comic Sans MS" pitchFamily="66" charset="0"/>
                <a:cs typeface="Arial" charset="0"/>
              </a:rPr>
              <a:t> gangs. </a:t>
            </a:r>
            <a:r>
              <a:rPr lang="en-GB" sz="2000" dirty="0">
                <a:latin typeface="Comic Sans MS" pitchFamily="66" charset="0"/>
                <a:cs typeface="Arial" charset="0"/>
              </a:rPr>
              <a:t>Describe some patterns </a:t>
            </a:r>
            <a:r>
              <a:rPr lang="en-GB" sz="2000" dirty="0" err="1">
                <a:latin typeface="Comic Sans MS" pitchFamily="66" charset="0"/>
                <a:cs typeface="Arial" charset="0"/>
              </a:rPr>
              <a:t>e.g</a:t>
            </a:r>
            <a:r>
              <a:rPr lang="en-GB" sz="2000" dirty="0">
                <a:latin typeface="Comic Sans MS" pitchFamily="66" charset="0"/>
                <a:cs typeface="Arial" charset="0"/>
              </a:rPr>
              <a:t> 56% offences committed by youths, mostly male and working class. </a:t>
            </a:r>
          </a:p>
          <a:p>
            <a:pPr eaLnBrk="1" hangingPunct="1">
              <a:lnSpc>
                <a:spcPct val="120000"/>
              </a:lnSpc>
            </a:pPr>
            <a:r>
              <a:rPr lang="en-GB" sz="2000" dirty="0">
                <a:latin typeface="Comic Sans MS" pitchFamily="66" charset="0"/>
                <a:cs typeface="Arial" charset="0"/>
              </a:rPr>
              <a:t>AO3 However most youth are conformist and non-deviant</a:t>
            </a:r>
          </a:p>
          <a:p>
            <a:pPr eaLnBrk="1" hangingPunct="1">
              <a:lnSpc>
                <a:spcPct val="120000"/>
              </a:lnSpc>
            </a:pPr>
            <a:r>
              <a:rPr lang="en-GB" sz="2000" dirty="0">
                <a:latin typeface="Comic Sans MS" pitchFamily="66" charset="0"/>
                <a:cs typeface="Arial" charset="0"/>
              </a:rPr>
              <a:t>AO1/2Young people have been perceived as deviant for generations </a:t>
            </a:r>
            <a:r>
              <a:rPr lang="en-GB" sz="2000" dirty="0" err="1">
                <a:latin typeface="Comic Sans MS" pitchFamily="66" charset="0"/>
                <a:cs typeface="Arial" charset="0"/>
              </a:rPr>
              <a:t>e.g</a:t>
            </a:r>
            <a:r>
              <a:rPr lang="en-GB" sz="2000" dirty="0">
                <a:latin typeface="Comic Sans MS" pitchFamily="66" charset="0"/>
                <a:cs typeface="Arial" charset="0"/>
              </a:rPr>
              <a:t> Sub-cultures may be deviant </a:t>
            </a:r>
            <a:r>
              <a:rPr lang="en-GB" sz="2000" dirty="0" err="1">
                <a:latin typeface="Comic Sans MS" pitchFamily="66" charset="0"/>
                <a:cs typeface="Arial" charset="0"/>
              </a:rPr>
              <a:t>e.g</a:t>
            </a:r>
            <a:r>
              <a:rPr lang="en-GB" sz="2000" dirty="0">
                <a:latin typeface="Comic Sans MS" pitchFamily="66" charset="0"/>
                <a:cs typeface="Arial" charset="0"/>
              </a:rPr>
              <a:t> dress, attitudes, drugs – give examples skinheads, punks etc.</a:t>
            </a:r>
          </a:p>
          <a:p>
            <a:pPr>
              <a:lnSpc>
                <a:spcPct val="120000"/>
              </a:lnSpc>
            </a:pPr>
            <a:r>
              <a:rPr lang="en-GB" sz="2000" dirty="0">
                <a:latin typeface="Comic Sans MS" pitchFamily="66" charset="0"/>
                <a:cs typeface="Arial" charset="0"/>
              </a:rPr>
              <a:t>AO3 However youth could also be perceived as the drivers of social change </a:t>
            </a:r>
            <a:r>
              <a:rPr lang="en-GB" sz="2000" dirty="0" err="1">
                <a:latin typeface="Comic Sans MS" pitchFamily="66" charset="0"/>
                <a:cs typeface="Arial" charset="0"/>
              </a:rPr>
              <a:t>e.g</a:t>
            </a:r>
            <a:r>
              <a:rPr lang="en-GB" sz="2000" dirty="0">
                <a:latin typeface="Comic Sans MS" pitchFamily="66" charset="0"/>
                <a:cs typeface="Arial" charset="0"/>
              </a:rPr>
              <a:t> Rock and roll perceived by older generations as deviant ! Furthermore middle class youth sub-cultures i.e. hippies of </a:t>
            </a:r>
            <a:r>
              <a:rPr lang="en-GB" sz="2000" dirty="0" err="1">
                <a:latin typeface="Comic Sans MS" pitchFamily="66" charset="0"/>
                <a:cs typeface="Arial" charset="0"/>
              </a:rPr>
              <a:t>1960s</a:t>
            </a:r>
            <a:r>
              <a:rPr lang="en-GB" sz="2000" dirty="0">
                <a:latin typeface="Comic Sans MS" pitchFamily="66" charset="0"/>
                <a:cs typeface="Arial" charset="0"/>
              </a:rPr>
              <a:t> campaigned for civil rights, environment and anti-war campaigns.</a:t>
            </a:r>
          </a:p>
          <a:p>
            <a:pPr eaLnBrk="1" hangingPunct="1">
              <a:lnSpc>
                <a:spcPct val="120000"/>
              </a:lnSpc>
            </a:pPr>
            <a:r>
              <a:rPr lang="en-GB" sz="2000" b="1" u="sng" dirty="0">
                <a:latin typeface="Comic Sans MS" pitchFamily="66" charset="0"/>
                <a:cs typeface="Arial" charset="0"/>
              </a:rPr>
              <a:t>AO1/2 Most of essay !!! </a:t>
            </a:r>
            <a:r>
              <a:rPr lang="en-GB" sz="2000" dirty="0">
                <a:latin typeface="Comic Sans MS" pitchFamily="66" charset="0"/>
                <a:cs typeface="Arial" charset="0"/>
              </a:rPr>
              <a:t>Deviance could be due to Moral Panics (Cohen) and labelling (Becker) explain and give examples and research. This suggests youth are not as deviant as they are portrayed.</a:t>
            </a:r>
          </a:p>
          <a:p>
            <a:pPr eaLnBrk="1" hangingPunct="1">
              <a:lnSpc>
                <a:spcPct val="120000"/>
              </a:lnSpc>
            </a:pPr>
            <a:r>
              <a:rPr lang="en-GB" sz="2000" b="1" dirty="0">
                <a:latin typeface="Comic Sans MS" pitchFamily="66" charset="0"/>
                <a:cs typeface="Arial" charset="0"/>
              </a:rPr>
              <a:t>AO3 </a:t>
            </a:r>
            <a:r>
              <a:rPr lang="en-GB" sz="2000" dirty="0">
                <a:latin typeface="Comic Sans MS" pitchFamily="66" charset="0"/>
                <a:cs typeface="Arial" charset="0"/>
              </a:rPr>
              <a:t>However media exaggeration or labelling theory does not explain why they committed the initial deviant acts in the first place </a:t>
            </a:r>
            <a:r>
              <a:rPr lang="en-GB" sz="2000" dirty="0" err="1">
                <a:latin typeface="Comic Sans MS" pitchFamily="66" charset="0"/>
                <a:cs typeface="Arial" charset="0"/>
              </a:rPr>
              <a:t>e.g</a:t>
            </a:r>
            <a:r>
              <a:rPr lang="en-GB" sz="2000" dirty="0">
                <a:latin typeface="Comic Sans MS" pitchFamily="66" charset="0"/>
                <a:cs typeface="Arial" charset="0"/>
              </a:rPr>
              <a:t> taking drugs.</a:t>
            </a:r>
          </a:p>
          <a:p>
            <a:pPr eaLnBrk="1" hangingPunct="1">
              <a:lnSpc>
                <a:spcPct val="120000"/>
              </a:lnSpc>
            </a:pPr>
            <a:r>
              <a:rPr lang="en-GB" sz="2000" dirty="0">
                <a:latin typeface="Comic Sans MS" pitchFamily="66" charset="0"/>
                <a:cs typeface="Arial" charset="0"/>
              </a:rPr>
              <a:t>AO1/2 Briefly explain a couple of other theories </a:t>
            </a:r>
            <a:r>
              <a:rPr lang="en-GB" sz="2000" dirty="0" err="1">
                <a:latin typeface="Comic Sans MS" pitchFamily="66" charset="0"/>
                <a:cs typeface="Arial" charset="0"/>
              </a:rPr>
              <a:t>e.g</a:t>
            </a:r>
            <a:r>
              <a:rPr lang="en-GB" sz="2000" dirty="0">
                <a:latin typeface="Comic Sans MS" pitchFamily="66" charset="0"/>
                <a:cs typeface="Arial" charset="0"/>
              </a:rPr>
              <a:t> Youth cultures may be deviant because of class differences (Marxism and inequality) (Functionalism and status frustration). Or Young males may be deviant because of gender issues (Crisis of Masculinity) or ethnic inequalities (Gilroy and racism). </a:t>
            </a:r>
          </a:p>
          <a:p>
            <a:pPr eaLnBrk="1" hangingPunct="1">
              <a:lnSpc>
                <a:spcPct val="120000"/>
              </a:lnSpc>
            </a:pPr>
            <a:r>
              <a:rPr lang="en-GB" sz="2000" dirty="0">
                <a:latin typeface="Comic Sans MS" pitchFamily="66" charset="0"/>
                <a:cs typeface="Arial" charset="0"/>
              </a:rPr>
              <a:t>AO3 However Po-Mo argument states that young people are deviant because they enjoy risk taking and thrills (Katz and </a:t>
            </a:r>
            <a:r>
              <a:rPr lang="en-GB" sz="2000" dirty="0" err="1">
                <a:latin typeface="Comic Sans MS" pitchFamily="66" charset="0"/>
                <a:cs typeface="Arial" charset="0"/>
              </a:rPr>
              <a:t>Lyng</a:t>
            </a:r>
            <a:r>
              <a:rPr lang="en-GB" sz="2000" dirty="0">
                <a:latin typeface="Comic Sans MS" pitchFamily="66" charset="0"/>
                <a:cs typeface="Arial" charset="0"/>
              </a:rPr>
              <a:t>). This explains why people are less deviant as they grow older.</a:t>
            </a:r>
          </a:p>
          <a:p>
            <a:pPr eaLnBrk="1" hangingPunct="1">
              <a:lnSpc>
                <a:spcPct val="120000"/>
              </a:lnSpc>
            </a:pPr>
            <a:r>
              <a:rPr lang="en-GB" sz="2000" dirty="0">
                <a:latin typeface="Comic Sans MS" pitchFamily="66" charset="0"/>
                <a:cs typeface="Arial" charset="0"/>
              </a:rPr>
              <a:t>Conclusion – There are many reasons why youth cultures may be seen as deviant. However there is evidence to suggest they are not as deviant as they are often portrayed by the media and they are certainly not all deviant.  There are important differences in class, gender and ethnicity which also need to be considered and therefore youth cannot be seen as uniform group worthy of deviant label</a:t>
            </a:r>
          </a:p>
          <a:p>
            <a:pPr eaLnBrk="1" hangingPunct="1">
              <a:lnSpc>
                <a:spcPct val="120000"/>
              </a:lnSpc>
              <a:buFont typeface="Wingdings" pitchFamily="2" charset="2"/>
              <a:buNone/>
            </a:pPr>
            <a:r>
              <a:rPr lang="en-GB" sz="2000" dirty="0">
                <a:latin typeface="Comic Sans MS" pitchFamily="66" charset="0"/>
                <a:cs typeface="Arial" charset="0"/>
              </a:rPr>
              <a:t> </a:t>
            </a:r>
          </a:p>
          <a:p>
            <a:pPr eaLnBrk="1" hangingPunct="1">
              <a:lnSpc>
                <a:spcPct val="80000"/>
              </a:lnSpc>
            </a:pPr>
            <a:endParaRPr lang="en-GB" sz="800" dirty="0">
              <a:latin typeface="Comic Sans MS" pitchFamily="66" charset="0"/>
            </a:endParaRPr>
          </a:p>
          <a:p>
            <a:pPr eaLnBrk="1" hangingPunct="1">
              <a:lnSpc>
                <a:spcPct val="80000"/>
              </a:lnSpc>
            </a:pPr>
            <a:endParaRPr lang="en-GB" sz="8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GB" u="sng" dirty="0">
                <a:solidFill>
                  <a:schemeClr val="tx2">
                    <a:satMod val="200000"/>
                  </a:schemeClr>
                </a:solidFill>
              </a:rPr>
              <a:t>Youth and Deviance Key question:</a:t>
            </a:r>
            <a:br>
              <a:rPr lang="en-GB" dirty="0">
                <a:solidFill>
                  <a:schemeClr val="tx2">
                    <a:satMod val="200000"/>
                  </a:schemeClr>
                </a:solidFill>
              </a:rPr>
            </a:br>
            <a:r>
              <a:rPr lang="en-GB" dirty="0">
                <a:solidFill>
                  <a:schemeClr val="tx2">
                    <a:satMod val="200000"/>
                  </a:schemeClr>
                </a:solidFill>
              </a:rPr>
              <a:t>Have young people increasingly been socially constructed as criminal and deviant or have young people actually become more deviant?</a:t>
            </a:r>
          </a:p>
        </p:txBody>
      </p:sp>
      <p:sp>
        <p:nvSpPr>
          <p:cNvPr id="13314" name="Subtitle 2"/>
          <p:cNvSpPr>
            <a:spLocks noGrp="1"/>
          </p:cNvSpPr>
          <p:nvPr>
            <p:ph type="subTitle" idx="1"/>
          </p:nvPr>
        </p:nvSpPr>
        <p:spPr>
          <a:xfrm>
            <a:off x="1214414" y="4572008"/>
            <a:ext cx="6400800" cy="1752600"/>
          </a:xfrm>
        </p:spPr>
        <p:txBody>
          <a:bodyPr>
            <a:normAutofit fontScale="70000" lnSpcReduction="20000"/>
          </a:bodyPr>
          <a:lstStyle/>
          <a:p>
            <a:pPr eaLnBrk="1" hangingPunct="1">
              <a:spcBef>
                <a:spcPct val="0"/>
              </a:spcBef>
            </a:pPr>
            <a:r>
              <a:rPr lang="en-GB" dirty="0">
                <a:hlinkClick r:id="rId2"/>
              </a:rPr>
              <a:t>http://www.youtube.com/watch?v=8cba9UfhriM</a:t>
            </a:r>
          </a:p>
          <a:p>
            <a:pPr eaLnBrk="1" hangingPunct="1">
              <a:spcBef>
                <a:spcPct val="0"/>
              </a:spcBef>
            </a:pPr>
            <a:r>
              <a:rPr lang="en-GB" dirty="0">
                <a:hlinkClick r:id="rId3"/>
              </a:rPr>
              <a:t>http://www.youtube.com/watch?v=MVtFjBb0buk&amp;feature=related</a:t>
            </a:r>
            <a:endParaRPr lang="en-GB" dirty="0"/>
          </a:p>
          <a:p>
            <a:pPr eaLnBrk="1" hangingPunct="1">
              <a:spcBef>
                <a:spcPct val="0"/>
              </a:spcBef>
            </a:pPr>
            <a:r>
              <a:rPr lang="en-GB" dirty="0">
                <a:hlinkClick r:id="rId4"/>
              </a:rPr>
              <a:t>http://www.youtube.com/watch?v=4YH0LUt8R2k&amp;NR=1&amp;feature=fvwp</a:t>
            </a:r>
            <a:endParaRPr lang="en-GB" dirty="0"/>
          </a:p>
          <a:p>
            <a:pPr eaLnBrk="1" hangingPunct="1">
              <a:spcBef>
                <a:spcPct val="0"/>
              </a:spcBef>
            </a:pPr>
            <a:endParaRPr lang="en-GB" dirty="0"/>
          </a:p>
          <a:p>
            <a:pPr eaLnBrk="1" hangingPunct="1">
              <a:spcBef>
                <a:spcPct val="0"/>
              </a:spcBef>
            </a:pPr>
            <a:endParaRPr lang="en-GB" dirty="0"/>
          </a:p>
          <a:p>
            <a:pPr eaLnBrk="1" hangingPunct="1">
              <a:spcBef>
                <a:spcPct val="0"/>
              </a:spcBef>
            </a:pPr>
            <a:endParaRPr lang="en-GB" dirty="0"/>
          </a:p>
          <a:p>
            <a:pPr eaLnBrk="1" hangingPunct="1">
              <a:spcBef>
                <a:spcPct val="0"/>
              </a:spcBef>
            </a:pPr>
            <a:endParaRPr lang="en-GB" dirty="0"/>
          </a:p>
          <a:p>
            <a:pPr eaLnBrk="1" hangingPunct="1">
              <a:spcBef>
                <a:spcPct val="0"/>
              </a:spcBef>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a:srcRect l="17708" t="34441" r="12141" b="22244"/>
          <a:stretch>
            <a:fillRect/>
          </a:stretch>
        </p:blipFill>
        <p:spPr bwMode="auto">
          <a:xfrm>
            <a:off x="0" y="1196975"/>
            <a:ext cx="9144000" cy="42354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90" name="Text Box 6"/>
          <p:cNvSpPr txBox="1">
            <a:spLocks noChangeArrowheads="1"/>
          </p:cNvSpPr>
          <p:nvPr/>
        </p:nvSpPr>
        <p:spPr bwMode="auto">
          <a:xfrm>
            <a:off x="928662" y="857232"/>
            <a:ext cx="5435600" cy="2282825"/>
          </a:xfrm>
          <a:prstGeom prst="rect">
            <a:avLst/>
          </a:prstGeom>
          <a:solidFill>
            <a:schemeClr val="bg1">
              <a:alpha val="56862"/>
            </a:schemeClr>
          </a:solidFill>
          <a:ln w="9525">
            <a:noFill/>
            <a:miter lim="800000"/>
            <a:headEnd/>
            <a:tailEnd/>
          </a:ln>
        </p:spPr>
        <p:txBody>
          <a:bodyPr>
            <a:spAutoFit/>
          </a:bodyPr>
          <a:lstStyle/>
          <a:p>
            <a:r>
              <a:rPr lang="en-GB" sz="2400" dirty="0">
                <a:latin typeface="Calibri" pitchFamily="34" charset="0"/>
              </a:rPr>
              <a:t>According to the Ministry of Justice, in April 2009 there were 2,126 15-17 year olds and 9,497 18-20 year olds held in custody in England and Wales. These are down 12% and 1% respectively year-on-year.</a:t>
            </a:r>
          </a:p>
        </p:txBody>
      </p:sp>
      <p:sp>
        <p:nvSpPr>
          <p:cNvPr id="195591" name="Text Box 7"/>
          <p:cNvSpPr txBox="1">
            <a:spLocks noChangeArrowheads="1"/>
          </p:cNvSpPr>
          <p:nvPr/>
        </p:nvSpPr>
        <p:spPr bwMode="auto">
          <a:xfrm>
            <a:off x="2928926" y="4214818"/>
            <a:ext cx="5219700" cy="1917700"/>
          </a:xfrm>
          <a:prstGeom prst="rect">
            <a:avLst/>
          </a:prstGeom>
          <a:solidFill>
            <a:schemeClr val="bg1">
              <a:alpha val="54901"/>
            </a:schemeClr>
          </a:solidFill>
          <a:ln w="9525">
            <a:noFill/>
            <a:miter lim="800000"/>
            <a:headEnd/>
            <a:tailEnd/>
          </a:ln>
        </p:spPr>
        <p:txBody>
          <a:bodyPr>
            <a:spAutoFit/>
          </a:bodyPr>
          <a:lstStyle/>
          <a:p>
            <a:r>
              <a:rPr lang="en-GB" sz="2400" dirty="0">
                <a:latin typeface="Calibri" pitchFamily="34" charset="0"/>
              </a:rPr>
              <a:t>According to the Prison Reform Trust, over two-thirds are expected to re-offend within two years of release, with over 40% returning to prison. With men, the reconviction rate rises to 82%.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5590"/>
                                        </p:tgtEl>
                                        <p:attrNameLst>
                                          <p:attrName>style.visibility</p:attrName>
                                        </p:attrNameLst>
                                      </p:cBhvr>
                                      <p:to>
                                        <p:strVal val="visible"/>
                                      </p:to>
                                    </p:set>
                                    <p:anim calcmode="discrete" valueType="clr">
                                      <p:cBhvr override="childStyle">
                                        <p:cTn id="7" dur="80"/>
                                        <p:tgtEl>
                                          <p:spTgt spid="1955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5590"/>
                                        </p:tgtEl>
                                        <p:attrNameLst>
                                          <p:attrName>fillcolor</p:attrName>
                                        </p:attrNameLst>
                                      </p:cBhvr>
                                      <p:tavLst>
                                        <p:tav tm="0">
                                          <p:val>
                                            <p:clrVal>
                                              <a:schemeClr val="accent2"/>
                                            </p:clrVal>
                                          </p:val>
                                        </p:tav>
                                        <p:tav tm="50000">
                                          <p:val>
                                            <p:clrVal>
                                              <a:schemeClr val="hlink"/>
                                            </p:clrVal>
                                          </p:val>
                                        </p:tav>
                                      </p:tavLst>
                                    </p:anim>
                                    <p:set>
                                      <p:cBhvr>
                                        <p:cTn id="9" dur="80"/>
                                        <p:tgtEl>
                                          <p:spTgt spid="19559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5591"/>
                                        </p:tgtEl>
                                        <p:attrNameLst>
                                          <p:attrName>style.visibility</p:attrName>
                                        </p:attrNameLst>
                                      </p:cBhvr>
                                      <p:to>
                                        <p:strVal val="visible"/>
                                      </p:to>
                                    </p:set>
                                    <p:anim calcmode="discrete" valueType="clr">
                                      <p:cBhvr override="childStyle">
                                        <p:cTn id="14" dur="80"/>
                                        <p:tgtEl>
                                          <p:spTgt spid="19559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5591"/>
                                        </p:tgtEl>
                                        <p:attrNameLst>
                                          <p:attrName>fillcolor</p:attrName>
                                        </p:attrNameLst>
                                      </p:cBhvr>
                                      <p:tavLst>
                                        <p:tav tm="0">
                                          <p:val>
                                            <p:clrVal>
                                              <a:schemeClr val="accent2"/>
                                            </p:clrVal>
                                          </p:val>
                                        </p:tav>
                                        <p:tav tm="50000">
                                          <p:val>
                                            <p:clrVal>
                                              <a:schemeClr val="hlink"/>
                                            </p:clrVal>
                                          </p:val>
                                        </p:tav>
                                      </p:tavLst>
                                    </p:anim>
                                    <p:set>
                                      <p:cBhvr>
                                        <p:cTn id="16" dur="80"/>
                                        <p:tgtEl>
                                          <p:spTgt spid="19559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0" grpId="0" animBg="1"/>
      <p:bldP spid="19559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solidFill>
                  <a:schemeClr val="tx2">
                    <a:satMod val="200000"/>
                  </a:schemeClr>
                </a:solidFill>
              </a:rPr>
              <a:t>True or False</a:t>
            </a:r>
          </a:p>
        </p:txBody>
      </p:sp>
      <p:sp>
        <p:nvSpPr>
          <p:cNvPr id="14338" name="Content Placeholder 2"/>
          <p:cNvSpPr>
            <a:spLocks noGrp="1"/>
          </p:cNvSpPr>
          <p:nvPr>
            <p:ph idx="1"/>
          </p:nvPr>
        </p:nvSpPr>
        <p:spPr/>
        <p:txBody>
          <a:bodyPr/>
          <a:lstStyle/>
          <a:p>
            <a:pPr eaLnBrk="1" hangingPunct="1"/>
            <a:r>
              <a:rPr lang="en-GB" sz="5400" dirty="0"/>
              <a:t>56% of all offenders are under the age of 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solidFill>
                <a:schemeClr val="tx2">
                  <a:satMod val="200000"/>
                </a:schemeClr>
              </a:solidFill>
            </a:endParaRPr>
          </a:p>
        </p:txBody>
      </p:sp>
      <p:sp>
        <p:nvSpPr>
          <p:cNvPr id="15362" name="Content Placeholder 2"/>
          <p:cNvSpPr>
            <a:spLocks noGrp="1"/>
          </p:cNvSpPr>
          <p:nvPr>
            <p:ph idx="1"/>
          </p:nvPr>
        </p:nvSpPr>
        <p:spPr/>
        <p:txBody>
          <a:bodyPr/>
          <a:lstStyle/>
          <a:p>
            <a:pPr eaLnBrk="1" hangingPunct="1"/>
            <a:r>
              <a:rPr lang="en-GB" sz="4800" dirty="0"/>
              <a:t>Only 1 in 10 youth crimes result in arrest and conviction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solidFill>
                <a:schemeClr val="tx2">
                  <a:satMod val="200000"/>
                </a:schemeClr>
              </a:solidFill>
            </a:endParaRPr>
          </a:p>
        </p:txBody>
      </p:sp>
      <p:sp>
        <p:nvSpPr>
          <p:cNvPr id="16386" name="Content Placeholder 2"/>
          <p:cNvSpPr>
            <a:spLocks noGrp="1"/>
          </p:cNvSpPr>
          <p:nvPr>
            <p:ph idx="1"/>
          </p:nvPr>
        </p:nvSpPr>
        <p:spPr/>
        <p:txBody>
          <a:bodyPr/>
          <a:lstStyle/>
          <a:p>
            <a:pPr eaLnBrk="1" hangingPunct="1"/>
            <a:r>
              <a:rPr lang="en-GB" sz="6600" dirty="0"/>
              <a:t>50% of those convicted of youth offences are male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solidFill>
                <a:schemeClr val="tx2">
                  <a:satMod val="200000"/>
                </a:schemeClr>
              </a:solidFill>
            </a:endParaRPr>
          </a:p>
        </p:txBody>
      </p:sp>
      <p:sp>
        <p:nvSpPr>
          <p:cNvPr id="17410" name="Content Placeholder 2"/>
          <p:cNvSpPr>
            <a:spLocks noGrp="1"/>
          </p:cNvSpPr>
          <p:nvPr>
            <p:ph idx="1"/>
          </p:nvPr>
        </p:nvSpPr>
        <p:spPr/>
        <p:txBody>
          <a:bodyPr/>
          <a:lstStyle/>
          <a:p>
            <a:pPr eaLnBrk="1" hangingPunct="1"/>
            <a:r>
              <a:rPr lang="en-GB" sz="5400" dirty="0"/>
              <a:t>The peak age for female crime is only 15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1653</Words>
  <Application>Microsoft Office PowerPoint</Application>
  <PresentationFormat>On-screen Show (4:3)</PresentationFormat>
  <Paragraphs>105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Comic Sans MS</vt:lpstr>
      <vt:lpstr>Wingdings</vt:lpstr>
      <vt:lpstr>Office Theme</vt:lpstr>
      <vt:lpstr>PowerPoint Presentation</vt:lpstr>
      <vt:lpstr>What is Crime and Deviance?</vt:lpstr>
      <vt:lpstr>Youth and Deviance Key question: Have young people increasingly been socially constructed as criminal and deviant or have young people actually become more deviant?</vt:lpstr>
      <vt:lpstr>PowerPoint Presentation</vt:lpstr>
      <vt:lpstr>PowerPoint Presentation</vt:lpstr>
      <vt:lpstr>True or False</vt:lpstr>
      <vt:lpstr>PowerPoint Presentation</vt:lpstr>
      <vt:lpstr>PowerPoint Presentation</vt:lpstr>
      <vt:lpstr>PowerPoint Presentation</vt:lpstr>
      <vt:lpstr>PowerPoint Presentation</vt:lpstr>
      <vt:lpstr>PowerPoint Presentation</vt:lpstr>
      <vt:lpstr>The trouble with Youth !!</vt:lpstr>
      <vt:lpstr>How do Sociologists explain youth crime ?</vt:lpstr>
      <vt:lpstr>PowerPoint Presentation</vt:lpstr>
      <vt:lpstr>Moral Panic</vt:lpstr>
      <vt:lpstr>The Media</vt:lpstr>
      <vt:lpstr>Labelling Theory – an Interactionist approach – p.199</vt:lpstr>
      <vt:lpstr>Marxist views</vt:lpstr>
      <vt:lpstr>Functionalist View</vt:lpstr>
      <vt:lpstr>Post Modernist View</vt:lpstr>
      <vt:lpstr>The crisis of masculinity</vt:lpstr>
      <vt:lpstr>Gangs</vt:lpstr>
      <vt:lpstr>Characteristics of the gang</vt:lpstr>
      <vt:lpstr>To what extent are youth cultures deviant? (35)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and Deviance</dc:title>
  <dc:creator>Mr Rust-Ashford</dc:creator>
  <cp:lastModifiedBy>Chris</cp:lastModifiedBy>
  <cp:revision>40</cp:revision>
  <dcterms:created xsi:type="dcterms:W3CDTF">2010-10-28T19:43:09Z</dcterms:created>
  <dcterms:modified xsi:type="dcterms:W3CDTF">2018-03-23T13:30:59Z</dcterms:modified>
</cp:coreProperties>
</file>