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310" r:id="rId33"/>
    <p:sldId id="311" r:id="rId34"/>
    <p:sldId id="312" r:id="rId35"/>
    <p:sldId id="313" r:id="rId36"/>
    <p:sldId id="314" r:id="rId37"/>
    <p:sldId id="315" r:id="rId38"/>
    <p:sldId id="316" r:id="rId39"/>
    <p:sldId id="317" r:id="rId40"/>
    <p:sldId id="318" r:id="rId41"/>
    <p:sldId id="319" r:id="rId42"/>
    <p:sldId id="320" r:id="rId43"/>
    <p:sldId id="321" r:id="rId44"/>
    <p:sldId id="322" r:id="rId45"/>
    <p:sldId id="324" r:id="rId46"/>
    <p:sldId id="325" r:id="rId47"/>
    <p:sldId id="323" r:id="rId48"/>
    <p:sldId id="301" r:id="rId49"/>
    <p:sldId id="302" r:id="rId50"/>
    <p:sldId id="303" r:id="rId51"/>
    <p:sldId id="304" r:id="rId52"/>
    <p:sldId id="305" r:id="rId53"/>
    <p:sldId id="306" r:id="rId54"/>
    <p:sldId id="307" r:id="rId55"/>
    <p:sldId id="308" r:id="rId56"/>
    <p:sldId id="309" r:id="rId57"/>
    <p:sldId id="290" r:id="rId58"/>
    <p:sldId id="291" r:id="rId59"/>
    <p:sldId id="292" r:id="rId60"/>
    <p:sldId id="293" r:id="rId61"/>
    <p:sldId id="295" r:id="rId62"/>
    <p:sldId id="294" r:id="rId63"/>
    <p:sldId id="297" r:id="rId64"/>
    <p:sldId id="298" r:id="rId65"/>
    <p:sldId id="299" r:id="rId66"/>
    <p:sldId id="300" r:id="rId6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1" clrIdx="0">
    <p:extLst>
      <p:ext uri="{19B8F6BF-5375-455C-9EA6-DF929625EA0E}">
        <p15:presenceInfo xmlns:p15="http://schemas.microsoft.com/office/powerpoint/2012/main" userId="Adm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093" autoAdjust="0"/>
    <p:restoredTop sz="94660"/>
  </p:normalViewPr>
  <p:slideViewPr>
    <p:cSldViewPr snapToGrid="0">
      <p:cViewPr varScale="1">
        <p:scale>
          <a:sx n="92" d="100"/>
          <a:sy n="92" d="100"/>
        </p:scale>
        <p:origin x="82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commentAuthors" Target="commentAuthors.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123BA2E-0842-4398-8708-483BAE8B9A85}" type="datetimeFigureOut">
              <a:rPr lang="en-GB" smtClean="0"/>
              <a:t>11/06/2017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352915-8080-4635-BE69-63AFCAE1ED6D}" type="slidenum">
              <a:rPr lang="en-GB" smtClean="0"/>
              <a:t>‹#›</a:t>
            </a:fld>
            <a:endParaRPr lang="en-GB"/>
          </a:p>
        </p:txBody>
      </p:sp>
    </p:spTree>
    <p:extLst>
      <p:ext uri="{BB962C8B-B14F-4D97-AF65-F5344CB8AC3E}">
        <p14:creationId xmlns:p14="http://schemas.microsoft.com/office/powerpoint/2010/main" val="3025711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123BA2E-0842-4398-8708-483BAE8B9A85}" type="datetimeFigureOut">
              <a:rPr lang="en-GB" smtClean="0"/>
              <a:t>11/06/2017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352915-8080-4635-BE69-63AFCAE1ED6D}" type="slidenum">
              <a:rPr lang="en-GB" smtClean="0"/>
              <a:t>‹#›</a:t>
            </a:fld>
            <a:endParaRPr lang="en-GB"/>
          </a:p>
        </p:txBody>
      </p:sp>
    </p:spTree>
    <p:extLst>
      <p:ext uri="{BB962C8B-B14F-4D97-AF65-F5344CB8AC3E}">
        <p14:creationId xmlns:p14="http://schemas.microsoft.com/office/powerpoint/2010/main" val="2486393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123BA2E-0842-4398-8708-483BAE8B9A85}" type="datetimeFigureOut">
              <a:rPr lang="en-GB" smtClean="0"/>
              <a:t>11/06/2017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352915-8080-4635-BE69-63AFCAE1ED6D}" type="slidenum">
              <a:rPr lang="en-GB" smtClean="0"/>
              <a:t>‹#›</a:t>
            </a:fld>
            <a:endParaRPr lang="en-GB"/>
          </a:p>
        </p:txBody>
      </p:sp>
    </p:spTree>
    <p:extLst>
      <p:ext uri="{BB962C8B-B14F-4D97-AF65-F5344CB8AC3E}">
        <p14:creationId xmlns:p14="http://schemas.microsoft.com/office/powerpoint/2010/main" val="2763111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123BA2E-0842-4398-8708-483BAE8B9A85}" type="datetimeFigureOut">
              <a:rPr lang="en-GB" smtClean="0"/>
              <a:t>11/06/2017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352915-8080-4635-BE69-63AFCAE1ED6D}" type="slidenum">
              <a:rPr lang="en-GB" smtClean="0"/>
              <a:t>‹#›</a:t>
            </a:fld>
            <a:endParaRPr lang="en-GB"/>
          </a:p>
        </p:txBody>
      </p:sp>
    </p:spTree>
    <p:extLst>
      <p:ext uri="{BB962C8B-B14F-4D97-AF65-F5344CB8AC3E}">
        <p14:creationId xmlns:p14="http://schemas.microsoft.com/office/powerpoint/2010/main" val="351310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23BA2E-0842-4398-8708-483BAE8B9A85}" type="datetimeFigureOut">
              <a:rPr lang="en-GB" smtClean="0"/>
              <a:t>11/06/2017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2352915-8080-4635-BE69-63AFCAE1ED6D}" type="slidenum">
              <a:rPr lang="en-GB" smtClean="0"/>
              <a:t>‹#›</a:t>
            </a:fld>
            <a:endParaRPr lang="en-GB"/>
          </a:p>
        </p:txBody>
      </p:sp>
    </p:spTree>
    <p:extLst>
      <p:ext uri="{BB962C8B-B14F-4D97-AF65-F5344CB8AC3E}">
        <p14:creationId xmlns:p14="http://schemas.microsoft.com/office/powerpoint/2010/main" val="2453680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123BA2E-0842-4398-8708-483BAE8B9A85}" type="datetimeFigureOut">
              <a:rPr lang="en-GB" smtClean="0"/>
              <a:t>11/06/2017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2352915-8080-4635-BE69-63AFCAE1ED6D}" type="slidenum">
              <a:rPr lang="en-GB" smtClean="0"/>
              <a:t>‹#›</a:t>
            </a:fld>
            <a:endParaRPr lang="en-GB"/>
          </a:p>
        </p:txBody>
      </p:sp>
    </p:spTree>
    <p:extLst>
      <p:ext uri="{BB962C8B-B14F-4D97-AF65-F5344CB8AC3E}">
        <p14:creationId xmlns:p14="http://schemas.microsoft.com/office/powerpoint/2010/main" val="3826305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123BA2E-0842-4398-8708-483BAE8B9A85}" type="datetimeFigureOut">
              <a:rPr lang="en-GB" smtClean="0"/>
              <a:t>11/06/2017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2352915-8080-4635-BE69-63AFCAE1ED6D}" type="slidenum">
              <a:rPr lang="en-GB" smtClean="0"/>
              <a:t>‹#›</a:t>
            </a:fld>
            <a:endParaRPr lang="en-GB"/>
          </a:p>
        </p:txBody>
      </p:sp>
    </p:spTree>
    <p:extLst>
      <p:ext uri="{BB962C8B-B14F-4D97-AF65-F5344CB8AC3E}">
        <p14:creationId xmlns:p14="http://schemas.microsoft.com/office/powerpoint/2010/main" val="4267196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123BA2E-0842-4398-8708-483BAE8B9A85}" type="datetimeFigureOut">
              <a:rPr lang="en-GB" smtClean="0"/>
              <a:t>11/06/2017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2352915-8080-4635-BE69-63AFCAE1ED6D}" type="slidenum">
              <a:rPr lang="en-GB" smtClean="0"/>
              <a:t>‹#›</a:t>
            </a:fld>
            <a:endParaRPr lang="en-GB"/>
          </a:p>
        </p:txBody>
      </p:sp>
    </p:spTree>
    <p:extLst>
      <p:ext uri="{BB962C8B-B14F-4D97-AF65-F5344CB8AC3E}">
        <p14:creationId xmlns:p14="http://schemas.microsoft.com/office/powerpoint/2010/main" val="148299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23BA2E-0842-4398-8708-483BAE8B9A85}" type="datetimeFigureOut">
              <a:rPr lang="en-GB" smtClean="0"/>
              <a:t>11/06/2017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2352915-8080-4635-BE69-63AFCAE1ED6D}" type="slidenum">
              <a:rPr lang="en-GB" smtClean="0"/>
              <a:t>‹#›</a:t>
            </a:fld>
            <a:endParaRPr lang="en-GB"/>
          </a:p>
        </p:txBody>
      </p:sp>
    </p:spTree>
    <p:extLst>
      <p:ext uri="{BB962C8B-B14F-4D97-AF65-F5344CB8AC3E}">
        <p14:creationId xmlns:p14="http://schemas.microsoft.com/office/powerpoint/2010/main" val="1691001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23BA2E-0842-4398-8708-483BAE8B9A85}" type="datetimeFigureOut">
              <a:rPr lang="en-GB" smtClean="0"/>
              <a:t>11/06/2017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2352915-8080-4635-BE69-63AFCAE1ED6D}" type="slidenum">
              <a:rPr lang="en-GB" smtClean="0"/>
              <a:t>‹#›</a:t>
            </a:fld>
            <a:endParaRPr lang="en-GB"/>
          </a:p>
        </p:txBody>
      </p:sp>
    </p:spTree>
    <p:extLst>
      <p:ext uri="{BB962C8B-B14F-4D97-AF65-F5344CB8AC3E}">
        <p14:creationId xmlns:p14="http://schemas.microsoft.com/office/powerpoint/2010/main" val="1283529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23BA2E-0842-4398-8708-483BAE8B9A85}" type="datetimeFigureOut">
              <a:rPr lang="en-GB" smtClean="0"/>
              <a:t>11/06/2017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2352915-8080-4635-BE69-63AFCAE1ED6D}" type="slidenum">
              <a:rPr lang="en-GB" smtClean="0"/>
              <a:t>‹#›</a:t>
            </a:fld>
            <a:endParaRPr lang="en-GB"/>
          </a:p>
        </p:txBody>
      </p:sp>
    </p:spTree>
    <p:extLst>
      <p:ext uri="{BB962C8B-B14F-4D97-AF65-F5344CB8AC3E}">
        <p14:creationId xmlns:p14="http://schemas.microsoft.com/office/powerpoint/2010/main" val="1960830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23BA2E-0842-4398-8708-483BAE8B9A85}" type="datetimeFigureOut">
              <a:rPr lang="en-GB" smtClean="0"/>
              <a:t>11/06/2017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352915-8080-4635-BE69-63AFCAE1ED6D}" type="slidenum">
              <a:rPr lang="en-GB" smtClean="0"/>
              <a:t>‹#›</a:t>
            </a:fld>
            <a:endParaRPr lang="en-GB"/>
          </a:p>
        </p:txBody>
      </p:sp>
    </p:spTree>
    <p:extLst>
      <p:ext uri="{BB962C8B-B14F-4D97-AF65-F5344CB8AC3E}">
        <p14:creationId xmlns:p14="http://schemas.microsoft.com/office/powerpoint/2010/main" val="2115972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b="1" u="sng" dirty="0" smtClean="0"/>
              <a:t>SOCIOLOGY – CRIME AND DEVIANCE REVISION GUIDE:</a:t>
            </a:r>
            <a:endParaRPr lang="en-GB" b="1" u="sng" dirty="0"/>
          </a:p>
        </p:txBody>
      </p:sp>
      <p:sp>
        <p:nvSpPr>
          <p:cNvPr id="3" name="Subtitle 2"/>
          <p:cNvSpPr>
            <a:spLocks noGrp="1"/>
          </p:cNvSpPr>
          <p:nvPr>
            <p:ph type="subTitle" idx="1"/>
          </p:nvPr>
        </p:nvSpPr>
        <p:spPr/>
        <p:txBody>
          <a:bodyPr/>
          <a:lstStyle/>
          <a:p>
            <a:r>
              <a:rPr lang="en-GB" dirty="0" smtClean="0"/>
              <a:t>EXAM REVISION</a:t>
            </a:r>
            <a:endParaRPr lang="en-GB" dirty="0"/>
          </a:p>
        </p:txBody>
      </p:sp>
    </p:spTree>
    <p:extLst>
      <p:ext uri="{BB962C8B-B14F-4D97-AF65-F5344CB8AC3E}">
        <p14:creationId xmlns:p14="http://schemas.microsoft.com/office/powerpoint/2010/main" val="1533392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27412"/>
            <a:ext cx="10515600" cy="600725"/>
          </a:xfrm>
        </p:spPr>
        <p:txBody>
          <a:bodyPr>
            <a:normAutofit fontScale="90000"/>
          </a:bodyPr>
          <a:lstStyle/>
          <a:p>
            <a:pPr algn="ctr"/>
            <a:r>
              <a:rPr lang="en-GB" b="1" u="sng" dirty="0" smtClean="0">
                <a:solidFill>
                  <a:srgbClr val="FF0000"/>
                </a:solidFill>
              </a:rPr>
              <a:t>THE SOCIAL CONSTRUCTION OF CRIME:</a:t>
            </a:r>
            <a:endParaRPr lang="en-GB" dirty="0"/>
          </a:p>
        </p:txBody>
      </p:sp>
      <p:sp>
        <p:nvSpPr>
          <p:cNvPr id="3" name="Content Placeholder 2"/>
          <p:cNvSpPr>
            <a:spLocks noGrp="1"/>
          </p:cNvSpPr>
          <p:nvPr>
            <p:ph sz="half" idx="2"/>
          </p:nvPr>
        </p:nvSpPr>
        <p:spPr>
          <a:xfrm>
            <a:off x="374073" y="1287769"/>
            <a:ext cx="5644285" cy="5262131"/>
          </a:xfrm>
        </p:spPr>
        <p:txBody>
          <a:bodyPr>
            <a:normAutofit fontScale="92500"/>
          </a:bodyPr>
          <a:lstStyle/>
          <a:p>
            <a:r>
              <a:rPr lang="en-GB" sz="1600" dirty="0" smtClean="0"/>
              <a:t>Lemert (1951) distinguished </a:t>
            </a:r>
            <a:r>
              <a:rPr lang="en-GB" sz="1600" dirty="0"/>
              <a:t>between primary and secondary deviance. Argues primary deviance goes mostly uncaught, such as dodging a fair. </a:t>
            </a:r>
            <a:endParaRPr lang="en-GB" sz="1600" dirty="0" smtClean="0"/>
          </a:p>
          <a:p>
            <a:r>
              <a:rPr lang="en-GB" sz="1600" dirty="0" smtClean="0"/>
              <a:t>A </a:t>
            </a:r>
            <a:r>
              <a:rPr lang="en-GB" sz="1600" dirty="0"/>
              <a:t>primary act is not necessary planned or a normal part of the person’s life so they can just say “hey, that was just ONE blip”, and is does not result in a label. </a:t>
            </a:r>
          </a:p>
          <a:p>
            <a:r>
              <a:rPr lang="en-GB" sz="1600" b="1" dirty="0" smtClean="0"/>
              <a:t>Master status: </a:t>
            </a:r>
            <a:r>
              <a:rPr lang="en-GB" sz="1600" dirty="0" smtClean="0"/>
              <a:t>Secondary deviance is the result of societal reaction. Secondary </a:t>
            </a:r>
            <a:r>
              <a:rPr lang="en-GB" sz="1600" dirty="0"/>
              <a:t>deviance is labelled, and is the result of labelling of society. </a:t>
            </a:r>
            <a:r>
              <a:rPr lang="en-GB" sz="1600" dirty="0" smtClean="0"/>
              <a:t>Once </a:t>
            </a:r>
            <a:r>
              <a:rPr lang="en-GB" sz="1600" dirty="0"/>
              <a:t>individuals are labelled – humiliated and shunned from society they accept the label attached to them – it becomes their master </a:t>
            </a:r>
            <a:r>
              <a:rPr lang="en-GB" sz="1600" dirty="0" smtClean="0"/>
              <a:t>status</a:t>
            </a:r>
            <a:r>
              <a:rPr lang="en-GB" sz="1600" dirty="0"/>
              <a:t> </a:t>
            </a:r>
            <a:r>
              <a:rPr lang="en-GB" sz="1600" dirty="0" smtClean="0"/>
              <a:t>= in the eyes of the world, they are no longer a man, or father or brother, but a criminal = this can cause provoke a crisis for an individuals self-concept or sense of identity.</a:t>
            </a:r>
          </a:p>
          <a:p>
            <a:r>
              <a:rPr lang="en-GB" sz="1600" b="1" dirty="0" smtClean="0"/>
              <a:t>Deviant career: </a:t>
            </a:r>
            <a:r>
              <a:rPr lang="en-GB" sz="1600" dirty="0" smtClean="0"/>
              <a:t>Secondary deviance = provoke hostile reactions from society – those labelled are treated negatively. The labelled may turn to deviant subcultures because they may struggle with acceptance and finding work – reproduces deviant career.</a:t>
            </a:r>
          </a:p>
          <a:p>
            <a:r>
              <a:rPr lang="en-GB" sz="1600" dirty="0" smtClean="0"/>
              <a:t>Jock Young (1971) uses concepts of secondary deviance and deviant career in his study of hippy marijuana user, example of primary deviance = control culture (police) labelled hippies as ‘outsiders’ and this made them go into deviant subcultures as they felt left out in society.</a:t>
            </a:r>
          </a:p>
        </p:txBody>
      </p:sp>
      <p:sp>
        <p:nvSpPr>
          <p:cNvPr id="7" name="Text Placeholder 6"/>
          <p:cNvSpPr>
            <a:spLocks noGrp="1"/>
          </p:cNvSpPr>
          <p:nvPr>
            <p:ph type="body" sz="quarter" idx="3"/>
          </p:nvPr>
        </p:nvSpPr>
        <p:spPr>
          <a:xfrm>
            <a:off x="6111876" y="855682"/>
            <a:ext cx="5168899" cy="432087"/>
          </a:xfrm>
        </p:spPr>
        <p:txBody>
          <a:bodyPr>
            <a:normAutofit/>
          </a:bodyPr>
          <a:lstStyle/>
          <a:p>
            <a:r>
              <a:rPr lang="en-GB" u="sng" dirty="0" smtClean="0">
                <a:solidFill>
                  <a:srgbClr val="002060"/>
                </a:solidFill>
              </a:rPr>
              <a:t>DEVIANCE AMPLIFICATION SPIRAL:</a:t>
            </a:r>
            <a:endParaRPr lang="en-GB" u="sng" dirty="0">
              <a:solidFill>
                <a:srgbClr val="002060"/>
              </a:solidFill>
            </a:endParaRPr>
          </a:p>
        </p:txBody>
      </p:sp>
      <p:sp>
        <p:nvSpPr>
          <p:cNvPr id="8" name="Content Placeholder 7"/>
          <p:cNvSpPr>
            <a:spLocks noGrp="1"/>
          </p:cNvSpPr>
          <p:nvPr>
            <p:ph sz="quarter" idx="4"/>
          </p:nvPr>
        </p:nvSpPr>
        <p:spPr>
          <a:xfrm>
            <a:off x="6212796" y="1315314"/>
            <a:ext cx="5631874" cy="5262131"/>
          </a:xfrm>
        </p:spPr>
        <p:txBody>
          <a:bodyPr>
            <a:normAutofit fontScale="70000" lnSpcReduction="20000"/>
          </a:bodyPr>
          <a:lstStyle/>
          <a:p>
            <a:r>
              <a:rPr lang="en-GB" dirty="0" smtClean="0"/>
              <a:t>This meaning, the attempt to control deviance = leads to more deviance.</a:t>
            </a:r>
            <a:endParaRPr lang="en-GB" dirty="0"/>
          </a:p>
          <a:p>
            <a:r>
              <a:rPr lang="en-GB" dirty="0" smtClean="0"/>
              <a:t>Labelling theorists applied theory of deviance amplification spiral to Cohen’s study of Folk devils.</a:t>
            </a:r>
          </a:p>
          <a:p>
            <a:r>
              <a:rPr lang="en-GB" dirty="0" smtClean="0"/>
              <a:t>Press exaggeration and distorted reporting of the events began a moral panic – growing public concern = moral entrepreneurs will call for ‘crackdown’.</a:t>
            </a:r>
          </a:p>
          <a:p>
            <a:r>
              <a:rPr lang="en-GB" dirty="0" smtClean="0"/>
              <a:t>Police responded by arresting more youth – whilst court gave out harder penalties.</a:t>
            </a:r>
          </a:p>
          <a:p>
            <a:r>
              <a:rPr lang="en-GB" dirty="0" smtClean="0"/>
              <a:t>This showed deviance amplification spiral = the more they tried to control it, the more they became deviant, as society saw them as ‘outsiders’.</a:t>
            </a:r>
          </a:p>
          <a:p>
            <a:r>
              <a:rPr lang="en-GB" dirty="0" smtClean="0"/>
              <a:t>Folk devils vs the dark figure: The dark figure are hidden and underrepresented and unrecorded – such as crimes of the powerful. On the other hand = folk devils are overrepresented and exaggerated in the media.</a:t>
            </a:r>
            <a:endParaRPr lang="en-GB" dirty="0"/>
          </a:p>
        </p:txBody>
      </p:sp>
      <p:sp>
        <p:nvSpPr>
          <p:cNvPr id="9" name="Text Placeholder 6"/>
          <p:cNvSpPr>
            <a:spLocks noGrp="1"/>
          </p:cNvSpPr>
          <p:nvPr>
            <p:ph type="body" sz="quarter" idx="3"/>
          </p:nvPr>
        </p:nvSpPr>
        <p:spPr>
          <a:xfrm>
            <a:off x="374073" y="855682"/>
            <a:ext cx="5183188" cy="432087"/>
          </a:xfrm>
        </p:spPr>
        <p:txBody>
          <a:bodyPr>
            <a:normAutofit/>
          </a:bodyPr>
          <a:lstStyle/>
          <a:p>
            <a:r>
              <a:rPr lang="en-GB" u="sng" dirty="0" smtClean="0">
                <a:solidFill>
                  <a:srgbClr val="002060"/>
                </a:solidFill>
              </a:rPr>
              <a:t>PRIMARY AND SECONDARY DEVIANCE:</a:t>
            </a:r>
            <a:endParaRPr lang="en-GB" u="sng" dirty="0">
              <a:solidFill>
                <a:srgbClr val="002060"/>
              </a:solidFill>
            </a:endParaRPr>
          </a:p>
        </p:txBody>
      </p:sp>
    </p:spTree>
    <p:extLst>
      <p:ext uri="{BB962C8B-B14F-4D97-AF65-F5344CB8AC3E}">
        <p14:creationId xmlns:p14="http://schemas.microsoft.com/office/powerpoint/2010/main" val="3462870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374073" y="1096134"/>
            <a:ext cx="5644286" cy="5262131"/>
          </a:xfrm>
        </p:spPr>
        <p:txBody>
          <a:bodyPr>
            <a:noAutofit/>
          </a:bodyPr>
          <a:lstStyle/>
          <a:p>
            <a:r>
              <a:rPr lang="en-GB" sz="2000" dirty="0" smtClean="0"/>
              <a:t>Studies have shown increases in the attempt to control and punish young offenders can have the opposite effect.</a:t>
            </a:r>
          </a:p>
          <a:p>
            <a:r>
              <a:rPr lang="en-GB" sz="2000" dirty="0" smtClean="0"/>
              <a:t>Triplett (2000) in USA, youth are increasingly seen as evil and police are less tolerant of their minor deviance.</a:t>
            </a:r>
          </a:p>
          <a:p>
            <a:r>
              <a:rPr lang="en-GB" sz="2000" dirty="0"/>
              <a:t>The criminal justice system can re-label an act, such as becoming less tolerance of minor deviance by making things like truancy seem a more major offence. </a:t>
            </a:r>
            <a:endParaRPr lang="en-GB" sz="2000" dirty="0" smtClean="0"/>
          </a:p>
          <a:p>
            <a:r>
              <a:rPr lang="en-GB" sz="2000" dirty="0" smtClean="0"/>
              <a:t>Thus, a way we can decrease crime is by having fewer laws associated with it = by decriminalising soft drugs, we can reduce the number of people with criminal convictions.</a:t>
            </a:r>
          </a:p>
          <a:p>
            <a:r>
              <a:rPr lang="en-GB" sz="2000" dirty="0" smtClean="0"/>
              <a:t>We should also avoid labelling criminals as evil and bad, and naming and shaming them as this makes them outsiders in society.</a:t>
            </a:r>
          </a:p>
        </p:txBody>
      </p:sp>
      <p:sp>
        <p:nvSpPr>
          <p:cNvPr id="7" name="Text Placeholder 6"/>
          <p:cNvSpPr>
            <a:spLocks noGrp="1"/>
          </p:cNvSpPr>
          <p:nvPr>
            <p:ph type="body" sz="quarter" idx="3"/>
          </p:nvPr>
        </p:nvSpPr>
        <p:spPr>
          <a:xfrm>
            <a:off x="6340476" y="231960"/>
            <a:ext cx="5168899" cy="432087"/>
          </a:xfrm>
        </p:spPr>
        <p:txBody>
          <a:bodyPr>
            <a:normAutofit/>
          </a:bodyPr>
          <a:lstStyle/>
          <a:p>
            <a:r>
              <a:rPr lang="en-GB" u="sng" dirty="0" smtClean="0">
                <a:solidFill>
                  <a:srgbClr val="002060"/>
                </a:solidFill>
              </a:rPr>
              <a:t>REINTEGRATIVE SHAMING:</a:t>
            </a:r>
            <a:endParaRPr lang="en-GB" u="sng" dirty="0">
              <a:solidFill>
                <a:srgbClr val="002060"/>
              </a:solidFill>
            </a:endParaRPr>
          </a:p>
        </p:txBody>
      </p:sp>
      <p:sp>
        <p:nvSpPr>
          <p:cNvPr id="8" name="Content Placeholder 7"/>
          <p:cNvSpPr>
            <a:spLocks noGrp="1"/>
          </p:cNvSpPr>
          <p:nvPr>
            <p:ph sz="quarter" idx="4"/>
          </p:nvPr>
        </p:nvSpPr>
        <p:spPr>
          <a:xfrm>
            <a:off x="6340476" y="664047"/>
            <a:ext cx="5014911" cy="2455141"/>
          </a:xfrm>
        </p:spPr>
        <p:txBody>
          <a:bodyPr>
            <a:normAutofit fontScale="62500" lnSpcReduction="20000"/>
          </a:bodyPr>
          <a:lstStyle/>
          <a:p>
            <a:r>
              <a:rPr lang="en-GB" dirty="0" smtClean="0"/>
              <a:t>Braithwaite (1989) two types of shaming:</a:t>
            </a:r>
          </a:p>
          <a:p>
            <a:r>
              <a:rPr lang="en-GB" dirty="0" smtClean="0"/>
              <a:t>Disintegrative shaming: where the crime and the criminal are labelled bad or evil – pushes deviant away from society.</a:t>
            </a:r>
          </a:p>
          <a:p>
            <a:r>
              <a:rPr lang="en-GB" dirty="0" smtClean="0"/>
              <a:t>Reintegrative shaming: labels the crime not the actor – allows them to join society.</a:t>
            </a:r>
          </a:p>
          <a:p>
            <a:r>
              <a:rPr lang="en-GB" dirty="0" smtClean="0"/>
              <a:t>Braithwaite </a:t>
            </a:r>
            <a:r>
              <a:rPr lang="en-GB" dirty="0"/>
              <a:t>sees a positive role of labelling as it disintegrative labelling labels the criminal and the crime as bad, but reintegrated labelling labels the criminal act, but not the actor (criminal).</a:t>
            </a:r>
          </a:p>
          <a:p>
            <a:endParaRPr lang="en-GB" dirty="0" smtClean="0"/>
          </a:p>
          <a:p>
            <a:endParaRPr lang="en-GB" dirty="0"/>
          </a:p>
        </p:txBody>
      </p:sp>
      <p:sp>
        <p:nvSpPr>
          <p:cNvPr id="9" name="Text Placeholder 6"/>
          <p:cNvSpPr>
            <a:spLocks noGrp="1"/>
          </p:cNvSpPr>
          <p:nvPr>
            <p:ph type="body" sz="quarter" idx="3"/>
          </p:nvPr>
        </p:nvSpPr>
        <p:spPr>
          <a:xfrm>
            <a:off x="374073" y="664047"/>
            <a:ext cx="5216236" cy="432087"/>
          </a:xfrm>
        </p:spPr>
        <p:txBody>
          <a:bodyPr>
            <a:noAutofit/>
          </a:bodyPr>
          <a:lstStyle/>
          <a:p>
            <a:r>
              <a:rPr lang="en-GB" u="sng" dirty="0" smtClean="0">
                <a:solidFill>
                  <a:srgbClr val="002060"/>
                </a:solidFill>
              </a:rPr>
              <a:t>LABELLING AND CRIMINAL JUSTICE POLICY:</a:t>
            </a:r>
            <a:endParaRPr lang="en-GB" u="sng" dirty="0">
              <a:solidFill>
                <a:srgbClr val="002060"/>
              </a:solidFill>
            </a:endParaRPr>
          </a:p>
        </p:txBody>
      </p:sp>
      <p:sp>
        <p:nvSpPr>
          <p:cNvPr id="5" name="TextBox 4"/>
          <p:cNvSpPr txBox="1"/>
          <p:nvPr/>
        </p:nvSpPr>
        <p:spPr>
          <a:xfrm>
            <a:off x="6517757" y="3119188"/>
            <a:ext cx="4455042" cy="461665"/>
          </a:xfrm>
          <a:prstGeom prst="rect">
            <a:avLst/>
          </a:prstGeom>
          <a:noFill/>
        </p:spPr>
        <p:txBody>
          <a:bodyPr wrap="square" rtlCol="0">
            <a:spAutoFit/>
          </a:bodyPr>
          <a:lstStyle/>
          <a:p>
            <a:r>
              <a:rPr lang="en-GB" sz="2400" b="1" u="sng" dirty="0" smtClean="0"/>
              <a:t>CRITICISM:</a:t>
            </a:r>
            <a:endParaRPr lang="en-GB" sz="2400" b="1" u="sng" dirty="0"/>
          </a:p>
        </p:txBody>
      </p:sp>
      <p:sp>
        <p:nvSpPr>
          <p:cNvPr id="6" name="Rectangle 5"/>
          <p:cNvSpPr/>
          <p:nvPr/>
        </p:nvSpPr>
        <p:spPr>
          <a:xfrm>
            <a:off x="6340476" y="3551275"/>
            <a:ext cx="5390313" cy="2821798"/>
          </a:xfrm>
          <a:prstGeom prst="rect">
            <a:avLst/>
          </a:prstGeom>
          <a:ln w="28575">
            <a:solidFill>
              <a:schemeClr val="tx1"/>
            </a:solidFill>
          </a:ln>
        </p:spPr>
        <p:txBody>
          <a:bodyPr wrap="square">
            <a:spAutoFit/>
          </a:bodyPr>
          <a:lstStyle/>
          <a:p>
            <a:pPr marL="285750" indent="-285750">
              <a:lnSpc>
                <a:spcPct val="115000"/>
              </a:lnSpc>
              <a:spcAft>
                <a:spcPts val="1000"/>
              </a:spcAft>
              <a:buFont typeface="Arial" panose="020B0604020202020204" pitchFamily="34" charset="0"/>
              <a:buChar char="•"/>
            </a:pPr>
            <a:r>
              <a:rPr lang="en-GB" sz="1600" dirty="0">
                <a:ea typeface="Calibri" panose="020F0502020204030204" pitchFamily="34" charset="0"/>
                <a:cs typeface="Times New Roman" panose="02020603050405020304" pitchFamily="18" charset="0"/>
              </a:rPr>
              <a:t>Deterministic</a:t>
            </a:r>
          </a:p>
          <a:p>
            <a:pPr marL="285750" indent="-285750">
              <a:lnSpc>
                <a:spcPct val="115000"/>
              </a:lnSpc>
              <a:spcAft>
                <a:spcPts val="1000"/>
              </a:spcAft>
              <a:buFont typeface="Arial" panose="020B0604020202020204" pitchFamily="34" charset="0"/>
              <a:buChar char="•"/>
            </a:pPr>
            <a:r>
              <a:rPr lang="en-GB" sz="1600" dirty="0">
                <a:ea typeface="Calibri" panose="020F0502020204030204" pitchFamily="34" charset="0"/>
                <a:cs typeface="Times New Roman" panose="02020603050405020304" pitchFamily="18" charset="0"/>
              </a:rPr>
              <a:t>Emphasises negative effects of labelling. </a:t>
            </a:r>
          </a:p>
          <a:p>
            <a:pPr marL="285750" indent="-285750">
              <a:lnSpc>
                <a:spcPct val="115000"/>
              </a:lnSpc>
              <a:spcAft>
                <a:spcPts val="1000"/>
              </a:spcAft>
              <a:buFont typeface="Arial" panose="020B0604020202020204" pitchFamily="34" charset="0"/>
              <a:buChar char="•"/>
            </a:pPr>
            <a:r>
              <a:rPr lang="en-GB" sz="1600" dirty="0">
                <a:ea typeface="Calibri" panose="020F0502020204030204" pitchFamily="34" charset="0"/>
                <a:cs typeface="Times New Roman" panose="02020603050405020304" pitchFamily="18" charset="0"/>
              </a:rPr>
              <a:t>Assumes all offenders are passive victims of labelling</a:t>
            </a:r>
          </a:p>
          <a:p>
            <a:pPr marL="285750" indent="-285750">
              <a:lnSpc>
                <a:spcPct val="115000"/>
              </a:lnSpc>
              <a:spcAft>
                <a:spcPts val="1000"/>
              </a:spcAft>
              <a:buFont typeface="Arial" panose="020B0604020202020204" pitchFamily="34" charset="0"/>
              <a:buChar char="•"/>
            </a:pPr>
            <a:r>
              <a:rPr lang="en-GB" sz="1600" dirty="0">
                <a:ea typeface="Calibri" panose="020F0502020204030204" pitchFamily="34" charset="0"/>
                <a:cs typeface="Times New Roman" panose="02020603050405020304" pitchFamily="18" charset="0"/>
              </a:rPr>
              <a:t>Doesn’t explain why people commit primary crime</a:t>
            </a:r>
          </a:p>
          <a:p>
            <a:pPr marL="285750" indent="-285750">
              <a:lnSpc>
                <a:spcPct val="115000"/>
              </a:lnSpc>
              <a:spcAft>
                <a:spcPts val="1000"/>
              </a:spcAft>
              <a:buFont typeface="Arial" panose="020B0604020202020204" pitchFamily="34" charset="0"/>
              <a:buChar char="•"/>
            </a:pPr>
            <a:r>
              <a:rPr lang="en-GB" sz="1600" dirty="0">
                <a:ea typeface="Calibri" panose="020F0502020204030204" pitchFamily="34" charset="0"/>
                <a:cs typeface="Times New Roman" panose="02020603050405020304" pitchFamily="18" charset="0"/>
              </a:rPr>
              <a:t>Marxist say it ignores how capitalism acts in </a:t>
            </a:r>
            <a:r>
              <a:rPr lang="en-GB" sz="1600" dirty="0" smtClean="0">
                <a:ea typeface="Calibri" panose="020F0502020204030204" pitchFamily="34" charset="0"/>
                <a:cs typeface="Times New Roman" panose="02020603050405020304" pitchFamily="18" charset="0"/>
              </a:rPr>
              <a:t>labelling</a:t>
            </a:r>
          </a:p>
          <a:p>
            <a:pPr marL="285750" indent="-285750">
              <a:lnSpc>
                <a:spcPct val="115000"/>
              </a:lnSpc>
              <a:spcAft>
                <a:spcPts val="1000"/>
              </a:spcAft>
              <a:buFont typeface="Arial" panose="020B0604020202020204" pitchFamily="34" charset="0"/>
              <a:buChar char="•"/>
            </a:pPr>
            <a:r>
              <a:rPr lang="en-GB" sz="1600" dirty="0" smtClean="0">
                <a:ea typeface="Calibri" panose="020F0502020204030204" pitchFamily="34" charset="0"/>
                <a:cs typeface="Times New Roman" panose="02020603050405020304" pitchFamily="18" charset="0"/>
              </a:rPr>
              <a:t>Suggests </a:t>
            </a:r>
            <a:r>
              <a:rPr lang="en-GB" sz="1600" dirty="0">
                <a:ea typeface="Calibri" panose="020F0502020204030204" pitchFamily="34" charset="0"/>
                <a:cs typeface="Times New Roman" panose="02020603050405020304" pitchFamily="18" charset="0"/>
              </a:rPr>
              <a:t>deviance would not happen if labelling didn’t </a:t>
            </a:r>
            <a:r>
              <a:rPr lang="en-GB" sz="1600" dirty="0" smtClean="0">
                <a:ea typeface="Calibri" panose="020F0502020204030204" pitchFamily="34" charset="0"/>
                <a:cs typeface="Times New Roman" panose="02020603050405020304" pitchFamily="18" charset="0"/>
              </a:rPr>
              <a:t>happen.</a:t>
            </a:r>
            <a:endParaRPr lang="en-GB"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83026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27412"/>
            <a:ext cx="10515600" cy="600725"/>
          </a:xfrm>
        </p:spPr>
        <p:txBody>
          <a:bodyPr>
            <a:noAutofit/>
          </a:bodyPr>
          <a:lstStyle/>
          <a:p>
            <a:pPr algn="ctr"/>
            <a:r>
              <a:rPr lang="en-GB" sz="3200" b="1" u="sng" dirty="0" smtClean="0">
                <a:solidFill>
                  <a:srgbClr val="FF0000"/>
                </a:solidFill>
              </a:rPr>
              <a:t>MENTAL ILLNESS AND SUICIDE – THE SOCIOLOGY OF DEVIANCE:</a:t>
            </a:r>
            <a:endParaRPr lang="en-GB" sz="3200" dirty="0"/>
          </a:p>
        </p:txBody>
      </p:sp>
      <p:sp>
        <p:nvSpPr>
          <p:cNvPr id="3" name="Content Placeholder 2"/>
          <p:cNvSpPr>
            <a:spLocks noGrp="1"/>
          </p:cNvSpPr>
          <p:nvPr>
            <p:ph sz="half" idx="2"/>
          </p:nvPr>
        </p:nvSpPr>
        <p:spPr>
          <a:xfrm>
            <a:off x="374072" y="1287769"/>
            <a:ext cx="11459965" cy="5219357"/>
          </a:xfrm>
        </p:spPr>
        <p:txBody>
          <a:bodyPr>
            <a:normAutofit fontScale="85000" lnSpcReduction="20000"/>
          </a:bodyPr>
          <a:lstStyle/>
          <a:p>
            <a:r>
              <a:rPr lang="en-GB" sz="1800" dirty="0" smtClean="0"/>
              <a:t>Interactionists are interested in not just crime – but deviant behaviour, which is seen as suicide and mental illness.</a:t>
            </a:r>
          </a:p>
          <a:p>
            <a:r>
              <a:rPr lang="en-GB" sz="1800" dirty="0" smtClean="0"/>
              <a:t>Example: Durkheim (1897) studied Suicide – trying to show sociology is a science. However, Interpretivists reject this because his approach relied on official statistics and they reject this = interpretivists argue we should study meaning of individuals behaviour.</a:t>
            </a:r>
          </a:p>
          <a:p>
            <a:pPr marL="0" indent="0">
              <a:buNone/>
            </a:pPr>
            <a:r>
              <a:rPr lang="en-GB" sz="1800" b="1" u="sng" dirty="0" smtClean="0">
                <a:solidFill>
                  <a:srgbClr val="002060"/>
                </a:solidFill>
              </a:rPr>
              <a:t>Douglas – the meaning of suicide:</a:t>
            </a:r>
          </a:p>
          <a:p>
            <a:r>
              <a:rPr lang="en-GB" sz="1800" dirty="0" smtClean="0"/>
              <a:t>Douglass takes an interactionists approach of suicide = he is critical of the use of official statistics as he believes they are unreliable and untrustworthy. </a:t>
            </a:r>
          </a:p>
          <a:p>
            <a:r>
              <a:rPr lang="en-GB" sz="1800" dirty="0" smtClean="0"/>
              <a:t>Both crime and suicide statistics are socially constructed.</a:t>
            </a:r>
          </a:p>
          <a:p>
            <a:r>
              <a:rPr lang="en-GB" sz="1800" dirty="0" smtClean="0"/>
              <a:t>For example: whether a death is marked as a suicide depends on the coroner, relatives and friends responses.</a:t>
            </a:r>
          </a:p>
          <a:p>
            <a:r>
              <a:rPr lang="en-GB" sz="1800" dirty="0" smtClean="0"/>
              <a:t>Relatives may feel guilty about a death and may state death wasn’t suicide, instead perhaps a homicide. Similarly, coroner with strong religious views, may not want to bring in a suicide case.</a:t>
            </a:r>
          </a:p>
          <a:p>
            <a:r>
              <a:rPr lang="en-GB" sz="1800" dirty="0" smtClean="0"/>
              <a:t>Statistics therefore tell us nothing about the meanings behind individuals actions to commit suicide = we must thus use qualitative methods to analyse suicides such as = suicide notes (personal documents) or unstructured interviews – with family and friends of the dead.</a:t>
            </a:r>
          </a:p>
          <a:p>
            <a:r>
              <a:rPr lang="en-GB" sz="1800" dirty="0" smtClean="0"/>
              <a:t>This will allow us to know the true meaning behind the deaths.</a:t>
            </a:r>
          </a:p>
          <a:p>
            <a:pPr marL="0" indent="0">
              <a:buNone/>
            </a:pPr>
            <a:r>
              <a:rPr lang="en-GB" sz="1800" b="1" u="sng" dirty="0" smtClean="0">
                <a:solidFill>
                  <a:srgbClr val="002060"/>
                </a:solidFill>
              </a:rPr>
              <a:t>Atkinson – coroner’s common-sense knowledge:</a:t>
            </a:r>
          </a:p>
          <a:p>
            <a:r>
              <a:rPr lang="en-GB" sz="1800" dirty="0" smtClean="0"/>
              <a:t>Atkinson (1978) agree that official statistics are influenced by coroners approach – he argues it is impossible to know the meanings for people’s deaths.</a:t>
            </a:r>
          </a:p>
          <a:p>
            <a:r>
              <a:rPr lang="en-GB" sz="1800" dirty="0" smtClean="0"/>
              <a:t>Atkinson focuses on taken for granted aspects of suicide = assumptions coroners make when reaching their conclusion = Atkinson argues there are “typical suicides” such as hanging and over-dosing – a coroner stated that if the dead took 10 sleeping pills, it was a suicide, it is thus clear, coroner’s report was based on assumption.</a:t>
            </a:r>
          </a:p>
          <a:p>
            <a:pPr marL="0" indent="0">
              <a:buNone/>
            </a:pPr>
            <a:r>
              <a:rPr lang="en-GB" sz="1800" b="1" u="sng" dirty="0" smtClean="0"/>
              <a:t>Criticism</a:t>
            </a:r>
            <a:r>
              <a:rPr lang="en-GB" sz="1800" dirty="0" smtClean="0"/>
              <a:t>:</a:t>
            </a:r>
          </a:p>
          <a:p>
            <a:r>
              <a:rPr lang="en-GB" sz="1800" dirty="0" smtClean="0"/>
              <a:t>However, if we apply Atkinson’s theory to himself, it means his theory is simply an interpretation, rather than a real fact.</a:t>
            </a:r>
          </a:p>
          <a:p>
            <a:endParaRPr lang="en-GB" sz="1800" dirty="0" smtClean="0"/>
          </a:p>
          <a:p>
            <a:pPr marL="0" indent="0">
              <a:buNone/>
            </a:pPr>
            <a:endParaRPr lang="en-GB" sz="1800" dirty="0" smtClean="0"/>
          </a:p>
          <a:p>
            <a:pPr marL="0" indent="0">
              <a:buNone/>
            </a:pPr>
            <a:endParaRPr lang="en-GB" sz="1800" b="1" u="sng" dirty="0" smtClean="0">
              <a:solidFill>
                <a:srgbClr val="002060"/>
              </a:solidFill>
            </a:endParaRPr>
          </a:p>
        </p:txBody>
      </p:sp>
      <p:sp>
        <p:nvSpPr>
          <p:cNvPr id="9" name="Text Placeholder 6"/>
          <p:cNvSpPr>
            <a:spLocks noGrp="1"/>
          </p:cNvSpPr>
          <p:nvPr>
            <p:ph type="body" sz="quarter" idx="3"/>
          </p:nvPr>
        </p:nvSpPr>
        <p:spPr>
          <a:xfrm>
            <a:off x="374073" y="855682"/>
            <a:ext cx="5183188" cy="432087"/>
          </a:xfrm>
        </p:spPr>
        <p:txBody>
          <a:bodyPr>
            <a:normAutofit/>
          </a:bodyPr>
          <a:lstStyle/>
          <a:p>
            <a:r>
              <a:rPr lang="en-GB" u="sng" dirty="0" smtClean="0">
                <a:solidFill>
                  <a:srgbClr val="002060"/>
                </a:solidFill>
              </a:rPr>
              <a:t>SUICIDE: </a:t>
            </a:r>
            <a:endParaRPr lang="en-GB" u="sng" dirty="0">
              <a:solidFill>
                <a:srgbClr val="002060"/>
              </a:solidFill>
            </a:endParaRPr>
          </a:p>
        </p:txBody>
      </p:sp>
    </p:spTree>
    <p:extLst>
      <p:ext uri="{BB962C8B-B14F-4D97-AF65-F5344CB8AC3E}">
        <p14:creationId xmlns:p14="http://schemas.microsoft.com/office/powerpoint/2010/main" val="1558299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255182" y="681713"/>
            <a:ext cx="11706446" cy="5719087"/>
          </a:xfrm>
        </p:spPr>
        <p:txBody>
          <a:bodyPr>
            <a:normAutofit fontScale="25000" lnSpcReduction="20000"/>
          </a:bodyPr>
          <a:lstStyle/>
          <a:p>
            <a:r>
              <a:rPr lang="en-GB" sz="6000" dirty="0" smtClean="0"/>
              <a:t>As with crime and suicide – interpretivists reject official statistics on mental illness, because they see it as socially constructed. </a:t>
            </a:r>
          </a:p>
          <a:p>
            <a:r>
              <a:rPr lang="en-GB" sz="6000" dirty="0" smtClean="0"/>
              <a:t>Official statistics are simply a record of what doctors and psychiatrists label their patients – crime, suicide and mental illness are artefacts (things made by humans) because they are not objective social facts.</a:t>
            </a:r>
          </a:p>
          <a:p>
            <a:pPr marL="0" indent="0">
              <a:buNone/>
            </a:pPr>
            <a:r>
              <a:rPr lang="en-GB" sz="6000" b="1" u="sng" dirty="0" smtClean="0">
                <a:solidFill>
                  <a:srgbClr val="002060"/>
                </a:solidFill>
              </a:rPr>
              <a:t>Paranoia as self-fulfilling prophecy:</a:t>
            </a:r>
          </a:p>
          <a:p>
            <a:r>
              <a:rPr lang="en-GB" sz="6000" dirty="0" smtClean="0"/>
              <a:t>Interactionists are interested in how a person comes to be labelled as mentally ill – Lemert’s (1962) study of paranoia;  (Lemert notes that some individuals don’t fit easily into group- as a result of this primary deviance, they are labelled odd, and are excluded from society).</a:t>
            </a:r>
          </a:p>
          <a:p>
            <a:r>
              <a:rPr lang="en-GB" sz="6000" dirty="0" smtClean="0"/>
              <a:t>Lemert argues a negative response to this is the beginning of a secondary deviance = which gives further reason for them to be excluded in society – those who labelled them will think of ways of dealing with this ‘difficult’ person.</a:t>
            </a:r>
          </a:p>
          <a:p>
            <a:r>
              <a:rPr lang="en-GB" sz="6000" dirty="0" smtClean="0"/>
              <a:t>This will cause him to confirm his thoughts that people are against him = support the labellers fears of mental health – may lead to psychiatric intervention, this will result in them being officially labelled “mentally ill” and perhaps sent to a mental institution.</a:t>
            </a:r>
          </a:p>
          <a:p>
            <a:r>
              <a:rPr lang="en-GB" sz="6000" dirty="0" smtClean="0"/>
              <a:t>As a result, the label “mentally ill” will become his master status = he will forget any previous identities, such as being a father, son or employee.</a:t>
            </a:r>
          </a:p>
          <a:p>
            <a:r>
              <a:rPr lang="en-GB" sz="6000" dirty="0" smtClean="0"/>
              <a:t>An example comes from Rosenhan’s (1973) ‘pseudo-patients’ experiment – where a number of researchers admitted themselves in, stating they were hearing voices – they became diagnosed “schizophrenic” and this became their master status, even though they were acting normal.</a:t>
            </a:r>
          </a:p>
          <a:p>
            <a:pPr marL="0" indent="0">
              <a:buNone/>
            </a:pPr>
            <a:r>
              <a:rPr lang="en-GB" sz="6000" b="1" u="sng" dirty="0" smtClean="0">
                <a:solidFill>
                  <a:srgbClr val="002060"/>
                </a:solidFill>
              </a:rPr>
              <a:t>Institutionalisation</a:t>
            </a:r>
            <a:r>
              <a:rPr lang="en-GB" sz="6000" b="1" dirty="0" smtClean="0">
                <a:solidFill>
                  <a:srgbClr val="002060"/>
                </a:solidFill>
              </a:rPr>
              <a:t>:</a:t>
            </a:r>
          </a:p>
          <a:p>
            <a:r>
              <a:rPr lang="en-GB" sz="6000" dirty="0" smtClean="0"/>
              <a:t>Goffman’s (1961) study of ‘Asylums’ shows the possible effects of being admitted into a total institution – such as a psychiatric hospital.  </a:t>
            </a:r>
          </a:p>
          <a:p>
            <a:r>
              <a:rPr lang="en-GB" sz="6000" dirty="0" smtClean="0"/>
              <a:t>On admission, inmate undergo a ‘mortification of the self’ in which their old identity is symbolically killed and replaced with a new one = an ‘inmate’, this is done by many degradation rituals, such as the confiscation of personal items and memories.</a:t>
            </a:r>
          </a:p>
          <a:p>
            <a:r>
              <a:rPr lang="en-GB" sz="6000" dirty="0" smtClean="0"/>
              <a:t>Goffman showed that some inmates accepted their institutionalisation – it became their master status, they did not want to be released from the hospital.</a:t>
            </a:r>
          </a:p>
          <a:p>
            <a:pPr marL="0" indent="0">
              <a:buNone/>
            </a:pPr>
            <a:r>
              <a:rPr lang="en-GB" sz="6000" b="1" u="sng" dirty="0" smtClean="0">
                <a:solidFill>
                  <a:srgbClr val="002060"/>
                </a:solidFill>
              </a:rPr>
              <a:t>Evaluation of labelling theory:</a:t>
            </a:r>
          </a:p>
          <a:p>
            <a:r>
              <a:rPr lang="en-GB" sz="6000" dirty="0" smtClean="0"/>
              <a:t>It is deterministic, it assumes once labelled, a deviant career is inevitable.</a:t>
            </a:r>
          </a:p>
          <a:p>
            <a:r>
              <a:rPr lang="en-GB" sz="6000" dirty="0" smtClean="0"/>
              <a:t>It tends to focus on less serious crimes, such as drug use.</a:t>
            </a:r>
          </a:p>
          <a:p>
            <a:r>
              <a:rPr lang="en-GB" sz="6000" dirty="0" smtClean="0"/>
              <a:t>It romanticises the idea of negative labels having bad effects on criminals, giving them victim status  – realists argue they ignore the real victim of crimes</a:t>
            </a:r>
            <a:r>
              <a:rPr lang="en-GB" sz="1800" dirty="0" smtClean="0"/>
              <a:t>.</a:t>
            </a:r>
          </a:p>
        </p:txBody>
      </p:sp>
      <p:sp>
        <p:nvSpPr>
          <p:cNvPr id="9" name="Text Placeholder 6"/>
          <p:cNvSpPr>
            <a:spLocks noGrp="1"/>
          </p:cNvSpPr>
          <p:nvPr>
            <p:ph type="body" sz="quarter" idx="3"/>
          </p:nvPr>
        </p:nvSpPr>
        <p:spPr>
          <a:xfrm>
            <a:off x="374072" y="249626"/>
            <a:ext cx="5183188" cy="432087"/>
          </a:xfrm>
        </p:spPr>
        <p:txBody>
          <a:bodyPr>
            <a:normAutofit/>
          </a:bodyPr>
          <a:lstStyle/>
          <a:p>
            <a:r>
              <a:rPr lang="en-GB" u="sng" dirty="0" smtClean="0">
                <a:solidFill>
                  <a:srgbClr val="002060"/>
                </a:solidFill>
              </a:rPr>
              <a:t>MENTAL ILLNESS: </a:t>
            </a:r>
            <a:endParaRPr lang="en-GB" u="sng" dirty="0">
              <a:solidFill>
                <a:srgbClr val="002060"/>
              </a:solidFill>
            </a:endParaRPr>
          </a:p>
        </p:txBody>
      </p:sp>
    </p:spTree>
    <p:extLst>
      <p:ext uri="{BB962C8B-B14F-4D97-AF65-F5344CB8AC3E}">
        <p14:creationId xmlns:p14="http://schemas.microsoft.com/office/powerpoint/2010/main" val="3698852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977" y="227384"/>
            <a:ext cx="11293549" cy="312943"/>
          </a:xfrm>
        </p:spPr>
        <p:txBody>
          <a:bodyPr>
            <a:normAutofit fontScale="90000"/>
          </a:bodyPr>
          <a:lstStyle/>
          <a:p>
            <a:r>
              <a:rPr lang="en-GB" b="1" u="sng" dirty="0" smtClean="0">
                <a:solidFill>
                  <a:srgbClr val="FF0000"/>
                </a:solidFill>
              </a:rPr>
              <a:t>EXAM PLANNING:</a:t>
            </a:r>
            <a:endParaRPr lang="en-GB" b="1" u="sng" dirty="0">
              <a:solidFill>
                <a:srgbClr val="FF0000"/>
              </a:solidFill>
            </a:endParaRPr>
          </a:p>
        </p:txBody>
      </p:sp>
      <p:sp>
        <p:nvSpPr>
          <p:cNvPr id="3" name="Content Placeholder 2"/>
          <p:cNvSpPr>
            <a:spLocks noGrp="1"/>
          </p:cNvSpPr>
          <p:nvPr>
            <p:ph idx="1"/>
          </p:nvPr>
        </p:nvSpPr>
        <p:spPr>
          <a:xfrm>
            <a:off x="318977" y="654628"/>
            <a:ext cx="11651350" cy="5863132"/>
          </a:xfrm>
        </p:spPr>
        <p:txBody>
          <a:bodyPr>
            <a:noAutofit/>
          </a:bodyPr>
          <a:lstStyle/>
          <a:p>
            <a:pPr marL="0" indent="0">
              <a:buNone/>
            </a:pPr>
            <a:r>
              <a:rPr lang="en-GB" sz="1400" b="1" u="sng" dirty="0" smtClean="0"/>
              <a:t>Outline two criticisms of the labelling theory – 4 marks.</a:t>
            </a:r>
          </a:p>
          <a:p>
            <a:pPr marL="0" indent="0">
              <a:buNone/>
            </a:pPr>
            <a:r>
              <a:rPr lang="en-GB" sz="1400" dirty="0" smtClean="0"/>
              <a:t>The labelling theory is argues to be to deterministic, in believing once an individual is labelled deviant or criminal, it becomes their master status, this is not the case all the time – some individuals do not accept the label. Secondly, it romanticises the idea of negative labels, allowing labelled criminals and deviants, to have a victim status – Realists argues we should remember the true victims are those affected by crime.</a:t>
            </a:r>
          </a:p>
          <a:p>
            <a:pPr marL="0" indent="0">
              <a:buNone/>
            </a:pPr>
            <a:r>
              <a:rPr lang="en-GB" sz="1400" b="1" u="sng" dirty="0" smtClean="0"/>
              <a:t>Applying material from item A, analyse two effects of the labelling process on individuals and groups – 10 marks.</a:t>
            </a:r>
          </a:p>
          <a:p>
            <a:pPr marL="0" indent="0">
              <a:buNone/>
            </a:pPr>
            <a:r>
              <a:rPr lang="en-GB" sz="1400" dirty="0" smtClean="0"/>
              <a:t>Through item A, we learn that the labelling process has a negative impact on those it is applied to. Lemert distinguishes between primary and secondary deviance, in doing so, he argues our primary deviance, is typically out of the norm, to do in our daily routine, for example, dodging a pay fair. Individuals may not see themselves as criminal or deviant, because that was their one off. However, secondary deviance occurs from society’s own reaction of a crime or behaviour. This is when an individual is thus labelled and shunned from society for the act they have committed – this thus becomes their master status, depending on the act, they may become labelled “thief, murderer or rapist”, in the eyes of the world, they will not be seen as a father, brother or employee, but simply a criminal. Once this identity is accepted and inherited, it leads to a deviant career. A deviant career whereby the labelled receive hostile reactions from their previous community, they may be judged and ignored, and may find it difficult to find a job, therefore they are restricted from any form of work and this causes further problems for the labelled, as it means they will experience some frustration and anger at society. Unfortunately, this will result in them being pushed into a deviant subculture – a group of individuals who have been excluded from society. For example, Jock Young used deviant subculture and deviant career in his study of the ‘marijuana hippies’ that were under the control culture with the police. Eventually, because they were taking drugs, the police and the rest of society deemed them deviant and segregated the from mainstream society. However, a weakness of this labelling process is the fact it assumes once labelled, a self-fulfilling prophecy takes place and this is not always the case.</a:t>
            </a:r>
          </a:p>
          <a:p>
            <a:pPr marL="0" indent="0">
              <a:buNone/>
            </a:pPr>
            <a:r>
              <a:rPr lang="en-GB" sz="1400" dirty="0" smtClean="0"/>
              <a:t>Secondly, another effect of the labelling process is found in interactionist, Lemert’s study of paranoia, in mental illness. He indicated an explanation of the effects of labelling should be understood. In his study, he stated, some individuals generally do not fit in well with others of mainstream society. Thus, they are labelled odd or ‘different’ by those in power. This creates a primary deviance, that the labelled are somewhat aware of. However, this spurts a negative response which causes a secondary deviance, which gives the labelled further reason to be excluded from society, and those in power that have labelled the individual now think of ways to ‘deal’ with them. This will cause the labelled to feel as if society is truly against them, they may move themselves into a deviant subculture, with the means of rejecting the attitudes of society. Lemert argues those who have labelled this individual may attach “paranoia” to them, and may even send them to a mental institution to confirm that they must be truly “mentally ill”. Lemert argues this shows the effects of labelling those who perhaps do not ned the label. For example, Rosenhan’s study (1973) of the ‘pseudo-patient’ was a result of false labelling, whereby researchers admitted themselves to hearing voices and were given the label “mentally ill”, this became their master status, whilst they were in there. This suggests that labelling carries a greater and damaging effect once applied. However, realists would argue labelling theorists give criminals the victim status, whilst ignoring those who have truly been the victims.</a:t>
            </a:r>
            <a:endParaRPr lang="en-GB" sz="1400" dirty="0"/>
          </a:p>
        </p:txBody>
      </p:sp>
    </p:spTree>
    <p:extLst>
      <p:ext uri="{BB962C8B-B14F-4D97-AF65-F5344CB8AC3E}">
        <p14:creationId xmlns:p14="http://schemas.microsoft.com/office/powerpoint/2010/main" val="1663682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TOPIC 3: </a:t>
            </a:r>
            <a:r>
              <a:rPr lang="en-GB" dirty="0" smtClean="0"/>
              <a:t>CLASS, POWER AND CRIME</a:t>
            </a:r>
            <a:endParaRPr lang="en-GB" dirty="0"/>
          </a:p>
        </p:txBody>
      </p:sp>
      <p:sp>
        <p:nvSpPr>
          <p:cNvPr id="3" name="Text Placeholder 2"/>
          <p:cNvSpPr>
            <a:spLocks noGrp="1"/>
          </p:cNvSpPr>
          <p:nvPr>
            <p:ph type="body" idx="1"/>
          </p:nvPr>
        </p:nvSpPr>
        <p:spPr/>
        <p:txBody>
          <a:bodyPr/>
          <a:lstStyle/>
          <a:p>
            <a:r>
              <a:rPr lang="en-GB" dirty="0" smtClean="0"/>
              <a:t>EXAM REVISION</a:t>
            </a:r>
            <a:endParaRPr lang="en-GB" dirty="0"/>
          </a:p>
        </p:txBody>
      </p:sp>
    </p:spTree>
    <p:extLst>
      <p:ext uri="{BB962C8B-B14F-4D97-AF65-F5344CB8AC3E}">
        <p14:creationId xmlns:p14="http://schemas.microsoft.com/office/powerpoint/2010/main" val="40919081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47953"/>
            <a:ext cx="10515600" cy="304216"/>
          </a:xfrm>
        </p:spPr>
        <p:txBody>
          <a:bodyPr>
            <a:noAutofit/>
          </a:bodyPr>
          <a:lstStyle/>
          <a:p>
            <a:pPr algn="ctr"/>
            <a:r>
              <a:rPr lang="en-GB" sz="3200" b="1" u="sng" dirty="0" smtClean="0">
                <a:solidFill>
                  <a:srgbClr val="FF0000"/>
                </a:solidFill>
              </a:rPr>
              <a:t>EXPLANATIONS OF CLASS DIFFERENCES IN CRIME:</a:t>
            </a:r>
            <a:endParaRPr lang="en-GB" sz="3200" dirty="0"/>
          </a:p>
        </p:txBody>
      </p:sp>
      <p:sp>
        <p:nvSpPr>
          <p:cNvPr id="3" name="Content Placeholder 2"/>
          <p:cNvSpPr>
            <a:spLocks noGrp="1"/>
          </p:cNvSpPr>
          <p:nvPr>
            <p:ph sz="half" idx="2"/>
          </p:nvPr>
        </p:nvSpPr>
        <p:spPr>
          <a:xfrm>
            <a:off x="233732" y="647862"/>
            <a:ext cx="11727712" cy="6060558"/>
          </a:xfrm>
        </p:spPr>
        <p:txBody>
          <a:bodyPr numCol="2">
            <a:normAutofit fontScale="77500" lnSpcReduction="20000"/>
          </a:bodyPr>
          <a:lstStyle/>
          <a:p>
            <a:r>
              <a:rPr lang="en-GB" sz="2100" dirty="0" smtClean="0"/>
              <a:t>Official statistics around the world show class differences in rates of offending – working class more likely to commit crime than middle class = theories in this topic examine the patterns.</a:t>
            </a:r>
          </a:p>
          <a:p>
            <a:pPr marL="0" indent="0">
              <a:buNone/>
            </a:pPr>
            <a:r>
              <a:rPr lang="en-GB" sz="2100" b="1" u="sng" dirty="0" smtClean="0">
                <a:solidFill>
                  <a:srgbClr val="002060"/>
                </a:solidFill>
              </a:rPr>
              <a:t>Functionalism:</a:t>
            </a:r>
          </a:p>
          <a:p>
            <a:r>
              <a:rPr lang="en-GB" sz="2100" dirty="0" smtClean="0"/>
              <a:t>Functionalism sees the law as a reflection of society’s shared values – crime is the product of inadequate socialisation into these values. Not everyone is equally socialised into society’s shared culture – in modern society, different groups and classes develop their own separate subcultures.</a:t>
            </a:r>
            <a:endParaRPr lang="en-GB" sz="2100" dirty="0"/>
          </a:p>
          <a:p>
            <a:r>
              <a:rPr lang="en-GB" sz="2100" dirty="0" smtClean="0"/>
              <a:t>For example = Walter B Miller, argues the w/c has developed an independent subculture, with its distinctive norms and values – contrasts with mainstream society’s values.</a:t>
            </a:r>
          </a:p>
          <a:p>
            <a:r>
              <a:rPr lang="en-GB" sz="2100" dirty="0" smtClean="0"/>
              <a:t>W/c contrast with mainstream society’s values = because they conform to subcultural norms, such as toughness and pursuit of  excitement – can lead to conflict with the law.</a:t>
            </a:r>
          </a:p>
          <a:p>
            <a:pPr marL="0" indent="0">
              <a:buNone/>
            </a:pPr>
            <a:r>
              <a:rPr lang="en-GB" sz="2100" b="1" u="sng" dirty="0" smtClean="0">
                <a:solidFill>
                  <a:srgbClr val="002060"/>
                </a:solidFill>
              </a:rPr>
              <a:t>Strain theory:</a:t>
            </a:r>
          </a:p>
          <a:p>
            <a:r>
              <a:rPr lang="en-GB" sz="2100" dirty="0" smtClean="0"/>
              <a:t>They argues people engage in deviant behaviour when their opportunities are blocked to success – for example, Merton argues the American societies structure denies w/c people the opportunity to achieve.</a:t>
            </a:r>
          </a:p>
          <a:p>
            <a:r>
              <a:rPr lang="en-GB" sz="2100" dirty="0" smtClean="0"/>
              <a:t>W/c likely to be denied legitimate opportunities to achieve – </a:t>
            </a:r>
            <a:r>
              <a:rPr lang="en-GB" sz="2100" dirty="0" err="1" smtClean="0"/>
              <a:t>e.g</a:t>
            </a:r>
            <a:r>
              <a:rPr lang="en-GB" sz="2100" dirty="0" smtClean="0"/>
              <a:t> through educational achievement or a good job = more likely to seek illegitimate goals, Merton calls this innovation.</a:t>
            </a:r>
          </a:p>
          <a:p>
            <a:r>
              <a:rPr lang="en-GB" sz="2100" dirty="0" smtClean="0"/>
              <a:t>W/c may become involved in theft, fraud or drug dealing = explains why w/c commits utilitarian crimes.</a:t>
            </a:r>
          </a:p>
          <a:p>
            <a:pPr marL="0" indent="0">
              <a:buNone/>
            </a:pPr>
            <a:r>
              <a:rPr lang="en-GB" sz="2100" b="1" u="sng" dirty="0" smtClean="0">
                <a:solidFill>
                  <a:srgbClr val="002060"/>
                </a:solidFill>
              </a:rPr>
              <a:t>Subcultural theories:</a:t>
            </a:r>
          </a:p>
          <a:p>
            <a:r>
              <a:rPr lang="en-GB" sz="2100" dirty="0" smtClean="0"/>
              <a:t>W/c people deprived of legitimate means of success = for example, Cohen see’s w/c youths as culturally deprived, they have not been socialised into mainstream m/c culture. </a:t>
            </a:r>
          </a:p>
          <a:p>
            <a:r>
              <a:rPr lang="en-GB" sz="2100" dirty="0" smtClean="0"/>
              <a:t>W/c failure to achieve leads to status frustration – delinquent subculture they join is a solution to their status frustration. </a:t>
            </a:r>
          </a:p>
          <a:p>
            <a:r>
              <a:rPr lang="en-GB" sz="2100" dirty="0" smtClean="0"/>
              <a:t>Cloward and Ohlin build on Merton and Cohen = Cloward &amp; Ohlin identify why crimes are more evident in w/c –&gt; </a:t>
            </a:r>
            <a:r>
              <a:rPr lang="en-GB" sz="2100" b="1" dirty="0" smtClean="0"/>
              <a:t>Criminal subculture:</a:t>
            </a:r>
            <a:r>
              <a:rPr lang="en-GB" sz="2100" dirty="0" smtClean="0"/>
              <a:t> stable w/c community with prevailing criminal professions. </a:t>
            </a:r>
            <a:r>
              <a:rPr lang="en-GB" sz="2100" b="1" dirty="0" smtClean="0"/>
              <a:t>Conflict subculture:</a:t>
            </a:r>
            <a:r>
              <a:rPr lang="en-GB" sz="2100" dirty="0" smtClean="0"/>
              <a:t> gang violence and turf wars with high population. </a:t>
            </a:r>
            <a:r>
              <a:rPr lang="en-GB" sz="2100" b="1" dirty="0" smtClean="0"/>
              <a:t>Retreatism subculture: </a:t>
            </a:r>
            <a:r>
              <a:rPr lang="en-GB" sz="2100" dirty="0" smtClean="0"/>
              <a:t>a ‘drop out’ drug subculture of those who fail in legitimate and illegitimate opportunity structures.</a:t>
            </a:r>
          </a:p>
          <a:p>
            <a:pPr marL="0" indent="0">
              <a:buNone/>
            </a:pPr>
            <a:r>
              <a:rPr lang="en-GB" sz="2100" b="1" u="sng" dirty="0" smtClean="0">
                <a:solidFill>
                  <a:srgbClr val="002060"/>
                </a:solidFill>
              </a:rPr>
              <a:t>Labelling theory:</a:t>
            </a:r>
          </a:p>
          <a:p>
            <a:r>
              <a:rPr lang="en-GB" sz="2100" dirty="0" smtClean="0"/>
              <a:t>They reject the view that official statistics are a useful resource for sociologists that give a valid picture of which class commits most crime &amp; they focus on how w/c people become labelled in the first place = they consider the attitudes of social control and their typifications of the ‘ideal criminal’.</a:t>
            </a:r>
          </a:p>
          <a:p>
            <a:r>
              <a:rPr lang="en-GB" sz="2100" dirty="0" smtClean="0"/>
              <a:t>Labelling theorists seen as problem makers because they reject official statistics.</a:t>
            </a:r>
          </a:p>
          <a:p>
            <a:pPr marL="0" indent="0">
              <a:buNone/>
            </a:pPr>
            <a:r>
              <a:rPr lang="en-GB" sz="2100" b="1" u="sng" dirty="0" smtClean="0">
                <a:solidFill>
                  <a:srgbClr val="002060"/>
                </a:solidFill>
              </a:rPr>
              <a:t>Marxists theory:</a:t>
            </a:r>
          </a:p>
          <a:p>
            <a:r>
              <a:rPr lang="en-GB" sz="2100" dirty="0" smtClean="0"/>
              <a:t>Marxists agree with labelling theorists that the law is enforced wrongly against the w/c and thus official statistics cannot be used.</a:t>
            </a:r>
          </a:p>
          <a:p>
            <a:r>
              <a:rPr lang="en-GB" sz="2100" dirty="0" smtClean="0"/>
              <a:t>However, they criticise labelling theorists for ignoring wider structural problems such as capitalism. </a:t>
            </a:r>
          </a:p>
          <a:p>
            <a:pPr marL="0" indent="0">
              <a:buNone/>
            </a:pPr>
            <a:endParaRPr lang="en-GB" sz="1800" dirty="0" smtClean="0">
              <a:solidFill>
                <a:srgbClr val="002060"/>
              </a:solidFill>
            </a:endParaRPr>
          </a:p>
        </p:txBody>
      </p:sp>
    </p:spTree>
    <p:extLst>
      <p:ext uri="{BB962C8B-B14F-4D97-AF65-F5344CB8AC3E}">
        <p14:creationId xmlns:p14="http://schemas.microsoft.com/office/powerpoint/2010/main" val="28813890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27412"/>
            <a:ext cx="10515600" cy="600725"/>
          </a:xfrm>
        </p:spPr>
        <p:txBody>
          <a:bodyPr>
            <a:normAutofit fontScale="90000"/>
          </a:bodyPr>
          <a:lstStyle/>
          <a:p>
            <a:pPr algn="ctr"/>
            <a:r>
              <a:rPr lang="en-GB" b="1" u="sng" dirty="0" smtClean="0">
                <a:solidFill>
                  <a:srgbClr val="FF0000"/>
                </a:solidFill>
              </a:rPr>
              <a:t>MARXISM, CLASS AND CRIME:</a:t>
            </a:r>
            <a:endParaRPr lang="en-GB" dirty="0"/>
          </a:p>
        </p:txBody>
      </p:sp>
      <p:sp>
        <p:nvSpPr>
          <p:cNvPr id="3" name="Content Placeholder 2"/>
          <p:cNvSpPr>
            <a:spLocks noGrp="1"/>
          </p:cNvSpPr>
          <p:nvPr>
            <p:ph sz="half" idx="2"/>
          </p:nvPr>
        </p:nvSpPr>
        <p:spPr>
          <a:xfrm>
            <a:off x="616688" y="1287770"/>
            <a:ext cx="5667153" cy="4645198"/>
          </a:xfrm>
        </p:spPr>
        <p:txBody>
          <a:bodyPr>
            <a:noAutofit/>
          </a:bodyPr>
          <a:lstStyle/>
          <a:p>
            <a:pPr lvl="0"/>
            <a:r>
              <a:rPr lang="en-GB" sz="1800" dirty="0"/>
              <a:t>Crime is inevitable because capitalism by its very </a:t>
            </a:r>
            <a:r>
              <a:rPr lang="en-GB" sz="1800" dirty="0" smtClean="0"/>
              <a:t>nature causes </a:t>
            </a:r>
            <a:r>
              <a:rPr lang="en-GB" sz="1800" dirty="0"/>
              <a:t>crime. It is based on the exploitation of the working class and this may give rise to crime: </a:t>
            </a:r>
          </a:p>
          <a:p>
            <a:pPr lvl="0"/>
            <a:r>
              <a:rPr lang="en-GB" sz="1800" dirty="0"/>
              <a:t>Poverty may mean that crime is the only way the working class can survive. </a:t>
            </a:r>
          </a:p>
          <a:p>
            <a:pPr lvl="0"/>
            <a:r>
              <a:rPr lang="en-GB" sz="1800" dirty="0"/>
              <a:t>Crime may be the only way they can obtain the consumer goods they are encouraged by advertising to buy, resulting in utilitarian crimes such as theft. </a:t>
            </a:r>
          </a:p>
          <a:p>
            <a:pPr lvl="0"/>
            <a:r>
              <a:rPr lang="en-GB" sz="1800" dirty="0"/>
              <a:t>Alienation and lack of control over their lives may lead to frustration and aggression, resulting in non-utilitarian crimes such as violence and vandalism. </a:t>
            </a:r>
          </a:p>
          <a:p>
            <a:pPr lvl="0"/>
            <a:r>
              <a:rPr lang="en-GB" sz="1800" dirty="0"/>
              <a:t>Crime is not confined to the working class. Capitalism encourages capitalists to commit </a:t>
            </a:r>
            <a:r>
              <a:rPr lang="en-GB" sz="1800" b="1" dirty="0"/>
              <a:t>white-collar</a:t>
            </a:r>
            <a:r>
              <a:rPr lang="en-GB" sz="1800" dirty="0"/>
              <a:t> and </a:t>
            </a:r>
            <a:r>
              <a:rPr lang="en-GB" sz="1800" b="1" dirty="0"/>
              <a:t>corporate </a:t>
            </a:r>
            <a:r>
              <a:rPr lang="en-GB" sz="1800" b="1" dirty="0" smtClean="0"/>
              <a:t>crimes</a:t>
            </a:r>
            <a:r>
              <a:rPr lang="en-GB" sz="1800" dirty="0"/>
              <a:t> </a:t>
            </a:r>
            <a:r>
              <a:rPr lang="en-GB" sz="1800" dirty="0" smtClean="0"/>
              <a:t>– because it is competitive etc.</a:t>
            </a:r>
            <a:endParaRPr lang="en-GB" sz="1800" dirty="0"/>
          </a:p>
          <a:p>
            <a:pPr lvl="0"/>
            <a:r>
              <a:rPr lang="en-GB" sz="1800" b="1" dirty="0"/>
              <a:t>Gordon (1976)</a:t>
            </a:r>
            <a:r>
              <a:rPr lang="en-GB" sz="1800" dirty="0"/>
              <a:t>: Crime is a rational response to the capitalist system and is found in all social classes. </a:t>
            </a:r>
          </a:p>
        </p:txBody>
      </p:sp>
      <p:sp>
        <p:nvSpPr>
          <p:cNvPr id="7" name="Text Placeholder 6"/>
          <p:cNvSpPr>
            <a:spLocks noGrp="1"/>
          </p:cNvSpPr>
          <p:nvPr>
            <p:ph type="body" sz="quarter" idx="3"/>
          </p:nvPr>
        </p:nvSpPr>
        <p:spPr>
          <a:xfrm>
            <a:off x="6484015" y="855682"/>
            <a:ext cx="4796760" cy="432087"/>
          </a:xfrm>
        </p:spPr>
        <p:txBody>
          <a:bodyPr>
            <a:normAutofit/>
          </a:bodyPr>
          <a:lstStyle/>
          <a:p>
            <a:r>
              <a:rPr lang="en-GB" sz="2200" u="sng" dirty="0" smtClean="0">
                <a:solidFill>
                  <a:srgbClr val="002060"/>
                </a:solidFill>
              </a:rPr>
              <a:t>THE STATE AND LAW MAKING:</a:t>
            </a:r>
            <a:endParaRPr lang="en-GB" sz="2200" u="sng" dirty="0">
              <a:solidFill>
                <a:srgbClr val="002060"/>
              </a:solidFill>
            </a:endParaRPr>
          </a:p>
        </p:txBody>
      </p:sp>
      <p:sp>
        <p:nvSpPr>
          <p:cNvPr id="8" name="Content Placeholder 7"/>
          <p:cNvSpPr>
            <a:spLocks noGrp="1"/>
          </p:cNvSpPr>
          <p:nvPr>
            <p:ph sz="quarter" idx="4"/>
          </p:nvPr>
        </p:nvSpPr>
        <p:spPr>
          <a:xfrm>
            <a:off x="6484015" y="1315314"/>
            <a:ext cx="5100062" cy="5234342"/>
          </a:xfrm>
        </p:spPr>
        <p:txBody>
          <a:bodyPr>
            <a:normAutofit fontScale="77500" lnSpcReduction="20000"/>
          </a:bodyPr>
          <a:lstStyle/>
          <a:p>
            <a:r>
              <a:rPr lang="en-GB" dirty="0"/>
              <a:t>Law making and law enforcement only serve the interests of the capitalist class</a:t>
            </a:r>
            <a:r>
              <a:rPr lang="en-GB" dirty="0" smtClean="0"/>
              <a:t>.</a:t>
            </a:r>
          </a:p>
          <a:p>
            <a:r>
              <a:rPr lang="en-GB" b="1" dirty="0"/>
              <a:t>Chambliss (1975)</a:t>
            </a:r>
            <a:r>
              <a:rPr lang="en-GB" dirty="0"/>
              <a:t>: laws to protect private property are the cornerstone of the capitalist economy. </a:t>
            </a:r>
            <a:endParaRPr lang="en-GB" dirty="0" smtClean="0"/>
          </a:p>
          <a:p>
            <a:r>
              <a:rPr lang="en-GB" dirty="0"/>
              <a:t>The ruling class also have the power to prevent the introduction of laws that would threaten their interests</a:t>
            </a:r>
            <a:r>
              <a:rPr lang="en-GB" dirty="0" smtClean="0"/>
              <a:t>.</a:t>
            </a:r>
          </a:p>
          <a:p>
            <a:r>
              <a:rPr lang="en-GB" b="1" dirty="0" smtClean="0"/>
              <a:t>Selective enforcement: Snider </a:t>
            </a:r>
            <a:r>
              <a:rPr lang="en-GB" b="1" dirty="0"/>
              <a:t>(1993): </a:t>
            </a:r>
            <a:r>
              <a:rPr lang="en-GB" dirty="0"/>
              <a:t>The capitalist state is reluctant to pass laws that regulate the activities of businesses or threaten their profitability. Powerless groups such as the working class and ethnic minorities are criminalized and the police and courts tend to ignore the crimes of the powerful</a:t>
            </a:r>
            <a:r>
              <a:rPr lang="en-GB" dirty="0" smtClean="0"/>
              <a:t>.</a:t>
            </a:r>
          </a:p>
          <a:p>
            <a:pPr marL="0" indent="0">
              <a:buNone/>
            </a:pPr>
            <a:r>
              <a:rPr lang="en-GB" dirty="0" smtClean="0"/>
              <a:t> </a:t>
            </a:r>
          </a:p>
          <a:p>
            <a:endParaRPr lang="en-GB" dirty="0"/>
          </a:p>
        </p:txBody>
      </p:sp>
      <p:sp>
        <p:nvSpPr>
          <p:cNvPr id="9" name="Text Placeholder 6"/>
          <p:cNvSpPr>
            <a:spLocks noGrp="1"/>
          </p:cNvSpPr>
          <p:nvPr>
            <p:ph type="body" sz="quarter" idx="3"/>
          </p:nvPr>
        </p:nvSpPr>
        <p:spPr>
          <a:xfrm>
            <a:off x="616689" y="855682"/>
            <a:ext cx="4940572" cy="432087"/>
          </a:xfrm>
        </p:spPr>
        <p:txBody>
          <a:bodyPr>
            <a:normAutofit/>
          </a:bodyPr>
          <a:lstStyle/>
          <a:p>
            <a:r>
              <a:rPr lang="en-GB" sz="2200" u="sng" dirty="0" smtClean="0">
                <a:solidFill>
                  <a:srgbClr val="002060"/>
                </a:solidFill>
              </a:rPr>
              <a:t>CRIMINOGENIC CAPITALISM:</a:t>
            </a:r>
            <a:endParaRPr lang="en-GB" sz="2200" u="sng" dirty="0">
              <a:solidFill>
                <a:srgbClr val="002060"/>
              </a:solidFill>
            </a:endParaRPr>
          </a:p>
        </p:txBody>
      </p:sp>
    </p:spTree>
    <p:extLst>
      <p:ext uri="{BB962C8B-B14F-4D97-AF65-F5344CB8AC3E}">
        <p14:creationId xmlns:p14="http://schemas.microsoft.com/office/powerpoint/2010/main" val="8522753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2139" y="471549"/>
            <a:ext cx="6145618" cy="474749"/>
          </a:xfrm>
        </p:spPr>
        <p:txBody>
          <a:bodyPr>
            <a:normAutofit/>
          </a:bodyPr>
          <a:lstStyle/>
          <a:p>
            <a:r>
              <a:rPr lang="en-GB" u="sng" dirty="0" smtClean="0">
                <a:solidFill>
                  <a:srgbClr val="002060"/>
                </a:solidFill>
              </a:rPr>
              <a:t>IDEOLOGICAL FUNCTIONS OF CRIME AND LAW:</a:t>
            </a:r>
            <a:endParaRPr lang="en-GB" u="sng" dirty="0">
              <a:solidFill>
                <a:srgbClr val="002060"/>
              </a:solidFill>
            </a:endParaRPr>
          </a:p>
        </p:txBody>
      </p:sp>
      <p:sp>
        <p:nvSpPr>
          <p:cNvPr id="4" name="Content Placeholder 3"/>
          <p:cNvSpPr>
            <a:spLocks noGrp="1"/>
          </p:cNvSpPr>
          <p:nvPr>
            <p:ph sz="half" idx="2"/>
          </p:nvPr>
        </p:nvSpPr>
        <p:spPr>
          <a:xfrm>
            <a:off x="457198" y="1046251"/>
            <a:ext cx="6060559" cy="5250641"/>
          </a:xfrm>
        </p:spPr>
        <p:txBody>
          <a:bodyPr>
            <a:normAutofit fontScale="62500" lnSpcReduction="20000"/>
          </a:bodyPr>
          <a:lstStyle/>
          <a:p>
            <a:r>
              <a:rPr lang="en-GB" dirty="0" smtClean="0"/>
              <a:t>The law, crime and criminals also perform an ideological function for capitalism – laws are occasionally passed that seem to </a:t>
            </a:r>
          </a:p>
          <a:p>
            <a:r>
              <a:rPr lang="en-GB" b="1" dirty="0" smtClean="0"/>
              <a:t>Pearce</a:t>
            </a:r>
            <a:r>
              <a:rPr lang="en-GB" dirty="0" smtClean="0"/>
              <a:t> </a:t>
            </a:r>
            <a:r>
              <a:rPr lang="en-GB" dirty="0"/>
              <a:t>– caring face of capitalism - laws often benefit the ruling class when LOOKING like they help the working class, such as safety laws which actually keep workers healthy to keep working for low </a:t>
            </a:r>
            <a:r>
              <a:rPr lang="en-GB" dirty="0" smtClean="0"/>
              <a:t>wages </a:t>
            </a:r>
            <a:r>
              <a:rPr lang="en-GB" dirty="0"/>
              <a:t>= </a:t>
            </a:r>
            <a:r>
              <a:rPr lang="en-GB" dirty="0" smtClean="0"/>
              <a:t>makes capitalists </a:t>
            </a:r>
            <a:r>
              <a:rPr lang="en-GB" dirty="0"/>
              <a:t>look </a:t>
            </a:r>
            <a:r>
              <a:rPr lang="en-GB" dirty="0" smtClean="0"/>
              <a:t>caring.</a:t>
            </a:r>
          </a:p>
          <a:p>
            <a:r>
              <a:rPr lang="en-GB" dirty="0" smtClean="0"/>
              <a:t>The state enforces the laws selectively – crime appears to be largely a working class phenomenon (divides working class by encouraging workers to blame criminals rather than capitalism).</a:t>
            </a:r>
          </a:p>
          <a:p>
            <a:r>
              <a:rPr lang="en-GB" dirty="0" smtClean="0"/>
              <a:t>The media and criminologists portray criminals as disturbed individuals = when capitalism makes them criminals.</a:t>
            </a:r>
          </a:p>
          <a:p>
            <a:pPr marL="0" indent="0">
              <a:buNone/>
            </a:pPr>
            <a:r>
              <a:rPr lang="en-GB" b="1" u="sng" dirty="0" smtClean="0"/>
              <a:t>Evaluation of Marxism:</a:t>
            </a:r>
          </a:p>
          <a:p>
            <a:r>
              <a:rPr lang="en-GB" dirty="0" smtClean="0"/>
              <a:t>It largely ignores the relationship between crime and non-class inequalities such as ethnicity and gender.</a:t>
            </a:r>
          </a:p>
          <a:p>
            <a:r>
              <a:rPr lang="en-GB" dirty="0" smtClean="0"/>
              <a:t>It is too deterministic and over-predicts the amount of crime of the w/c – not all poor people commit crimes, despite their needs.</a:t>
            </a:r>
          </a:p>
          <a:p>
            <a:r>
              <a:rPr lang="en-GB" dirty="0" smtClean="0"/>
              <a:t>The criminal justice system does sometimes act against the capitalist class, for example, the court prosecuting businesses.</a:t>
            </a:r>
            <a:endParaRPr lang="en-GB" dirty="0"/>
          </a:p>
          <a:p>
            <a:endParaRPr lang="en-GB" dirty="0" smtClean="0"/>
          </a:p>
        </p:txBody>
      </p:sp>
      <p:pic>
        <p:nvPicPr>
          <p:cNvPr id="5" name="Content Placeholder 4"/>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7031012" y="946298"/>
            <a:ext cx="3615836" cy="4637310"/>
          </a:xfrm>
        </p:spPr>
      </p:pic>
    </p:spTree>
    <p:extLst>
      <p:ext uri="{BB962C8B-B14F-4D97-AF65-F5344CB8AC3E}">
        <p14:creationId xmlns:p14="http://schemas.microsoft.com/office/powerpoint/2010/main" val="31734454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6661" y="259772"/>
            <a:ext cx="10515600" cy="477982"/>
          </a:xfrm>
        </p:spPr>
        <p:txBody>
          <a:bodyPr>
            <a:noAutofit/>
          </a:bodyPr>
          <a:lstStyle/>
          <a:p>
            <a:pPr algn="ctr"/>
            <a:r>
              <a:rPr lang="en-GB" sz="3200" b="1" u="sng" dirty="0" smtClean="0">
                <a:solidFill>
                  <a:srgbClr val="FF0000"/>
                </a:solidFill>
              </a:rPr>
              <a:t>NEO-MARXISM – CRITICAL CRIMINOLOGY:</a:t>
            </a:r>
            <a:endParaRPr lang="en-GB" sz="3200" dirty="0"/>
          </a:p>
        </p:txBody>
      </p:sp>
      <p:sp>
        <p:nvSpPr>
          <p:cNvPr id="3" name="Content Placeholder 2"/>
          <p:cNvSpPr>
            <a:spLocks noGrp="1"/>
          </p:cNvSpPr>
          <p:nvPr>
            <p:ph sz="half" idx="2"/>
          </p:nvPr>
        </p:nvSpPr>
        <p:spPr>
          <a:xfrm>
            <a:off x="249383" y="924790"/>
            <a:ext cx="11710554" cy="5725391"/>
          </a:xfrm>
        </p:spPr>
        <p:txBody>
          <a:bodyPr numCol="2">
            <a:normAutofit fontScale="77500" lnSpcReduction="20000"/>
          </a:bodyPr>
          <a:lstStyle/>
          <a:p>
            <a:r>
              <a:rPr lang="en-GB" sz="1800" dirty="0" smtClean="0"/>
              <a:t>Neo-Marxists are influenced by Marxism – but combine ideas from labelling theory = most important critical criminologists are Taylor, Paul Walton and Jock Young (1973)</a:t>
            </a:r>
          </a:p>
          <a:p>
            <a:r>
              <a:rPr lang="en-GB" sz="1800" dirty="0" smtClean="0"/>
              <a:t>Taylor et al agrees with Marxists stating: </a:t>
            </a:r>
          </a:p>
          <a:p>
            <a:pPr marL="0" indent="0">
              <a:buNone/>
            </a:pPr>
            <a:r>
              <a:rPr lang="en-GB" sz="1800" dirty="0" smtClean="0"/>
              <a:t>1. Capitalist society is based on exploitation and class conflict and inequalities between rich and the poor.</a:t>
            </a:r>
          </a:p>
          <a:p>
            <a:pPr marL="0" indent="0">
              <a:buNone/>
            </a:pPr>
            <a:r>
              <a:rPr lang="en-GB" sz="1800" dirty="0" smtClean="0"/>
              <a:t>2. The state enforces law benefiting the ruling class.</a:t>
            </a:r>
          </a:p>
          <a:p>
            <a:pPr marL="0" indent="0">
              <a:buNone/>
            </a:pPr>
            <a:r>
              <a:rPr lang="en-GB" sz="1800" dirty="0" smtClean="0"/>
              <a:t>3. Capitalism should be replaced by a classless society – there should be communism.</a:t>
            </a:r>
          </a:p>
          <a:p>
            <a:r>
              <a:rPr lang="en-GB" sz="1800" dirty="0" smtClean="0"/>
              <a:t>However, Taylor et al also differ from many other Marxists – they call themselves critical criminology.</a:t>
            </a:r>
          </a:p>
          <a:p>
            <a:pPr marL="0" indent="0">
              <a:buNone/>
            </a:pPr>
            <a:r>
              <a:rPr lang="en-GB" sz="1800" b="1" u="sng" dirty="0" smtClean="0">
                <a:solidFill>
                  <a:srgbClr val="002060"/>
                </a:solidFill>
              </a:rPr>
              <a:t>Anti-determinism: </a:t>
            </a:r>
          </a:p>
          <a:p>
            <a:r>
              <a:rPr lang="en-GB" sz="1800" dirty="0" smtClean="0"/>
              <a:t>Taylor et al argues Marxism is deterministic in believing workers commit crime because of economic necessity.</a:t>
            </a:r>
          </a:p>
          <a:p>
            <a:r>
              <a:rPr lang="en-GB" sz="1800" dirty="0" smtClean="0"/>
              <a:t>They reject theories that use external factors such as anomie, subcultures or labelling as well as biological or psychological factors.</a:t>
            </a:r>
          </a:p>
          <a:p>
            <a:r>
              <a:rPr lang="en-GB" sz="1800" dirty="0" smtClean="0"/>
              <a:t>Instead Taylor et al takes a voluntaristic view – we have free will to choose how we act – the opposite to determinism. </a:t>
            </a:r>
          </a:p>
          <a:p>
            <a:r>
              <a:rPr lang="en-GB" sz="1800" dirty="0" smtClean="0"/>
              <a:t>They see crime as a meaningful action that is chosen by the actor committing the crime.</a:t>
            </a:r>
          </a:p>
          <a:p>
            <a:r>
              <a:rPr lang="en-GB" sz="1800" dirty="0" smtClean="0"/>
              <a:t>They believe crime has a political motive, like taking from the rich and giving to the poor.</a:t>
            </a:r>
          </a:p>
          <a:p>
            <a:r>
              <a:rPr lang="en-GB" sz="1800" dirty="0" smtClean="0"/>
              <a:t>Criminals are not passive puppets whose actions are shaped by capitalism.</a:t>
            </a:r>
          </a:p>
          <a:p>
            <a:pPr marL="0" indent="0">
              <a:buNone/>
            </a:pPr>
            <a:r>
              <a:rPr lang="en-GB" sz="1800" b="1" u="sng" dirty="0" smtClean="0">
                <a:solidFill>
                  <a:srgbClr val="002060"/>
                </a:solidFill>
              </a:rPr>
              <a:t>A fully social theory of deviance:</a:t>
            </a:r>
          </a:p>
          <a:p>
            <a:r>
              <a:rPr lang="en-GB" sz="1800" dirty="0" smtClean="0"/>
              <a:t>Taylor et al aim to create a “fully social theory of deviance” – an explanation of crime and deviance that would change the way it is perceived. </a:t>
            </a:r>
          </a:p>
          <a:p>
            <a:r>
              <a:rPr lang="en-GB" sz="1800" dirty="0" smtClean="0"/>
              <a:t>Ideas </a:t>
            </a:r>
            <a:r>
              <a:rPr lang="en-GB" sz="1800" dirty="0"/>
              <a:t>from both traditional Marxism (unequal distribution of wealth) and interactionism/labelling (meaning of deviant act and effects of a deviant </a:t>
            </a:r>
            <a:r>
              <a:rPr lang="en-GB" sz="1800" dirty="0" smtClean="0"/>
              <a:t>label) </a:t>
            </a:r>
          </a:p>
          <a:p>
            <a:r>
              <a:rPr lang="en-GB" sz="1800" dirty="0" smtClean="0"/>
              <a:t>The theory of deviance needs </a:t>
            </a:r>
            <a:r>
              <a:rPr lang="en-GB" sz="1800" b="1" dirty="0" smtClean="0"/>
              <a:t>to unite 6 aspects:</a:t>
            </a:r>
          </a:p>
          <a:p>
            <a:pPr marL="0" indent="0">
              <a:buNone/>
            </a:pPr>
            <a:r>
              <a:rPr lang="en-GB" sz="1800" b="1" dirty="0" smtClean="0"/>
              <a:t>1. Wider </a:t>
            </a:r>
            <a:r>
              <a:rPr lang="en-GB" sz="1800" b="1" dirty="0"/>
              <a:t>origins of a deviant act</a:t>
            </a:r>
            <a:endParaRPr lang="en-GB" sz="1800" dirty="0"/>
          </a:p>
          <a:p>
            <a:pPr marL="0" lvl="0" indent="0">
              <a:buNone/>
            </a:pPr>
            <a:r>
              <a:rPr lang="en-GB" sz="1800" b="1" dirty="0" smtClean="0"/>
              <a:t>2. Immediate </a:t>
            </a:r>
            <a:r>
              <a:rPr lang="en-GB" sz="1800" b="1" dirty="0"/>
              <a:t>origins of a deviant act</a:t>
            </a:r>
            <a:endParaRPr lang="en-GB" sz="1800" dirty="0"/>
          </a:p>
          <a:p>
            <a:pPr marL="0" lvl="0" indent="0">
              <a:buNone/>
            </a:pPr>
            <a:r>
              <a:rPr lang="en-GB" sz="1800" b="1" dirty="0" smtClean="0"/>
              <a:t>3. The </a:t>
            </a:r>
            <a:r>
              <a:rPr lang="en-GB" sz="1800" b="1" dirty="0"/>
              <a:t>act itself</a:t>
            </a:r>
            <a:endParaRPr lang="en-GB" sz="1800" dirty="0"/>
          </a:p>
          <a:p>
            <a:pPr marL="0" lvl="0" indent="0">
              <a:buNone/>
            </a:pPr>
            <a:r>
              <a:rPr lang="en-GB" sz="1800" b="1" dirty="0" smtClean="0"/>
              <a:t>4. Immediate </a:t>
            </a:r>
            <a:r>
              <a:rPr lang="en-GB" sz="1800" b="1" dirty="0"/>
              <a:t>origins of social reaction</a:t>
            </a:r>
            <a:endParaRPr lang="en-GB" sz="1800" dirty="0"/>
          </a:p>
          <a:p>
            <a:pPr marL="0" lvl="0" indent="0">
              <a:buNone/>
            </a:pPr>
            <a:r>
              <a:rPr lang="en-GB" sz="1800" b="1" dirty="0" smtClean="0"/>
              <a:t>5. Wider </a:t>
            </a:r>
            <a:r>
              <a:rPr lang="en-GB" sz="1800" b="1" dirty="0"/>
              <a:t>origins of social reaction</a:t>
            </a:r>
            <a:endParaRPr lang="en-GB" sz="1800" dirty="0"/>
          </a:p>
          <a:p>
            <a:pPr marL="0" lvl="0" indent="0">
              <a:buNone/>
            </a:pPr>
            <a:r>
              <a:rPr lang="en-GB" sz="1800" b="1" dirty="0" smtClean="0"/>
              <a:t>6. The </a:t>
            </a:r>
            <a:r>
              <a:rPr lang="en-GB" sz="1800" b="1" dirty="0"/>
              <a:t>effects of labelling</a:t>
            </a:r>
            <a:endParaRPr lang="en-GB" sz="1800" dirty="0"/>
          </a:p>
          <a:p>
            <a:r>
              <a:rPr lang="en-GB" sz="1800" dirty="0"/>
              <a:t>Taylor says that these 6 aspects are interrelated and make the one unified theory work.</a:t>
            </a:r>
          </a:p>
          <a:p>
            <a:pPr marL="0" indent="0">
              <a:buNone/>
            </a:pPr>
            <a:r>
              <a:rPr lang="en-GB" sz="1800" b="1" dirty="0" smtClean="0"/>
              <a:t>Evaluation:</a:t>
            </a:r>
          </a:p>
          <a:p>
            <a:r>
              <a:rPr lang="en-GB" sz="1600" dirty="0"/>
              <a:t>Feminists say that its gender blind, ignoring female crime</a:t>
            </a:r>
          </a:p>
          <a:p>
            <a:r>
              <a:rPr lang="en-GB" sz="1600" dirty="0"/>
              <a:t>Left Realists say it romanticises working class crimes, making it look like Robin Hood heroes</a:t>
            </a:r>
          </a:p>
          <a:p>
            <a:r>
              <a:rPr lang="en-GB" sz="1600" dirty="0"/>
              <a:t>They ignore how serious working class crime actually is</a:t>
            </a:r>
          </a:p>
          <a:p>
            <a:r>
              <a:rPr lang="en-GB" sz="1600" dirty="0"/>
              <a:t>Without capitalism, society would have a lack of structure and would crumble</a:t>
            </a:r>
            <a:r>
              <a:rPr lang="en-GB" sz="1600" dirty="0" smtClean="0"/>
              <a:t>.</a:t>
            </a:r>
            <a:endParaRPr lang="en-GB" sz="1800" dirty="0" smtClean="0"/>
          </a:p>
          <a:p>
            <a:endParaRPr lang="en-GB" sz="1800" dirty="0" smtClean="0"/>
          </a:p>
        </p:txBody>
      </p:sp>
    </p:spTree>
    <p:extLst>
      <p:ext uri="{BB962C8B-B14F-4D97-AF65-F5344CB8AC3E}">
        <p14:creationId xmlns:p14="http://schemas.microsoft.com/office/powerpoint/2010/main" val="66370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TOPIC 1: </a:t>
            </a:r>
            <a:r>
              <a:rPr lang="en-GB" dirty="0" smtClean="0"/>
              <a:t>FUNCTIONALIST, STRAIN AND SUBCULTURAL THEORISTS</a:t>
            </a:r>
            <a:endParaRPr lang="en-GB" dirty="0"/>
          </a:p>
        </p:txBody>
      </p:sp>
      <p:sp>
        <p:nvSpPr>
          <p:cNvPr id="3" name="Text Placeholder 2"/>
          <p:cNvSpPr>
            <a:spLocks noGrp="1"/>
          </p:cNvSpPr>
          <p:nvPr>
            <p:ph type="body" idx="1"/>
          </p:nvPr>
        </p:nvSpPr>
        <p:spPr/>
        <p:txBody>
          <a:bodyPr/>
          <a:lstStyle/>
          <a:p>
            <a:r>
              <a:rPr lang="en-GB" dirty="0" smtClean="0"/>
              <a:t>EXAM REVISION</a:t>
            </a:r>
            <a:endParaRPr lang="en-GB" dirty="0"/>
          </a:p>
        </p:txBody>
      </p:sp>
    </p:spTree>
    <p:extLst>
      <p:ext uri="{BB962C8B-B14F-4D97-AF65-F5344CB8AC3E}">
        <p14:creationId xmlns:p14="http://schemas.microsoft.com/office/powerpoint/2010/main" val="24900645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27412"/>
            <a:ext cx="10515600" cy="600725"/>
          </a:xfrm>
        </p:spPr>
        <p:txBody>
          <a:bodyPr>
            <a:normAutofit/>
          </a:bodyPr>
          <a:lstStyle/>
          <a:p>
            <a:pPr algn="ctr"/>
            <a:r>
              <a:rPr lang="en-GB" sz="3200" b="1" u="sng" dirty="0" smtClean="0">
                <a:solidFill>
                  <a:srgbClr val="FF0000"/>
                </a:solidFill>
              </a:rPr>
              <a:t>CRIMES OF THE POWERFUL:</a:t>
            </a:r>
            <a:endParaRPr lang="en-GB" sz="3200" dirty="0"/>
          </a:p>
        </p:txBody>
      </p:sp>
      <p:sp>
        <p:nvSpPr>
          <p:cNvPr id="3" name="Content Placeholder 2"/>
          <p:cNvSpPr>
            <a:spLocks noGrp="1"/>
          </p:cNvSpPr>
          <p:nvPr>
            <p:ph sz="half" idx="2"/>
          </p:nvPr>
        </p:nvSpPr>
        <p:spPr>
          <a:xfrm>
            <a:off x="311728" y="1287770"/>
            <a:ext cx="5413664" cy="4645198"/>
          </a:xfrm>
        </p:spPr>
        <p:txBody>
          <a:bodyPr>
            <a:noAutofit/>
          </a:bodyPr>
          <a:lstStyle/>
          <a:p>
            <a:pPr lvl="0"/>
            <a:r>
              <a:rPr lang="en-GB" sz="1800" dirty="0" smtClean="0"/>
              <a:t>Edwin Sutherland devised the term ‘white collar crime’ in 1949 = it means a crime is committed by a person of high status, in course of his occupation.</a:t>
            </a:r>
          </a:p>
          <a:p>
            <a:pPr lvl="0"/>
            <a:r>
              <a:rPr lang="en-GB" sz="1800" dirty="0" smtClean="0"/>
              <a:t>Sutherland wants to show m/c workers commit crimes too, he shows 2 types of crimes:</a:t>
            </a:r>
          </a:p>
          <a:p>
            <a:pPr marL="342900" lvl="0" indent="-342900">
              <a:buAutoNum type="arabicPeriod"/>
            </a:pPr>
            <a:r>
              <a:rPr lang="en-GB" sz="1800" b="1" dirty="0" smtClean="0"/>
              <a:t>Occupational crime:</a:t>
            </a:r>
            <a:r>
              <a:rPr lang="en-GB" sz="1800" dirty="0" smtClean="0"/>
              <a:t> committed by employees simply for their own gain </a:t>
            </a:r>
          </a:p>
          <a:p>
            <a:pPr marL="342900" lvl="0" indent="-342900">
              <a:buAutoNum type="arabicPeriod"/>
            </a:pPr>
            <a:r>
              <a:rPr lang="en-GB" sz="1800" b="1" dirty="0" smtClean="0"/>
              <a:t>Corporate crime:</a:t>
            </a:r>
            <a:r>
              <a:rPr lang="en-GB" sz="1800" dirty="0" smtClean="0"/>
              <a:t> committed by employees for their organisation, in pursuit of its goal, </a:t>
            </a:r>
            <a:r>
              <a:rPr lang="en-GB" sz="1800" dirty="0" err="1" smtClean="0"/>
              <a:t>e.g</a:t>
            </a:r>
            <a:r>
              <a:rPr lang="en-GB" sz="1800" dirty="0" smtClean="0"/>
              <a:t> deliberately miss – selling products to increase company profit.</a:t>
            </a:r>
          </a:p>
          <a:p>
            <a:r>
              <a:rPr lang="en-GB" sz="1800" dirty="0" smtClean="0"/>
              <a:t>Many harms of the powerful do not break the law = for example, breaking codes of practice – thus to overcome this problem, </a:t>
            </a:r>
            <a:r>
              <a:rPr lang="en-GB" sz="1800" b="1" dirty="0" smtClean="0"/>
              <a:t>Pearce and Tombs (2003)</a:t>
            </a:r>
            <a:r>
              <a:rPr lang="en-GB" sz="1800" dirty="0" smtClean="0"/>
              <a:t> state corporate crime is an illegal act, deliberately done to help a business succeed.</a:t>
            </a:r>
          </a:p>
          <a:p>
            <a:r>
              <a:rPr lang="en-GB" sz="1800" b="1" dirty="0" smtClean="0"/>
              <a:t>Tombs (2013) </a:t>
            </a:r>
            <a:r>
              <a:rPr lang="en-GB" sz="1800" dirty="0" smtClean="0"/>
              <a:t>argues it depends on who has the power to define an act – powerful corporations can influence the law so their actions are not criminalised.</a:t>
            </a:r>
            <a:endParaRPr lang="en-GB" sz="1800" dirty="0"/>
          </a:p>
        </p:txBody>
      </p:sp>
      <p:sp>
        <p:nvSpPr>
          <p:cNvPr id="7" name="Text Placeholder 6"/>
          <p:cNvSpPr>
            <a:spLocks noGrp="1"/>
          </p:cNvSpPr>
          <p:nvPr>
            <p:ph type="body" sz="quarter" idx="3"/>
          </p:nvPr>
        </p:nvSpPr>
        <p:spPr>
          <a:xfrm>
            <a:off x="5891646" y="828137"/>
            <a:ext cx="5611002" cy="432087"/>
          </a:xfrm>
        </p:spPr>
        <p:txBody>
          <a:bodyPr>
            <a:normAutofit/>
          </a:bodyPr>
          <a:lstStyle/>
          <a:p>
            <a:r>
              <a:rPr lang="en-GB" sz="2200" u="sng" dirty="0" smtClean="0">
                <a:solidFill>
                  <a:srgbClr val="002060"/>
                </a:solidFill>
              </a:rPr>
              <a:t>THE SCALE AND TYPES OF COPORATE CRIME:</a:t>
            </a:r>
            <a:endParaRPr lang="en-GB" sz="2200" u="sng" dirty="0">
              <a:solidFill>
                <a:srgbClr val="002060"/>
              </a:solidFill>
            </a:endParaRPr>
          </a:p>
        </p:txBody>
      </p:sp>
      <p:sp>
        <p:nvSpPr>
          <p:cNvPr id="8" name="Content Placeholder 7"/>
          <p:cNvSpPr>
            <a:spLocks noGrp="1"/>
          </p:cNvSpPr>
          <p:nvPr>
            <p:ph sz="quarter" idx="4"/>
          </p:nvPr>
        </p:nvSpPr>
        <p:spPr>
          <a:xfrm>
            <a:off x="5891646" y="1315314"/>
            <a:ext cx="5870864" cy="5234342"/>
          </a:xfrm>
        </p:spPr>
        <p:txBody>
          <a:bodyPr>
            <a:normAutofit fontScale="47500" lnSpcReduction="20000"/>
          </a:bodyPr>
          <a:lstStyle/>
          <a:p>
            <a:r>
              <a:rPr lang="en-GB" dirty="0" smtClean="0"/>
              <a:t>White collar crimes and corporate crimes do far more harm than street crimes. </a:t>
            </a:r>
          </a:p>
          <a:p>
            <a:r>
              <a:rPr lang="en-GB" b="1" dirty="0" smtClean="0"/>
              <a:t>Tombs (2013) </a:t>
            </a:r>
            <a:r>
              <a:rPr lang="en-GB" dirty="0" smtClean="0"/>
              <a:t>argues corporate crime has big costs, physical (deaths, injuries and illnesses), environmental (pollution) and economic (consumers, workers, taxpayers and government).</a:t>
            </a:r>
          </a:p>
          <a:p>
            <a:r>
              <a:rPr lang="en-GB" dirty="0" smtClean="0"/>
              <a:t>Corporate crimes have wide range of acts and omissions, including the following:</a:t>
            </a:r>
          </a:p>
          <a:p>
            <a:pPr marL="514350" indent="-514350">
              <a:buAutoNum type="arabicPeriod"/>
            </a:pPr>
            <a:r>
              <a:rPr lang="en-GB" b="1" dirty="0" smtClean="0"/>
              <a:t>Financial crimes: </a:t>
            </a:r>
            <a:r>
              <a:rPr lang="en-GB" dirty="0" smtClean="0"/>
              <a:t>tax evasion, bribery, money laundering and illegal accounting. Victims include other companies, tax payers and governments.</a:t>
            </a:r>
          </a:p>
          <a:p>
            <a:pPr marL="514350" indent="-514350">
              <a:buAutoNum type="arabicPeriod"/>
            </a:pPr>
            <a:r>
              <a:rPr lang="en-GB" b="1" dirty="0" smtClean="0"/>
              <a:t>Crimes against consumers: </a:t>
            </a:r>
            <a:r>
              <a:rPr lang="en-GB" dirty="0" smtClean="0"/>
              <a:t>false labelling and selling unfit goods.</a:t>
            </a:r>
          </a:p>
          <a:p>
            <a:pPr marL="514350" indent="-514350">
              <a:buAutoNum type="arabicPeriod"/>
            </a:pPr>
            <a:r>
              <a:rPr lang="en-GB" b="1" dirty="0" smtClean="0"/>
              <a:t>Crimes against employees</a:t>
            </a:r>
            <a:r>
              <a:rPr lang="en-GB" dirty="0" smtClean="0"/>
              <a:t>: sexual or racial discrimination. Health and safety for employees. Palmer stated the occupational diseases cause 50,000 deaths a year in the UK.</a:t>
            </a:r>
          </a:p>
          <a:p>
            <a:pPr marL="514350" indent="-514350">
              <a:buAutoNum type="arabicPeriod"/>
            </a:pPr>
            <a:r>
              <a:rPr lang="en-GB" b="1" dirty="0" smtClean="0"/>
              <a:t>Crimes against the environment:</a:t>
            </a:r>
            <a:r>
              <a:rPr lang="en-GB" dirty="0" smtClean="0"/>
              <a:t> illegal pollution of air, water and land, such as toxic waste dumping.</a:t>
            </a:r>
          </a:p>
          <a:p>
            <a:pPr marL="514350" indent="-514350">
              <a:buAutoNum type="arabicPeriod"/>
            </a:pPr>
            <a:r>
              <a:rPr lang="en-GB" b="1" dirty="0" smtClean="0"/>
              <a:t>State-corporate crime: </a:t>
            </a:r>
            <a:r>
              <a:rPr lang="en-GB" dirty="0" smtClean="0"/>
              <a:t>crimes committed when the government and businesses work together to pursue their own goals – Rolls Royce debt and money laundering.</a:t>
            </a:r>
          </a:p>
          <a:p>
            <a:pPr marL="0" indent="0">
              <a:buNone/>
            </a:pPr>
            <a:r>
              <a:rPr lang="en-GB" b="1" dirty="0" smtClean="0"/>
              <a:t>The abuse of trust: </a:t>
            </a:r>
            <a:endParaRPr lang="en-GB" dirty="0" smtClean="0"/>
          </a:p>
          <a:p>
            <a:r>
              <a:rPr lang="en-GB" dirty="0" smtClean="0"/>
              <a:t>High status professionals occupy positions of trust and respectability – Carrabine et al (2014) we entrust our finances, our health and our security and personal health with them – however their position and status give them opportunity to abuse this trust.</a:t>
            </a:r>
          </a:p>
          <a:p>
            <a:r>
              <a:rPr lang="en-GB" dirty="0" smtClean="0"/>
              <a:t>Accountants and lawyers can be employed by criminal organisations to launder criminal funds into legitimate businesses – they can act corruptly by inflating fees, committed forgery, illegally diverting clients’ money.</a:t>
            </a:r>
          </a:p>
          <a:p>
            <a:r>
              <a:rPr lang="en-GB" dirty="0" smtClean="0"/>
              <a:t>Crime of this kind violates the trust that society places in professionals. Sutherland argues this makes corporate crime.</a:t>
            </a:r>
          </a:p>
          <a:p>
            <a:endParaRPr lang="en-GB" dirty="0"/>
          </a:p>
        </p:txBody>
      </p:sp>
      <p:sp>
        <p:nvSpPr>
          <p:cNvPr id="9" name="Text Placeholder 6"/>
          <p:cNvSpPr>
            <a:spLocks noGrp="1"/>
          </p:cNvSpPr>
          <p:nvPr>
            <p:ph type="body" sz="quarter" idx="3"/>
          </p:nvPr>
        </p:nvSpPr>
        <p:spPr>
          <a:xfrm>
            <a:off x="311727" y="855683"/>
            <a:ext cx="4940572" cy="432087"/>
          </a:xfrm>
        </p:spPr>
        <p:txBody>
          <a:bodyPr>
            <a:normAutofit/>
          </a:bodyPr>
          <a:lstStyle/>
          <a:p>
            <a:r>
              <a:rPr lang="en-GB" sz="2200" u="sng" dirty="0" smtClean="0">
                <a:solidFill>
                  <a:srgbClr val="002060"/>
                </a:solidFill>
              </a:rPr>
              <a:t>WHITE COLLAR AND COPORATE CRIME:</a:t>
            </a:r>
            <a:endParaRPr lang="en-GB" sz="2200" u="sng" dirty="0">
              <a:solidFill>
                <a:srgbClr val="002060"/>
              </a:solidFill>
            </a:endParaRPr>
          </a:p>
        </p:txBody>
      </p:sp>
    </p:spTree>
    <p:extLst>
      <p:ext uri="{BB962C8B-B14F-4D97-AF65-F5344CB8AC3E}">
        <p14:creationId xmlns:p14="http://schemas.microsoft.com/office/powerpoint/2010/main" val="9487996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374073" y="664046"/>
            <a:ext cx="5455227" cy="4556521"/>
          </a:xfrm>
        </p:spPr>
        <p:txBody>
          <a:bodyPr>
            <a:noAutofit/>
          </a:bodyPr>
          <a:lstStyle/>
          <a:p>
            <a:r>
              <a:rPr lang="en-GB" sz="1800" dirty="0" smtClean="0"/>
              <a:t>The crimes of the powerful are invisible– even when they are visible, they are not seen as real, for many reasons:</a:t>
            </a:r>
          </a:p>
          <a:p>
            <a:pPr marL="457200" indent="-457200">
              <a:buAutoNum type="arabicPeriod"/>
            </a:pPr>
            <a:r>
              <a:rPr lang="en-GB" sz="1800" b="1" dirty="0" smtClean="0"/>
              <a:t>The media: </a:t>
            </a:r>
            <a:r>
              <a:rPr lang="en-GB" sz="1800" dirty="0" smtClean="0"/>
              <a:t>give very limited media coverage of corporate crime – less people are aware of it, less like to understand it.</a:t>
            </a:r>
          </a:p>
          <a:p>
            <a:pPr marL="457200" indent="-457200">
              <a:buAutoNum type="arabicPeriod"/>
            </a:pPr>
            <a:r>
              <a:rPr lang="en-GB" sz="1800" b="1" dirty="0" smtClean="0"/>
              <a:t>Lack of political will: </a:t>
            </a:r>
            <a:r>
              <a:rPr lang="en-GB" sz="1800" dirty="0" smtClean="0"/>
              <a:t>government / politicians focus on street crime. Home office use crime surveys to tackle ordinary crime, but not corporate.</a:t>
            </a:r>
          </a:p>
          <a:p>
            <a:pPr marL="457200" indent="-457200">
              <a:buAutoNum type="arabicPeriod"/>
            </a:pPr>
            <a:r>
              <a:rPr lang="en-GB" sz="1800" b="1" dirty="0" smtClean="0"/>
              <a:t>The crimes are often complex: </a:t>
            </a:r>
            <a:r>
              <a:rPr lang="en-GB" sz="1800" dirty="0" smtClean="0"/>
              <a:t>law enforcers are often understaffed, under-resourced and lacking technical expertise to investigate effectively.</a:t>
            </a:r>
          </a:p>
          <a:p>
            <a:pPr marL="457200" indent="-457200">
              <a:buAutoNum type="arabicPeriod"/>
            </a:pPr>
            <a:r>
              <a:rPr lang="en-GB" sz="1800" b="1" dirty="0" smtClean="0"/>
              <a:t>De-labelling: </a:t>
            </a:r>
            <a:r>
              <a:rPr lang="en-GB" sz="1800" dirty="0" smtClean="0"/>
              <a:t>for corporate crimes, it is seen as civil not criminal, they are often given fines rather than sentences.</a:t>
            </a:r>
          </a:p>
          <a:p>
            <a:pPr marL="457200" indent="-457200">
              <a:buAutoNum type="arabicPeriod"/>
            </a:pPr>
            <a:r>
              <a:rPr lang="en-GB" sz="1800" b="1" dirty="0" smtClean="0"/>
              <a:t>Under-reporting: </a:t>
            </a:r>
            <a:r>
              <a:rPr lang="en-GB" sz="1800" dirty="0" smtClean="0"/>
              <a:t>victims are unaware of how to report a crime against an organisation, because it is not just done by one individual, but a company.</a:t>
            </a:r>
          </a:p>
          <a:p>
            <a:pPr marL="457200" indent="-457200">
              <a:buAutoNum type="arabicPeriod"/>
            </a:pPr>
            <a:r>
              <a:rPr lang="en-GB" sz="1800" dirty="0" smtClean="0"/>
              <a:t>However, since 2008, corporate crime has been made more visible.</a:t>
            </a:r>
          </a:p>
        </p:txBody>
      </p:sp>
      <p:sp>
        <p:nvSpPr>
          <p:cNvPr id="7" name="Text Placeholder 6"/>
          <p:cNvSpPr>
            <a:spLocks noGrp="1"/>
          </p:cNvSpPr>
          <p:nvPr>
            <p:ph type="body" sz="quarter" idx="3"/>
          </p:nvPr>
        </p:nvSpPr>
        <p:spPr>
          <a:xfrm>
            <a:off x="6018359" y="140172"/>
            <a:ext cx="5168899" cy="432087"/>
          </a:xfrm>
        </p:spPr>
        <p:txBody>
          <a:bodyPr>
            <a:normAutofit/>
          </a:bodyPr>
          <a:lstStyle/>
          <a:p>
            <a:r>
              <a:rPr lang="en-GB" sz="2000" u="sng" dirty="0" smtClean="0">
                <a:solidFill>
                  <a:srgbClr val="002060"/>
                </a:solidFill>
              </a:rPr>
              <a:t>EXPLANATIONS OF CORPORATE CRIME:</a:t>
            </a:r>
            <a:endParaRPr lang="en-GB" sz="2000" u="sng" dirty="0">
              <a:solidFill>
                <a:srgbClr val="002060"/>
              </a:solidFill>
            </a:endParaRPr>
          </a:p>
        </p:txBody>
      </p:sp>
      <p:sp>
        <p:nvSpPr>
          <p:cNvPr id="8" name="Content Placeholder 7"/>
          <p:cNvSpPr>
            <a:spLocks noGrp="1"/>
          </p:cNvSpPr>
          <p:nvPr>
            <p:ph sz="quarter" idx="4"/>
          </p:nvPr>
        </p:nvSpPr>
        <p:spPr>
          <a:xfrm>
            <a:off x="6018359" y="664046"/>
            <a:ext cx="5879232" cy="5944571"/>
          </a:xfrm>
        </p:spPr>
        <p:txBody>
          <a:bodyPr>
            <a:normAutofit fontScale="55000" lnSpcReduction="20000"/>
          </a:bodyPr>
          <a:lstStyle/>
          <a:p>
            <a:pPr marL="0" indent="0">
              <a:buNone/>
            </a:pPr>
            <a:r>
              <a:rPr lang="en-GB" sz="2900" b="1" u="sng" dirty="0" smtClean="0">
                <a:solidFill>
                  <a:srgbClr val="002060"/>
                </a:solidFill>
              </a:rPr>
              <a:t>Strain theory:</a:t>
            </a:r>
          </a:p>
          <a:p>
            <a:r>
              <a:rPr lang="en-GB" sz="2900" dirty="0" smtClean="0"/>
              <a:t>Box (1983) uses Merton's innovation concept for corporate crime = argues that if a company cannot achieve its goal of maximising profit by legal means, it will employ illegal ones instead.</a:t>
            </a:r>
          </a:p>
          <a:p>
            <a:r>
              <a:rPr lang="en-GB" sz="2900" dirty="0" smtClean="0"/>
              <a:t>When businesses are in bad position they are tempted to break the law.</a:t>
            </a:r>
          </a:p>
          <a:p>
            <a:pPr marL="0" indent="0">
              <a:buNone/>
            </a:pPr>
            <a:r>
              <a:rPr lang="en-GB" sz="2900" b="1" u="sng" dirty="0" smtClean="0">
                <a:solidFill>
                  <a:srgbClr val="002060"/>
                </a:solidFill>
              </a:rPr>
              <a:t>Differential association:</a:t>
            </a:r>
          </a:p>
          <a:p>
            <a:r>
              <a:rPr lang="en-GB" sz="2900" dirty="0" smtClean="0"/>
              <a:t>Sutherland (1949) sees crime as behaviour  learned from others in a social context – if a company’s culture justifies committing crimes to achieve corporate goals, employees will accept this and commit crimes.</a:t>
            </a:r>
          </a:p>
          <a:p>
            <a:r>
              <a:rPr lang="en-GB" sz="2900" dirty="0" smtClean="0"/>
              <a:t>The culture of business may also favour and promote competitive, aggressive personality types – who are willing to achieve success through crimes.</a:t>
            </a:r>
          </a:p>
          <a:p>
            <a:pPr marL="0" indent="0">
              <a:buNone/>
            </a:pPr>
            <a:r>
              <a:rPr lang="en-GB" sz="2900" b="1" u="sng" dirty="0" smtClean="0">
                <a:solidFill>
                  <a:srgbClr val="002060"/>
                </a:solidFill>
              </a:rPr>
              <a:t>Labelling theory:</a:t>
            </a:r>
          </a:p>
          <a:p>
            <a:r>
              <a:rPr lang="en-GB" sz="2900" dirty="0" smtClean="0"/>
              <a:t>Whether an act counts as a crime depends on whether it has been labelled a crime. </a:t>
            </a:r>
          </a:p>
          <a:p>
            <a:r>
              <a:rPr lang="en-GB" sz="2900" dirty="0" smtClean="0"/>
              <a:t>Typically w/c more likely to have their actions labelled criminal – whilst m/c will have there’s labelled ‘youthful high’.</a:t>
            </a:r>
          </a:p>
          <a:p>
            <a:r>
              <a:rPr lang="en-GB" sz="2900" dirty="0" smtClean="0"/>
              <a:t>Businesses have the ability to avoid labelling = for example, hiring expert lawyers that will remove them from crime related activities.</a:t>
            </a:r>
          </a:p>
          <a:p>
            <a:pPr marL="0" indent="0">
              <a:buNone/>
            </a:pPr>
            <a:r>
              <a:rPr lang="en-GB" sz="2900" b="1" u="sng" dirty="0" smtClean="0">
                <a:solidFill>
                  <a:srgbClr val="002060"/>
                </a:solidFill>
              </a:rPr>
              <a:t>Marxism theory: </a:t>
            </a:r>
          </a:p>
          <a:p>
            <a:pPr marL="0" indent="0">
              <a:buNone/>
            </a:pPr>
            <a:r>
              <a:rPr lang="en-GB" sz="2900" dirty="0" smtClean="0"/>
              <a:t>Capitalism has successfully created what Box calls a ‘mystification’ = spread the ideology that corporate crime is less widespread or harmful than working class crime.</a:t>
            </a:r>
          </a:p>
          <a:p>
            <a:endParaRPr lang="en-GB" dirty="0" smtClean="0"/>
          </a:p>
        </p:txBody>
      </p:sp>
      <p:sp>
        <p:nvSpPr>
          <p:cNvPr id="9" name="Text Placeholder 6"/>
          <p:cNvSpPr>
            <a:spLocks noGrp="1"/>
          </p:cNvSpPr>
          <p:nvPr>
            <p:ph type="body" sz="quarter" idx="3"/>
          </p:nvPr>
        </p:nvSpPr>
        <p:spPr>
          <a:xfrm>
            <a:off x="374073" y="250354"/>
            <a:ext cx="5216236" cy="321905"/>
          </a:xfrm>
        </p:spPr>
        <p:txBody>
          <a:bodyPr>
            <a:noAutofit/>
          </a:bodyPr>
          <a:lstStyle/>
          <a:p>
            <a:r>
              <a:rPr lang="en-GB" sz="2000" u="sng" dirty="0" smtClean="0">
                <a:solidFill>
                  <a:srgbClr val="002060"/>
                </a:solidFill>
              </a:rPr>
              <a:t>THE INVISIBILITY OF CORPORATE CRIME:</a:t>
            </a:r>
            <a:endParaRPr lang="en-GB" sz="2000" u="sng" dirty="0">
              <a:solidFill>
                <a:srgbClr val="002060"/>
              </a:solidFill>
            </a:endParaRPr>
          </a:p>
        </p:txBody>
      </p:sp>
    </p:spTree>
    <p:extLst>
      <p:ext uri="{BB962C8B-B14F-4D97-AF65-F5344CB8AC3E}">
        <p14:creationId xmlns:p14="http://schemas.microsoft.com/office/powerpoint/2010/main" val="42452268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2139" y="471549"/>
            <a:ext cx="6145618" cy="474749"/>
          </a:xfrm>
        </p:spPr>
        <p:txBody>
          <a:bodyPr>
            <a:normAutofit/>
          </a:bodyPr>
          <a:lstStyle/>
          <a:p>
            <a:r>
              <a:rPr lang="en-GB" u="sng" dirty="0" smtClean="0">
                <a:solidFill>
                  <a:srgbClr val="002060"/>
                </a:solidFill>
              </a:rPr>
              <a:t>EVALUATION:</a:t>
            </a:r>
            <a:endParaRPr lang="en-GB" u="sng" dirty="0">
              <a:solidFill>
                <a:srgbClr val="002060"/>
              </a:solidFill>
            </a:endParaRPr>
          </a:p>
        </p:txBody>
      </p:sp>
      <p:sp>
        <p:nvSpPr>
          <p:cNvPr id="4" name="Content Placeholder 3"/>
          <p:cNvSpPr>
            <a:spLocks noGrp="1"/>
          </p:cNvSpPr>
          <p:nvPr>
            <p:ph sz="half" idx="2"/>
          </p:nvPr>
        </p:nvSpPr>
        <p:spPr>
          <a:xfrm>
            <a:off x="457198" y="1046251"/>
            <a:ext cx="6060559" cy="5250641"/>
          </a:xfrm>
        </p:spPr>
        <p:txBody>
          <a:bodyPr>
            <a:normAutofit/>
          </a:bodyPr>
          <a:lstStyle/>
          <a:p>
            <a:r>
              <a:rPr lang="en-GB" dirty="0" smtClean="0"/>
              <a:t>Both strain theory and Marxism over-predict the extent of business crimes Nelken (2012) argues it is unrealistic to assume all businesses would commit crimes if it wasn’t illegal.</a:t>
            </a:r>
          </a:p>
          <a:p>
            <a:r>
              <a:rPr lang="en-GB" dirty="0" smtClean="0"/>
              <a:t>Braithwaite argues law abiding can be more profitable than law breaking.</a:t>
            </a:r>
          </a:p>
          <a:p>
            <a:pPr marL="0" indent="0">
              <a:buNone/>
            </a:pPr>
            <a:endParaRPr lang="en-GB" dirty="0" smtClean="0"/>
          </a:p>
        </p:txBody>
      </p:sp>
      <p:pic>
        <p:nvPicPr>
          <p:cNvPr id="6" name="Content Placeholder 5"/>
          <p:cNvPicPr>
            <a:picLocks noGrp="1" noChangeAspect="1"/>
          </p:cNvPicPr>
          <p:nvPr>
            <p:ph sz="quarter" idx="4"/>
          </p:nvPr>
        </p:nvPicPr>
        <p:blipFill>
          <a:blip r:embed="rId2" cstate="print">
            <a:extLst>
              <a:ext uri="{28A0092B-C50C-407E-A947-70E740481C1C}">
                <a14:useLocalDpi xmlns:a14="http://schemas.microsoft.com/office/drawing/2010/main" val="0"/>
              </a:ext>
            </a:extLst>
          </a:blip>
          <a:stretch>
            <a:fillRect/>
          </a:stretch>
        </p:blipFill>
        <p:spPr>
          <a:xfrm>
            <a:off x="750802" y="4295798"/>
            <a:ext cx="5183188" cy="1720734"/>
          </a:xfr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0370" y="1274184"/>
            <a:ext cx="3945948" cy="3757229"/>
          </a:xfrm>
          <a:prstGeom prst="rect">
            <a:avLst/>
          </a:prstGeom>
        </p:spPr>
      </p:pic>
    </p:spTree>
    <p:extLst>
      <p:ext uri="{BB962C8B-B14F-4D97-AF65-F5344CB8AC3E}">
        <p14:creationId xmlns:p14="http://schemas.microsoft.com/office/powerpoint/2010/main" val="38723329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209" y="244549"/>
            <a:ext cx="5870863" cy="255181"/>
          </a:xfrm>
        </p:spPr>
        <p:txBody>
          <a:bodyPr>
            <a:normAutofit fontScale="90000"/>
          </a:bodyPr>
          <a:lstStyle/>
          <a:p>
            <a:r>
              <a:rPr lang="en-GB" b="1" u="sng" dirty="0" smtClean="0">
                <a:solidFill>
                  <a:srgbClr val="FF0000"/>
                </a:solidFill>
                <a:latin typeface="+mn-lt"/>
              </a:rPr>
              <a:t>EXAM PLANNING:</a:t>
            </a:r>
            <a:endParaRPr lang="en-GB" b="1" u="sng" dirty="0">
              <a:solidFill>
                <a:srgbClr val="FF0000"/>
              </a:solidFill>
              <a:latin typeface="+mn-lt"/>
            </a:endParaRPr>
          </a:p>
        </p:txBody>
      </p:sp>
      <p:sp>
        <p:nvSpPr>
          <p:cNvPr id="3" name="Content Placeholder 2"/>
          <p:cNvSpPr>
            <a:spLocks noGrp="1"/>
          </p:cNvSpPr>
          <p:nvPr>
            <p:ph idx="1"/>
          </p:nvPr>
        </p:nvSpPr>
        <p:spPr>
          <a:xfrm>
            <a:off x="218209" y="664536"/>
            <a:ext cx="11783290" cy="5974773"/>
          </a:xfrm>
        </p:spPr>
        <p:txBody>
          <a:bodyPr>
            <a:normAutofit fontScale="25000" lnSpcReduction="20000"/>
          </a:bodyPr>
          <a:lstStyle/>
          <a:p>
            <a:pPr marL="0" indent="0">
              <a:buNone/>
            </a:pPr>
            <a:r>
              <a:rPr lang="en-GB" sz="6800" b="1" u="sng" dirty="0" smtClean="0"/>
              <a:t>Outline three reasons why white collar crime and corporate crime may have low rates of prosecution – 6 marks.</a:t>
            </a:r>
          </a:p>
          <a:p>
            <a:pPr marL="0" indent="0">
              <a:buNone/>
            </a:pPr>
            <a:r>
              <a:rPr lang="en-GB" sz="6800" dirty="0" smtClean="0"/>
              <a:t>One reason for why white collar crime and corporate crime may have low prosecution rate, is because of the way in which corporate crime is limited in its media coverage. Society thus doesn’t notice when it occurs because other exaggerated crimes that are being reported. Secondly, lack of political will, whereby the government use crime surveys to focus on street crime, and ignore corporate crime – which suggests to the public, it must be low. Lastly, the police lack the resources and knowledge to tackle something as complex as corporate crime, and thus, they tend to focus on much more public acts like fighting, theft and vandalism.</a:t>
            </a:r>
          </a:p>
          <a:p>
            <a:pPr marL="0" indent="0">
              <a:buNone/>
            </a:pPr>
            <a:r>
              <a:rPr lang="en-GB" sz="6800" b="1" u="sng" dirty="0" smtClean="0"/>
              <a:t>Applying material from item A, analyse two ways in which Marxists see class and crime as related – 10 marks.</a:t>
            </a:r>
          </a:p>
          <a:p>
            <a:pPr marL="0" indent="0">
              <a:buNone/>
            </a:pPr>
            <a:r>
              <a:rPr lang="en-GB" sz="6800" dirty="0" smtClean="0"/>
              <a:t>Item A clearly indicates, one idea Marxists hold, is that capitalism is an inevitable cause of crime. They argue that the nature of capitalism is to exploit the working class and compliment the success of the ruling. In exploiting the working class, they are depriving them from an efficient income, and thus, they become materially and economically lacking, unlike their employers, who can afford what is being sold in the latest market. This encourages the working class to be involved in financial crimes, such as theft, fraud or drug dealing, as it is the only illegitimate way of receiving large amounts of money. However, because the capitalist system indoctrinates its workers with alienation and a lack of control, w/c workers begin to feel anger and frustration at the system, and thus express themselves by committing non-utilitarian crimes like vandalism and violence. Although Marxists acknowledge working class crimes, they also acknowledge those of the middle class. They argue capitalism encourages a ‘dog-eat-dog’ mentally, whereby it is competitive to achieve success; this encourages corporate and white collar crimes. David Gordon (1976) argues crime is a rational response to a capitalist society and is found in both the working class and middle class. However, a profound weakness of this theory is that it ignores wider relationships between crime and non-class equalities, like gender and ethnicity.</a:t>
            </a:r>
          </a:p>
          <a:p>
            <a:pPr marL="0" indent="0">
              <a:buNone/>
            </a:pPr>
            <a:r>
              <a:rPr lang="en-GB" sz="6800" dirty="0" smtClean="0"/>
              <a:t>Sutherland originally devised the term ‘white collar crimes’, meaning a crime committed by a person of a respected or high status. For Marxists, corporate crimes are a result of the normal functioning of capitalism. In this view, because capitalism’s goal is to achieve success and maximise profit, it is inevitable for it to cause harm, such as deaths and injuries, among its consumers and employee’s. Marxist, Box argues capitalism has created a ‘mystification’, this meaning, it has spread an ideology that corporate crime is less widespread or harmful than working class crime. Capitalism’s control over the state means that it is able avoid laws that will conflict with their interests. Although some corporate crimes are dealt with, this is seen as the tip of the ice burg. Box also argues that corporations are criminogenic because once their legit means to profit are blocked, they will resort to illegal means of maximising profit – this explains why middle class crime occurs. However, both the strain theory and Marxism seem to over-predict the amount of business crimes that take place. Nelken (2012) argues it is unrealistic for these perspectives to assume there is so much crime in the business place, as not every company is motivated to do so.</a:t>
            </a:r>
          </a:p>
          <a:p>
            <a:pPr marL="0" indent="0">
              <a:buNone/>
            </a:pPr>
            <a:endParaRPr lang="en-GB" sz="6400" dirty="0" smtClean="0"/>
          </a:p>
          <a:p>
            <a:pPr marL="0" indent="0">
              <a:buNone/>
            </a:pPr>
            <a:endParaRPr lang="en-GB" dirty="0"/>
          </a:p>
        </p:txBody>
      </p:sp>
    </p:spTree>
    <p:extLst>
      <p:ext uri="{BB962C8B-B14F-4D97-AF65-F5344CB8AC3E}">
        <p14:creationId xmlns:p14="http://schemas.microsoft.com/office/powerpoint/2010/main" val="33732154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TOPIC 4: </a:t>
            </a:r>
            <a:r>
              <a:rPr lang="en-GB" dirty="0" smtClean="0"/>
              <a:t>REALIST THEORIES OF CRIME</a:t>
            </a:r>
            <a:endParaRPr lang="en-GB" dirty="0"/>
          </a:p>
        </p:txBody>
      </p:sp>
      <p:sp>
        <p:nvSpPr>
          <p:cNvPr id="3" name="Text Placeholder 2"/>
          <p:cNvSpPr>
            <a:spLocks noGrp="1"/>
          </p:cNvSpPr>
          <p:nvPr>
            <p:ph type="body" idx="1"/>
          </p:nvPr>
        </p:nvSpPr>
        <p:spPr/>
        <p:txBody>
          <a:bodyPr/>
          <a:lstStyle/>
          <a:p>
            <a:r>
              <a:rPr lang="en-GB" dirty="0" smtClean="0"/>
              <a:t>EXAM REVISION</a:t>
            </a:r>
            <a:endParaRPr lang="en-GB" dirty="0"/>
          </a:p>
        </p:txBody>
      </p:sp>
    </p:spTree>
    <p:extLst>
      <p:ext uri="{BB962C8B-B14F-4D97-AF65-F5344CB8AC3E}">
        <p14:creationId xmlns:p14="http://schemas.microsoft.com/office/powerpoint/2010/main" val="9935795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5275" y="275021"/>
            <a:ext cx="10515600" cy="434846"/>
          </a:xfrm>
        </p:spPr>
        <p:txBody>
          <a:bodyPr>
            <a:normAutofit fontScale="90000"/>
          </a:bodyPr>
          <a:lstStyle/>
          <a:p>
            <a:pPr algn="ctr"/>
            <a:r>
              <a:rPr lang="en-GB" b="1" u="sng" dirty="0" smtClean="0">
                <a:solidFill>
                  <a:srgbClr val="FF0000"/>
                </a:solidFill>
              </a:rPr>
              <a:t>RIGHT REALISM:</a:t>
            </a:r>
            <a:endParaRPr lang="en-GB" b="1" u="sng" dirty="0">
              <a:solidFill>
                <a:srgbClr val="FF0000"/>
              </a:solidFill>
            </a:endParaRPr>
          </a:p>
        </p:txBody>
      </p:sp>
      <p:sp>
        <p:nvSpPr>
          <p:cNvPr id="3" name="Text Placeholder 2"/>
          <p:cNvSpPr>
            <a:spLocks noGrp="1"/>
          </p:cNvSpPr>
          <p:nvPr>
            <p:ph type="body" idx="1"/>
          </p:nvPr>
        </p:nvSpPr>
        <p:spPr>
          <a:xfrm>
            <a:off x="244549" y="999994"/>
            <a:ext cx="5465946" cy="439441"/>
          </a:xfrm>
        </p:spPr>
        <p:txBody>
          <a:bodyPr>
            <a:noAutofit/>
          </a:bodyPr>
          <a:lstStyle/>
          <a:p>
            <a:r>
              <a:rPr lang="en-GB" sz="2800" u="sng" dirty="0" smtClean="0">
                <a:solidFill>
                  <a:srgbClr val="002060"/>
                </a:solidFill>
              </a:rPr>
              <a:t>THE CAUSE OF CRIME:</a:t>
            </a:r>
            <a:endParaRPr lang="en-GB" sz="2800" u="sng" dirty="0">
              <a:solidFill>
                <a:srgbClr val="002060"/>
              </a:solidFill>
            </a:endParaRPr>
          </a:p>
        </p:txBody>
      </p:sp>
      <p:sp>
        <p:nvSpPr>
          <p:cNvPr id="4" name="Content Placeholder 3"/>
          <p:cNvSpPr>
            <a:spLocks noGrp="1"/>
          </p:cNvSpPr>
          <p:nvPr>
            <p:ph sz="half" idx="2"/>
          </p:nvPr>
        </p:nvSpPr>
        <p:spPr>
          <a:xfrm>
            <a:off x="244549" y="1490738"/>
            <a:ext cx="11695814" cy="5232180"/>
          </a:xfrm>
        </p:spPr>
        <p:txBody>
          <a:bodyPr numCol="1">
            <a:normAutofit fontScale="25000" lnSpcReduction="20000"/>
          </a:bodyPr>
          <a:lstStyle/>
          <a:p>
            <a:r>
              <a:rPr lang="en-GB" sz="5700" dirty="0" smtClean="0"/>
              <a:t>They reject the ideas put forward from Marxists and others. They reject that structural or economic factors such as poverty and inequality = for causes of crime.</a:t>
            </a:r>
          </a:p>
          <a:p>
            <a:r>
              <a:rPr lang="en-GB" sz="5700" dirty="0" smtClean="0"/>
              <a:t>They point out that the old tend to be poor, but have a low crime rate.</a:t>
            </a:r>
          </a:p>
          <a:p>
            <a:pPr marL="0" indent="0">
              <a:buNone/>
            </a:pPr>
            <a:r>
              <a:rPr lang="en-GB" sz="5700" b="1" u="sng" dirty="0" smtClean="0">
                <a:solidFill>
                  <a:srgbClr val="002060"/>
                </a:solidFill>
              </a:rPr>
              <a:t>Biological differences: </a:t>
            </a:r>
          </a:p>
          <a:p>
            <a:r>
              <a:rPr lang="en-GB" sz="5700" dirty="0" smtClean="0"/>
              <a:t>Wilson and Herrnstein (1985) have a biological theory of criminal behaviour – they argue crime is caused by biological and social factors.</a:t>
            </a:r>
          </a:p>
          <a:p>
            <a:r>
              <a:rPr lang="en-GB" sz="5700" dirty="0" smtClean="0"/>
              <a:t>Biological differences in people make some people inherently more likely to commit crimes.</a:t>
            </a:r>
          </a:p>
          <a:p>
            <a:r>
              <a:rPr lang="en-GB" sz="5700" dirty="0"/>
              <a:t>F</a:t>
            </a:r>
            <a:r>
              <a:rPr lang="en-GB" sz="5700" dirty="0" smtClean="0"/>
              <a:t>or example, being aggressive, extroversion, risk taking and have a low impulse control = means they are more likely to offend.</a:t>
            </a:r>
          </a:p>
          <a:p>
            <a:r>
              <a:rPr lang="en-GB" sz="5700" dirty="0" smtClean="0"/>
              <a:t>Herrnstein and Murray (1994) argue the main cause of crime is low intelligence – they see this as biologically determined.</a:t>
            </a:r>
          </a:p>
          <a:p>
            <a:pPr marL="0" indent="0">
              <a:buNone/>
            </a:pPr>
            <a:r>
              <a:rPr lang="en-GB" sz="5700" b="1" u="sng" dirty="0" smtClean="0">
                <a:solidFill>
                  <a:srgbClr val="002060"/>
                </a:solidFill>
              </a:rPr>
              <a:t>Socialisation and the underclass:</a:t>
            </a:r>
          </a:p>
          <a:p>
            <a:r>
              <a:rPr lang="en-GB" sz="5700" dirty="0" smtClean="0"/>
              <a:t>Biology increases the chance of one offending = adequate socialisation decreases it.</a:t>
            </a:r>
          </a:p>
          <a:p>
            <a:r>
              <a:rPr lang="en-GB" sz="5700" dirty="0" smtClean="0"/>
              <a:t>Socialisation involves learning self-control and internalising moral values of right and wrong = the best agency of socialisation is the nuclear family.</a:t>
            </a:r>
          </a:p>
          <a:p>
            <a:r>
              <a:rPr lang="en-GB" sz="5700" dirty="0" smtClean="0"/>
              <a:t>Charles Murray (1990) argues that the crime rate is increasing because of parent inadequate socialisation – caused by welfare dependency in UK &amp; America. </a:t>
            </a:r>
          </a:p>
          <a:p>
            <a:r>
              <a:rPr lang="en-GB" sz="5700" dirty="0" smtClean="0"/>
              <a:t>Murray argues the generous welfare state, causing increase in lone parent families, and decrease in nuclear family, as women can depend on the system, and can look after children on their own = Murray argues single mothers are inadequate socialisation agents.</a:t>
            </a:r>
          </a:p>
          <a:p>
            <a:r>
              <a:rPr lang="en-GB" sz="5700" dirty="0" smtClean="0"/>
              <a:t>Absent fathers mean that boys lack paternal discipline or male role models = turn to deviant subcultures.</a:t>
            </a:r>
          </a:p>
          <a:p>
            <a:pPr marL="0" indent="0">
              <a:buNone/>
            </a:pPr>
            <a:r>
              <a:rPr lang="en-GB" sz="5700" b="1" u="sng" dirty="0" smtClean="0">
                <a:solidFill>
                  <a:srgbClr val="002060"/>
                </a:solidFill>
              </a:rPr>
              <a:t>Rational choice  theory:</a:t>
            </a:r>
          </a:p>
          <a:p>
            <a:r>
              <a:rPr lang="en-GB" sz="5700" dirty="0" smtClean="0"/>
              <a:t>Individuals have free choice and power of reason = Ron Clarke (1980) argues the decision to commit a crime is a rational choice form an individual.</a:t>
            </a:r>
          </a:p>
          <a:p>
            <a:r>
              <a:rPr lang="en-GB" sz="5700" dirty="0" smtClean="0"/>
              <a:t>If the reward of the crime overweighs the cost of the crime = individuals more likely to commit the act.</a:t>
            </a:r>
          </a:p>
          <a:p>
            <a:r>
              <a:rPr lang="en-GB" sz="5700" dirty="0" smtClean="0"/>
              <a:t>The perceived cost of crime has decreased, so individuals more likely to commit crimes.</a:t>
            </a:r>
          </a:p>
          <a:p>
            <a:r>
              <a:rPr lang="en-GB" sz="5700" dirty="0" smtClean="0"/>
              <a:t>Felson (2002) argues for crime to occur, there must be a motivated offender, a suitable target and an absence of a ‘capable guardian’ (police).</a:t>
            </a:r>
          </a:p>
          <a:p>
            <a:pPr marL="0" indent="0">
              <a:buNone/>
            </a:pPr>
            <a:endParaRPr lang="en-GB" sz="5600" dirty="0" smtClean="0"/>
          </a:p>
          <a:p>
            <a:endParaRPr lang="en-GB" sz="3200" dirty="0" smtClean="0"/>
          </a:p>
          <a:p>
            <a:pPr marL="0" indent="0">
              <a:buNone/>
            </a:pPr>
            <a:endParaRPr lang="en-GB" dirty="0" smtClean="0"/>
          </a:p>
        </p:txBody>
      </p:sp>
      <p:sp>
        <p:nvSpPr>
          <p:cNvPr id="6" name="TextBox 5"/>
          <p:cNvSpPr txBox="1"/>
          <p:nvPr/>
        </p:nvSpPr>
        <p:spPr>
          <a:xfrm>
            <a:off x="7647709" y="125362"/>
            <a:ext cx="4405746" cy="1261884"/>
          </a:xfrm>
          <a:prstGeom prst="rect">
            <a:avLst/>
          </a:prstGeom>
          <a:noFill/>
          <a:ln w="28575">
            <a:solidFill>
              <a:schemeClr val="tx1"/>
            </a:solidFill>
          </a:ln>
        </p:spPr>
        <p:txBody>
          <a:bodyPr wrap="square" rtlCol="0">
            <a:spAutoFit/>
          </a:bodyPr>
          <a:lstStyle/>
          <a:p>
            <a:r>
              <a:rPr lang="en-GB" sz="1600" b="1" u="sng" dirty="0"/>
              <a:t>Criticisms of the right realist explanation:</a:t>
            </a:r>
          </a:p>
          <a:p>
            <a:pPr marL="285750" indent="-285750">
              <a:buFont typeface="Arial" panose="020B0604020202020204" pitchFamily="34" charset="0"/>
              <a:buChar char="•"/>
            </a:pPr>
            <a:r>
              <a:rPr lang="en-GB" sz="1200" dirty="0"/>
              <a:t>It ignores wider structural causes such as poverty.</a:t>
            </a:r>
          </a:p>
          <a:p>
            <a:pPr marL="285750" indent="-285750">
              <a:buFont typeface="Arial" panose="020B0604020202020204" pitchFamily="34" charset="0"/>
              <a:buChar char="•"/>
            </a:pPr>
            <a:r>
              <a:rPr lang="en-GB" sz="1200" dirty="0"/>
              <a:t>It overstates offenders rationality and how much they pre plan their actions of committing crimes, this is not the reality.</a:t>
            </a:r>
          </a:p>
          <a:p>
            <a:pPr marL="285750" indent="-285750">
              <a:buFont typeface="Arial" panose="020B0604020202020204" pitchFamily="34" charset="0"/>
              <a:buChar char="•"/>
            </a:pPr>
            <a:r>
              <a:rPr lang="en-GB" sz="1200" dirty="0"/>
              <a:t>It overstates biological factors causing crime – no evidence supporting their argument.</a:t>
            </a:r>
          </a:p>
        </p:txBody>
      </p:sp>
    </p:spTree>
    <p:extLst>
      <p:ext uri="{BB962C8B-B14F-4D97-AF65-F5344CB8AC3E}">
        <p14:creationId xmlns:p14="http://schemas.microsoft.com/office/powerpoint/2010/main" val="40572009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72339" y="319219"/>
            <a:ext cx="5465946" cy="318976"/>
          </a:xfrm>
        </p:spPr>
        <p:txBody>
          <a:bodyPr>
            <a:noAutofit/>
          </a:bodyPr>
          <a:lstStyle/>
          <a:p>
            <a:r>
              <a:rPr lang="en-GB" sz="2800" u="sng" dirty="0" smtClean="0">
                <a:solidFill>
                  <a:srgbClr val="002060"/>
                </a:solidFill>
              </a:rPr>
              <a:t>TACKLING CRIME:</a:t>
            </a:r>
            <a:endParaRPr lang="en-GB" sz="2800" u="sng" dirty="0">
              <a:solidFill>
                <a:srgbClr val="002060"/>
              </a:solidFill>
            </a:endParaRPr>
          </a:p>
        </p:txBody>
      </p:sp>
      <p:sp>
        <p:nvSpPr>
          <p:cNvPr id="4" name="Content Placeholder 3"/>
          <p:cNvSpPr>
            <a:spLocks noGrp="1"/>
          </p:cNvSpPr>
          <p:nvPr>
            <p:ph sz="half" idx="2"/>
          </p:nvPr>
        </p:nvSpPr>
        <p:spPr>
          <a:xfrm>
            <a:off x="272339" y="762886"/>
            <a:ext cx="11557591" cy="5939249"/>
          </a:xfrm>
        </p:spPr>
        <p:txBody>
          <a:bodyPr numCol="1">
            <a:normAutofit fontScale="62500" lnSpcReduction="20000"/>
          </a:bodyPr>
          <a:lstStyle/>
          <a:p>
            <a:r>
              <a:rPr lang="en-GB" dirty="0" smtClean="0"/>
              <a:t>Right realists argue socialisation and biological factors cannot easily be changed, therefore there should be more practical factors – we should focus on punishment and means of control.</a:t>
            </a:r>
          </a:p>
          <a:p>
            <a:r>
              <a:rPr lang="en-GB" dirty="0" smtClean="0"/>
              <a:t>Crime prevention policies should reduce the rewards of crime and increase the cost – for example, target hardening = greater use of prison &amp; quick punishment.</a:t>
            </a:r>
          </a:p>
          <a:p>
            <a:r>
              <a:rPr lang="en-GB" dirty="0" smtClean="0"/>
              <a:t>Zero tolerance: Wilson and Kelling’s (1982) article ‘broken windows’ shows we should uphold an orderly neighbourhood – any vandalism, theft or graffiti = should be dealt with immediately.</a:t>
            </a:r>
          </a:p>
          <a:p>
            <a:r>
              <a:rPr lang="en-GB" dirty="0" smtClean="0"/>
              <a:t>Wilson and Kelling’s emphasise a zero tolerance policy = undesirable acts such as drunkenness, prostitution and begging, should be removed immediately.</a:t>
            </a:r>
          </a:p>
          <a:p>
            <a:r>
              <a:rPr lang="en-GB" dirty="0" smtClean="0"/>
              <a:t>Police should control the streets, so law abiding citizens can feel safe – supporters of the zero tolerance said it succeeded in new York. </a:t>
            </a:r>
          </a:p>
          <a:p>
            <a:pPr marL="0" indent="0">
              <a:buNone/>
            </a:pPr>
            <a:r>
              <a:rPr lang="en-GB" b="1" u="sng" dirty="0" smtClean="0">
                <a:solidFill>
                  <a:srgbClr val="002060"/>
                </a:solidFill>
              </a:rPr>
              <a:t>Zero tolerance: an urban myth:</a:t>
            </a:r>
          </a:p>
          <a:p>
            <a:r>
              <a:rPr lang="en-GB" dirty="0" smtClean="0"/>
              <a:t>Zero tolerance introduced in new York, in 1994 = widely respected for reducing crime – however, Jock Young (2011) argues it’s success was a myth by police and politicians to take credit to decline of crime.</a:t>
            </a:r>
          </a:p>
          <a:p>
            <a:r>
              <a:rPr lang="en-GB" dirty="0" smtClean="0"/>
              <a:t>Crime had been decreasing prior to the introduction of zero tolerance = 9 years before the policy was introduced.</a:t>
            </a:r>
          </a:p>
          <a:p>
            <a:r>
              <a:rPr lang="en-GB" dirty="0" smtClean="0"/>
              <a:t>Young argues the police need arrests to justify their existence – shortage of serious crimes meant the police has to create more ‘deviance’ = they arrested people for minor deviant crimes.</a:t>
            </a:r>
          </a:p>
          <a:p>
            <a:r>
              <a:rPr lang="en-GB" dirty="0" smtClean="0"/>
              <a:t>Police would re-label acts to seem much more serious – in reality, police and politicians did nothing, they lied they were cracking down on crime.</a:t>
            </a:r>
          </a:p>
          <a:p>
            <a:r>
              <a:rPr lang="en-GB" dirty="0" smtClean="0"/>
              <a:t>Success of zero tolerance was just  a product of the police and governments way of coping with declining crime.</a:t>
            </a:r>
          </a:p>
          <a:p>
            <a:pPr marL="0" indent="0">
              <a:buNone/>
            </a:pPr>
            <a:r>
              <a:rPr lang="en-GB" b="1" u="sng" dirty="0" smtClean="0"/>
              <a:t>Criticism:</a:t>
            </a:r>
          </a:p>
          <a:p>
            <a:r>
              <a:rPr lang="en-GB" dirty="0" smtClean="0"/>
              <a:t>It gives the police the right to arrest anyone, include ethnic minorities.</a:t>
            </a:r>
          </a:p>
          <a:p>
            <a:pPr marL="0" indent="0">
              <a:buNone/>
            </a:pPr>
            <a:endParaRPr lang="en-GB" dirty="0" smtClean="0">
              <a:solidFill>
                <a:srgbClr val="002060"/>
              </a:solidFill>
            </a:endParaRPr>
          </a:p>
        </p:txBody>
      </p:sp>
    </p:spTree>
    <p:extLst>
      <p:ext uri="{BB962C8B-B14F-4D97-AF65-F5344CB8AC3E}">
        <p14:creationId xmlns:p14="http://schemas.microsoft.com/office/powerpoint/2010/main" val="21019506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26639"/>
            <a:ext cx="10515600" cy="600725"/>
          </a:xfrm>
        </p:spPr>
        <p:txBody>
          <a:bodyPr>
            <a:noAutofit/>
          </a:bodyPr>
          <a:lstStyle/>
          <a:p>
            <a:pPr algn="ctr"/>
            <a:r>
              <a:rPr lang="en-GB" b="1" u="sng" dirty="0" smtClean="0">
                <a:solidFill>
                  <a:srgbClr val="FF0000"/>
                </a:solidFill>
              </a:rPr>
              <a:t>LEFT REALISIM:</a:t>
            </a:r>
            <a:endParaRPr lang="en-GB" dirty="0"/>
          </a:p>
        </p:txBody>
      </p:sp>
      <p:sp>
        <p:nvSpPr>
          <p:cNvPr id="3" name="Content Placeholder 2"/>
          <p:cNvSpPr>
            <a:spLocks noGrp="1"/>
          </p:cNvSpPr>
          <p:nvPr>
            <p:ph sz="half" idx="2"/>
          </p:nvPr>
        </p:nvSpPr>
        <p:spPr>
          <a:xfrm>
            <a:off x="270164" y="1193559"/>
            <a:ext cx="7169727" cy="5372311"/>
          </a:xfrm>
        </p:spPr>
        <p:txBody>
          <a:bodyPr>
            <a:noAutofit/>
          </a:bodyPr>
          <a:lstStyle/>
          <a:p>
            <a:r>
              <a:rPr lang="en-GB" sz="1600" dirty="0" smtClean="0"/>
              <a:t>Argue crime is a real problem – that affects disadvantaged groups.</a:t>
            </a:r>
          </a:p>
          <a:p>
            <a:r>
              <a:rPr lang="en-GB" sz="1600" dirty="0" smtClean="0"/>
              <a:t>They accuse other sociologists of not taking crime seriously:</a:t>
            </a:r>
          </a:p>
          <a:p>
            <a:pPr marL="514350" indent="-514350">
              <a:buAutoNum type="arabicPeriod"/>
            </a:pPr>
            <a:r>
              <a:rPr lang="en-GB" sz="1600" b="1" dirty="0" smtClean="0"/>
              <a:t>Marxists: concentrated on crimes of the powerful and capitalism.</a:t>
            </a:r>
          </a:p>
          <a:p>
            <a:pPr marL="514350" indent="-514350">
              <a:buAutoNum type="arabicPeriod"/>
            </a:pPr>
            <a:r>
              <a:rPr lang="en-GB" sz="1600" b="1" dirty="0" smtClean="0"/>
              <a:t>Neo-Marxists: romanticise working class crime, ‘robin hood’ theory.</a:t>
            </a:r>
          </a:p>
          <a:p>
            <a:pPr marL="514350" indent="-514350">
              <a:buAutoNum type="arabicPeriod"/>
            </a:pPr>
            <a:r>
              <a:rPr lang="en-GB" sz="1600" b="1" dirty="0" smtClean="0"/>
              <a:t>Labelling theorists: portray w/c criminals as the victim.</a:t>
            </a:r>
            <a:r>
              <a:rPr lang="en-GB" sz="1600" dirty="0"/>
              <a:t> </a:t>
            </a:r>
          </a:p>
          <a:p>
            <a:r>
              <a:rPr lang="en-GB" sz="1600" dirty="0" smtClean="0"/>
              <a:t>First </a:t>
            </a:r>
            <a:r>
              <a:rPr lang="en-GB" sz="1600" dirty="0"/>
              <a:t>part of left realism is to recognise increase in crime. </a:t>
            </a:r>
            <a:endParaRPr lang="en-GB" sz="1600" b="1" dirty="0" smtClean="0"/>
          </a:p>
          <a:p>
            <a:r>
              <a:rPr lang="en-GB" sz="1600" b="1" dirty="0" smtClean="0"/>
              <a:t>Aetiological crisis: </a:t>
            </a:r>
            <a:r>
              <a:rPr lang="en-GB" sz="1600" dirty="0" smtClean="0"/>
              <a:t>Meaning a crisis in explanation - from 1950’s on there was real increase in w/c crime = however, labelling theorists and critical criminology reject this and argue there was over-reporting of crime.</a:t>
            </a:r>
          </a:p>
          <a:p>
            <a:r>
              <a:rPr lang="en-GB" sz="1600" dirty="0" smtClean="0"/>
              <a:t>Left realist argue there was an increase in real crime, more people were becoming victims. </a:t>
            </a:r>
          </a:p>
          <a:p>
            <a:r>
              <a:rPr lang="en-GB" sz="1600" dirty="0" smtClean="0"/>
              <a:t>Left realists use victim survey’s and British crime survey for evidence.</a:t>
            </a:r>
          </a:p>
          <a:p>
            <a:r>
              <a:rPr lang="en-GB" sz="1600" dirty="0" smtClean="0"/>
              <a:t>Left realists argue disadvantage groups have greater risk of being victims to crime – such as theft, violence and street crime.</a:t>
            </a:r>
            <a:endParaRPr lang="en-GB" sz="1600" dirty="0"/>
          </a:p>
          <a:p>
            <a:r>
              <a:rPr lang="en-GB" sz="1600" dirty="0" smtClean="0"/>
              <a:t>Example, fear of attack, may stop women from going out at night – women are less likely to report crimes as police are reluctant to deal with them – example, domestic violence, rape or racist attack.</a:t>
            </a:r>
          </a:p>
        </p:txBody>
      </p:sp>
      <p:pic>
        <p:nvPicPr>
          <p:cNvPr id="5" name="Content Placeholder 4"/>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7637463" y="2045108"/>
            <a:ext cx="4281487" cy="3505972"/>
          </a:xfrm>
        </p:spPr>
      </p:pic>
      <p:sp>
        <p:nvSpPr>
          <p:cNvPr id="9" name="Text Placeholder 6"/>
          <p:cNvSpPr>
            <a:spLocks noGrp="1"/>
          </p:cNvSpPr>
          <p:nvPr>
            <p:ph type="body" sz="quarter" idx="3"/>
          </p:nvPr>
        </p:nvSpPr>
        <p:spPr>
          <a:xfrm>
            <a:off x="270164" y="845079"/>
            <a:ext cx="5183188" cy="348480"/>
          </a:xfrm>
        </p:spPr>
        <p:txBody>
          <a:bodyPr>
            <a:noAutofit/>
          </a:bodyPr>
          <a:lstStyle/>
          <a:p>
            <a:r>
              <a:rPr lang="en-GB" sz="2800" u="sng" dirty="0" smtClean="0">
                <a:solidFill>
                  <a:srgbClr val="002060"/>
                </a:solidFill>
              </a:rPr>
              <a:t>TAKING CRIME SERIOUSLY:</a:t>
            </a:r>
            <a:endParaRPr lang="en-GB" sz="2800" u="sng" dirty="0">
              <a:solidFill>
                <a:srgbClr val="002060"/>
              </a:solidFill>
            </a:endParaRPr>
          </a:p>
        </p:txBody>
      </p:sp>
    </p:spTree>
    <p:extLst>
      <p:ext uri="{BB962C8B-B14F-4D97-AF65-F5344CB8AC3E}">
        <p14:creationId xmlns:p14="http://schemas.microsoft.com/office/powerpoint/2010/main" val="22441782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864" y="209263"/>
            <a:ext cx="10515600" cy="518102"/>
          </a:xfrm>
        </p:spPr>
        <p:txBody>
          <a:bodyPr>
            <a:normAutofit fontScale="90000"/>
          </a:bodyPr>
          <a:lstStyle/>
          <a:p>
            <a:r>
              <a:rPr lang="en-GB" sz="3200" b="1" u="sng" dirty="0" smtClean="0">
                <a:solidFill>
                  <a:srgbClr val="002060"/>
                </a:solidFill>
              </a:rPr>
              <a:t>THE CAUSE OF CRIME:</a:t>
            </a:r>
            <a:endParaRPr lang="en-GB" sz="3200" b="1" u="sng" dirty="0">
              <a:solidFill>
                <a:srgbClr val="002060"/>
              </a:solidFill>
            </a:endParaRPr>
          </a:p>
        </p:txBody>
      </p:sp>
      <p:sp>
        <p:nvSpPr>
          <p:cNvPr id="3" name="Content Placeholder 2"/>
          <p:cNvSpPr>
            <a:spLocks noGrp="1"/>
          </p:cNvSpPr>
          <p:nvPr>
            <p:ph idx="1"/>
          </p:nvPr>
        </p:nvSpPr>
        <p:spPr>
          <a:xfrm>
            <a:off x="155864" y="727365"/>
            <a:ext cx="11856027" cy="5881253"/>
          </a:xfrm>
        </p:spPr>
        <p:txBody>
          <a:bodyPr>
            <a:normAutofit fontScale="25000" lnSpcReduction="20000"/>
          </a:bodyPr>
          <a:lstStyle/>
          <a:p>
            <a:r>
              <a:rPr lang="en-GB" sz="6400" dirty="0"/>
              <a:t>Second part of left realism is explain the rise in crime from 1950’s.</a:t>
            </a:r>
          </a:p>
          <a:p>
            <a:r>
              <a:rPr lang="en-GB" sz="6400" b="1" dirty="0"/>
              <a:t>Lea and Young (1984)</a:t>
            </a:r>
            <a:r>
              <a:rPr lang="en-GB" sz="6400" dirty="0"/>
              <a:t> identify 3 related causes of crime:</a:t>
            </a:r>
          </a:p>
          <a:p>
            <a:pPr marL="0" indent="0">
              <a:buNone/>
            </a:pPr>
            <a:r>
              <a:rPr lang="en-GB" sz="6400" b="1" u="sng" dirty="0">
                <a:solidFill>
                  <a:srgbClr val="002060"/>
                </a:solidFill>
              </a:rPr>
              <a:t>Relative deprivation:</a:t>
            </a:r>
          </a:p>
          <a:p>
            <a:r>
              <a:rPr lang="en-GB" sz="6400" dirty="0"/>
              <a:t>Lea and young that relative deprivation contributes to increase in crime – however, it is not the full explanation, as in 1930’s poverty was high, yet crime was low.</a:t>
            </a:r>
          </a:p>
          <a:p>
            <a:r>
              <a:rPr lang="en-GB" sz="6400" dirty="0"/>
              <a:t>Left realists refer to Runciman’s (1966) concept of relative deprivation = when someone feels deprived in comparison with others – results in crime, as individuals may wan to commit a crime to achieve what they lack.</a:t>
            </a:r>
          </a:p>
          <a:p>
            <a:r>
              <a:rPr lang="en-GB" sz="6400" dirty="0"/>
              <a:t>Lea &amp; young argue today’s society is prosperous, yet crime-ridden = people are better off, however, some are in relative deprivation because of media and advertising = ‘keeping up with the joneses’.</a:t>
            </a:r>
          </a:p>
          <a:p>
            <a:r>
              <a:rPr lang="en-GB" sz="6400" dirty="0"/>
              <a:t>Young (1999) argue that the lethal combination of individualism and relative deprivation has led to crime. Individualism = pursuit of self-interest, at the expense of </a:t>
            </a:r>
            <a:r>
              <a:rPr lang="en-GB" sz="6400" dirty="0" smtClean="0"/>
              <a:t>others &amp; Individualism </a:t>
            </a:r>
            <a:r>
              <a:rPr lang="en-GB" sz="6400" dirty="0"/>
              <a:t>= </a:t>
            </a:r>
            <a:r>
              <a:rPr lang="en-GB" sz="6400" dirty="0" smtClean="0"/>
              <a:t>creates an increased anti-social behaviour and aggression and then crime.</a:t>
            </a:r>
          </a:p>
          <a:p>
            <a:pPr marL="0" indent="0">
              <a:buNone/>
            </a:pPr>
            <a:r>
              <a:rPr lang="en-GB" sz="6400" b="1" u="sng" dirty="0" smtClean="0">
                <a:solidFill>
                  <a:srgbClr val="002060"/>
                </a:solidFill>
              </a:rPr>
              <a:t>Subculture:</a:t>
            </a:r>
          </a:p>
          <a:p>
            <a:r>
              <a:rPr lang="en-GB" sz="6400" dirty="0" smtClean="0"/>
              <a:t>Left realists argue a subculture is a group’s collective solution to the problem of relative deprivation.</a:t>
            </a:r>
          </a:p>
          <a:p>
            <a:r>
              <a:rPr lang="en-GB" sz="6400" dirty="0" smtClean="0"/>
              <a:t>However, different groups produce different subcultural solutions to the problem of relative deprivation – some turn to crime, others turn to religion that gives them spiritual support and Weber’s theodicy of disprivilege.</a:t>
            </a:r>
          </a:p>
          <a:p>
            <a:r>
              <a:rPr lang="en-GB" sz="6400" dirty="0" smtClean="0"/>
              <a:t>Religious and criminal subcultures, bring somewhat comfort for those apart of the groups = they can either accept their relative deprivation (religion) or take advantage of it (crime).</a:t>
            </a:r>
          </a:p>
          <a:p>
            <a:pPr marL="0" indent="0">
              <a:buNone/>
            </a:pPr>
            <a:r>
              <a:rPr lang="en-GB" sz="6400" b="1" u="sng" dirty="0" smtClean="0">
                <a:solidFill>
                  <a:srgbClr val="002060"/>
                </a:solidFill>
              </a:rPr>
              <a:t>Marginalisation:</a:t>
            </a:r>
          </a:p>
          <a:p>
            <a:r>
              <a:rPr lang="en-GB" sz="6400" dirty="0" smtClean="0"/>
              <a:t>Marginalised groups lack clear goals and organisations to represent their interests = groups such as workers, have the trade union representing their views, so they do not need to result to violence to have their financial issues solved.</a:t>
            </a:r>
          </a:p>
          <a:p>
            <a:r>
              <a:rPr lang="en-GB" sz="6400" dirty="0" smtClean="0"/>
              <a:t>However, non-working groups (unemployed youth) are marginalised – they have no organisation to represent them and no clear goals, just a sense of resentment &amp; frustration.</a:t>
            </a:r>
          </a:p>
          <a:p>
            <a:r>
              <a:rPr lang="en-GB" sz="6400" dirty="0" smtClean="0"/>
              <a:t>By being marginalised – they turn to crime as a result of frustration.</a:t>
            </a:r>
            <a:endParaRPr lang="en-GB" sz="6400" dirty="0"/>
          </a:p>
          <a:p>
            <a:endParaRPr lang="en-GB" dirty="0"/>
          </a:p>
        </p:txBody>
      </p:sp>
    </p:spTree>
    <p:extLst>
      <p:ext uri="{BB962C8B-B14F-4D97-AF65-F5344CB8AC3E}">
        <p14:creationId xmlns:p14="http://schemas.microsoft.com/office/powerpoint/2010/main" val="36177185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772" y="209263"/>
            <a:ext cx="10411691" cy="518102"/>
          </a:xfrm>
        </p:spPr>
        <p:txBody>
          <a:bodyPr>
            <a:normAutofit/>
          </a:bodyPr>
          <a:lstStyle/>
          <a:p>
            <a:r>
              <a:rPr lang="en-GB" sz="2400" b="1" u="sng" dirty="0" smtClean="0">
                <a:solidFill>
                  <a:srgbClr val="002060"/>
                </a:solidFill>
                <a:latin typeface="+mn-lt"/>
              </a:rPr>
              <a:t>LATE MODERITY, EXCLUSION AND CRIME:</a:t>
            </a:r>
            <a:endParaRPr lang="en-GB" sz="2400" b="1" u="sng" dirty="0">
              <a:solidFill>
                <a:srgbClr val="002060"/>
              </a:solidFill>
              <a:latin typeface="+mn-lt"/>
            </a:endParaRPr>
          </a:p>
        </p:txBody>
      </p:sp>
      <p:sp>
        <p:nvSpPr>
          <p:cNvPr id="3" name="Content Placeholder 2"/>
          <p:cNvSpPr>
            <a:spLocks noGrp="1"/>
          </p:cNvSpPr>
          <p:nvPr>
            <p:ph idx="1"/>
          </p:nvPr>
        </p:nvSpPr>
        <p:spPr>
          <a:xfrm>
            <a:off x="259772" y="727365"/>
            <a:ext cx="11752119" cy="5881253"/>
          </a:xfrm>
        </p:spPr>
        <p:txBody>
          <a:bodyPr numCol="2">
            <a:normAutofit fontScale="55000" lnSpcReduction="20000"/>
          </a:bodyPr>
          <a:lstStyle/>
          <a:p>
            <a:r>
              <a:rPr lang="en-GB" b="1" dirty="0" smtClean="0"/>
              <a:t>Young (2002)</a:t>
            </a:r>
            <a:r>
              <a:rPr lang="en-GB" dirty="0" smtClean="0"/>
              <a:t> argues that we are living in a period of late modernity – where instability, insecurity and exclusion = make crime worse.</a:t>
            </a:r>
          </a:p>
          <a:p>
            <a:r>
              <a:rPr lang="en-GB" dirty="0" smtClean="0"/>
              <a:t>Argues the ‘Golden age of modern society was in the 1950’s and 60’s = period of stability, security and social inclusion = there was full employment, good welfare state, low divorce rates and strong communities.</a:t>
            </a:r>
          </a:p>
          <a:p>
            <a:r>
              <a:rPr lang="en-GB" dirty="0" smtClean="0"/>
              <a:t>Since the 1970’s, insecurity and exclusion has increased = de-industrialisation and loss of unskilled jobs have increased employment – especially for young people and ethnic minorities.</a:t>
            </a:r>
          </a:p>
          <a:p>
            <a:r>
              <a:rPr lang="en-GB" dirty="0" smtClean="0"/>
              <a:t>More jobs are low paid and short term = this has destabilised the family &amp; community life.</a:t>
            </a:r>
          </a:p>
          <a:p>
            <a:r>
              <a:rPr lang="en-GB" dirty="0" smtClean="0"/>
              <a:t>New right government policies have held back welfare spending.</a:t>
            </a:r>
          </a:p>
          <a:p>
            <a:r>
              <a:rPr lang="en-GB" dirty="0" smtClean="0"/>
              <a:t>Greater inequality between rich and the poor has spread to the free market = encourages individualism and relative deprivation.</a:t>
            </a:r>
          </a:p>
          <a:p>
            <a:r>
              <a:rPr lang="en-GB" dirty="0" smtClean="0"/>
              <a:t>Young argues growing contrast between cultural inclusion and economic exclusion – as a source of relative deprivation:</a:t>
            </a:r>
          </a:p>
          <a:p>
            <a:pPr marL="514350" indent="-514350">
              <a:buAutoNum type="arabicPeriod"/>
            </a:pPr>
            <a:r>
              <a:rPr lang="en-GB" dirty="0" smtClean="0"/>
              <a:t>Media-saturated late modern society promotes cultural inclusion – everyone, including the poor have access to media and consumer advertising.</a:t>
            </a:r>
          </a:p>
          <a:p>
            <a:pPr marL="514350" indent="-514350">
              <a:buAutoNum type="arabicPeriod"/>
            </a:pPr>
            <a:r>
              <a:rPr lang="en-GB" dirty="0" smtClean="0"/>
              <a:t>Greater emphasis on leisure, personal consumption and immediate gratification – leading to higher expectations for the good life.</a:t>
            </a:r>
          </a:p>
          <a:p>
            <a:pPr marL="514350" indent="-514350">
              <a:buAutoNum type="arabicPeriod"/>
            </a:pPr>
            <a:r>
              <a:rPr lang="en-GB" dirty="0" smtClean="0"/>
              <a:t>Despite ideology of meritocracy = the poor are denied opportunities to gain access to wealthy life.</a:t>
            </a:r>
          </a:p>
          <a:p>
            <a:r>
              <a:rPr lang="en-GB" dirty="0" smtClean="0"/>
              <a:t>Young argues that society creates crime by setting cultural goals (material wealth) while denying people the opportunity to achieve them legitimately (getting decent jobs).</a:t>
            </a:r>
          </a:p>
          <a:p>
            <a:r>
              <a:rPr lang="en-GB" dirty="0" smtClean="0"/>
              <a:t>Another trend in late modernity is for relative deprivation to become generalised throughout society, rather than being confined to those at the bottom – everyone desires the better aspects of life. There is a ‘relative deprivation downwards’ where the middle class, who work hard for their income, are angered at the underclass for using benefits to buy their materialistic desires.</a:t>
            </a:r>
          </a:p>
          <a:p>
            <a:r>
              <a:rPr lang="en-GB" dirty="0" smtClean="0"/>
              <a:t>Young concludes that reactions to crime are changing, there is a thin crime between acceptable and unacceptable behaviour = thus there is a weakness in control – this makes the public more intolerant as they demand stricter penalties.</a:t>
            </a:r>
          </a:p>
          <a:p>
            <a:pPr marL="0" indent="0">
              <a:buNone/>
            </a:pPr>
            <a:r>
              <a:rPr lang="en-GB" b="1" u="sng" dirty="0" smtClean="0">
                <a:solidFill>
                  <a:srgbClr val="002060"/>
                </a:solidFill>
              </a:rPr>
              <a:t>The falling crime rate:</a:t>
            </a:r>
          </a:p>
          <a:p>
            <a:r>
              <a:rPr lang="en-GB" dirty="0" smtClean="0"/>
              <a:t>Young addresses a ‘second aetiological crisis’ / crisis of explanation = since 1990’s crime has fallen, this is a problem for realist who argue that crime is a major threat (Young argues crime is ‘seen’ as a major threat, in reality, it is not.</a:t>
            </a:r>
          </a:p>
          <a:p>
            <a:pPr marL="0" indent="0">
              <a:buNone/>
            </a:pPr>
            <a:r>
              <a:rPr lang="en-GB" b="1" u="sng" dirty="0" smtClean="0">
                <a:solidFill>
                  <a:srgbClr val="002060"/>
                </a:solidFill>
              </a:rPr>
              <a:t>The rising anti-social behaviour rate:</a:t>
            </a:r>
          </a:p>
          <a:p>
            <a:r>
              <a:rPr lang="en-GB" dirty="0" smtClean="0"/>
              <a:t>Since 1990’s government have tried to control crime, they introduced ASBO’s, which have 3 several key features:</a:t>
            </a:r>
          </a:p>
          <a:p>
            <a:pPr marL="514350" indent="-514350">
              <a:buAutoNum type="arabicPeriod"/>
            </a:pPr>
            <a:r>
              <a:rPr lang="en-GB" dirty="0" smtClean="0"/>
              <a:t>Blurring the boundaries of crime – breaching ASBO becomes a crime in its-self.</a:t>
            </a:r>
          </a:p>
          <a:p>
            <a:pPr marL="514350" indent="-514350">
              <a:buAutoNum type="arabicPeriod"/>
            </a:pPr>
            <a:r>
              <a:rPr lang="en-GB" dirty="0" smtClean="0"/>
              <a:t>Subjective definitions – anti-social behaviour has no objective meaning.</a:t>
            </a:r>
          </a:p>
          <a:p>
            <a:pPr marL="514350" indent="-514350">
              <a:buAutoNum type="arabicPeriod"/>
            </a:pPr>
            <a:r>
              <a:rPr lang="en-GB" dirty="0" smtClean="0"/>
              <a:t>Flexibility – ASBO’s have been used against people depending on what they are wearing.</a:t>
            </a:r>
          </a:p>
          <a:p>
            <a:pPr marL="0" indent="0">
              <a:buNone/>
            </a:pPr>
            <a:endParaRPr lang="en-GB" dirty="0" smtClean="0"/>
          </a:p>
          <a:p>
            <a:endParaRPr lang="en-GB" dirty="0" smtClean="0"/>
          </a:p>
        </p:txBody>
      </p:sp>
    </p:spTree>
    <p:extLst>
      <p:ext uri="{BB962C8B-B14F-4D97-AF65-F5344CB8AC3E}">
        <p14:creationId xmlns:p14="http://schemas.microsoft.com/office/powerpoint/2010/main" val="2361929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09226"/>
            <a:ext cx="10515600" cy="600725"/>
          </a:xfrm>
        </p:spPr>
        <p:txBody>
          <a:bodyPr>
            <a:normAutofit fontScale="90000"/>
          </a:bodyPr>
          <a:lstStyle/>
          <a:p>
            <a:pPr algn="ctr"/>
            <a:r>
              <a:rPr lang="en-GB" b="1" u="sng" dirty="0" smtClean="0">
                <a:solidFill>
                  <a:srgbClr val="FF0000"/>
                </a:solidFill>
              </a:rPr>
              <a:t>DURKHEIM’S FUNCTIONALIST THEORY:</a:t>
            </a:r>
            <a:endParaRPr lang="en-GB" dirty="0"/>
          </a:p>
        </p:txBody>
      </p:sp>
      <p:sp>
        <p:nvSpPr>
          <p:cNvPr id="4" name="Content Placeholder 3"/>
          <p:cNvSpPr>
            <a:spLocks noGrp="1"/>
          </p:cNvSpPr>
          <p:nvPr>
            <p:ph sz="half" idx="2"/>
          </p:nvPr>
        </p:nvSpPr>
        <p:spPr>
          <a:xfrm>
            <a:off x="353291" y="949685"/>
            <a:ext cx="7917873" cy="5555024"/>
          </a:xfrm>
        </p:spPr>
        <p:txBody>
          <a:bodyPr>
            <a:normAutofit fontScale="25000" lnSpcReduction="20000"/>
          </a:bodyPr>
          <a:lstStyle/>
          <a:p>
            <a:r>
              <a:rPr lang="en-GB" sz="5600" dirty="0" smtClean="0"/>
              <a:t>Functionalists see society as based on a value consensus – it has members in society sharing shared values.</a:t>
            </a:r>
          </a:p>
          <a:p>
            <a:r>
              <a:rPr lang="en-GB" sz="5600" dirty="0" smtClean="0"/>
              <a:t>In order to achieve social solidarity, we need socialisation (teaching society's values) and social control (police, ensures people behave). </a:t>
            </a:r>
          </a:p>
          <a:p>
            <a:pPr marL="0" indent="0">
              <a:buNone/>
            </a:pPr>
            <a:r>
              <a:rPr lang="en-GB" sz="5600" b="1" u="sng" dirty="0" smtClean="0">
                <a:solidFill>
                  <a:srgbClr val="002060"/>
                </a:solidFill>
              </a:rPr>
              <a:t>The inevitability of crime:</a:t>
            </a:r>
          </a:p>
          <a:p>
            <a:r>
              <a:rPr lang="en-GB" sz="5600" dirty="0" smtClean="0"/>
              <a:t>Durkheim argues that crime is inevitable, and even beneficial for society</a:t>
            </a:r>
          </a:p>
          <a:p>
            <a:r>
              <a:rPr lang="en-GB" sz="5600" dirty="0" smtClean="0"/>
              <a:t>The right amount of crime will help prevent anomie/normlessness.</a:t>
            </a:r>
          </a:p>
          <a:p>
            <a:pPr marL="0" indent="0">
              <a:buNone/>
            </a:pPr>
            <a:r>
              <a:rPr lang="en-GB" sz="5600" b="1" u="sng" dirty="0" smtClean="0">
                <a:solidFill>
                  <a:srgbClr val="002060"/>
                </a:solidFill>
              </a:rPr>
              <a:t>The positive functions of crime:</a:t>
            </a:r>
          </a:p>
          <a:p>
            <a:pPr marL="514350" indent="-514350">
              <a:buAutoNum type="arabicPeriod"/>
            </a:pPr>
            <a:r>
              <a:rPr lang="en-GB" sz="5600" b="1" dirty="0" smtClean="0"/>
              <a:t>Boundary maintenance: </a:t>
            </a:r>
            <a:r>
              <a:rPr lang="en-GB" sz="5600" dirty="0" smtClean="0"/>
              <a:t>Crime </a:t>
            </a:r>
            <a:r>
              <a:rPr lang="en-GB" sz="5600" dirty="0"/>
              <a:t>creates a reaction from society, uniting them against the baddy! The punishment given to the criminal/deviant reinforces shared rules of society, showing the </a:t>
            </a:r>
            <a:r>
              <a:rPr lang="en-GB" sz="5600" dirty="0" smtClean="0"/>
              <a:t>boundaries &amp; this </a:t>
            </a:r>
            <a:r>
              <a:rPr lang="en-GB" sz="5600" dirty="0"/>
              <a:t>links to Cohen’s “folk Devils”, whereby the media dramatizes crime and deviance. </a:t>
            </a:r>
          </a:p>
          <a:p>
            <a:pPr marL="514350" indent="-514350">
              <a:buAutoNum type="arabicPeriod"/>
            </a:pPr>
            <a:r>
              <a:rPr lang="en-GB" sz="5600" b="1" dirty="0" smtClean="0"/>
              <a:t>Adaptation and change: </a:t>
            </a:r>
            <a:r>
              <a:rPr lang="en-GB" sz="5600" dirty="0"/>
              <a:t>Durkheim says that all change that has happened has started with an act of defiance. People who have new ideas, values and ways of living must ignore some social norms and control. For example, persecution of religious </a:t>
            </a:r>
            <a:r>
              <a:rPr lang="en-GB" sz="5600" dirty="0" smtClean="0"/>
              <a:t>visionaries. These </a:t>
            </a:r>
            <a:r>
              <a:rPr lang="en-GB" sz="5600" dirty="0"/>
              <a:t>new values may, however, lead to a good thing. </a:t>
            </a:r>
            <a:r>
              <a:rPr lang="en-GB" sz="5600" dirty="0" err="1"/>
              <a:t>E.g</a:t>
            </a:r>
            <a:r>
              <a:rPr lang="en-GB" sz="5600" dirty="0"/>
              <a:t> gay rights activists have brought on more acceptance, and more recently, the majority of MPs are backing gay </a:t>
            </a:r>
            <a:r>
              <a:rPr lang="en-GB" sz="5600" dirty="0" smtClean="0"/>
              <a:t>marriage = Durkheim </a:t>
            </a:r>
            <a:r>
              <a:rPr lang="en-GB" sz="5600" dirty="0"/>
              <a:t>therefore argues that neither a high or low level of crime is wanted, just somewhere in the middle. Too much crime threatens bonds of society, and too little is repressive and prevents </a:t>
            </a:r>
            <a:r>
              <a:rPr lang="en-GB" sz="5600" dirty="0" smtClean="0"/>
              <a:t>change</a:t>
            </a:r>
          </a:p>
          <a:p>
            <a:pPr marL="0" indent="0">
              <a:buNone/>
            </a:pPr>
            <a:r>
              <a:rPr lang="en-GB" sz="5600" b="1" u="sng" dirty="0" smtClean="0">
                <a:solidFill>
                  <a:srgbClr val="002060"/>
                </a:solidFill>
              </a:rPr>
              <a:t>Other functions of crime:</a:t>
            </a:r>
          </a:p>
          <a:p>
            <a:r>
              <a:rPr lang="en-GB" sz="5600" b="1" dirty="0"/>
              <a:t>Davis</a:t>
            </a:r>
            <a:r>
              <a:rPr lang="en-GB" sz="5600" dirty="0"/>
              <a:t> supports the idea that crime can be positive. He argues that prostitution lets men release sexual frustration without threatening the nuclear family!</a:t>
            </a:r>
          </a:p>
          <a:p>
            <a:r>
              <a:rPr lang="en-GB" sz="5600" dirty="0"/>
              <a:t>Linking to this </a:t>
            </a:r>
            <a:r>
              <a:rPr lang="en-GB" sz="5600" b="1" dirty="0"/>
              <a:t>is </a:t>
            </a:r>
            <a:r>
              <a:rPr lang="en-GB" sz="5600" b="1" dirty="0" err="1"/>
              <a:t>Polsky</a:t>
            </a:r>
            <a:r>
              <a:rPr lang="en-GB" sz="5600" dirty="0"/>
              <a:t>, who said that porn helps channel sexual desires, instead of something like adultery which harms the nuclear family</a:t>
            </a:r>
          </a:p>
          <a:p>
            <a:r>
              <a:rPr lang="en-GB" sz="5600" b="1" dirty="0"/>
              <a:t>Cohen </a:t>
            </a:r>
            <a:r>
              <a:rPr lang="en-GB" sz="5600" dirty="0"/>
              <a:t>– crime and deviance acts as a warning that an institution is functioning badly, such as people skipping school</a:t>
            </a:r>
          </a:p>
          <a:p>
            <a:r>
              <a:rPr lang="en-GB" sz="5600" b="1" dirty="0"/>
              <a:t>Erikson </a:t>
            </a:r>
            <a:r>
              <a:rPr lang="en-GB" sz="5600" dirty="0"/>
              <a:t>– says bodies such as the policy actually want to maintain crime due to its positive </a:t>
            </a:r>
            <a:r>
              <a:rPr lang="en-GB" sz="5600" dirty="0" smtClean="0"/>
              <a:t>functions</a:t>
            </a:r>
            <a:endParaRPr lang="en-GB" sz="5600" b="1" u="sng" dirty="0">
              <a:solidFill>
                <a:srgbClr val="002060"/>
              </a:solidFill>
            </a:endParaRPr>
          </a:p>
          <a:p>
            <a:pPr marL="514350" indent="-514350">
              <a:buAutoNum type="arabicPeriod"/>
            </a:pPr>
            <a:endParaRPr lang="en-GB" sz="3000" dirty="0" smtClean="0"/>
          </a:p>
          <a:p>
            <a:endParaRPr lang="en-GB" sz="3000" dirty="0" smtClean="0"/>
          </a:p>
          <a:p>
            <a:endParaRPr lang="en-GB" dirty="0" smtClean="0"/>
          </a:p>
          <a:p>
            <a:endParaRPr lang="en-GB" dirty="0" smtClean="0"/>
          </a:p>
        </p:txBody>
      </p:sp>
      <p:sp>
        <p:nvSpPr>
          <p:cNvPr id="5" name="Text Placeholder 4"/>
          <p:cNvSpPr>
            <a:spLocks noGrp="1"/>
          </p:cNvSpPr>
          <p:nvPr>
            <p:ph type="body" sz="quarter" idx="3"/>
          </p:nvPr>
        </p:nvSpPr>
        <p:spPr>
          <a:xfrm>
            <a:off x="8271164" y="949685"/>
            <a:ext cx="3614160" cy="592282"/>
          </a:xfrm>
        </p:spPr>
        <p:txBody>
          <a:bodyPr>
            <a:normAutofit/>
          </a:bodyPr>
          <a:lstStyle/>
          <a:p>
            <a:r>
              <a:rPr lang="en-GB" u="sng" dirty="0" smtClean="0"/>
              <a:t>CRITICISMS</a:t>
            </a:r>
            <a:r>
              <a:rPr lang="en-GB" dirty="0" smtClean="0"/>
              <a:t>: </a:t>
            </a:r>
            <a:endParaRPr lang="en-GB" dirty="0"/>
          </a:p>
        </p:txBody>
      </p:sp>
      <p:sp>
        <p:nvSpPr>
          <p:cNvPr id="6" name="Content Placeholder 5"/>
          <p:cNvSpPr>
            <a:spLocks noGrp="1"/>
          </p:cNvSpPr>
          <p:nvPr>
            <p:ph sz="quarter" idx="4"/>
          </p:nvPr>
        </p:nvSpPr>
        <p:spPr>
          <a:xfrm>
            <a:off x="8271164" y="1660921"/>
            <a:ext cx="3614159" cy="4591087"/>
          </a:xfrm>
        </p:spPr>
        <p:txBody>
          <a:bodyPr>
            <a:normAutofit fontScale="70000" lnSpcReduction="20000"/>
          </a:bodyPr>
          <a:lstStyle/>
          <a:p>
            <a:r>
              <a:rPr lang="en-GB" dirty="0" smtClean="0"/>
              <a:t>Functionalists only focus on the positive outcomes of having crime in society – but ignore the serious aspect of these crimes such as rape and murder and its impact on society.</a:t>
            </a:r>
          </a:p>
          <a:p>
            <a:r>
              <a:rPr lang="en-GB" dirty="0" smtClean="0"/>
              <a:t>Functionalists also explain crime as if it was intended to be in society and it is needed to keep society going – but we could survive a society without crime.</a:t>
            </a:r>
          </a:p>
          <a:p>
            <a:r>
              <a:rPr lang="en-GB" dirty="0" smtClean="0"/>
              <a:t>Crime does not always promote social solidarity, it has the opposite effect bring people apart and causing isolation between groups – such as terrorist attacks etc.</a:t>
            </a:r>
            <a:endParaRPr lang="en-GB" dirty="0"/>
          </a:p>
        </p:txBody>
      </p:sp>
    </p:spTree>
    <p:extLst>
      <p:ext uri="{BB962C8B-B14F-4D97-AF65-F5344CB8AC3E}">
        <p14:creationId xmlns:p14="http://schemas.microsoft.com/office/powerpoint/2010/main" val="10673212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772" y="209263"/>
            <a:ext cx="10411691" cy="518102"/>
          </a:xfrm>
        </p:spPr>
        <p:txBody>
          <a:bodyPr>
            <a:normAutofit/>
          </a:bodyPr>
          <a:lstStyle/>
          <a:p>
            <a:r>
              <a:rPr lang="en-GB" sz="2400" b="1" u="sng" dirty="0" smtClean="0">
                <a:solidFill>
                  <a:srgbClr val="002060"/>
                </a:solidFill>
                <a:latin typeface="+mn-lt"/>
              </a:rPr>
              <a:t>TACKLING CRIME:</a:t>
            </a:r>
            <a:endParaRPr lang="en-GB" sz="2400" b="1" u="sng" dirty="0">
              <a:solidFill>
                <a:srgbClr val="002060"/>
              </a:solidFill>
              <a:latin typeface="+mn-lt"/>
            </a:endParaRPr>
          </a:p>
        </p:txBody>
      </p:sp>
      <p:sp>
        <p:nvSpPr>
          <p:cNvPr id="3" name="Content Placeholder 2"/>
          <p:cNvSpPr>
            <a:spLocks noGrp="1"/>
          </p:cNvSpPr>
          <p:nvPr>
            <p:ph idx="1"/>
          </p:nvPr>
        </p:nvSpPr>
        <p:spPr>
          <a:xfrm>
            <a:off x="259772" y="727365"/>
            <a:ext cx="11752119" cy="5881253"/>
          </a:xfrm>
        </p:spPr>
        <p:txBody>
          <a:bodyPr numCol="1">
            <a:normAutofit fontScale="62500" lnSpcReduction="20000"/>
          </a:bodyPr>
          <a:lstStyle/>
          <a:p>
            <a:r>
              <a:rPr lang="en-GB" b="1" dirty="0" smtClean="0"/>
              <a:t>Lea and Young (1986) </a:t>
            </a:r>
            <a:r>
              <a:rPr lang="en-GB" dirty="0" smtClean="0"/>
              <a:t>argue the police spend little time investigating crime – they should be more involved in their police style.</a:t>
            </a:r>
          </a:p>
          <a:p>
            <a:r>
              <a:rPr lang="en-GB" dirty="0" smtClean="0"/>
              <a:t>Military policing – police depend on the public for information about crimes. However, the police are loosing public support and cannot identify information about situations. They thus use military policing = like SWAT teams and random stop and searches.</a:t>
            </a:r>
          </a:p>
          <a:p>
            <a:r>
              <a:rPr lang="en-GB" dirty="0"/>
              <a:t>Also say crime tackling cannot be left to the police alone – multi agency approach – local council, social services, housing departments and school/ leisure services need to help out against crime. </a:t>
            </a:r>
            <a:endParaRPr lang="en-GB" dirty="0" smtClean="0"/>
          </a:p>
          <a:p>
            <a:pPr marL="0" indent="0">
              <a:buNone/>
            </a:pPr>
            <a:r>
              <a:rPr lang="en-GB" b="1" u="sng" dirty="0" smtClean="0">
                <a:solidFill>
                  <a:srgbClr val="002060"/>
                </a:solidFill>
              </a:rPr>
              <a:t>Tackling the structural causes:</a:t>
            </a:r>
          </a:p>
          <a:p>
            <a:r>
              <a:rPr lang="en-GB" b="1" dirty="0"/>
              <a:t>Tackling structural causes</a:t>
            </a:r>
            <a:r>
              <a:rPr lang="en-GB" dirty="0"/>
              <a:t> – causes of crime lie in unequal structure of society, so structural changes are needed to tackle crime. E.g. deal with </a:t>
            </a:r>
            <a:r>
              <a:rPr lang="en-GB" dirty="0" smtClean="0"/>
              <a:t>inequality </a:t>
            </a:r>
            <a:r>
              <a:rPr lang="en-GB" dirty="0"/>
              <a:t>of opportunity, such as in education, to tackle crime – </a:t>
            </a:r>
            <a:r>
              <a:rPr lang="en-GB" dirty="0" err="1"/>
              <a:t>e.g</a:t>
            </a:r>
            <a:r>
              <a:rPr lang="en-GB" dirty="0"/>
              <a:t> aim higher, EMA etc. </a:t>
            </a:r>
          </a:p>
          <a:p>
            <a:pPr marL="0" indent="0">
              <a:buNone/>
            </a:pPr>
            <a:r>
              <a:rPr lang="en-GB" b="1" u="sng" dirty="0" smtClean="0">
                <a:solidFill>
                  <a:srgbClr val="002060"/>
                </a:solidFill>
              </a:rPr>
              <a:t>Left realism and government policy: </a:t>
            </a:r>
          </a:p>
          <a:p>
            <a:r>
              <a:rPr lang="en-GB" dirty="0" smtClean="0"/>
              <a:t>Government </a:t>
            </a:r>
            <a:r>
              <a:rPr lang="en-GB" dirty="0"/>
              <a:t>Policy – tough on crime, tough on the causes of crime (New Labour) </a:t>
            </a:r>
            <a:r>
              <a:rPr lang="en-GB" dirty="0" err="1"/>
              <a:t>E.g</a:t>
            </a:r>
            <a:r>
              <a:rPr lang="en-GB" dirty="0"/>
              <a:t> new labour tough on hate crimes like sexual abuse, as well as introducing ASBO’s. However ASBOs are being scrapped. </a:t>
            </a:r>
          </a:p>
          <a:p>
            <a:r>
              <a:rPr lang="en-GB" dirty="0"/>
              <a:t>New Labours New Deal – helping unemployed youth and anti-truancy policies</a:t>
            </a:r>
            <a:r>
              <a:rPr lang="en-GB" dirty="0" smtClean="0"/>
              <a:t>.</a:t>
            </a:r>
          </a:p>
          <a:p>
            <a:pPr marL="0" indent="0">
              <a:buNone/>
            </a:pPr>
            <a:r>
              <a:rPr lang="en-GB" b="1" u="sng" dirty="0" smtClean="0"/>
              <a:t>Criticisms:</a:t>
            </a:r>
          </a:p>
          <a:p>
            <a:r>
              <a:rPr lang="en-GB" dirty="0"/>
              <a:t>Accepts that street crime is committed by the poor</a:t>
            </a:r>
          </a:p>
          <a:p>
            <a:r>
              <a:rPr lang="en-GB" dirty="0"/>
              <a:t>Rely on quantitative data from victim surveys and so cannot see true motives</a:t>
            </a:r>
          </a:p>
          <a:p>
            <a:r>
              <a:rPr lang="en-GB" dirty="0"/>
              <a:t>Use of subcultural theory means that they believe that crime only happens when the value consensus breaks down</a:t>
            </a:r>
          </a:p>
          <a:p>
            <a:r>
              <a:rPr lang="en-GB" dirty="0"/>
              <a:t>Relative deprivation does not fully explain crime as not everyone who is relatively deprived commits crime. For example, a teacher is relatively deprived to a doctor, but does not necessarily commit crime. </a:t>
            </a:r>
            <a:r>
              <a:rPr lang="en-GB" dirty="0" smtClean="0"/>
              <a:t> </a:t>
            </a:r>
            <a:endParaRPr lang="en-GB" dirty="0"/>
          </a:p>
          <a:p>
            <a:endParaRPr lang="en-GB" dirty="0"/>
          </a:p>
          <a:p>
            <a:endParaRPr lang="en-GB" dirty="0" smtClean="0"/>
          </a:p>
          <a:p>
            <a:pPr marL="0" indent="0">
              <a:buNone/>
            </a:pPr>
            <a:endParaRPr lang="en-GB" dirty="0" smtClean="0"/>
          </a:p>
          <a:p>
            <a:endParaRPr lang="en-GB" dirty="0" smtClean="0"/>
          </a:p>
        </p:txBody>
      </p:sp>
    </p:spTree>
    <p:extLst>
      <p:ext uri="{BB962C8B-B14F-4D97-AF65-F5344CB8AC3E}">
        <p14:creationId xmlns:p14="http://schemas.microsoft.com/office/powerpoint/2010/main" val="15078521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210" y="244549"/>
            <a:ext cx="3917856" cy="255181"/>
          </a:xfrm>
        </p:spPr>
        <p:txBody>
          <a:bodyPr>
            <a:normAutofit fontScale="90000"/>
          </a:bodyPr>
          <a:lstStyle/>
          <a:p>
            <a:r>
              <a:rPr lang="en-GB" b="1" u="sng" dirty="0" smtClean="0">
                <a:solidFill>
                  <a:srgbClr val="FF0000"/>
                </a:solidFill>
              </a:rPr>
              <a:t>EXAM PLANNING:</a:t>
            </a:r>
            <a:endParaRPr lang="en-GB" b="1" u="sng" dirty="0">
              <a:solidFill>
                <a:srgbClr val="FF0000"/>
              </a:solidFill>
            </a:endParaRPr>
          </a:p>
        </p:txBody>
      </p:sp>
      <p:sp>
        <p:nvSpPr>
          <p:cNvPr id="3" name="Content Placeholder 2"/>
          <p:cNvSpPr>
            <a:spLocks noGrp="1"/>
          </p:cNvSpPr>
          <p:nvPr>
            <p:ph idx="1"/>
          </p:nvPr>
        </p:nvSpPr>
        <p:spPr>
          <a:xfrm>
            <a:off x="218209" y="664536"/>
            <a:ext cx="11783290" cy="5974773"/>
          </a:xfrm>
        </p:spPr>
        <p:txBody>
          <a:bodyPr>
            <a:normAutofit/>
          </a:bodyPr>
          <a:lstStyle/>
          <a:p>
            <a:pPr marL="0" indent="0">
              <a:buNone/>
            </a:pPr>
            <a:r>
              <a:rPr lang="en-GB" sz="1800" b="1" u="sng" dirty="0" smtClean="0"/>
              <a:t>Outline two realists solutions to the problem of crime – 4 marks.</a:t>
            </a:r>
            <a:endParaRPr lang="en-GB" sz="1800" dirty="0"/>
          </a:p>
          <a:p>
            <a:pPr marL="0" indent="0">
              <a:buNone/>
            </a:pPr>
            <a:r>
              <a:rPr lang="en-GB" sz="1800" dirty="0" smtClean="0"/>
              <a:t>One solution would come from Left realist, Kelling, who makes reference to ‘zero tolerance’, introduced in 1994, New York, it hardened police activity on criminals, which essentially ‘cracked down’ on small-scale crimes, to big. Another solution would come from right realists, Lea and Young  (1986) argue that policing tactics should change, they should spend more time investigating crimes and improve their relationship with the local community.</a:t>
            </a:r>
          </a:p>
          <a:p>
            <a:pPr marL="0" indent="0">
              <a:buNone/>
            </a:pPr>
            <a:r>
              <a:rPr lang="en-GB" sz="1800" b="1" u="sng" dirty="0" smtClean="0"/>
              <a:t>Applying material from item A, analyse two explanations of the causes of crime put forward by right realists – 10 marks.</a:t>
            </a:r>
          </a:p>
          <a:p>
            <a:pPr marL="0" indent="0">
              <a:buNone/>
            </a:pPr>
            <a:endParaRPr lang="en-GB" sz="6400" dirty="0" smtClean="0"/>
          </a:p>
          <a:p>
            <a:pPr marL="0" indent="0">
              <a:buNone/>
            </a:pPr>
            <a:endParaRPr lang="en-GB" dirty="0"/>
          </a:p>
        </p:txBody>
      </p:sp>
    </p:spTree>
    <p:extLst>
      <p:ext uri="{BB962C8B-B14F-4D97-AF65-F5344CB8AC3E}">
        <p14:creationId xmlns:p14="http://schemas.microsoft.com/office/powerpoint/2010/main" val="98085111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TOPIC 6:</a:t>
            </a:r>
            <a:r>
              <a:rPr lang="en-GB" dirty="0" smtClean="0"/>
              <a:t> ETHNICITY, CRIME AND JUSTICE</a:t>
            </a:r>
            <a:endParaRPr lang="en-GB" dirty="0"/>
          </a:p>
        </p:txBody>
      </p:sp>
      <p:sp>
        <p:nvSpPr>
          <p:cNvPr id="3" name="Text Placeholder 2"/>
          <p:cNvSpPr>
            <a:spLocks noGrp="1"/>
          </p:cNvSpPr>
          <p:nvPr>
            <p:ph type="body" idx="1"/>
          </p:nvPr>
        </p:nvSpPr>
        <p:spPr/>
        <p:txBody>
          <a:bodyPr/>
          <a:lstStyle/>
          <a:p>
            <a:r>
              <a:rPr lang="en-GB" dirty="0" smtClean="0"/>
              <a:t>EXAM REVISION</a:t>
            </a:r>
            <a:endParaRPr lang="en-GB" dirty="0"/>
          </a:p>
        </p:txBody>
      </p:sp>
    </p:spTree>
    <p:extLst>
      <p:ext uri="{BB962C8B-B14F-4D97-AF65-F5344CB8AC3E}">
        <p14:creationId xmlns:p14="http://schemas.microsoft.com/office/powerpoint/2010/main" val="177358466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78090"/>
            <a:ext cx="10515600" cy="424584"/>
          </a:xfrm>
        </p:spPr>
        <p:txBody>
          <a:bodyPr>
            <a:normAutofit fontScale="90000"/>
          </a:bodyPr>
          <a:lstStyle/>
          <a:p>
            <a:pPr algn="ctr"/>
            <a:r>
              <a:rPr lang="en-GB" b="1" u="sng" dirty="0" smtClean="0">
                <a:solidFill>
                  <a:srgbClr val="FF0000"/>
                </a:solidFill>
              </a:rPr>
              <a:t>ETHNICITY AND CRIMINALISATION:</a:t>
            </a:r>
            <a:endParaRPr lang="en-GB" b="1" u="sng" dirty="0">
              <a:solidFill>
                <a:srgbClr val="FF0000"/>
              </a:solidFill>
            </a:endParaRPr>
          </a:p>
        </p:txBody>
      </p:sp>
      <p:sp>
        <p:nvSpPr>
          <p:cNvPr id="3" name="Text Placeholder 2"/>
          <p:cNvSpPr>
            <a:spLocks noGrp="1"/>
          </p:cNvSpPr>
          <p:nvPr>
            <p:ph type="body" idx="1"/>
          </p:nvPr>
        </p:nvSpPr>
        <p:spPr>
          <a:xfrm>
            <a:off x="228600" y="1552871"/>
            <a:ext cx="5157787" cy="416502"/>
          </a:xfrm>
        </p:spPr>
        <p:txBody>
          <a:bodyPr>
            <a:normAutofit lnSpcReduction="10000"/>
          </a:bodyPr>
          <a:lstStyle/>
          <a:p>
            <a:r>
              <a:rPr lang="en-GB" u="sng" dirty="0" smtClean="0">
                <a:solidFill>
                  <a:srgbClr val="002060"/>
                </a:solidFill>
              </a:rPr>
              <a:t>ALTERNATIVE SOURCES OF STATISTICS:</a:t>
            </a:r>
            <a:endParaRPr lang="en-GB" u="sng" dirty="0">
              <a:solidFill>
                <a:srgbClr val="002060"/>
              </a:solidFill>
            </a:endParaRPr>
          </a:p>
        </p:txBody>
      </p:sp>
      <p:sp>
        <p:nvSpPr>
          <p:cNvPr id="4" name="Content Placeholder 3"/>
          <p:cNvSpPr>
            <a:spLocks noGrp="1"/>
          </p:cNvSpPr>
          <p:nvPr>
            <p:ph sz="half" idx="2"/>
          </p:nvPr>
        </p:nvSpPr>
        <p:spPr>
          <a:xfrm>
            <a:off x="228600" y="2000546"/>
            <a:ext cx="5756565" cy="4649637"/>
          </a:xfrm>
        </p:spPr>
        <p:txBody>
          <a:bodyPr>
            <a:normAutofit fontScale="62500" lnSpcReduction="20000"/>
          </a:bodyPr>
          <a:lstStyle/>
          <a:p>
            <a:r>
              <a:rPr lang="en-GB" dirty="0" smtClean="0"/>
              <a:t>2 types of statistics – victim survey’s and self-report studies.</a:t>
            </a:r>
          </a:p>
          <a:p>
            <a:pPr marL="0" indent="0">
              <a:buNone/>
            </a:pPr>
            <a:r>
              <a:rPr lang="en-GB" b="1" u="sng" dirty="0" smtClean="0">
                <a:solidFill>
                  <a:srgbClr val="002060"/>
                </a:solidFill>
              </a:rPr>
              <a:t>Victim surveys: </a:t>
            </a:r>
          </a:p>
          <a:p>
            <a:r>
              <a:rPr lang="en-GB" dirty="0" smtClean="0"/>
              <a:t>Victim survey’s ask individuals what crimes they have experienced, in the last 12 months – you can gain information, of ethnicity and gender of criminal, it also states the type of crime being committed.</a:t>
            </a:r>
          </a:p>
          <a:p>
            <a:r>
              <a:rPr lang="en-GB" dirty="0" smtClean="0"/>
              <a:t>Victim survey’s show how crimes are ‘intra-ethnic’ = takes place within an ethnic group, rather than between groups.</a:t>
            </a:r>
          </a:p>
          <a:p>
            <a:r>
              <a:rPr lang="en-GB" dirty="0" smtClean="0"/>
              <a:t>However, there are problems with this method:</a:t>
            </a:r>
          </a:p>
          <a:p>
            <a:pPr marL="514350" indent="-514350">
              <a:buAutoNum type="arabicPeriod"/>
            </a:pPr>
            <a:r>
              <a:rPr lang="en-GB" dirty="0" smtClean="0"/>
              <a:t>They rely on individuals memory, which varies because crime could have happened long ago.</a:t>
            </a:r>
          </a:p>
          <a:p>
            <a:pPr marL="514350" indent="-514350">
              <a:buAutoNum type="arabicPeriod"/>
            </a:pPr>
            <a:r>
              <a:rPr lang="en-GB" dirty="0" smtClean="0"/>
              <a:t>They only cover personal crimes, which make up 5% of statistics.</a:t>
            </a:r>
          </a:p>
          <a:p>
            <a:pPr marL="514350" indent="-514350">
              <a:buAutoNum type="arabicPeriod"/>
            </a:pPr>
            <a:r>
              <a:rPr lang="en-GB" dirty="0" smtClean="0"/>
              <a:t>They exclude white collar crimes.</a:t>
            </a:r>
          </a:p>
          <a:p>
            <a:r>
              <a:rPr lang="en-GB" dirty="0" smtClean="0"/>
              <a:t>Victim surveys only give us limited information.</a:t>
            </a:r>
          </a:p>
        </p:txBody>
      </p:sp>
      <p:sp>
        <p:nvSpPr>
          <p:cNvPr id="5" name="Text Placeholder 4"/>
          <p:cNvSpPr>
            <a:spLocks noGrp="1"/>
          </p:cNvSpPr>
          <p:nvPr>
            <p:ph type="body" sz="quarter" idx="3"/>
          </p:nvPr>
        </p:nvSpPr>
        <p:spPr>
          <a:xfrm>
            <a:off x="6057900" y="1506902"/>
            <a:ext cx="5860471" cy="702705"/>
          </a:xfrm>
        </p:spPr>
        <p:txBody>
          <a:bodyPr>
            <a:normAutofit lnSpcReduction="10000"/>
          </a:bodyPr>
          <a:lstStyle/>
          <a:p>
            <a:r>
              <a:rPr lang="en-GB" u="sng" dirty="0" smtClean="0">
                <a:solidFill>
                  <a:srgbClr val="002060"/>
                </a:solidFill>
              </a:rPr>
              <a:t>ETHNICITY, RACISM AND THE CRIMINAL JUSTICE SYSTEM:</a:t>
            </a:r>
            <a:endParaRPr lang="en-GB" u="sng" dirty="0">
              <a:solidFill>
                <a:srgbClr val="002060"/>
              </a:solidFill>
            </a:endParaRPr>
          </a:p>
        </p:txBody>
      </p:sp>
      <p:sp>
        <p:nvSpPr>
          <p:cNvPr id="6" name="Content Placeholder 5"/>
          <p:cNvSpPr>
            <a:spLocks noGrp="1"/>
          </p:cNvSpPr>
          <p:nvPr>
            <p:ph sz="quarter" idx="4"/>
          </p:nvPr>
        </p:nvSpPr>
        <p:spPr>
          <a:xfrm>
            <a:off x="6057901" y="2282838"/>
            <a:ext cx="5860472" cy="4336171"/>
          </a:xfrm>
        </p:spPr>
        <p:txBody>
          <a:bodyPr>
            <a:normAutofit fontScale="62500" lnSpcReduction="20000"/>
          </a:bodyPr>
          <a:lstStyle/>
          <a:p>
            <a:r>
              <a:rPr lang="en-GB" dirty="0" smtClean="0"/>
              <a:t>Self report studies ask individuals to report their own crimes – based on sample of 2,500 </a:t>
            </a:r>
            <a:r>
              <a:rPr lang="en-GB" b="1" dirty="0" smtClean="0"/>
              <a:t>Graham and Bowling </a:t>
            </a:r>
            <a:r>
              <a:rPr lang="en-GB" dirty="0" smtClean="0"/>
              <a:t>found (43%) blacks, (44%) whites, (30%) Indians, (28%) Pakistani’s, (13%) Bangladeshis.</a:t>
            </a:r>
          </a:p>
          <a:p>
            <a:r>
              <a:rPr lang="en-GB" dirty="0" smtClean="0"/>
              <a:t>Statistics show that whites and mixed groups were most likely to say they had committed an offence.</a:t>
            </a:r>
          </a:p>
          <a:p>
            <a:r>
              <a:rPr lang="en-GB" dirty="0" smtClean="0"/>
              <a:t>The Home Office favour official statistics because they provide ‘remarkable’ findings, for example, Sharp and Budd found that 27% of mixed raced men stated they had an intake of cannabis.</a:t>
            </a:r>
          </a:p>
          <a:p>
            <a:r>
              <a:rPr lang="en-GB" dirty="0" smtClean="0"/>
              <a:t>Self-report studies challenge the stereotypes of black people as being more likely to whites to offend.</a:t>
            </a:r>
          </a:p>
          <a:p>
            <a:r>
              <a:rPr lang="en-GB" dirty="0" smtClean="0"/>
              <a:t>However, self-report studies have limitations, they are inconsistent – for example, while official statistics and victim surveys point to the likelihood of black people more likely to commit crimes, self report studies contrast this.</a:t>
            </a:r>
            <a:endParaRPr lang="en-GB" dirty="0"/>
          </a:p>
        </p:txBody>
      </p:sp>
      <p:sp>
        <p:nvSpPr>
          <p:cNvPr id="7" name="TextBox 6"/>
          <p:cNvSpPr txBox="1"/>
          <p:nvPr/>
        </p:nvSpPr>
        <p:spPr>
          <a:xfrm>
            <a:off x="228600" y="602674"/>
            <a:ext cx="11689773" cy="830997"/>
          </a:xfrm>
          <a:prstGeom prst="rect">
            <a:avLst/>
          </a:prstGeom>
          <a:noFill/>
          <a:ln w="28575">
            <a:solidFill>
              <a:schemeClr val="tx1"/>
            </a:solidFill>
          </a:ln>
        </p:spPr>
        <p:txBody>
          <a:bodyPr wrap="square" rtlCol="0">
            <a:spAutoFit/>
          </a:bodyPr>
          <a:lstStyle/>
          <a:p>
            <a:pPr marL="285750" indent="-285750">
              <a:buFont typeface="Arial" panose="020B0604020202020204" pitchFamily="34" charset="0"/>
              <a:buChar char="•"/>
            </a:pPr>
            <a:r>
              <a:rPr lang="en-GB" sz="1600" dirty="0" smtClean="0"/>
              <a:t>Official statistics show blacks and Asians are overrepresented statistic – black people make 3% of population, but 13.1% in prisons, Asians make 6.5% of population, but 7.7% make up prison statistic = </a:t>
            </a:r>
            <a:r>
              <a:rPr lang="en-GB" sz="1600" dirty="0"/>
              <a:t>White people are </a:t>
            </a:r>
            <a:r>
              <a:rPr lang="en-GB" sz="1600" dirty="0" smtClean="0"/>
              <a:t>underrepresented.</a:t>
            </a:r>
          </a:p>
          <a:p>
            <a:pPr marL="285750" indent="-285750">
              <a:buFont typeface="Arial" panose="020B0604020202020204" pitchFamily="34" charset="0"/>
              <a:buChar char="•"/>
            </a:pPr>
            <a:r>
              <a:rPr lang="en-GB" sz="1600" dirty="0" smtClean="0"/>
              <a:t>Official statistics do not tell us what ethnic group is likely to commit a particular crime, they simply state who is involved in the crime.</a:t>
            </a:r>
            <a:endParaRPr lang="en-GB" sz="1600" dirty="0"/>
          </a:p>
        </p:txBody>
      </p:sp>
    </p:spTree>
    <p:extLst>
      <p:ext uri="{BB962C8B-B14F-4D97-AF65-F5344CB8AC3E}">
        <p14:creationId xmlns:p14="http://schemas.microsoft.com/office/powerpoint/2010/main" val="388774903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691" y="114301"/>
            <a:ext cx="11585864" cy="342900"/>
          </a:xfrm>
        </p:spPr>
        <p:txBody>
          <a:bodyPr>
            <a:noAutofit/>
          </a:bodyPr>
          <a:lstStyle/>
          <a:p>
            <a:r>
              <a:rPr lang="en-GB" sz="2000" b="1" u="sng" dirty="0" smtClean="0">
                <a:solidFill>
                  <a:srgbClr val="002060"/>
                </a:solidFill>
                <a:latin typeface="+mn-lt"/>
              </a:rPr>
              <a:t>ETHNICITY, RACISM AND THE CRIMINAL JUSTICE SYSTEM:</a:t>
            </a:r>
            <a:endParaRPr lang="en-GB" sz="2000" b="1" u="sng" dirty="0">
              <a:solidFill>
                <a:srgbClr val="002060"/>
              </a:solidFill>
              <a:latin typeface="+mn-lt"/>
            </a:endParaRPr>
          </a:p>
        </p:txBody>
      </p:sp>
      <p:sp>
        <p:nvSpPr>
          <p:cNvPr id="3" name="Content Placeholder 2"/>
          <p:cNvSpPr>
            <a:spLocks noGrp="1"/>
          </p:cNvSpPr>
          <p:nvPr>
            <p:ph idx="1"/>
          </p:nvPr>
        </p:nvSpPr>
        <p:spPr>
          <a:xfrm>
            <a:off x="124691" y="457201"/>
            <a:ext cx="11897591" cy="6224154"/>
          </a:xfrm>
        </p:spPr>
        <p:txBody>
          <a:bodyPr numCol="2">
            <a:normAutofit fontScale="25000" lnSpcReduction="20000"/>
          </a:bodyPr>
          <a:lstStyle/>
          <a:p>
            <a:r>
              <a:rPr lang="en-GB" sz="5600" dirty="0" smtClean="0"/>
              <a:t>There are ethnic differences in the stages of the criminal justice process.</a:t>
            </a:r>
          </a:p>
          <a:p>
            <a:pPr marL="0" indent="0">
              <a:buNone/>
            </a:pPr>
            <a:r>
              <a:rPr lang="en-GB" sz="5600" b="1" u="sng" dirty="0" smtClean="0">
                <a:solidFill>
                  <a:srgbClr val="002060"/>
                </a:solidFill>
              </a:rPr>
              <a:t>Policing:</a:t>
            </a:r>
          </a:p>
          <a:p>
            <a:r>
              <a:rPr lang="en-GB" sz="5600" dirty="0" smtClean="0"/>
              <a:t>Phillips and Bowling (2012) note, since 1970’s there have been many allegations of oppressive policing of ethnic minorities, this includes, mass stop and searches, armed raids, police violence and deaths and excessive surveillance.</a:t>
            </a:r>
          </a:p>
          <a:p>
            <a:pPr marL="0" indent="0">
              <a:buNone/>
            </a:pPr>
            <a:r>
              <a:rPr lang="en-GB" sz="5600" b="1" u="sng" dirty="0" smtClean="0">
                <a:solidFill>
                  <a:srgbClr val="002060"/>
                </a:solidFill>
              </a:rPr>
              <a:t>Stop and search:</a:t>
            </a:r>
          </a:p>
          <a:p>
            <a:r>
              <a:rPr lang="en-GB" sz="5600" dirty="0" smtClean="0"/>
              <a:t>Minority ethnic groups are more likely to be stopped and searched by the police – police can use this power if they have any suspicions of individuals. Compared with white people, black people are 7 times more likely to be stopped and searched – Asians are twice as likely.</a:t>
            </a:r>
          </a:p>
          <a:p>
            <a:r>
              <a:rPr lang="en-GB" sz="5600" dirty="0" smtClean="0"/>
              <a:t>Only small percentage of stop and search ends in arrest – under the terrorism act 2000, police can stop and  search any persons, vehicle even if they are not suspicious. </a:t>
            </a:r>
            <a:endParaRPr lang="en-GB" sz="5600" dirty="0"/>
          </a:p>
          <a:p>
            <a:r>
              <a:rPr lang="en-GB" sz="5600" dirty="0" smtClean="0"/>
              <a:t>Philips and Bowling (2007) argue members of these communities, are more likely to be stopped and searched, they are also ‘over-policed’ and under-protected and have limited faith in the police.</a:t>
            </a:r>
          </a:p>
          <a:p>
            <a:r>
              <a:rPr lang="en-GB" sz="5600" dirty="0" smtClean="0"/>
              <a:t>Tasers – blacks are more likely to be tasered by the police in incidents, Asians are the next and whites are less likely.</a:t>
            </a:r>
          </a:p>
          <a:p>
            <a:pPr marL="0" indent="0">
              <a:buNone/>
            </a:pPr>
            <a:r>
              <a:rPr lang="en-GB" sz="5600" b="1" u="sng" dirty="0" smtClean="0">
                <a:solidFill>
                  <a:srgbClr val="002060"/>
                </a:solidFill>
              </a:rPr>
              <a:t>Explaining stop and search patterns:</a:t>
            </a:r>
          </a:p>
          <a:p>
            <a:r>
              <a:rPr lang="en-GB" sz="5600" dirty="0" smtClean="0"/>
              <a:t>Police racism – On the police investigation of Stephen Lawrence, it concluded that there was institutional racism in the MET police. Other officers found that those working on the case, slowed down the process because they generally disliked black people and saw them as criminals. Philips and Bowling, found the police would target blacks on purpose because they are ‘dangerous criminals’.</a:t>
            </a:r>
          </a:p>
          <a:p>
            <a:r>
              <a:rPr lang="en-GB" sz="5600" dirty="0" smtClean="0"/>
              <a:t>Ethnic differences In offending – Discrimination influences whether the police will stop and search an individual; there are 2 types of stops .</a:t>
            </a:r>
          </a:p>
          <a:p>
            <a:pPr marL="514350" indent="-514350">
              <a:buAutoNum type="arabicParenBoth"/>
            </a:pPr>
            <a:r>
              <a:rPr lang="en-GB" sz="5600" dirty="0" smtClean="0"/>
              <a:t>Low discretion stops: police act on relevant information, about a specific offence for example, the description of the offender.</a:t>
            </a:r>
          </a:p>
          <a:p>
            <a:pPr marL="514350" indent="-514350">
              <a:buAutoNum type="arabicParenBoth"/>
            </a:pPr>
            <a:r>
              <a:rPr lang="en-GB" sz="5600" dirty="0" smtClean="0"/>
              <a:t>High discretion stops: Police act without specific intelligence, officers use their stereotypes of individuals to discriminate.</a:t>
            </a:r>
          </a:p>
          <a:p>
            <a:r>
              <a:rPr lang="en-GB" sz="5600" dirty="0" smtClean="0"/>
              <a:t>Demographic factors – ethnic minorities are more likely to be stopped and searched, such as the young, unemployed, manual workers. These groups are likely to be searched regardless of their ethnicity, however, ethnic minorities tend to fit into this category.</a:t>
            </a:r>
          </a:p>
          <a:p>
            <a:pPr marL="0" indent="0">
              <a:buNone/>
            </a:pPr>
            <a:r>
              <a:rPr lang="en-GB" sz="5600" b="1" u="sng" dirty="0" smtClean="0">
                <a:solidFill>
                  <a:srgbClr val="002060"/>
                </a:solidFill>
              </a:rPr>
              <a:t>Arrests and cautions:</a:t>
            </a:r>
          </a:p>
          <a:p>
            <a:r>
              <a:rPr lang="en-GB" sz="5600" dirty="0" smtClean="0"/>
              <a:t>In 2015/14, blacks 3 times more likely to be arrested than whites – blacks and Asians are less likely to receive a caution, whilst whites do. Once reason for this is because members of minority ethnic groups are more likely to deny the offence, and ask for legal advice because they do not trust the police.</a:t>
            </a:r>
          </a:p>
          <a:p>
            <a:pPr marL="0" indent="0">
              <a:buNone/>
            </a:pPr>
            <a:r>
              <a:rPr lang="en-GB" sz="5600" b="1" u="sng" dirty="0" smtClean="0">
                <a:solidFill>
                  <a:srgbClr val="002060"/>
                </a:solidFill>
              </a:rPr>
              <a:t>Prosecution and trial:</a:t>
            </a:r>
          </a:p>
          <a:p>
            <a:r>
              <a:rPr lang="en-GB" sz="5600" dirty="0" smtClean="0"/>
              <a:t>CPS (Crown prosecution service), is responsible for cases brought by the police – they decide whether an individual should be prosecuted. Philips and Bowling's found that ethnic minority cases brought to CPS, are less likely to be dropped because they tend to be weak cases based on police racism.</a:t>
            </a:r>
          </a:p>
          <a:p>
            <a:r>
              <a:rPr lang="en-GB" sz="5600" dirty="0" smtClean="0"/>
              <a:t>Ethnic minorities prefer trials, rather than going to magistrates court, because they mistrust it – however, crown court gives harsher sentences.</a:t>
            </a:r>
          </a:p>
          <a:p>
            <a:pPr marL="0" indent="0">
              <a:buNone/>
            </a:pPr>
            <a:r>
              <a:rPr lang="en-GB" sz="5600" b="1" u="sng" dirty="0" smtClean="0">
                <a:solidFill>
                  <a:srgbClr val="002060"/>
                </a:solidFill>
              </a:rPr>
              <a:t>Convictions and sentencing:</a:t>
            </a:r>
          </a:p>
          <a:p>
            <a:r>
              <a:rPr lang="en-GB" sz="5600" dirty="0" smtClean="0"/>
              <a:t>Black and Asian defendants are less likely to be found guilty in court – because police are bringing racist cases into court, nothing of seriousness. Black offenders have the highest imprisonment because of the seriousness of their cases – however, studies show black men given custody, same as Asians, when sentenced.</a:t>
            </a:r>
          </a:p>
          <a:p>
            <a:pPr marL="0" indent="0">
              <a:buNone/>
            </a:pPr>
            <a:r>
              <a:rPr lang="en-GB" sz="5600" b="1" u="sng" dirty="0" smtClean="0">
                <a:solidFill>
                  <a:srgbClr val="002060"/>
                </a:solidFill>
              </a:rPr>
              <a:t>Pre-sentence reports:</a:t>
            </a:r>
          </a:p>
          <a:p>
            <a:r>
              <a:rPr lang="en-GB" sz="5600" dirty="0" smtClean="0"/>
              <a:t>Pre-sentence reports – written by probation officers, and makes for harsher sentences when individuals are sentenced. PRS tends to be based on discrimination.</a:t>
            </a:r>
          </a:p>
          <a:p>
            <a:pPr marL="0" indent="0">
              <a:buNone/>
            </a:pPr>
            <a:r>
              <a:rPr lang="en-GB" sz="5600" b="1" u="sng" dirty="0" smtClean="0">
                <a:solidFill>
                  <a:srgbClr val="002060"/>
                </a:solidFill>
              </a:rPr>
              <a:t>Prison:</a:t>
            </a:r>
          </a:p>
          <a:p>
            <a:r>
              <a:rPr lang="en-GB" sz="5600" dirty="0" smtClean="0"/>
              <a:t>Blacks are more likely to be in prison, in comparison with whites – Asians and blacks tend to be in there for 4 years or more = ethnic minorities less likely to be granted bail when on trial.</a:t>
            </a:r>
          </a:p>
        </p:txBody>
      </p:sp>
    </p:spTree>
    <p:extLst>
      <p:ext uri="{BB962C8B-B14F-4D97-AF65-F5344CB8AC3E}">
        <p14:creationId xmlns:p14="http://schemas.microsoft.com/office/powerpoint/2010/main" val="279065068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67698"/>
            <a:ext cx="10515600" cy="185594"/>
          </a:xfrm>
        </p:spPr>
        <p:txBody>
          <a:bodyPr>
            <a:noAutofit/>
          </a:bodyPr>
          <a:lstStyle/>
          <a:p>
            <a:pPr algn="ctr"/>
            <a:r>
              <a:rPr lang="en-GB" sz="3600" b="1" u="sng" dirty="0" smtClean="0">
                <a:solidFill>
                  <a:srgbClr val="FF0000"/>
                </a:solidFill>
              </a:rPr>
              <a:t>EXPLAINING THE DIFFERENCES IN OFFENDING:</a:t>
            </a:r>
            <a:endParaRPr lang="en-GB" sz="3600" b="1" u="sng" dirty="0">
              <a:solidFill>
                <a:srgbClr val="FF0000"/>
              </a:solidFill>
            </a:endParaRPr>
          </a:p>
        </p:txBody>
      </p:sp>
      <p:sp>
        <p:nvSpPr>
          <p:cNvPr id="3" name="Text Placeholder 2"/>
          <p:cNvSpPr>
            <a:spLocks noGrp="1"/>
          </p:cNvSpPr>
          <p:nvPr>
            <p:ph type="body" idx="1"/>
          </p:nvPr>
        </p:nvSpPr>
        <p:spPr>
          <a:xfrm>
            <a:off x="166255" y="1253193"/>
            <a:ext cx="5157787" cy="431910"/>
          </a:xfrm>
        </p:spPr>
        <p:txBody>
          <a:bodyPr/>
          <a:lstStyle/>
          <a:p>
            <a:r>
              <a:rPr lang="en-GB" u="sng" dirty="0" smtClean="0">
                <a:solidFill>
                  <a:srgbClr val="002060"/>
                </a:solidFill>
              </a:rPr>
              <a:t>LEFT REALISM:</a:t>
            </a:r>
            <a:endParaRPr lang="en-GB" u="sng" dirty="0">
              <a:solidFill>
                <a:srgbClr val="002060"/>
              </a:solidFill>
            </a:endParaRPr>
          </a:p>
        </p:txBody>
      </p:sp>
      <p:sp>
        <p:nvSpPr>
          <p:cNvPr id="4" name="Content Placeholder 3"/>
          <p:cNvSpPr>
            <a:spLocks noGrp="1"/>
          </p:cNvSpPr>
          <p:nvPr>
            <p:ph sz="half" idx="2"/>
          </p:nvPr>
        </p:nvSpPr>
        <p:spPr>
          <a:xfrm>
            <a:off x="166255" y="1685103"/>
            <a:ext cx="5831321" cy="5079378"/>
          </a:xfrm>
        </p:spPr>
        <p:txBody>
          <a:bodyPr>
            <a:normAutofit fontScale="55000" lnSpcReduction="20000"/>
          </a:bodyPr>
          <a:lstStyle/>
          <a:p>
            <a:r>
              <a:rPr lang="en-GB" b="1" dirty="0" smtClean="0"/>
              <a:t>Lea and Young (1993) </a:t>
            </a:r>
            <a:r>
              <a:rPr lang="en-GB" dirty="0" smtClean="0"/>
              <a:t>argue that ethnic differences in statistics show real differences in the levels of offending.</a:t>
            </a:r>
          </a:p>
          <a:p>
            <a:r>
              <a:rPr lang="en-GB" dirty="0" smtClean="0"/>
              <a:t>Left realists see crime as the product of relative deprivation, subculture and marginalisation – they argue that racism has led to marginalisation and economic exclusion of ethnic minorities, who are likely to face poor housing and unemployment.</a:t>
            </a:r>
          </a:p>
          <a:p>
            <a:r>
              <a:rPr lang="en-GB" dirty="0" smtClean="0"/>
              <a:t>Media’s emphasis on consumerism promotes relative deprivation – individuals turn to utilitarian crimes.</a:t>
            </a:r>
          </a:p>
          <a:p>
            <a:r>
              <a:rPr lang="en-GB" dirty="0" smtClean="0"/>
              <a:t>Evidence of this is the delinquent subcultures, by the young, unemployed black males – they commit utilitarian crimes, such as theft and robbery, as a means of coping with relative deprivation, thus </a:t>
            </a:r>
            <a:r>
              <a:rPr lang="en-GB" dirty="0"/>
              <a:t>they become frustrated and turn to violence and rioting.</a:t>
            </a:r>
          </a:p>
          <a:p>
            <a:r>
              <a:rPr lang="en-GB" dirty="0" smtClean="0"/>
              <a:t>Lea and Young acknowledge the police may act of racist intuition, but this cannot explain official statistics – 90% of crimes reported to the police come from members of the public.</a:t>
            </a:r>
          </a:p>
          <a:p>
            <a:r>
              <a:rPr lang="en-GB" dirty="0" smtClean="0"/>
              <a:t>Lea and Young also argue that we cannot explain the ethnic difference in crime – </a:t>
            </a:r>
            <a:r>
              <a:rPr lang="en-GB" dirty="0" err="1" smtClean="0"/>
              <a:t>e.g</a:t>
            </a:r>
            <a:r>
              <a:rPr lang="en-GB" dirty="0" smtClean="0"/>
              <a:t> why blacks commit some crimes and why whites do too.</a:t>
            </a:r>
          </a:p>
          <a:p>
            <a:r>
              <a:rPr lang="en-GB" b="1" dirty="0" smtClean="0"/>
              <a:t>Criticisms</a:t>
            </a:r>
            <a:r>
              <a:rPr lang="en-GB" dirty="0" smtClean="0"/>
              <a:t>: Asians may have a low arrest rate, but not because they are less likely to offend, but because police see them as passive &amp; blacks as dangerous.</a:t>
            </a:r>
          </a:p>
          <a:p>
            <a:endParaRPr lang="en-GB" dirty="0" smtClean="0"/>
          </a:p>
        </p:txBody>
      </p:sp>
      <p:sp>
        <p:nvSpPr>
          <p:cNvPr id="5" name="Text Placeholder 4"/>
          <p:cNvSpPr>
            <a:spLocks noGrp="1"/>
          </p:cNvSpPr>
          <p:nvPr>
            <p:ph type="body" sz="quarter" idx="3"/>
          </p:nvPr>
        </p:nvSpPr>
        <p:spPr>
          <a:xfrm>
            <a:off x="6172200" y="1253193"/>
            <a:ext cx="5183188" cy="347007"/>
          </a:xfrm>
        </p:spPr>
        <p:txBody>
          <a:bodyPr>
            <a:normAutofit lnSpcReduction="10000"/>
          </a:bodyPr>
          <a:lstStyle/>
          <a:p>
            <a:r>
              <a:rPr lang="en-GB" sz="2000" u="sng" dirty="0" smtClean="0">
                <a:solidFill>
                  <a:srgbClr val="002060"/>
                </a:solidFill>
              </a:rPr>
              <a:t>NEO-MARXISM:</a:t>
            </a:r>
            <a:endParaRPr lang="en-GB" sz="2000" u="sng" dirty="0">
              <a:solidFill>
                <a:srgbClr val="002060"/>
              </a:solidFill>
            </a:endParaRPr>
          </a:p>
        </p:txBody>
      </p:sp>
      <p:sp>
        <p:nvSpPr>
          <p:cNvPr id="6" name="Content Placeholder 5"/>
          <p:cNvSpPr>
            <a:spLocks noGrp="1"/>
          </p:cNvSpPr>
          <p:nvPr>
            <p:ph sz="quarter" idx="4"/>
          </p:nvPr>
        </p:nvSpPr>
        <p:spPr>
          <a:xfrm>
            <a:off x="6172200" y="1591585"/>
            <a:ext cx="5891645" cy="5172896"/>
          </a:xfrm>
        </p:spPr>
        <p:txBody>
          <a:bodyPr>
            <a:normAutofit fontScale="55000" lnSpcReduction="20000"/>
          </a:bodyPr>
          <a:lstStyle/>
          <a:p>
            <a:r>
              <a:rPr lang="en-GB" dirty="0" smtClean="0"/>
              <a:t>Marxists argue official statistics do not provide ‘real facts’, nor do they show reality – they are socially constructed, because they are based on the stereotypes ad discrimination of ethnic minorities.</a:t>
            </a:r>
          </a:p>
          <a:p>
            <a:pPr marL="0" indent="0">
              <a:buNone/>
            </a:pPr>
            <a:r>
              <a:rPr lang="en-GB" b="1" u="sng" dirty="0" smtClean="0">
                <a:solidFill>
                  <a:srgbClr val="002060"/>
                </a:solidFill>
              </a:rPr>
              <a:t>Gilroy – The myth of black criminality: </a:t>
            </a:r>
          </a:p>
          <a:p>
            <a:r>
              <a:rPr lang="en-GB" dirty="0" smtClean="0"/>
              <a:t>Gilroy argues black criminality is a myth based on racist stereotypes of African/Caribbean communities. Official statistics are only high because police act of stereotypes of blacks – ethnic minority crime is seen as political resistance against the police &amp; their brutality.</a:t>
            </a:r>
          </a:p>
          <a:p>
            <a:r>
              <a:rPr lang="en-GB" dirty="0" smtClean="0"/>
              <a:t>Gilroy approach similar to critical criminology – sees working class crime as resistance against capitalism.</a:t>
            </a:r>
          </a:p>
          <a:p>
            <a:r>
              <a:rPr lang="en-GB" dirty="0" smtClean="0"/>
              <a:t>Asians and blacks have resistant mind-set to oppression, but the police criminalise their defence.</a:t>
            </a:r>
          </a:p>
          <a:p>
            <a:r>
              <a:rPr lang="en-GB" dirty="0" smtClean="0"/>
              <a:t>Criticisms: most crimes are intra-ethnic, </a:t>
            </a:r>
            <a:r>
              <a:rPr lang="en-GB" dirty="0" err="1" smtClean="0"/>
              <a:t>e.g</a:t>
            </a:r>
            <a:r>
              <a:rPr lang="en-GB" dirty="0" smtClean="0"/>
              <a:t> black on black crime.</a:t>
            </a:r>
          </a:p>
          <a:p>
            <a:pPr marL="0" indent="0">
              <a:buNone/>
            </a:pPr>
            <a:r>
              <a:rPr lang="en-GB" b="1" u="sng" dirty="0" smtClean="0">
                <a:solidFill>
                  <a:srgbClr val="002060"/>
                </a:solidFill>
              </a:rPr>
              <a:t>Hall et al – policing the crisis:</a:t>
            </a:r>
          </a:p>
          <a:p>
            <a:r>
              <a:rPr lang="en-GB" dirty="0" smtClean="0"/>
              <a:t>Argues the 1970’s moral panic of ‘black muggers’ serves the interest of capitalism = Hall argues in Britain 1970’s, capitalism was rising, however there was unemployment, ruling class needed to deal with societal problems.</a:t>
            </a:r>
          </a:p>
          <a:p>
            <a:r>
              <a:rPr lang="en-GB" dirty="0" smtClean="0"/>
              <a:t>Hall et al, argues moral panic, mugging and crisis were linked = the myth of black muggers served as a scapegoat to distract the attention of the real cause of problems – unemployment.</a:t>
            </a:r>
          </a:p>
          <a:p>
            <a:r>
              <a:rPr lang="en-GB" dirty="0" smtClean="0"/>
              <a:t>By presenting the black youth as dangerous to society, the moral panic divided the working class racially – blacks were marginalised &amp; this caused further financial crimes.</a:t>
            </a:r>
          </a:p>
          <a:p>
            <a:endParaRPr lang="en-GB" dirty="0" smtClean="0"/>
          </a:p>
        </p:txBody>
      </p:sp>
      <p:sp>
        <p:nvSpPr>
          <p:cNvPr id="7" name="TextBox 6"/>
          <p:cNvSpPr txBox="1"/>
          <p:nvPr/>
        </p:nvSpPr>
        <p:spPr>
          <a:xfrm>
            <a:off x="247506" y="498764"/>
            <a:ext cx="11700163" cy="738664"/>
          </a:xfrm>
          <a:prstGeom prst="rect">
            <a:avLst/>
          </a:prstGeom>
          <a:noFill/>
          <a:ln w="28575">
            <a:solidFill>
              <a:schemeClr val="tx1"/>
            </a:solidFill>
          </a:ln>
        </p:spPr>
        <p:txBody>
          <a:bodyPr wrap="square" rtlCol="0">
            <a:spAutoFit/>
          </a:bodyPr>
          <a:lstStyle/>
          <a:p>
            <a:pPr marL="285750" indent="-285750">
              <a:buFont typeface="Arial" panose="020B0604020202020204" pitchFamily="34" charset="0"/>
              <a:buChar char="•"/>
            </a:pPr>
            <a:r>
              <a:rPr lang="en-GB" sz="1400" dirty="0" smtClean="0"/>
              <a:t>Since the mid 1970’s – there have been increased conflict between the police and African Caribbean community and higher arrests of street crime meant that ‘black community’ became seen as a problem.</a:t>
            </a:r>
          </a:p>
          <a:p>
            <a:pPr marL="285750" indent="-285750">
              <a:buFont typeface="Arial" panose="020B0604020202020204" pitchFamily="34" charset="0"/>
              <a:buChar char="•"/>
            </a:pPr>
            <a:r>
              <a:rPr lang="en-GB" sz="1400" dirty="0" smtClean="0"/>
              <a:t>Since 1990’s crime by Asians also increased – with the growth of ‘Asian gangs’ = since 9/11, there has been a clash between the police and Asians.</a:t>
            </a:r>
            <a:endParaRPr lang="en-GB" sz="1400" dirty="0"/>
          </a:p>
        </p:txBody>
      </p:sp>
      <p:cxnSp>
        <p:nvCxnSpPr>
          <p:cNvPr id="9" name="Straight Arrow Connector 8"/>
          <p:cNvCxnSpPr/>
          <p:nvPr/>
        </p:nvCxnSpPr>
        <p:spPr>
          <a:xfrm flipH="1">
            <a:off x="5756564" y="5704609"/>
            <a:ext cx="395000" cy="218209"/>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47506" y="5922818"/>
            <a:ext cx="5436321" cy="738664"/>
          </a:xfrm>
          <a:prstGeom prst="rect">
            <a:avLst/>
          </a:prstGeom>
          <a:noFill/>
          <a:ln w="28575">
            <a:solidFill>
              <a:schemeClr val="tx1"/>
            </a:solidFill>
          </a:ln>
        </p:spPr>
        <p:txBody>
          <a:bodyPr wrap="square" rtlCol="0">
            <a:spAutoFit/>
          </a:bodyPr>
          <a:lstStyle/>
          <a:p>
            <a:r>
              <a:rPr lang="en-GB" sz="1400" b="1" u="sng" dirty="0" smtClean="0"/>
              <a:t>Criticisms of Hall et al:</a:t>
            </a:r>
            <a:endParaRPr lang="en-GB" b="1" u="sng" dirty="0" smtClean="0"/>
          </a:p>
          <a:p>
            <a:pPr marL="285750" indent="-285750">
              <a:buFont typeface="Arial" panose="020B0604020202020204" pitchFamily="34" charset="0"/>
              <a:buChar char="•"/>
            </a:pPr>
            <a:r>
              <a:rPr lang="en-GB" sz="1400" dirty="0" smtClean="0"/>
              <a:t>Down and Rock argue Hall et al is wrong in stating black crime was not rising at this time – it was.</a:t>
            </a:r>
          </a:p>
        </p:txBody>
      </p:sp>
    </p:spTree>
    <p:extLst>
      <p:ext uri="{BB962C8B-B14F-4D97-AF65-F5344CB8AC3E}">
        <p14:creationId xmlns:p14="http://schemas.microsoft.com/office/powerpoint/2010/main" val="71693409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0165" y="1025600"/>
            <a:ext cx="5181600" cy="413541"/>
          </a:xfrm>
        </p:spPr>
        <p:txBody>
          <a:bodyPr>
            <a:noAutofit/>
          </a:bodyPr>
          <a:lstStyle/>
          <a:p>
            <a:r>
              <a:rPr lang="en-GB" sz="2400" b="1" u="sng" dirty="0" smtClean="0">
                <a:solidFill>
                  <a:srgbClr val="002060"/>
                </a:solidFill>
                <a:latin typeface="+mn-lt"/>
              </a:rPr>
              <a:t>FITZ GERALD – NEIGHBOORHOOD:</a:t>
            </a:r>
            <a:endParaRPr lang="en-GB" sz="2400" b="1" u="sng" dirty="0">
              <a:solidFill>
                <a:srgbClr val="002060"/>
              </a:solidFill>
              <a:latin typeface="+mn-lt"/>
            </a:endParaRPr>
          </a:p>
        </p:txBody>
      </p:sp>
      <p:sp>
        <p:nvSpPr>
          <p:cNvPr id="3" name="Content Placeholder 2"/>
          <p:cNvSpPr>
            <a:spLocks noGrp="1"/>
          </p:cNvSpPr>
          <p:nvPr>
            <p:ph sz="half" idx="1"/>
          </p:nvPr>
        </p:nvSpPr>
        <p:spPr>
          <a:xfrm>
            <a:off x="270165" y="1537855"/>
            <a:ext cx="5749636" cy="5029200"/>
          </a:xfrm>
        </p:spPr>
        <p:txBody>
          <a:bodyPr>
            <a:normAutofit fontScale="77500" lnSpcReduction="20000"/>
          </a:bodyPr>
          <a:lstStyle/>
          <a:p>
            <a:r>
              <a:rPr lang="en-GB" b="1" dirty="0" smtClean="0"/>
              <a:t>FitzGerald et al (2003) </a:t>
            </a:r>
            <a:r>
              <a:rPr lang="en-GB" dirty="0" smtClean="0"/>
              <a:t>focused on the role of neighbourhood factors in explaining crime rates in black youths and street robbery.</a:t>
            </a:r>
          </a:p>
          <a:p>
            <a:r>
              <a:rPr lang="en-GB" dirty="0" smtClean="0"/>
              <a:t>They found that rates were higher in very poor areas.</a:t>
            </a:r>
          </a:p>
          <a:p>
            <a:r>
              <a:rPr lang="en-GB" dirty="0" smtClean="0"/>
              <a:t>Where very deprived black youths came into contact with affluent groups (the rich), that is when they were more likely to commit crimes.</a:t>
            </a:r>
          </a:p>
          <a:p>
            <a:r>
              <a:rPr lang="en-GB" dirty="0" smtClean="0"/>
              <a:t>However, this applies to very poor whites too – they would be twice as likely to commit these types of crime.</a:t>
            </a:r>
          </a:p>
          <a:p>
            <a:r>
              <a:rPr lang="en-GB" dirty="0" smtClean="0"/>
              <a:t>Thus, ethnicity was not always the cause of crime – however, black people may be more likely to live in poor areas, because of racial discrimination in housing and job market.</a:t>
            </a:r>
            <a:endParaRPr lang="en-GB" dirty="0"/>
          </a:p>
        </p:txBody>
      </p:sp>
      <p:sp>
        <p:nvSpPr>
          <p:cNvPr id="4" name="Content Placeholder 3"/>
          <p:cNvSpPr>
            <a:spLocks noGrp="1"/>
          </p:cNvSpPr>
          <p:nvPr>
            <p:ph sz="half" idx="2"/>
          </p:nvPr>
        </p:nvSpPr>
        <p:spPr>
          <a:xfrm>
            <a:off x="6172200" y="1537855"/>
            <a:ext cx="5735782" cy="5029200"/>
          </a:xfrm>
        </p:spPr>
        <p:txBody>
          <a:bodyPr>
            <a:normAutofit fontScale="77500" lnSpcReduction="20000"/>
          </a:bodyPr>
          <a:lstStyle/>
          <a:p>
            <a:r>
              <a:rPr lang="en-GB" dirty="0" smtClean="0"/>
              <a:t>Some groups run the risk of getting caught.</a:t>
            </a:r>
          </a:p>
          <a:p>
            <a:r>
              <a:rPr lang="en-GB" b="1" dirty="0" smtClean="0"/>
              <a:t>Sharp and Budd (2005) </a:t>
            </a:r>
            <a:r>
              <a:rPr lang="en-GB" dirty="0" smtClean="0"/>
              <a:t>argue that black offenders are more likely to get caught, than white offenders.</a:t>
            </a:r>
          </a:p>
          <a:p>
            <a:r>
              <a:rPr lang="en-GB" dirty="0" smtClean="0"/>
              <a:t>Blacks are also more likely to get arrested than whites.</a:t>
            </a:r>
          </a:p>
          <a:p>
            <a:r>
              <a:rPr lang="en-GB" dirty="0" smtClean="0"/>
              <a:t>This is because blacks were more likely to commit robberies, where the public can identify their faces.</a:t>
            </a:r>
          </a:p>
          <a:p>
            <a:r>
              <a:rPr lang="en-GB" dirty="0" smtClean="0"/>
              <a:t>Blacks also more likely to be excluded from school and known for committing crimes.</a:t>
            </a:r>
          </a:p>
          <a:p>
            <a:r>
              <a:rPr lang="en-GB" dirty="0" smtClean="0"/>
              <a:t>These factors raised their visibility to the authorities/police.</a:t>
            </a:r>
          </a:p>
          <a:p>
            <a:pPr marL="0" indent="0">
              <a:buNone/>
            </a:pPr>
            <a:endParaRPr lang="en-GB" dirty="0" smtClean="0"/>
          </a:p>
        </p:txBody>
      </p:sp>
      <p:sp>
        <p:nvSpPr>
          <p:cNvPr id="5" name="Title 1"/>
          <p:cNvSpPr txBox="1">
            <a:spLocks/>
          </p:cNvSpPr>
          <p:nvPr/>
        </p:nvSpPr>
        <p:spPr>
          <a:xfrm>
            <a:off x="6099463" y="1025600"/>
            <a:ext cx="5181600" cy="42912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400" b="1" u="sng" dirty="0" smtClean="0">
                <a:solidFill>
                  <a:srgbClr val="002060"/>
                </a:solidFill>
                <a:latin typeface="+mn-lt"/>
              </a:rPr>
              <a:t>SHARP AND BUDD – GETTING CAUGHT:</a:t>
            </a:r>
            <a:endParaRPr lang="en-GB" sz="2400" b="1" u="sng" dirty="0">
              <a:solidFill>
                <a:srgbClr val="002060"/>
              </a:solidFill>
              <a:latin typeface="+mn-lt"/>
            </a:endParaRPr>
          </a:p>
        </p:txBody>
      </p:sp>
      <p:sp>
        <p:nvSpPr>
          <p:cNvPr id="6" name="TextBox 5"/>
          <p:cNvSpPr txBox="1"/>
          <p:nvPr/>
        </p:nvSpPr>
        <p:spPr>
          <a:xfrm>
            <a:off x="382732" y="280555"/>
            <a:ext cx="11274137" cy="646331"/>
          </a:xfrm>
          <a:prstGeom prst="rect">
            <a:avLst/>
          </a:prstGeom>
          <a:noFill/>
          <a:ln w="28575">
            <a:solidFill>
              <a:schemeClr val="tx1"/>
            </a:solidFill>
          </a:ln>
        </p:spPr>
        <p:txBody>
          <a:bodyPr wrap="square" rtlCol="0">
            <a:spAutoFit/>
          </a:bodyPr>
          <a:lstStyle/>
          <a:p>
            <a:pPr marL="285750" indent="-285750">
              <a:buFont typeface="Arial" panose="020B0604020202020204" pitchFamily="34" charset="0"/>
              <a:buChar char="•"/>
            </a:pPr>
            <a:r>
              <a:rPr lang="en-GB" dirty="0" smtClean="0"/>
              <a:t>More recently, sociologists have offered more explanations for the differences in ethnic crime rates, including the following:</a:t>
            </a:r>
            <a:endParaRPr lang="en-GB" dirty="0"/>
          </a:p>
        </p:txBody>
      </p:sp>
      <p:sp>
        <p:nvSpPr>
          <p:cNvPr id="7" name="TextBox 6"/>
          <p:cNvSpPr txBox="1"/>
          <p:nvPr/>
        </p:nvSpPr>
        <p:spPr>
          <a:xfrm>
            <a:off x="6397335" y="5366726"/>
            <a:ext cx="5285511" cy="1200329"/>
          </a:xfrm>
          <a:prstGeom prst="rect">
            <a:avLst/>
          </a:prstGeom>
          <a:noFill/>
          <a:ln w="28575">
            <a:solidFill>
              <a:schemeClr val="tx1"/>
            </a:solidFill>
          </a:ln>
        </p:spPr>
        <p:txBody>
          <a:bodyPr wrap="square" rtlCol="0">
            <a:spAutoFit/>
          </a:bodyPr>
          <a:lstStyle/>
          <a:p>
            <a:r>
              <a:rPr lang="en-GB" b="1" dirty="0" smtClean="0"/>
              <a:t>Criticisms</a:t>
            </a:r>
            <a:r>
              <a:rPr lang="en-GB" dirty="0" smtClean="0"/>
              <a:t>:</a:t>
            </a:r>
          </a:p>
          <a:p>
            <a:pPr marL="342900" indent="-342900">
              <a:buFont typeface="Arial" panose="020B0604020202020204" pitchFamily="34" charset="0"/>
              <a:buChar char="•"/>
            </a:pPr>
            <a:r>
              <a:rPr lang="en-GB" dirty="0" smtClean="0"/>
              <a:t>These approaches only address black crimes, but ignore the greatness of white crimes and violence, and whites and drugs.</a:t>
            </a:r>
            <a:endParaRPr lang="en-GB" dirty="0"/>
          </a:p>
        </p:txBody>
      </p:sp>
    </p:spTree>
    <p:extLst>
      <p:ext uri="{BB962C8B-B14F-4D97-AF65-F5344CB8AC3E}">
        <p14:creationId xmlns:p14="http://schemas.microsoft.com/office/powerpoint/2010/main" val="334534333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12012"/>
            <a:ext cx="10515600" cy="528493"/>
          </a:xfrm>
        </p:spPr>
        <p:txBody>
          <a:bodyPr>
            <a:noAutofit/>
          </a:bodyPr>
          <a:lstStyle/>
          <a:p>
            <a:pPr algn="ctr"/>
            <a:r>
              <a:rPr lang="en-GB" sz="3600" b="1" u="sng" dirty="0" smtClean="0">
                <a:solidFill>
                  <a:srgbClr val="FF0000"/>
                </a:solidFill>
              </a:rPr>
              <a:t>ETHNICITY AND VICTIMISATION:</a:t>
            </a:r>
            <a:endParaRPr lang="en-GB" sz="3600" b="1" u="sng" dirty="0">
              <a:solidFill>
                <a:srgbClr val="FF0000"/>
              </a:solidFill>
            </a:endParaRPr>
          </a:p>
        </p:txBody>
      </p:sp>
      <p:sp>
        <p:nvSpPr>
          <p:cNvPr id="3" name="Text Placeholder 2"/>
          <p:cNvSpPr>
            <a:spLocks noGrp="1"/>
          </p:cNvSpPr>
          <p:nvPr>
            <p:ph type="body" idx="1"/>
          </p:nvPr>
        </p:nvSpPr>
        <p:spPr>
          <a:xfrm>
            <a:off x="195552" y="1551988"/>
            <a:ext cx="5157787" cy="823912"/>
          </a:xfrm>
        </p:spPr>
        <p:txBody>
          <a:bodyPr/>
          <a:lstStyle/>
          <a:p>
            <a:r>
              <a:rPr lang="en-GB" u="sng" dirty="0" smtClean="0">
                <a:solidFill>
                  <a:srgbClr val="002060"/>
                </a:solidFill>
              </a:rPr>
              <a:t>EXTENT AND RISK OF VICTIMISATION:</a:t>
            </a:r>
            <a:endParaRPr lang="en-GB" u="sng" dirty="0">
              <a:solidFill>
                <a:srgbClr val="002060"/>
              </a:solidFill>
            </a:endParaRPr>
          </a:p>
        </p:txBody>
      </p:sp>
      <p:sp>
        <p:nvSpPr>
          <p:cNvPr id="4" name="Content Placeholder 3"/>
          <p:cNvSpPr>
            <a:spLocks noGrp="1"/>
          </p:cNvSpPr>
          <p:nvPr>
            <p:ph sz="half" idx="2"/>
          </p:nvPr>
        </p:nvSpPr>
        <p:spPr>
          <a:xfrm>
            <a:off x="197428" y="2375900"/>
            <a:ext cx="5800148" cy="4295063"/>
          </a:xfrm>
        </p:spPr>
        <p:txBody>
          <a:bodyPr>
            <a:normAutofit fontScale="62500" lnSpcReduction="20000"/>
          </a:bodyPr>
          <a:lstStyle/>
          <a:p>
            <a:r>
              <a:rPr lang="en-GB" dirty="0" smtClean="0"/>
              <a:t>The police recorded 54,000 racist incidents in England and Wales 2014/15 – mostly damage to property or verbal harassment = Most incidents go unreported.</a:t>
            </a:r>
          </a:p>
          <a:p>
            <a:r>
              <a:rPr lang="en-GB" dirty="0" smtClean="0"/>
              <a:t>The police recorded racially and religiously motivated crimes in 2014/15 – mostly was harassment.</a:t>
            </a:r>
          </a:p>
          <a:p>
            <a:r>
              <a:rPr lang="en-GB" dirty="0" smtClean="0"/>
              <a:t>The risk of being a victim of any crime is based on the ethnic group – people of mixed ethnic backgrounds are more likely to be victims of crime – than blacks.</a:t>
            </a:r>
          </a:p>
          <a:p>
            <a:r>
              <a:rPr lang="en-GB" dirty="0" smtClean="0"/>
              <a:t>However, there can be other factors, than ethnicity causing individuals to be victims – </a:t>
            </a:r>
            <a:r>
              <a:rPr lang="en-GB" dirty="0" err="1" smtClean="0"/>
              <a:t>e.g</a:t>
            </a:r>
            <a:r>
              <a:rPr lang="en-GB" dirty="0" smtClean="0"/>
              <a:t>, being male, unemployed and young.</a:t>
            </a:r>
          </a:p>
          <a:p>
            <a:r>
              <a:rPr lang="en-GB" dirty="0" smtClean="0"/>
              <a:t>Although statistics record crime incidents, it does not explain the victims experience </a:t>
            </a:r>
            <a:r>
              <a:rPr lang="en-GB" b="1" dirty="0" smtClean="0"/>
              <a:t>– Sampson and Philips </a:t>
            </a:r>
            <a:r>
              <a:rPr lang="en-GB" dirty="0" smtClean="0"/>
              <a:t>argues racist victimisation tends to be ongoing over time, with repeated minor instances of abuse.</a:t>
            </a:r>
          </a:p>
          <a:p>
            <a:r>
              <a:rPr lang="en-GB" dirty="0" smtClean="0"/>
              <a:t>There is a psychological impact these hate motivated crimes bring to individuals.</a:t>
            </a:r>
          </a:p>
          <a:p>
            <a:pPr marL="0" indent="0">
              <a:buNone/>
            </a:pPr>
            <a:endParaRPr lang="en-GB" dirty="0"/>
          </a:p>
        </p:txBody>
      </p:sp>
      <p:sp>
        <p:nvSpPr>
          <p:cNvPr id="5" name="Text Placeholder 4"/>
          <p:cNvSpPr>
            <a:spLocks noGrp="1"/>
          </p:cNvSpPr>
          <p:nvPr>
            <p:ph type="body" sz="quarter" idx="3"/>
          </p:nvPr>
        </p:nvSpPr>
        <p:spPr>
          <a:xfrm>
            <a:off x="6097587" y="1551988"/>
            <a:ext cx="5183188" cy="823912"/>
          </a:xfrm>
        </p:spPr>
        <p:txBody>
          <a:bodyPr/>
          <a:lstStyle/>
          <a:p>
            <a:r>
              <a:rPr lang="en-GB" u="sng" dirty="0" smtClean="0">
                <a:solidFill>
                  <a:srgbClr val="002060"/>
                </a:solidFill>
              </a:rPr>
              <a:t>RESPONSES TO VICTIMISATION:</a:t>
            </a:r>
            <a:endParaRPr lang="en-GB" u="sng" dirty="0">
              <a:solidFill>
                <a:srgbClr val="002060"/>
              </a:solidFill>
            </a:endParaRPr>
          </a:p>
        </p:txBody>
      </p:sp>
      <p:sp>
        <p:nvSpPr>
          <p:cNvPr id="6" name="Content Placeholder 5"/>
          <p:cNvSpPr>
            <a:spLocks noGrp="1"/>
          </p:cNvSpPr>
          <p:nvPr>
            <p:ph sz="quarter" idx="4"/>
          </p:nvPr>
        </p:nvSpPr>
        <p:spPr>
          <a:xfrm>
            <a:off x="6172199" y="2375900"/>
            <a:ext cx="5852825" cy="4295063"/>
          </a:xfrm>
        </p:spPr>
        <p:txBody>
          <a:bodyPr>
            <a:normAutofit fontScale="77500" lnSpcReduction="20000"/>
          </a:bodyPr>
          <a:lstStyle/>
          <a:p>
            <a:r>
              <a:rPr lang="en-GB" dirty="0" smtClean="0"/>
              <a:t>Members of minority ethnic communities actively respond to victimisation.</a:t>
            </a:r>
          </a:p>
          <a:p>
            <a:r>
              <a:rPr lang="en-GB" dirty="0" smtClean="0"/>
              <a:t>Responses have ranged from situational crime prevention measures, such as = fireproof doors and letterboxes, to organised self defence campaigns – aimed on defending neighbourhoods from racist attacks.</a:t>
            </a:r>
          </a:p>
          <a:p>
            <a:r>
              <a:rPr lang="en-GB" dirty="0" smtClean="0"/>
              <a:t>This shows the police under-protection of ethnic minorities – and police lack of record and investigation.</a:t>
            </a:r>
          </a:p>
          <a:p>
            <a:r>
              <a:rPr lang="en-GB" dirty="0" smtClean="0"/>
              <a:t>For example, the investigation of Stephen Lawrence death showed the police were racist and did not wish to solve the case because of their personal hate for black people.</a:t>
            </a:r>
            <a:endParaRPr lang="en-GB" dirty="0"/>
          </a:p>
        </p:txBody>
      </p:sp>
      <p:sp>
        <p:nvSpPr>
          <p:cNvPr id="7" name="TextBox 6"/>
          <p:cNvSpPr txBox="1"/>
          <p:nvPr/>
        </p:nvSpPr>
        <p:spPr>
          <a:xfrm>
            <a:off x="195552" y="640505"/>
            <a:ext cx="11829472" cy="1323439"/>
          </a:xfrm>
          <a:prstGeom prst="rect">
            <a:avLst/>
          </a:prstGeom>
          <a:noFill/>
          <a:ln w="28575">
            <a:solidFill>
              <a:schemeClr val="tx1"/>
            </a:solidFill>
          </a:ln>
        </p:spPr>
        <p:txBody>
          <a:bodyPr wrap="square" rtlCol="0">
            <a:spAutoFit/>
          </a:bodyPr>
          <a:lstStyle/>
          <a:p>
            <a:pPr marL="285750" indent="-285750">
              <a:buFont typeface="Arial" panose="020B0604020202020204" pitchFamily="34" charset="0"/>
              <a:buChar char="•"/>
            </a:pPr>
            <a:r>
              <a:rPr lang="en-GB" sz="1600" dirty="0" smtClean="0"/>
              <a:t>Recently, sociologists have taken interest in issues such as racist victimisation of ethnic minorities.</a:t>
            </a:r>
          </a:p>
          <a:p>
            <a:pPr marL="285750" indent="-285750">
              <a:buFont typeface="Arial" panose="020B0604020202020204" pitchFamily="34" charset="0"/>
              <a:buChar char="•"/>
            </a:pPr>
            <a:r>
              <a:rPr lang="en-GB" sz="1600" dirty="0" smtClean="0"/>
              <a:t>Racist victimisation occurs when individuals are targeted because of their race, ethnicity or religion – racist victimisation is not new, but became more evident in the death of Stephen Lawrence.</a:t>
            </a:r>
          </a:p>
          <a:p>
            <a:pPr marL="285750" indent="-285750">
              <a:buFont typeface="Arial" panose="020B0604020202020204" pitchFamily="34" charset="0"/>
              <a:buChar char="•"/>
            </a:pPr>
            <a:r>
              <a:rPr lang="en-GB" sz="1600" dirty="0" smtClean="0"/>
              <a:t>Information of racist victimisation comes from victim survey such as, police-recorded statistic = it looks at racist incidents: any incident seen as racist by victim or another person &amp; racially / religiously aggravated offences: assault / wounding on victim motivated by hate.</a:t>
            </a:r>
          </a:p>
        </p:txBody>
      </p:sp>
    </p:spTree>
    <p:extLst>
      <p:ext uri="{BB962C8B-B14F-4D97-AF65-F5344CB8AC3E}">
        <p14:creationId xmlns:p14="http://schemas.microsoft.com/office/powerpoint/2010/main" val="23249561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44343"/>
            <a:ext cx="10515600" cy="45719"/>
          </a:xfrm>
        </p:spPr>
        <p:txBody>
          <a:bodyPr>
            <a:normAutofit fontScale="90000"/>
          </a:bodyPr>
          <a:lstStyle/>
          <a:p>
            <a:r>
              <a:rPr lang="en-GB" b="1" u="sng" dirty="0" smtClean="0">
                <a:solidFill>
                  <a:srgbClr val="FF0000"/>
                </a:solidFill>
                <a:latin typeface="+mn-lt"/>
              </a:rPr>
              <a:t>ESSAY QUESTION:</a:t>
            </a:r>
            <a:endParaRPr lang="en-GB" b="1" u="sng" dirty="0">
              <a:solidFill>
                <a:srgbClr val="FF0000"/>
              </a:solidFill>
              <a:latin typeface="+mn-lt"/>
            </a:endParaRPr>
          </a:p>
        </p:txBody>
      </p:sp>
      <p:sp>
        <p:nvSpPr>
          <p:cNvPr id="3" name="Content Placeholder 2"/>
          <p:cNvSpPr>
            <a:spLocks noGrp="1"/>
          </p:cNvSpPr>
          <p:nvPr>
            <p:ph idx="1"/>
          </p:nvPr>
        </p:nvSpPr>
        <p:spPr>
          <a:xfrm>
            <a:off x="225135" y="755360"/>
            <a:ext cx="11714019" cy="5853257"/>
          </a:xfrm>
        </p:spPr>
        <p:txBody>
          <a:bodyPr/>
          <a:lstStyle/>
          <a:p>
            <a:pPr marL="0" indent="0">
              <a:buNone/>
            </a:pPr>
            <a:r>
              <a:rPr lang="en-GB" sz="1800" b="1" u="sng" dirty="0" smtClean="0"/>
              <a:t>Outline 2 reasons for why members of some ethnic groups are more likely than others to receive custodial sentences – 4 marks.</a:t>
            </a:r>
          </a:p>
          <a:p>
            <a:pPr marL="0" indent="0">
              <a:buNone/>
            </a:pPr>
            <a:endParaRPr lang="en-GB" sz="1800" b="1" u="sng" dirty="0"/>
          </a:p>
          <a:p>
            <a:pPr marL="0" indent="0">
              <a:buNone/>
            </a:pPr>
            <a:endParaRPr lang="en-GB" sz="1800" b="1" u="sng" dirty="0" smtClean="0"/>
          </a:p>
          <a:p>
            <a:pPr marL="0" indent="0">
              <a:buNone/>
            </a:pPr>
            <a:r>
              <a:rPr lang="en-GB" sz="1800" b="1" u="sng" dirty="0" smtClean="0"/>
              <a:t>Applying material from item A, analyse the 2 explanations of the apparent differences in the rates of victimisation of ethnic groups – 10 marks.</a:t>
            </a:r>
          </a:p>
          <a:p>
            <a:pPr marL="0" indent="0">
              <a:buNone/>
            </a:pPr>
            <a:endParaRPr lang="en-GB" dirty="0" smtClean="0"/>
          </a:p>
        </p:txBody>
      </p:sp>
    </p:spTree>
    <p:extLst>
      <p:ext uri="{BB962C8B-B14F-4D97-AF65-F5344CB8AC3E}">
        <p14:creationId xmlns:p14="http://schemas.microsoft.com/office/powerpoint/2010/main" val="373607051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TOPIC 7: </a:t>
            </a:r>
            <a:r>
              <a:rPr lang="en-GB" dirty="0" smtClean="0"/>
              <a:t>CRIME AND THE MEDIA</a:t>
            </a:r>
            <a:endParaRPr lang="en-GB" dirty="0"/>
          </a:p>
        </p:txBody>
      </p:sp>
      <p:sp>
        <p:nvSpPr>
          <p:cNvPr id="3" name="Text Placeholder 2"/>
          <p:cNvSpPr>
            <a:spLocks noGrp="1"/>
          </p:cNvSpPr>
          <p:nvPr>
            <p:ph type="body" idx="1"/>
          </p:nvPr>
        </p:nvSpPr>
        <p:spPr/>
        <p:txBody>
          <a:bodyPr/>
          <a:lstStyle/>
          <a:p>
            <a:r>
              <a:rPr lang="en-GB" dirty="0" smtClean="0"/>
              <a:t>EXAM REVISION</a:t>
            </a:r>
            <a:endParaRPr lang="en-GB" dirty="0"/>
          </a:p>
        </p:txBody>
      </p:sp>
    </p:spTree>
    <p:extLst>
      <p:ext uri="{BB962C8B-B14F-4D97-AF65-F5344CB8AC3E}">
        <p14:creationId xmlns:p14="http://schemas.microsoft.com/office/powerpoint/2010/main" val="18282838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09226"/>
            <a:ext cx="10515600" cy="600725"/>
          </a:xfrm>
        </p:spPr>
        <p:txBody>
          <a:bodyPr>
            <a:normAutofit fontScale="90000"/>
          </a:bodyPr>
          <a:lstStyle/>
          <a:p>
            <a:pPr algn="ctr"/>
            <a:r>
              <a:rPr lang="en-GB" b="1" u="sng" dirty="0" smtClean="0">
                <a:solidFill>
                  <a:srgbClr val="FF0000"/>
                </a:solidFill>
              </a:rPr>
              <a:t>MERTON’S STRAIN THEORY:</a:t>
            </a:r>
            <a:endParaRPr lang="en-GB" dirty="0"/>
          </a:p>
        </p:txBody>
      </p:sp>
      <p:sp>
        <p:nvSpPr>
          <p:cNvPr id="4" name="Content Placeholder 3"/>
          <p:cNvSpPr>
            <a:spLocks noGrp="1"/>
          </p:cNvSpPr>
          <p:nvPr>
            <p:ph sz="half" idx="2"/>
          </p:nvPr>
        </p:nvSpPr>
        <p:spPr>
          <a:xfrm>
            <a:off x="332509" y="928905"/>
            <a:ext cx="7813963" cy="5513459"/>
          </a:xfrm>
        </p:spPr>
        <p:txBody>
          <a:bodyPr>
            <a:normAutofit fontScale="25000" lnSpcReduction="20000"/>
          </a:bodyPr>
          <a:lstStyle/>
          <a:p>
            <a:r>
              <a:rPr lang="en-GB" sz="5600" dirty="0"/>
              <a:t>People engage in deviant behaviour when they are unable to achieve socially approved goals.</a:t>
            </a:r>
          </a:p>
          <a:p>
            <a:r>
              <a:rPr lang="en-GB" sz="5600" dirty="0" smtClean="0"/>
              <a:t>This </a:t>
            </a:r>
            <a:r>
              <a:rPr lang="en-GB" sz="5600" dirty="0"/>
              <a:t>strain creates frustration, creating pressures to be deviant in order to get what you want. Merton calls this “Strain to </a:t>
            </a:r>
            <a:r>
              <a:rPr lang="en-GB" sz="5600" dirty="0" smtClean="0"/>
              <a:t>Anomie.</a:t>
            </a:r>
          </a:p>
          <a:p>
            <a:r>
              <a:rPr lang="en-GB" sz="5600" dirty="0" smtClean="0"/>
              <a:t>Merton combines structural factors (society’s unequal structure) and cultural factors (society emphasising success goals).</a:t>
            </a:r>
          </a:p>
          <a:p>
            <a:pPr marL="0" indent="0">
              <a:buNone/>
            </a:pPr>
            <a:r>
              <a:rPr lang="en-GB" sz="5600" b="1" u="sng" dirty="0" smtClean="0">
                <a:solidFill>
                  <a:srgbClr val="002060"/>
                </a:solidFill>
              </a:rPr>
              <a:t>The American Dream:</a:t>
            </a:r>
          </a:p>
          <a:p>
            <a:r>
              <a:rPr lang="en-GB" sz="5600" dirty="0" smtClean="0"/>
              <a:t>American culture emphasises success and achieving goals.</a:t>
            </a:r>
          </a:p>
          <a:p>
            <a:r>
              <a:rPr lang="en-GB" sz="5600" dirty="0" smtClean="0"/>
              <a:t>Crime and deviance is the result of strain between society’s goals, such as the American Dream, and finding the legitimate means of reaching that dream. </a:t>
            </a:r>
          </a:p>
          <a:p>
            <a:r>
              <a:rPr lang="en-GB" sz="5600" dirty="0" smtClean="0"/>
              <a:t>For example, poverty and inadequate schooling is a reason for work opportunities to be blocked, thus individuals turn to crime to provide.</a:t>
            </a:r>
            <a:endParaRPr lang="en-GB" sz="5600" b="1" u="sng" dirty="0" smtClean="0">
              <a:solidFill>
                <a:srgbClr val="002060"/>
              </a:solidFill>
            </a:endParaRPr>
          </a:p>
          <a:p>
            <a:pPr marL="0" indent="0">
              <a:buNone/>
            </a:pPr>
            <a:r>
              <a:rPr lang="en-GB" sz="5600" b="1" u="sng" dirty="0" smtClean="0">
                <a:solidFill>
                  <a:srgbClr val="002060"/>
                </a:solidFill>
              </a:rPr>
              <a:t>Deviant adaptations to strain – there </a:t>
            </a:r>
            <a:r>
              <a:rPr lang="en-GB" sz="5600" b="1" u="sng" dirty="0">
                <a:solidFill>
                  <a:srgbClr val="002060"/>
                </a:solidFill>
              </a:rPr>
              <a:t>are 5 different types of adaption to strain:</a:t>
            </a:r>
          </a:p>
          <a:p>
            <a:pPr lvl="0"/>
            <a:r>
              <a:rPr lang="en-GB" sz="5600" b="1" dirty="0"/>
              <a:t>Conformity</a:t>
            </a:r>
            <a:r>
              <a:rPr lang="en-GB" sz="5600" dirty="0"/>
              <a:t>. Individuals see they have to work hard to get their dream, so achieve it legitimately</a:t>
            </a:r>
          </a:p>
          <a:p>
            <a:pPr lvl="0"/>
            <a:r>
              <a:rPr lang="en-GB" sz="5600" dirty="0"/>
              <a:t>Innovation. Individuals see the need for money success so use illegitimate means to get there, such as fraud. </a:t>
            </a:r>
          </a:p>
          <a:p>
            <a:pPr lvl="0"/>
            <a:r>
              <a:rPr lang="en-GB" sz="5600" b="1" dirty="0"/>
              <a:t>Ritualism</a:t>
            </a:r>
            <a:r>
              <a:rPr lang="en-GB" sz="5600" dirty="0"/>
              <a:t>. Give up on goals and get stuck in dead end jobs, </a:t>
            </a:r>
            <a:r>
              <a:rPr lang="en-GB" sz="5600" dirty="0" err="1"/>
              <a:t>e.g</a:t>
            </a:r>
            <a:r>
              <a:rPr lang="en-GB" sz="5600" dirty="0"/>
              <a:t> middle class office workers</a:t>
            </a:r>
          </a:p>
          <a:p>
            <a:pPr lvl="0"/>
            <a:r>
              <a:rPr lang="en-GB" sz="5600" b="1" dirty="0"/>
              <a:t>Retreatism</a:t>
            </a:r>
            <a:r>
              <a:rPr lang="en-GB" sz="5600" dirty="0"/>
              <a:t>. Individuals reject legitimate and illegitimate means and become drop outs. E.g. psychotics, tramps, alcoholics, drug addicts. </a:t>
            </a:r>
          </a:p>
          <a:p>
            <a:pPr lvl="0"/>
            <a:r>
              <a:rPr lang="en-GB" sz="5600" b="1" dirty="0"/>
              <a:t>Rebellion.</a:t>
            </a:r>
            <a:r>
              <a:rPr lang="en-GB" sz="5600" dirty="0"/>
              <a:t> Rebel against current means to get new ways of success.</a:t>
            </a:r>
          </a:p>
          <a:p>
            <a:r>
              <a:rPr lang="en-GB" sz="5600" dirty="0"/>
              <a:t>Therefore, lower class and ethnic minorities are more likely to commit criminal acts because of their position in the social structure</a:t>
            </a:r>
            <a:r>
              <a:rPr lang="en-GB" sz="5600" dirty="0" smtClean="0"/>
              <a:t>.</a:t>
            </a:r>
          </a:p>
          <a:p>
            <a:r>
              <a:rPr lang="en-GB" sz="5600" dirty="0" smtClean="0"/>
              <a:t>Merton explains the patterns shown in official statistics – Most crime is property crime, because American Society values material wealth so highly.</a:t>
            </a:r>
          </a:p>
          <a:p>
            <a:r>
              <a:rPr lang="en-GB" sz="5600" dirty="0" smtClean="0"/>
              <a:t>Lower class crimes are higher, because they have least opportunity to obtain wealth legitimately. </a:t>
            </a:r>
            <a:endParaRPr lang="en-GB" sz="5600" dirty="0"/>
          </a:p>
          <a:p>
            <a:pPr marL="0" indent="0">
              <a:buNone/>
            </a:pPr>
            <a:endParaRPr lang="en-GB" sz="3200" dirty="0"/>
          </a:p>
          <a:p>
            <a:endParaRPr lang="en-GB" sz="3000" dirty="0" smtClean="0"/>
          </a:p>
          <a:p>
            <a:endParaRPr lang="en-GB" sz="3000" dirty="0" smtClean="0"/>
          </a:p>
          <a:p>
            <a:endParaRPr lang="en-GB" dirty="0" smtClean="0"/>
          </a:p>
          <a:p>
            <a:endParaRPr lang="en-GB" dirty="0" smtClean="0"/>
          </a:p>
        </p:txBody>
      </p:sp>
      <p:sp>
        <p:nvSpPr>
          <p:cNvPr id="5" name="Text Placeholder 4"/>
          <p:cNvSpPr>
            <a:spLocks noGrp="1"/>
          </p:cNvSpPr>
          <p:nvPr>
            <p:ph type="body" sz="quarter" idx="3"/>
          </p:nvPr>
        </p:nvSpPr>
        <p:spPr>
          <a:xfrm>
            <a:off x="8250382" y="939295"/>
            <a:ext cx="3634942" cy="592282"/>
          </a:xfrm>
        </p:spPr>
        <p:txBody>
          <a:bodyPr>
            <a:normAutofit/>
          </a:bodyPr>
          <a:lstStyle/>
          <a:p>
            <a:r>
              <a:rPr lang="en-GB" u="sng" dirty="0" smtClean="0"/>
              <a:t>CRITICISMS</a:t>
            </a:r>
            <a:r>
              <a:rPr lang="en-GB" dirty="0" smtClean="0"/>
              <a:t>: </a:t>
            </a:r>
            <a:endParaRPr lang="en-GB" dirty="0"/>
          </a:p>
        </p:txBody>
      </p:sp>
      <p:sp>
        <p:nvSpPr>
          <p:cNvPr id="6" name="Content Placeholder 5"/>
          <p:cNvSpPr>
            <a:spLocks noGrp="1"/>
          </p:cNvSpPr>
          <p:nvPr>
            <p:ph sz="quarter" idx="4"/>
          </p:nvPr>
        </p:nvSpPr>
        <p:spPr>
          <a:xfrm>
            <a:off x="8250382" y="1660921"/>
            <a:ext cx="3634941" cy="4591087"/>
          </a:xfrm>
        </p:spPr>
        <p:txBody>
          <a:bodyPr>
            <a:normAutofit fontScale="85000" lnSpcReduction="20000"/>
          </a:bodyPr>
          <a:lstStyle/>
          <a:p>
            <a:r>
              <a:rPr lang="en-GB" dirty="0" smtClean="0"/>
              <a:t>Merton takes official statistics at face value, in reality we learn it is deterministic and unrealistic.</a:t>
            </a:r>
          </a:p>
          <a:p>
            <a:r>
              <a:rPr lang="en-GB" dirty="0" smtClean="0"/>
              <a:t>Marxists argue that it ignores the power of the ruling class to make and enforce the laws in ways that criminalise the poor but not the rich.</a:t>
            </a:r>
          </a:p>
          <a:p>
            <a:r>
              <a:rPr lang="en-GB" dirty="0" smtClean="0"/>
              <a:t>It only accounts for utilitarian crimes and not crimes of violence or vandalism.</a:t>
            </a:r>
          </a:p>
          <a:p>
            <a:pPr marL="0" indent="0">
              <a:buNone/>
            </a:pPr>
            <a:endParaRPr lang="en-GB" dirty="0" smtClean="0"/>
          </a:p>
        </p:txBody>
      </p:sp>
    </p:spTree>
    <p:extLst>
      <p:ext uri="{BB962C8B-B14F-4D97-AF65-F5344CB8AC3E}">
        <p14:creationId xmlns:p14="http://schemas.microsoft.com/office/powerpoint/2010/main" val="36798817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6" y="80964"/>
            <a:ext cx="10515600" cy="403802"/>
          </a:xfrm>
        </p:spPr>
        <p:txBody>
          <a:bodyPr>
            <a:noAutofit/>
          </a:bodyPr>
          <a:lstStyle/>
          <a:p>
            <a:pPr algn="ctr"/>
            <a:r>
              <a:rPr lang="en-GB" sz="3200" b="1" u="sng" dirty="0" smtClean="0">
                <a:solidFill>
                  <a:srgbClr val="FF0000"/>
                </a:solidFill>
              </a:rPr>
              <a:t>MEDIA REPRESENTATIONS OF CRIME:</a:t>
            </a:r>
            <a:endParaRPr lang="en-GB" sz="3200" b="1" u="sng" dirty="0">
              <a:solidFill>
                <a:srgbClr val="FF0000"/>
              </a:solidFill>
            </a:endParaRPr>
          </a:p>
        </p:txBody>
      </p:sp>
      <p:sp>
        <p:nvSpPr>
          <p:cNvPr id="3" name="Text Placeholder 2"/>
          <p:cNvSpPr>
            <a:spLocks noGrp="1"/>
          </p:cNvSpPr>
          <p:nvPr>
            <p:ph type="body" idx="1"/>
          </p:nvPr>
        </p:nvSpPr>
        <p:spPr>
          <a:xfrm>
            <a:off x="95105" y="2659096"/>
            <a:ext cx="5810539" cy="428192"/>
          </a:xfrm>
        </p:spPr>
        <p:txBody>
          <a:bodyPr/>
          <a:lstStyle/>
          <a:p>
            <a:r>
              <a:rPr lang="en-GB" u="sng" dirty="0" smtClean="0">
                <a:solidFill>
                  <a:srgbClr val="002060"/>
                </a:solidFill>
              </a:rPr>
              <a:t>NEWS VALUES AND CRIME COVERAGE:</a:t>
            </a:r>
            <a:endParaRPr lang="en-GB" u="sng" dirty="0">
              <a:solidFill>
                <a:srgbClr val="002060"/>
              </a:solidFill>
            </a:endParaRPr>
          </a:p>
        </p:txBody>
      </p:sp>
      <p:sp>
        <p:nvSpPr>
          <p:cNvPr id="4" name="Content Placeholder 3"/>
          <p:cNvSpPr>
            <a:spLocks noGrp="1"/>
          </p:cNvSpPr>
          <p:nvPr>
            <p:ph sz="half" idx="2"/>
          </p:nvPr>
        </p:nvSpPr>
        <p:spPr>
          <a:xfrm>
            <a:off x="95105" y="545630"/>
            <a:ext cx="12004965" cy="2076991"/>
          </a:xfrm>
          <a:ln w="28575">
            <a:solidFill>
              <a:schemeClr val="tx1"/>
            </a:solidFill>
          </a:ln>
        </p:spPr>
        <p:txBody>
          <a:bodyPr numCol="2">
            <a:noAutofit/>
          </a:bodyPr>
          <a:lstStyle/>
          <a:p>
            <a:r>
              <a:rPr lang="en-GB" sz="1400" dirty="0"/>
              <a:t>There is a distorted image of crime, criminals and policing:</a:t>
            </a:r>
          </a:p>
          <a:p>
            <a:pPr marL="342900" indent="-342900">
              <a:buAutoNum type="arabicPeriod"/>
            </a:pPr>
            <a:r>
              <a:rPr lang="en-GB" sz="1400" b="1" dirty="0"/>
              <a:t>The media over-represent violent and sexual crime</a:t>
            </a:r>
            <a:r>
              <a:rPr lang="en-GB" sz="1400" dirty="0"/>
              <a:t> (Ditton and Duffy found media reports would only show sexual/violent crimes – by this only made up 3% of crime statistics). </a:t>
            </a:r>
          </a:p>
          <a:p>
            <a:pPr marL="342900" indent="-342900">
              <a:buAutoNum type="arabicPeriod"/>
            </a:pPr>
            <a:r>
              <a:rPr lang="en-GB" sz="1400" b="1" dirty="0"/>
              <a:t>The media portray criminals and victims as older and more m/c</a:t>
            </a:r>
            <a:r>
              <a:rPr lang="en-GB" sz="1400" dirty="0"/>
              <a:t> </a:t>
            </a:r>
            <a:r>
              <a:rPr lang="en-GB" sz="1400" dirty="0" smtClean="0"/>
              <a:t>(Felson calls this ‘age fallacy’).</a:t>
            </a:r>
          </a:p>
          <a:p>
            <a:pPr marL="342900" indent="-342900">
              <a:buAutoNum type="arabicPeriod"/>
            </a:pPr>
            <a:r>
              <a:rPr lang="en-GB" sz="1400" b="1" dirty="0" smtClean="0"/>
              <a:t>Media coverage exaggerates police success.</a:t>
            </a:r>
          </a:p>
          <a:p>
            <a:pPr marL="342900" indent="-342900">
              <a:buAutoNum type="arabicPeriod"/>
            </a:pPr>
            <a:r>
              <a:rPr lang="en-GB" sz="1400" b="1" dirty="0" smtClean="0"/>
              <a:t>The media exaggerate the risk of victimisation</a:t>
            </a:r>
            <a:r>
              <a:rPr lang="en-GB" sz="1400" dirty="0" smtClean="0"/>
              <a:t> (women or small children).</a:t>
            </a:r>
          </a:p>
          <a:p>
            <a:pPr marL="342900" indent="-342900">
              <a:buAutoNum type="arabicPeriod"/>
            </a:pPr>
            <a:r>
              <a:rPr lang="en-GB" sz="1400" b="1" dirty="0" smtClean="0"/>
              <a:t>Crime is reported as a series of separate events</a:t>
            </a:r>
            <a:r>
              <a:rPr lang="en-GB" sz="1400" dirty="0" smtClean="0"/>
              <a:t> (without looking at other potential links to crime).</a:t>
            </a:r>
          </a:p>
          <a:p>
            <a:pPr marL="342900" indent="-342900">
              <a:buAutoNum type="arabicPeriod"/>
            </a:pPr>
            <a:r>
              <a:rPr lang="en-GB" sz="1400" b="1" dirty="0" smtClean="0"/>
              <a:t>The media overplays extraordinary crimes </a:t>
            </a:r>
            <a:r>
              <a:rPr lang="en-GB" sz="1400" dirty="0" smtClean="0"/>
              <a:t>(Felson calls this ‘dramatic fallacy’, the media images leas us to believe to commit crime, you need to be clever – Felson calls this ‘ingenuity fallacy).</a:t>
            </a:r>
          </a:p>
          <a:p>
            <a:r>
              <a:rPr lang="en-GB" sz="1400" dirty="0" smtClean="0"/>
              <a:t>The media gives a distorted view of crime to exaggerate and dramatize information and create a sense of moral panic.</a:t>
            </a:r>
          </a:p>
        </p:txBody>
      </p:sp>
      <p:sp>
        <p:nvSpPr>
          <p:cNvPr id="5" name="Text Placeholder 4"/>
          <p:cNvSpPr>
            <a:spLocks noGrp="1"/>
          </p:cNvSpPr>
          <p:nvPr>
            <p:ph type="body" sz="quarter" idx="3"/>
          </p:nvPr>
        </p:nvSpPr>
        <p:spPr>
          <a:xfrm>
            <a:off x="6097587" y="2659096"/>
            <a:ext cx="6002483" cy="428192"/>
          </a:xfrm>
        </p:spPr>
        <p:txBody>
          <a:bodyPr>
            <a:noAutofit/>
          </a:bodyPr>
          <a:lstStyle/>
          <a:p>
            <a:r>
              <a:rPr lang="en-GB" u="sng" dirty="0" smtClean="0">
                <a:solidFill>
                  <a:srgbClr val="002060"/>
                </a:solidFill>
              </a:rPr>
              <a:t>FICTIONAL REPRESENTATIONS OF CRIME:</a:t>
            </a:r>
            <a:endParaRPr lang="en-GB" u="sng" dirty="0">
              <a:solidFill>
                <a:srgbClr val="002060"/>
              </a:solidFill>
            </a:endParaRPr>
          </a:p>
        </p:txBody>
      </p:sp>
      <p:sp>
        <p:nvSpPr>
          <p:cNvPr id="6" name="Content Placeholder 5"/>
          <p:cNvSpPr>
            <a:spLocks noGrp="1"/>
          </p:cNvSpPr>
          <p:nvPr>
            <p:ph sz="quarter" idx="4"/>
          </p:nvPr>
        </p:nvSpPr>
        <p:spPr>
          <a:xfrm>
            <a:off x="95104" y="3087287"/>
            <a:ext cx="5810539" cy="3646021"/>
          </a:xfrm>
        </p:spPr>
        <p:txBody>
          <a:bodyPr>
            <a:normAutofit fontScale="62500" lnSpcReduction="20000"/>
          </a:bodyPr>
          <a:lstStyle/>
          <a:p>
            <a:r>
              <a:rPr lang="en-GB" dirty="0" smtClean="0"/>
              <a:t>The distorted picture of crime painted by the news media reflects the fact that news is a social construction – news is an outcome of social processes in which stories are selected.</a:t>
            </a:r>
          </a:p>
          <a:p>
            <a:r>
              <a:rPr lang="en-GB" b="1" dirty="0" smtClean="0"/>
              <a:t>Cohen &amp; Young</a:t>
            </a:r>
            <a:r>
              <a:rPr lang="en-GB" dirty="0" smtClean="0"/>
              <a:t> argue, news is ‘manufactured’.</a:t>
            </a:r>
          </a:p>
          <a:p>
            <a:r>
              <a:rPr lang="en-GB" dirty="0" smtClean="0"/>
              <a:t>There are ‘news values’ – journalists and editors decide which news is newsworthy, these include:</a:t>
            </a:r>
          </a:p>
          <a:p>
            <a:pPr marL="514350" indent="-514350">
              <a:buAutoNum type="arabicPeriod"/>
            </a:pPr>
            <a:r>
              <a:rPr lang="en-GB" b="1" dirty="0" smtClean="0"/>
              <a:t>Immediacy</a:t>
            </a:r>
            <a:r>
              <a:rPr lang="en-GB" dirty="0" smtClean="0"/>
              <a:t> – ‘breaking news’.</a:t>
            </a:r>
          </a:p>
          <a:p>
            <a:pPr marL="514350" indent="-514350">
              <a:buAutoNum type="arabicPeriod"/>
            </a:pPr>
            <a:r>
              <a:rPr lang="en-GB" b="1" dirty="0" smtClean="0"/>
              <a:t>Dramatisation</a:t>
            </a:r>
            <a:r>
              <a:rPr lang="en-GB" dirty="0" smtClean="0"/>
              <a:t> – action and excitement.</a:t>
            </a:r>
          </a:p>
          <a:p>
            <a:pPr marL="514350" indent="-514350">
              <a:buAutoNum type="arabicPeriod"/>
            </a:pPr>
            <a:r>
              <a:rPr lang="en-GB" b="1" dirty="0" smtClean="0"/>
              <a:t>Personalisation</a:t>
            </a:r>
            <a:r>
              <a:rPr lang="en-GB" dirty="0" smtClean="0"/>
              <a:t> – human interest stories about individuals.</a:t>
            </a:r>
          </a:p>
          <a:p>
            <a:pPr marL="514350" indent="-514350">
              <a:buAutoNum type="arabicPeriod"/>
            </a:pPr>
            <a:r>
              <a:rPr lang="en-GB" b="1" dirty="0" smtClean="0"/>
              <a:t>Higher-status</a:t>
            </a:r>
            <a:r>
              <a:rPr lang="en-GB" dirty="0" smtClean="0"/>
              <a:t> – persons and celebrities.</a:t>
            </a:r>
          </a:p>
          <a:p>
            <a:pPr marL="514350" indent="-514350">
              <a:buAutoNum type="arabicPeriod"/>
            </a:pPr>
            <a:r>
              <a:rPr lang="en-GB" b="1" dirty="0" smtClean="0"/>
              <a:t>Violence</a:t>
            </a:r>
            <a:r>
              <a:rPr lang="en-GB" dirty="0" smtClean="0"/>
              <a:t> – acts motivated by violence.</a:t>
            </a:r>
          </a:p>
          <a:p>
            <a:pPr marL="0" indent="0">
              <a:buNone/>
            </a:pPr>
            <a:endParaRPr lang="en-GB" dirty="0" smtClean="0"/>
          </a:p>
          <a:p>
            <a:pPr marL="514350" indent="-514350">
              <a:buAutoNum type="arabicPeriod"/>
            </a:pPr>
            <a:endParaRPr lang="en-GB" dirty="0"/>
          </a:p>
        </p:txBody>
      </p:sp>
      <p:sp>
        <p:nvSpPr>
          <p:cNvPr id="8" name="Content Placeholder 5"/>
          <p:cNvSpPr txBox="1">
            <a:spLocks/>
          </p:cNvSpPr>
          <p:nvPr/>
        </p:nvSpPr>
        <p:spPr>
          <a:xfrm>
            <a:off x="6097586" y="3087286"/>
            <a:ext cx="6002484" cy="3646021"/>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smtClean="0"/>
              <a:t>We also get our images of crime from TV, cinemas and novels – they all exaggerate crimes. </a:t>
            </a:r>
          </a:p>
          <a:p>
            <a:r>
              <a:rPr lang="en-GB" dirty="0" smtClean="0"/>
              <a:t>There are fictional representations of crime which oppose official statistics:</a:t>
            </a:r>
          </a:p>
          <a:p>
            <a:pPr marL="0" indent="0">
              <a:buNone/>
            </a:pPr>
            <a:r>
              <a:rPr lang="en-GB" dirty="0" smtClean="0"/>
              <a:t>1. Property crime is under-represented, while violence drugs and sex crimes are over-represented. </a:t>
            </a:r>
          </a:p>
          <a:p>
            <a:pPr marL="0" indent="0">
              <a:buNone/>
            </a:pPr>
            <a:r>
              <a:rPr lang="en-GB" dirty="0" smtClean="0"/>
              <a:t>2. Real-life homicides result from brawls ad domestic disputes.</a:t>
            </a:r>
          </a:p>
          <a:p>
            <a:pPr marL="0" indent="0">
              <a:buNone/>
            </a:pPr>
            <a:r>
              <a:rPr lang="en-GB" dirty="0" smtClean="0"/>
              <a:t>3. Fictional sex crimes are committed by psychopaths, not acquaintances.</a:t>
            </a:r>
          </a:p>
          <a:p>
            <a:pPr marL="0" indent="0">
              <a:buNone/>
            </a:pPr>
            <a:r>
              <a:rPr lang="en-GB" dirty="0" smtClean="0"/>
              <a:t>4. Fictional cops tend to get their criminal.</a:t>
            </a:r>
          </a:p>
          <a:p>
            <a:r>
              <a:rPr lang="en-GB" dirty="0" smtClean="0"/>
              <a:t>In new reality shows, the criminal is described as young and black, and unemployed – the police are shown to be brutal and corrupt, nothing matches the official statistics.</a:t>
            </a:r>
          </a:p>
          <a:p>
            <a:pPr marL="0" indent="0">
              <a:buFont typeface="Arial" panose="020B0604020202020204" pitchFamily="34" charset="0"/>
              <a:buNone/>
            </a:pPr>
            <a:endParaRPr lang="en-GB" dirty="0" smtClean="0"/>
          </a:p>
          <a:p>
            <a:pPr marL="514350" indent="-514350">
              <a:buFont typeface="Arial" panose="020B0604020202020204" pitchFamily="34" charset="0"/>
              <a:buAutoNum type="arabicPeriod"/>
            </a:pPr>
            <a:endParaRPr lang="en-GB" dirty="0"/>
          </a:p>
        </p:txBody>
      </p:sp>
    </p:spTree>
    <p:extLst>
      <p:ext uri="{BB962C8B-B14F-4D97-AF65-F5344CB8AC3E}">
        <p14:creationId xmlns:p14="http://schemas.microsoft.com/office/powerpoint/2010/main" val="349412490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05353"/>
            <a:ext cx="10515600" cy="403802"/>
          </a:xfrm>
        </p:spPr>
        <p:txBody>
          <a:bodyPr>
            <a:noAutofit/>
          </a:bodyPr>
          <a:lstStyle/>
          <a:p>
            <a:pPr algn="ctr"/>
            <a:r>
              <a:rPr lang="en-GB" sz="3600" b="1" u="sng" dirty="0" smtClean="0">
                <a:solidFill>
                  <a:srgbClr val="FF0000"/>
                </a:solidFill>
              </a:rPr>
              <a:t>THE MEDIA AS A CAUSE OF CRIME:</a:t>
            </a:r>
            <a:endParaRPr lang="en-GB" sz="3600" b="1" u="sng" dirty="0">
              <a:solidFill>
                <a:srgbClr val="FF0000"/>
              </a:solidFill>
            </a:endParaRPr>
          </a:p>
        </p:txBody>
      </p:sp>
      <p:sp>
        <p:nvSpPr>
          <p:cNvPr id="3" name="Text Placeholder 2"/>
          <p:cNvSpPr>
            <a:spLocks noGrp="1"/>
          </p:cNvSpPr>
          <p:nvPr>
            <p:ph type="body" idx="1"/>
          </p:nvPr>
        </p:nvSpPr>
        <p:spPr>
          <a:xfrm>
            <a:off x="95104" y="2732044"/>
            <a:ext cx="5810539" cy="335646"/>
          </a:xfrm>
        </p:spPr>
        <p:txBody>
          <a:bodyPr>
            <a:normAutofit lnSpcReduction="10000"/>
          </a:bodyPr>
          <a:lstStyle/>
          <a:p>
            <a:r>
              <a:rPr lang="en-GB" sz="2000" u="sng" dirty="0" smtClean="0">
                <a:solidFill>
                  <a:srgbClr val="002060"/>
                </a:solidFill>
              </a:rPr>
              <a:t>FEAR OF CRIME:</a:t>
            </a:r>
            <a:endParaRPr lang="en-GB" sz="2000" u="sng" dirty="0">
              <a:solidFill>
                <a:srgbClr val="002060"/>
              </a:solidFill>
            </a:endParaRPr>
          </a:p>
        </p:txBody>
      </p:sp>
      <p:sp>
        <p:nvSpPr>
          <p:cNvPr id="4" name="Content Placeholder 3"/>
          <p:cNvSpPr>
            <a:spLocks noGrp="1"/>
          </p:cNvSpPr>
          <p:nvPr>
            <p:ph sz="half" idx="2"/>
          </p:nvPr>
        </p:nvSpPr>
        <p:spPr>
          <a:xfrm>
            <a:off x="95105" y="582104"/>
            <a:ext cx="12004965" cy="2076991"/>
          </a:xfrm>
          <a:ln w="28575">
            <a:solidFill>
              <a:schemeClr val="tx1"/>
            </a:solidFill>
          </a:ln>
        </p:spPr>
        <p:txBody>
          <a:bodyPr numCol="2">
            <a:noAutofit/>
          </a:bodyPr>
          <a:lstStyle/>
          <a:p>
            <a:r>
              <a:rPr lang="en-GB" sz="1400" dirty="0" smtClean="0"/>
              <a:t>The media influences, the young, lower class &amp; uneducated.</a:t>
            </a:r>
          </a:p>
          <a:p>
            <a:r>
              <a:rPr lang="en-GB" sz="1400" dirty="0" smtClean="0"/>
              <a:t>1920’s/30’s cinema horrors, argued to influence crime and immorality – video games like Grand Theft Auto caused increase of crimes too.</a:t>
            </a:r>
            <a:r>
              <a:rPr lang="en-GB" sz="1400" dirty="0"/>
              <a:t> </a:t>
            </a:r>
            <a:r>
              <a:rPr lang="en-GB" sz="1400" dirty="0" smtClean="0"/>
              <a:t>There are numbers of ways, the media can cause crime &amp; deviance:</a:t>
            </a:r>
          </a:p>
          <a:p>
            <a:pPr marL="342900" indent="-342900">
              <a:buAutoNum type="arabicPeriod"/>
            </a:pPr>
            <a:r>
              <a:rPr lang="en-GB" sz="1400" b="1" dirty="0" smtClean="0"/>
              <a:t>Imitation</a:t>
            </a:r>
            <a:r>
              <a:rPr lang="en-GB" sz="1400" dirty="0" smtClean="0"/>
              <a:t> – by providing deviant role models, resulting in people copying this.</a:t>
            </a:r>
          </a:p>
          <a:p>
            <a:pPr marL="342900" indent="-342900">
              <a:buAutoNum type="arabicPeriod"/>
            </a:pPr>
            <a:r>
              <a:rPr lang="en-GB" sz="1400" b="1" dirty="0" smtClean="0"/>
              <a:t>Arousal</a:t>
            </a:r>
            <a:r>
              <a:rPr lang="en-GB" sz="1400" dirty="0" smtClean="0"/>
              <a:t> – through violent &amp; sexual images.</a:t>
            </a:r>
          </a:p>
          <a:p>
            <a:pPr marL="342900" indent="-342900">
              <a:buAutoNum type="arabicPeriod"/>
            </a:pPr>
            <a:r>
              <a:rPr lang="en-GB" sz="1400" b="1" dirty="0" smtClean="0"/>
              <a:t>By transmitting the knowledge of criminal techniques.</a:t>
            </a:r>
          </a:p>
          <a:p>
            <a:pPr marL="342900" indent="-342900">
              <a:buAutoNum type="arabicPeriod"/>
            </a:pPr>
            <a:r>
              <a:rPr lang="en-GB" sz="1400" b="1" dirty="0" smtClean="0"/>
              <a:t>By stimulating desires for unaffordable goods, e.g. through advertising.</a:t>
            </a:r>
          </a:p>
          <a:p>
            <a:pPr marL="342900" indent="-342900">
              <a:buAutoNum type="arabicPeriod"/>
            </a:pPr>
            <a:r>
              <a:rPr lang="en-GB" sz="1400" b="1" dirty="0" smtClean="0"/>
              <a:t>By portraying the police as incompetent.</a:t>
            </a:r>
          </a:p>
          <a:p>
            <a:pPr marL="342900" indent="-342900">
              <a:buAutoNum type="arabicPeriod"/>
            </a:pPr>
            <a:r>
              <a:rPr lang="en-GB" sz="1400" b="1" dirty="0" smtClean="0"/>
              <a:t>By glamourising offending.</a:t>
            </a:r>
          </a:p>
          <a:p>
            <a:r>
              <a:rPr lang="en-GB" sz="1400" dirty="0" smtClean="0"/>
              <a:t>However, studies show that violence on TV, hardly affects individuals likelihood to commit a crime.</a:t>
            </a:r>
          </a:p>
          <a:p>
            <a:r>
              <a:rPr lang="en-GB" sz="1400" dirty="0" smtClean="0"/>
              <a:t>Bobo doll – Bandura, example – children copying bad behaviour.</a:t>
            </a:r>
          </a:p>
        </p:txBody>
      </p:sp>
      <p:sp>
        <p:nvSpPr>
          <p:cNvPr id="5" name="Text Placeholder 4"/>
          <p:cNvSpPr>
            <a:spLocks noGrp="1"/>
          </p:cNvSpPr>
          <p:nvPr>
            <p:ph type="body" sz="quarter" idx="3"/>
          </p:nvPr>
        </p:nvSpPr>
        <p:spPr>
          <a:xfrm>
            <a:off x="6097587" y="2732044"/>
            <a:ext cx="6002483" cy="355244"/>
          </a:xfrm>
        </p:spPr>
        <p:txBody>
          <a:bodyPr>
            <a:noAutofit/>
          </a:bodyPr>
          <a:lstStyle/>
          <a:p>
            <a:r>
              <a:rPr lang="en-GB" sz="2000" u="sng" dirty="0" smtClean="0">
                <a:solidFill>
                  <a:srgbClr val="002060"/>
                </a:solidFill>
              </a:rPr>
              <a:t>THE MEDIA, RELATIVE DEPRIVATION AND CRIME:</a:t>
            </a:r>
            <a:endParaRPr lang="en-GB" sz="2000" u="sng" dirty="0">
              <a:solidFill>
                <a:srgbClr val="002060"/>
              </a:solidFill>
            </a:endParaRPr>
          </a:p>
        </p:txBody>
      </p:sp>
      <p:sp>
        <p:nvSpPr>
          <p:cNvPr id="6" name="Content Placeholder 5"/>
          <p:cNvSpPr>
            <a:spLocks noGrp="1"/>
          </p:cNvSpPr>
          <p:nvPr>
            <p:ph sz="quarter" idx="4"/>
          </p:nvPr>
        </p:nvSpPr>
        <p:spPr>
          <a:xfrm>
            <a:off x="95103" y="3059671"/>
            <a:ext cx="6002482" cy="3673636"/>
          </a:xfrm>
        </p:spPr>
        <p:txBody>
          <a:bodyPr>
            <a:normAutofit fontScale="55000" lnSpcReduction="20000"/>
          </a:bodyPr>
          <a:lstStyle/>
          <a:p>
            <a:r>
              <a:rPr lang="en-GB" sz="3100" dirty="0" smtClean="0"/>
              <a:t>The media exaggerates the amount of violent and unusual crime – they also exaggerate the groups who are victims, such as young women, children and old women.</a:t>
            </a:r>
          </a:p>
          <a:p>
            <a:r>
              <a:rPr lang="en-GB" sz="3100" dirty="0" smtClean="0"/>
              <a:t>Concern that the media is distorting the public’s impression of crime and causing unrealistic fear of crime.</a:t>
            </a:r>
          </a:p>
          <a:p>
            <a:r>
              <a:rPr lang="en-GB" sz="3100" dirty="0" smtClean="0"/>
              <a:t>Link between media use and fear of crime – for example, research found heavy users of TV (four hours a day) had high levels of fear of crime.</a:t>
            </a:r>
          </a:p>
          <a:p>
            <a:r>
              <a:rPr lang="en-GB" sz="3100" dirty="0" smtClean="0"/>
              <a:t>However, individuals who are afraid are likely to stay in more and watch TV.</a:t>
            </a:r>
          </a:p>
          <a:p>
            <a:r>
              <a:rPr lang="en-GB" sz="3100" b="1" dirty="0" smtClean="0"/>
              <a:t>Greer and Reiner (2012)</a:t>
            </a:r>
            <a:r>
              <a:rPr lang="en-GB" sz="3100" dirty="0" smtClean="0"/>
              <a:t> argues media influencing fear of crime, ignores how people label the term crime – people may have different meanings for the word ‘crime’, e.g. through horror films, cartoon etc.</a:t>
            </a:r>
          </a:p>
          <a:p>
            <a:r>
              <a:rPr lang="en-GB" sz="3100" dirty="0" smtClean="0"/>
              <a:t>If we want to understand the effects of media, we must look at the meanings people give it.</a:t>
            </a:r>
          </a:p>
          <a:p>
            <a:pPr marL="0" indent="0">
              <a:buNone/>
            </a:pPr>
            <a:endParaRPr lang="en-GB" dirty="0" smtClean="0"/>
          </a:p>
          <a:p>
            <a:pPr marL="514350" indent="-514350">
              <a:buAutoNum type="arabicPeriod"/>
            </a:pPr>
            <a:endParaRPr lang="en-GB" dirty="0"/>
          </a:p>
        </p:txBody>
      </p:sp>
      <p:sp>
        <p:nvSpPr>
          <p:cNvPr id="8" name="Content Placeholder 5"/>
          <p:cNvSpPr txBox="1">
            <a:spLocks/>
          </p:cNvSpPr>
          <p:nvPr/>
        </p:nvSpPr>
        <p:spPr>
          <a:xfrm>
            <a:off x="6097586" y="3087286"/>
            <a:ext cx="6002484" cy="3646021"/>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800" dirty="0" smtClean="0"/>
              <a:t>Lab experiment research aimed to see whether media influences individuals committing crimes based on what they’ve seen – they also checked whether the media portrayed a ‘criminal’ lifestyle rather than ‘normal’.</a:t>
            </a:r>
            <a:endParaRPr lang="en-GB" dirty="0"/>
          </a:p>
          <a:p>
            <a:r>
              <a:rPr lang="en-GB" sz="1800" dirty="0" smtClean="0"/>
              <a:t>For example, left realists argue that mass media help to increase the sense of relative deprivation, among poor, marginalised social groups – </a:t>
            </a:r>
            <a:r>
              <a:rPr lang="en-GB" sz="1800" b="1" dirty="0" smtClean="0"/>
              <a:t>Lea and Young </a:t>
            </a:r>
            <a:r>
              <a:rPr lang="en-GB" sz="1800" dirty="0" smtClean="0"/>
              <a:t>= Mass media have distorted the image of lifestyle.</a:t>
            </a:r>
          </a:p>
          <a:p>
            <a:r>
              <a:rPr lang="en-GB" sz="1800" dirty="0" smtClean="0"/>
              <a:t>In today’s society – the poor are exposed to the media presenting everyone’s life with material demands. They show the importance of materialistic lifestyle = causes the poor to commit crimes to become materially rich.</a:t>
            </a:r>
          </a:p>
          <a:p>
            <a:r>
              <a:rPr lang="en-GB" sz="1800" b="1" dirty="0" smtClean="0"/>
              <a:t>Merton</a:t>
            </a:r>
            <a:r>
              <a:rPr lang="en-GB" sz="1800" dirty="0" smtClean="0"/>
              <a:t> argues pressure to conform to the norm can cause deviant behaviour when the opportunity in doing so, is blocked – the media help promote the importance of materialism.</a:t>
            </a:r>
          </a:p>
        </p:txBody>
      </p:sp>
    </p:spTree>
    <p:extLst>
      <p:ext uri="{BB962C8B-B14F-4D97-AF65-F5344CB8AC3E}">
        <p14:creationId xmlns:p14="http://schemas.microsoft.com/office/powerpoint/2010/main" val="117701511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0165" y="450999"/>
            <a:ext cx="5181600" cy="602674"/>
          </a:xfrm>
        </p:spPr>
        <p:txBody>
          <a:bodyPr>
            <a:noAutofit/>
          </a:bodyPr>
          <a:lstStyle/>
          <a:p>
            <a:r>
              <a:rPr lang="en-GB" sz="2400" b="1" u="sng" dirty="0" smtClean="0">
                <a:solidFill>
                  <a:srgbClr val="002060"/>
                </a:solidFill>
                <a:latin typeface="+mn-lt"/>
              </a:rPr>
              <a:t>CULTURAL CRIMINOLOGY, THE MEDIA AND CRIME:</a:t>
            </a:r>
            <a:endParaRPr lang="en-GB" sz="2400" b="1" u="sng" dirty="0">
              <a:solidFill>
                <a:srgbClr val="002060"/>
              </a:solidFill>
              <a:latin typeface="+mn-lt"/>
            </a:endParaRPr>
          </a:p>
        </p:txBody>
      </p:sp>
      <p:sp>
        <p:nvSpPr>
          <p:cNvPr id="3" name="Content Placeholder 2"/>
          <p:cNvSpPr>
            <a:spLocks noGrp="1"/>
          </p:cNvSpPr>
          <p:nvPr>
            <p:ph sz="half" idx="1"/>
          </p:nvPr>
        </p:nvSpPr>
        <p:spPr>
          <a:xfrm>
            <a:off x="270165" y="1254200"/>
            <a:ext cx="5749636" cy="5271291"/>
          </a:xfrm>
        </p:spPr>
        <p:txBody>
          <a:bodyPr>
            <a:normAutofit fontScale="62500" lnSpcReduction="20000"/>
          </a:bodyPr>
          <a:lstStyle/>
          <a:p>
            <a:r>
              <a:rPr lang="en-GB" dirty="0" smtClean="0"/>
              <a:t>Relative deprivation explains how the media produce or cause crime.</a:t>
            </a:r>
          </a:p>
          <a:p>
            <a:r>
              <a:rPr lang="en-GB" dirty="0" smtClean="0"/>
              <a:t>By showing people lifestyles they desire, but cannot afford, the media creates a sense of relative deprivation that causes people to resort to crime.</a:t>
            </a:r>
          </a:p>
          <a:p>
            <a:r>
              <a:rPr lang="en-GB" dirty="0" smtClean="0"/>
              <a:t>By committing a crime – they can receive their material demands.</a:t>
            </a:r>
          </a:p>
          <a:p>
            <a:r>
              <a:rPr lang="en-GB" dirty="0" smtClean="0"/>
              <a:t>Contrastingly, cultural criminology argues that the media turns crime into the commodity that people desire – media encourages individuals to consume crime.</a:t>
            </a:r>
          </a:p>
          <a:p>
            <a:r>
              <a:rPr lang="en-GB" dirty="0" smtClean="0"/>
              <a:t>Cultural criminologists </a:t>
            </a:r>
            <a:r>
              <a:rPr lang="en-GB" b="1" dirty="0" smtClean="0"/>
              <a:t>Hayward and Young (2012)</a:t>
            </a:r>
            <a:r>
              <a:rPr lang="en-GB" dirty="0" smtClean="0"/>
              <a:t> see late modernity as media-saturated – we are in a ‘mediascape’ (focusing on the image of media).</a:t>
            </a:r>
            <a:endParaRPr lang="en-GB" dirty="0"/>
          </a:p>
          <a:p>
            <a:r>
              <a:rPr lang="en-GB" dirty="0" smtClean="0"/>
              <a:t>There is a blurring between image and reality of crime – difference between how crime is presented in media and real statistics.</a:t>
            </a:r>
          </a:p>
          <a:p>
            <a:r>
              <a:rPr lang="en-GB" dirty="0" smtClean="0"/>
              <a:t>For example, gang assaults are not caught on camera, but staged for the camera and are later packaged together in ‘underground fighting’.</a:t>
            </a:r>
          </a:p>
        </p:txBody>
      </p:sp>
      <p:sp>
        <p:nvSpPr>
          <p:cNvPr id="4" name="Content Placeholder 3"/>
          <p:cNvSpPr>
            <a:spLocks noGrp="1"/>
          </p:cNvSpPr>
          <p:nvPr>
            <p:ph sz="half" idx="2"/>
          </p:nvPr>
        </p:nvSpPr>
        <p:spPr>
          <a:xfrm>
            <a:off x="6019800" y="1254200"/>
            <a:ext cx="5825835" cy="5271291"/>
          </a:xfrm>
        </p:spPr>
        <p:txBody>
          <a:bodyPr>
            <a:normAutofit fontScale="62500" lnSpcReduction="20000"/>
          </a:bodyPr>
          <a:lstStyle/>
          <a:p>
            <a:r>
              <a:rPr lang="en-GB" dirty="0" smtClean="0"/>
              <a:t>A further feature of late modernity is the emphasis on consumption, excitement and immediacy.</a:t>
            </a:r>
          </a:p>
          <a:p>
            <a:r>
              <a:rPr lang="en-GB" dirty="0" smtClean="0"/>
              <a:t>Crime and its thrills become commodified – corporations and advertisers use media images of crime to sell products, especially to the youth market.</a:t>
            </a:r>
          </a:p>
          <a:p>
            <a:r>
              <a:rPr lang="en-GB" dirty="0" smtClean="0"/>
              <a:t>Youth market = for example, ‘gangster rap’ and hip hop combine images of street hustlers criminality with images of success in doing so.</a:t>
            </a:r>
          </a:p>
          <a:p>
            <a:r>
              <a:rPr lang="en-GB" dirty="0" smtClean="0"/>
              <a:t>Hip hop stars wear designer and have cars, champagne and women = drives desire to commit crime.</a:t>
            </a:r>
          </a:p>
          <a:p>
            <a:r>
              <a:rPr lang="en-GB" dirty="0" smtClean="0"/>
              <a:t>Crime and deviance becomes a style to be consumed – Fenwick and Hayward argue crime is Romanised to the young.</a:t>
            </a:r>
          </a:p>
          <a:p>
            <a:r>
              <a:rPr lang="en-GB" dirty="0" smtClean="0"/>
              <a:t>Hayward argues car adverts include, suicide bombings, joyriding and street riots, which are all crimes and deviant.</a:t>
            </a:r>
          </a:p>
          <a:p>
            <a:r>
              <a:rPr lang="en-GB" dirty="0" smtClean="0"/>
              <a:t>Counter-cultures are packaged and sold – for example, graffiti is promoted through the advertising of businesses and games.</a:t>
            </a:r>
          </a:p>
          <a:p>
            <a:r>
              <a:rPr lang="en-GB" dirty="0" smtClean="0"/>
              <a:t>Ironically, shopping males ban hoodies and wearing hats in doors, yet they still sell them in their stores.</a:t>
            </a:r>
          </a:p>
          <a:p>
            <a:pPr marL="0" indent="0">
              <a:buNone/>
            </a:pPr>
            <a:endParaRPr lang="en-GB" dirty="0" smtClean="0"/>
          </a:p>
        </p:txBody>
      </p:sp>
      <p:sp>
        <p:nvSpPr>
          <p:cNvPr id="5" name="Title 1"/>
          <p:cNvSpPr txBox="1">
            <a:spLocks/>
          </p:cNvSpPr>
          <p:nvPr/>
        </p:nvSpPr>
        <p:spPr>
          <a:xfrm>
            <a:off x="6019801" y="433317"/>
            <a:ext cx="5950526" cy="60267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400" b="1" u="sng" dirty="0" smtClean="0">
                <a:solidFill>
                  <a:srgbClr val="002060"/>
                </a:solidFill>
                <a:latin typeface="+mn-lt"/>
              </a:rPr>
              <a:t>MEDIA AND THE COMMODIFICATION OF CRIME:</a:t>
            </a:r>
            <a:endParaRPr lang="en-GB" sz="2400" b="1" u="sng" dirty="0">
              <a:solidFill>
                <a:srgbClr val="002060"/>
              </a:solidFill>
              <a:latin typeface="+mn-lt"/>
            </a:endParaRPr>
          </a:p>
        </p:txBody>
      </p:sp>
    </p:spTree>
    <p:extLst>
      <p:ext uri="{BB962C8B-B14F-4D97-AF65-F5344CB8AC3E}">
        <p14:creationId xmlns:p14="http://schemas.microsoft.com/office/powerpoint/2010/main" val="72469203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0043"/>
            <a:ext cx="10515600" cy="570057"/>
          </a:xfrm>
        </p:spPr>
        <p:txBody>
          <a:bodyPr>
            <a:noAutofit/>
          </a:bodyPr>
          <a:lstStyle/>
          <a:p>
            <a:pPr algn="ctr"/>
            <a:r>
              <a:rPr lang="en-GB" b="1" u="sng" dirty="0" smtClean="0">
                <a:solidFill>
                  <a:srgbClr val="FF0000"/>
                </a:solidFill>
              </a:rPr>
              <a:t>MORAL PANICS:</a:t>
            </a:r>
            <a:endParaRPr lang="en-GB" b="1" u="sng" dirty="0">
              <a:solidFill>
                <a:srgbClr val="FF0000"/>
              </a:solidFill>
            </a:endParaRPr>
          </a:p>
        </p:txBody>
      </p:sp>
      <p:sp>
        <p:nvSpPr>
          <p:cNvPr id="3" name="Content Placeholder 2"/>
          <p:cNvSpPr>
            <a:spLocks noGrp="1"/>
          </p:cNvSpPr>
          <p:nvPr>
            <p:ph idx="1"/>
          </p:nvPr>
        </p:nvSpPr>
        <p:spPr>
          <a:xfrm>
            <a:off x="360218" y="880052"/>
            <a:ext cx="11471564" cy="5666221"/>
          </a:xfrm>
        </p:spPr>
        <p:txBody>
          <a:bodyPr>
            <a:normAutofit fontScale="77500" lnSpcReduction="20000"/>
          </a:bodyPr>
          <a:lstStyle/>
          <a:p>
            <a:r>
              <a:rPr lang="en-GB" dirty="0" smtClean="0"/>
              <a:t>One way in which the media can cause crime and deviance is through labelling.</a:t>
            </a:r>
          </a:p>
          <a:p>
            <a:r>
              <a:rPr lang="en-GB" dirty="0" smtClean="0"/>
              <a:t>For example, moral entrepreneurs who disapprove of the use of drugs, may use the media to get the governments attention to do something about drug use – if successful, their campaigning will result in the negative labelling of the behaviour and perhaps changes in law.</a:t>
            </a:r>
          </a:p>
          <a:p>
            <a:r>
              <a:rPr lang="en-GB" dirty="0" smtClean="0"/>
              <a:t>For example in America, Marijuana was previously legal, through the media, it became illegal and demonised.</a:t>
            </a:r>
          </a:p>
          <a:p>
            <a:r>
              <a:rPr lang="en-GB" dirty="0" smtClean="0"/>
              <a:t>This leads to a moral panic – a moral panic is an exaggerated over-reaction by society to a perceived problem – usually motivated by the media. In a moral panic:</a:t>
            </a:r>
          </a:p>
          <a:p>
            <a:pPr marL="514350" indent="-514350">
              <a:buAutoNum type="arabicPeriod"/>
            </a:pPr>
            <a:r>
              <a:rPr lang="en-GB" dirty="0" smtClean="0"/>
              <a:t>The media identify a group as a folk devil or threat to societal values.</a:t>
            </a:r>
          </a:p>
          <a:p>
            <a:pPr marL="514350" indent="-514350">
              <a:buAutoNum type="arabicPeriod"/>
            </a:pPr>
            <a:r>
              <a:rPr lang="en-GB" dirty="0" smtClean="0"/>
              <a:t>The media present the group in a negative, stereotypical fashion and exaggerate the scale of the problem.</a:t>
            </a:r>
          </a:p>
          <a:p>
            <a:pPr marL="514350" indent="-514350">
              <a:buAutoNum type="arabicPeriod"/>
            </a:pPr>
            <a:r>
              <a:rPr lang="en-GB" dirty="0" smtClean="0"/>
              <a:t>Moral entrepreneurs, editors, politicians, police chiefs, bishops and other ‘respectable’ people condemn the group and its behaviour.</a:t>
            </a:r>
          </a:p>
          <a:p>
            <a:r>
              <a:rPr lang="en-GB" dirty="0" smtClean="0"/>
              <a:t>This usually lead to a ‘crackdown’ on groups, however, this creates a self-fulfilling prophecy that amplifies the problem that caused the panic in the first place – for example, setting more drug squads leads the police to discovering more drug usage or dealings.</a:t>
            </a:r>
          </a:p>
          <a:p>
            <a:r>
              <a:rPr lang="en-GB" dirty="0" smtClean="0"/>
              <a:t>As the ‘crackdown’ catches more deviants, members of the public will demand more tougher actions of them.</a:t>
            </a:r>
          </a:p>
          <a:p>
            <a:endParaRPr lang="en-GB" dirty="0"/>
          </a:p>
        </p:txBody>
      </p:sp>
    </p:spTree>
    <p:extLst>
      <p:ext uri="{BB962C8B-B14F-4D97-AF65-F5344CB8AC3E}">
        <p14:creationId xmlns:p14="http://schemas.microsoft.com/office/powerpoint/2010/main" val="234971947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136" y="240434"/>
            <a:ext cx="10515600" cy="455757"/>
          </a:xfrm>
        </p:spPr>
        <p:txBody>
          <a:bodyPr>
            <a:noAutofit/>
          </a:bodyPr>
          <a:lstStyle/>
          <a:p>
            <a:r>
              <a:rPr lang="en-GB" sz="3200" b="1" u="sng" dirty="0" smtClean="0">
                <a:solidFill>
                  <a:srgbClr val="002060"/>
                </a:solidFill>
                <a:latin typeface="+mn-lt"/>
              </a:rPr>
              <a:t>MODS AND ROCKERS:</a:t>
            </a:r>
            <a:endParaRPr lang="en-GB" sz="3200" b="1" u="sng" dirty="0">
              <a:solidFill>
                <a:srgbClr val="002060"/>
              </a:solidFill>
              <a:latin typeface="+mn-lt"/>
            </a:endParaRPr>
          </a:p>
        </p:txBody>
      </p:sp>
      <p:sp>
        <p:nvSpPr>
          <p:cNvPr id="3" name="Content Placeholder 2"/>
          <p:cNvSpPr>
            <a:spLocks noGrp="1"/>
          </p:cNvSpPr>
          <p:nvPr>
            <p:ph idx="1"/>
          </p:nvPr>
        </p:nvSpPr>
        <p:spPr>
          <a:xfrm>
            <a:off x="225136" y="779318"/>
            <a:ext cx="11693237" cy="5728565"/>
          </a:xfrm>
        </p:spPr>
        <p:txBody>
          <a:bodyPr>
            <a:normAutofit fontScale="55000" lnSpcReduction="20000"/>
          </a:bodyPr>
          <a:lstStyle/>
          <a:p>
            <a:r>
              <a:rPr lang="en-GB" dirty="0" smtClean="0"/>
              <a:t>Stanley Cohen’s – ‘folk devils and moral panics’ book = Cohen examines the media’s response to disturbance between 2 groups (w/c) teenagers, the mods and rockers, at an English seaside from 1964 – 66.</a:t>
            </a:r>
          </a:p>
          <a:p>
            <a:r>
              <a:rPr lang="en-GB" dirty="0" smtClean="0"/>
              <a:t>Mods wore smart dresses and rode scooters, rockers wore leather jackets and rode motorbikes – at the beginning youngsters did not identify themselves with any group = however, tension grew, from throwing rocks to broken windows.</a:t>
            </a:r>
          </a:p>
          <a:p>
            <a:r>
              <a:rPr lang="en-GB" dirty="0" smtClean="0"/>
              <a:t>Although this was minor – the media over-reacted creating a moral panic = Cohen uses his analogy of a disaster and these are the 3 main features:</a:t>
            </a:r>
          </a:p>
          <a:p>
            <a:pPr marL="514350" indent="-514350">
              <a:buAutoNum type="arabicPeriod"/>
            </a:pPr>
            <a:r>
              <a:rPr lang="en-GB" dirty="0" smtClean="0"/>
              <a:t>Exaggeration and distortion – the media exaggerated numbers involved &amp; how dangerous it was.</a:t>
            </a:r>
          </a:p>
          <a:p>
            <a:pPr marL="514350" indent="-514350">
              <a:buAutoNum type="arabicPeriod"/>
            </a:pPr>
            <a:r>
              <a:rPr lang="en-GB" dirty="0" smtClean="0"/>
              <a:t>Prediction – the media assumed/predicted further violence would come.</a:t>
            </a:r>
          </a:p>
          <a:p>
            <a:pPr marL="514350" indent="-514350">
              <a:buAutoNum type="arabicPeriod"/>
            </a:pPr>
            <a:r>
              <a:rPr lang="en-GB" dirty="0" smtClean="0"/>
              <a:t>Symbolisation – the symbols of the mods and rockers were labelled negatively.</a:t>
            </a:r>
          </a:p>
          <a:p>
            <a:pPr marL="0" indent="0">
              <a:buNone/>
            </a:pPr>
            <a:r>
              <a:rPr lang="en-GB" b="1" u="sng" dirty="0" smtClean="0">
                <a:solidFill>
                  <a:srgbClr val="002060"/>
                </a:solidFill>
              </a:rPr>
              <a:t>Deviance amplification spiral:</a:t>
            </a:r>
          </a:p>
          <a:p>
            <a:r>
              <a:rPr lang="en-GB" dirty="0" smtClean="0"/>
              <a:t>Cohen argues that the media’s portrayal of events produced a deviance amplification spiral by making it seem as if the problem was spreading and getting out of hand – this led to an increased control response from police and this produced further marginalisation of mods and rockers.</a:t>
            </a:r>
          </a:p>
          <a:p>
            <a:r>
              <a:rPr lang="en-GB" dirty="0" smtClean="0"/>
              <a:t>The media amplified the defiance – youths began to accept their labels = they went from being groups to gangs &amp; self-fulfilling prophecy took place.</a:t>
            </a:r>
          </a:p>
          <a:p>
            <a:r>
              <a:rPr lang="en-GB" dirty="0" smtClean="0"/>
              <a:t>Cohen argues the media’s exaggeration caused the situation to become more serious.</a:t>
            </a:r>
          </a:p>
          <a:p>
            <a:pPr marL="0" indent="0">
              <a:buNone/>
            </a:pPr>
            <a:r>
              <a:rPr lang="en-GB" b="1" u="sng" dirty="0" smtClean="0">
                <a:solidFill>
                  <a:srgbClr val="002060"/>
                </a:solidFill>
              </a:rPr>
              <a:t>The wider context:</a:t>
            </a:r>
          </a:p>
          <a:p>
            <a:r>
              <a:rPr lang="en-GB" dirty="0" smtClean="0"/>
              <a:t>Cohen argues moral panic occurs during periods of social change – people fear change and new adaptations. He argued moral panic was a result of boundary crisis = uncertainty between acceptable and unacceptable behaviour in a time of change.</a:t>
            </a:r>
          </a:p>
          <a:p>
            <a:r>
              <a:rPr lang="en-GB" dirty="0" smtClean="0"/>
              <a:t>From a functionalist perspective, moral panics can be seen as a way of responding to anomie or normlessness created by change – by dramatizing threats, it creates great fear.</a:t>
            </a:r>
          </a:p>
          <a:p>
            <a:r>
              <a:rPr lang="en-GB" dirty="0" smtClean="0"/>
              <a:t>Stuart Hall et al (Neo-Marxists) argues the role of moral panics is to serve capitalism by segregating the working class and middle class.</a:t>
            </a:r>
          </a:p>
          <a:p>
            <a:pPr marL="0" indent="0">
              <a:buNone/>
            </a:pPr>
            <a:r>
              <a:rPr lang="en-GB" b="1" u="sng" dirty="0" smtClean="0"/>
              <a:t>Criticisms</a:t>
            </a:r>
            <a:r>
              <a:rPr lang="en-GB" dirty="0" smtClean="0"/>
              <a:t>:</a:t>
            </a:r>
          </a:p>
          <a:p>
            <a:r>
              <a:rPr lang="en-GB" dirty="0" smtClean="0"/>
              <a:t>It assumes societal reactions are over-exaggerated, so what would be the best response?</a:t>
            </a:r>
          </a:p>
        </p:txBody>
      </p:sp>
    </p:spTree>
    <p:extLst>
      <p:ext uri="{BB962C8B-B14F-4D97-AF65-F5344CB8AC3E}">
        <p14:creationId xmlns:p14="http://schemas.microsoft.com/office/powerpoint/2010/main" val="115264361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136" y="240434"/>
            <a:ext cx="10515600" cy="455757"/>
          </a:xfrm>
        </p:spPr>
        <p:txBody>
          <a:bodyPr>
            <a:noAutofit/>
          </a:bodyPr>
          <a:lstStyle/>
          <a:p>
            <a:r>
              <a:rPr lang="en-GB" sz="2800" b="1" u="sng" dirty="0" smtClean="0">
                <a:solidFill>
                  <a:srgbClr val="002060"/>
                </a:solidFill>
                <a:latin typeface="+mn-lt"/>
              </a:rPr>
              <a:t>CYBER-CRIME:</a:t>
            </a:r>
            <a:endParaRPr lang="en-GB" sz="2800" b="1" u="sng" dirty="0">
              <a:solidFill>
                <a:srgbClr val="002060"/>
              </a:solidFill>
              <a:latin typeface="+mn-lt"/>
            </a:endParaRPr>
          </a:p>
        </p:txBody>
      </p:sp>
      <p:sp>
        <p:nvSpPr>
          <p:cNvPr id="3" name="Content Placeholder 2"/>
          <p:cNvSpPr>
            <a:spLocks noGrp="1"/>
          </p:cNvSpPr>
          <p:nvPr>
            <p:ph idx="1"/>
          </p:nvPr>
        </p:nvSpPr>
        <p:spPr>
          <a:xfrm>
            <a:off x="225136" y="779318"/>
            <a:ext cx="11693237" cy="5728565"/>
          </a:xfrm>
        </p:spPr>
        <p:txBody>
          <a:bodyPr>
            <a:normAutofit/>
          </a:bodyPr>
          <a:lstStyle/>
          <a:p>
            <a:r>
              <a:rPr lang="en-GB" sz="2000" dirty="0" smtClean="0"/>
              <a:t>The arrival of new types of media has caused moral panic. For example, horror comics, cinema, television, video games and computer games have been argued to cause the public decline in morality and increase crime.</a:t>
            </a:r>
          </a:p>
          <a:p>
            <a:r>
              <a:rPr lang="en-GB" sz="2000" dirty="0" smtClean="0"/>
              <a:t>The internet also shares different types of crime.</a:t>
            </a:r>
          </a:p>
          <a:p>
            <a:r>
              <a:rPr lang="en-GB" sz="2000" b="1" dirty="0" smtClean="0"/>
              <a:t>Thomas and Loader (2000)</a:t>
            </a:r>
            <a:r>
              <a:rPr lang="en-GB" sz="2000" dirty="0" smtClean="0"/>
              <a:t> define cyber crime as computer meditated activities that are illegal or illicit = conducted through global electronic networks.</a:t>
            </a:r>
          </a:p>
          <a:p>
            <a:r>
              <a:rPr lang="en-GB" sz="2000" b="1" dirty="0" err="1" smtClean="0"/>
              <a:t>Jewkes</a:t>
            </a:r>
            <a:r>
              <a:rPr lang="en-GB" sz="2000" b="1" dirty="0" smtClean="0"/>
              <a:t> (2003) </a:t>
            </a:r>
            <a:r>
              <a:rPr lang="en-GB" sz="2000" dirty="0" smtClean="0"/>
              <a:t>argues the internet created opportunities for crime = such as fraud. Wall (2001) identifies 4 types of cyber-crime:</a:t>
            </a:r>
          </a:p>
          <a:p>
            <a:pPr marL="514350" indent="-514350">
              <a:buAutoNum type="arabicPeriod"/>
            </a:pPr>
            <a:r>
              <a:rPr lang="en-GB" sz="2000" dirty="0" smtClean="0"/>
              <a:t>Cyber-trespass: crossing boundaries into others’ cyber-property, includes hacking, spreading viruses.</a:t>
            </a:r>
          </a:p>
          <a:p>
            <a:pPr marL="514350" indent="-514350">
              <a:buAutoNum type="arabicPeriod"/>
            </a:pPr>
            <a:r>
              <a:rPr lang="en-GB" sz="2000" dirty="0" smtClean="0"/>
              <a:t>Cyber-deception and theft: identity theft and violation of intellectual property rights.</a:t>
            </a:r>
          </a:p>
          <a:p>
            <a:pPr marL="514350" indent="-514350">
              <a:buAutoNum type="arabicPeriod"/>
            </a:pPr>
            <a:r>
              <a:rPr lang="en-GB" sz="2000" dirty="0" smtClean="0"/>
              <a:t>Cyber-pornography.</a:t>
            </a:r>
          </a:p>
          <a:p>
            <a:pPr marL="514350" indent="-514350">
              <a:buAutoNum type="arabicPeriod"/>
            </a:pPr>
            <a:r>
              <a:rPr lang="en-GB" sz="2000" dirty="0" smtClean="0"/>
              <a:t>Cyber-violence: includes bullying.</a:t>
            </a:r>
          </a:p>
          <a:p>
            <a:pPr marL="514350" indent="-514350">
              <a:buAutoNum type="arabicPeriod"/>
            </a:pPr>
            <a:r>
              <a:rPr lang="en-GB" sz="2000" dirty="0" smtClean="0"/>
              <a:t>Global cyber-crime: terrorist threats across nations.</a:t>
            </a:r>
          </a:p>
          <a:p>
            <a:r>
              <a:rPr lang="en-GB" sz="2000" dirty="0" smtClean="0"/>
              <a:t>However, new ICT is stopping an reducing these levels of crime because the police do not specialise in this.</a:t>
            </a:r>
          </a:p>
        </p:txBody>
      </p:sp>
    </p:spTree>
    <p:extLst>
      <p:ext uri="{BB962C8B-B14F-4D97-AF65-F5344CB8AC3E}">
        <p14:creationId xmlns:p14="http://schemas.microsoft.com/office/powerpoint/2010/main" val="319571370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7482" y="250826"/>
            <a:ext cx="10515600" cy="383020"/>
          </a:xfrm>
        </p:spPr>
        <p:txBody>
          <a:bodyPr>
            <a:normAutofit fontScale="90000"/>
          </a:bodyPr>
          <a:lstStyle/>
          <a:p>
            <a:r>
              <a:rPr lang="en-GB" b="1" u="sng" dirty="0" smtClean="0">
                <a:solidFill>
                  <a:srgbClr val="FF0000"/>
                </a:solidFill>
                <a:latin typeface="+mn-lt"/>
              </a:rPr>
              <a:t>EXAM PLANNING:</a:t>
            </a:r>
            <a:endParaRPr lang="en-GB" b="1" u="sng" dirty="0">
              <a:solidFill>
                <a:srgbClr val="FF0000"/>
              </a:solidFill>
              <a:latin typeface="+mn-lt"/>
            </a:endParaRPr>
          </a:p>
        </p:txBody>
      </p:sp>
      <p:sp>
        <p:nvSpPr>
          <p:cNvPr id="3" name="Content Placeholder 2"/>
          <p:cNvSpPr>
            <a:spLocks noGrp="1"/>
          </p:cNvSpPr>
          <p:nvPr>
            <p:ph idx="1"/>
          </p:nvPr>
        </p:nvSpPr>
        <p:spPr>
          <a:xfrm>
            <a:off x="287481" y="755360"/>
            <a:ext cx="11568545" cy="5832475"/>
          </a:xfrm>
        </p:spPr>
        <p:txBody>
          <a:bodyPr>
            <a:normAutofit/>
          </a:bodyPr>
          <a:lstStyle/>
          <a:p>
            <a:pPr marL="0" indent="0">
              <a:buNone/>
            </a:pPr>
            <a:r>
              <a:rPr lang="en-GB" sz="2000" b="1" u="sng" dirty="0" smtClean="0"/>
              <a:t>Outline 3 media values – 6 marks.</a:t>
            </a:r>
          </a:p>
          <a:p>
            <a:pPr marL="0" indent="0">
              <a:buNone/>
            </a:pPr>
            <a:endParaRPr lang="en-GB" sz="2000" b="1" u="sng" dirty="0"/>
          </a:p>
          <a:p>
            <a:pPr marL="0" indent="0">
              <a:buNone/>
            </a:pPr>
            <a:endParaRPr lang="en-GB" sz="2000" b="1" u="sng" dirty="0" smtClean="0"/>
          </a:p>
          <a:p>
            <a:pPr marL="0" indent="0">
              <a:buNone/>
            </a:pPr>
            <a:r>
              <a:rPr lang="en-GB" sz="2000" b="1" u="sng" dirty="0" smtClean="0"/>
              <a:t>Applying material from item A, analyse 2 two ways in which the media cause crime – 10 marks.</a:t>
            </a:r>
            <a:endParaRPr lang="en-GB" sz="2000" b="1" u="sng" dirty="0"/>
          </a:p>
        </p:txBody>
      </p:sp>
    </p:spTree>
    <p:extLst>
      <p:ext uri="{BB962C8B-B14F-4D97-AF65-F5344CB8AC3E}">
        <p14:creationId xmlns:p14="http://schemas.microsoft.com/office/powerpoint/2010/main" val="352013593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289921305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TOPIC 8: </a:t>
            </a:r>
            <a:r>
              <a:rPr lang="en-GB" dirty="0" smtClean="0"/>
              <a:t>GLOBALISATION, GREEN CRIME, HUMAN RIGHTS AND STATE CRIME</a:t>
            </a:r>
            <a:endParaRPr lang="en-GB" dirty="0"/>
          </a:p>
        </p:txBody>
      </p:sp>
      <p:sp>
        <p:nvSpPr>
          <p:cNvPr id="3" name="Text Placeholder 2"/>
          <p:cNvSpPr>
            <a:spLocks noGrp="1"/>
          </p:cNvSpPr>
          <p:nvPr>
            <p:ph type="body" idx="1"/>
          </p:nvPr>
        </p:nvSpPr>
        <p:spPr/>
        <p:txBody>
          <a:bodyPr/>
          <a:lstStyle/>
          <a:p>
            <a:r>
              <a:rPr lang="en-GB" dirty="0" smtClean="0"/>
              <a:t>EXAM REVISION</a:t>
            </a:r>
            <a:endParaRPr lang="en-GB" dirty="0"/>
          </a:p>
        </p:txBody>
      </p:sp>
    </p:spTree>
    <p:extLst>
      <p:ext uri="{BB962C8B-B14F-4D97-AF65-F5344CB8AC3E}">
        <p14:creationId xmlns:p14="http://schemas.microsoft.com/office/powerpoint/2010/main" val="269042369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39215"/>
            <a:ext cx="10515600" cy="484729"/>
          </a:xfrm>
        </p:spPr>
        <p:txBody>
          <a:bodyPr>
            <a:normAutofit fontScale="90000"/>
          </a:bodyPr>
          <a:lstStyle/>
          <a:p>
            <a:pPr algn="ctr"/>
            <a:r>
              <a:rPr lang="en-GB" b="1" u="sng" dirty="0" smtClean="0">
                <a:solidFill>
                  <a:srgbClr val="FF0000"/>
                </a:solidFill>
              </a:rPr>
              <a:t>CRIME AND GLOBALISATION:</a:t>
            </a:r>
            <a:endParaRPr lang="en-GB" b="1" u="sng" dirty="0">
              <a:solidFill>
                <a:srgbClr val="FF0000"/>
              </a:solidFill>
            </a:endParaRPr>
          </a:p>
        </p:txBody>
      </p:sp>
      <p:sp>
        <p:nvSpPr>
          <p:cNvPr id="3" name="Text Placeholder 2"/>
          <p:cNvSpPr>
            <a:spLocks noGrp="1"/>
          </p:cNvSpPr>
          <p:nvPr>
            <p:ph type="body" idx="1"/>
          </p:nvPr>
        </p:nvSpPr>
        <p:spPr>
          <a:xfrm>
            <a:off x="280390" y="753035"/>
            <a:ext cx="5157787" cy="399516"/>
          </a:xfrm>
        </p:spPr>
        <p:txBody>
          <a:bodyPr>
            <a:normAutofit lnSpcReduction="10000"/>
          </a:bodyPr>
          <a:lstStyle/>
          <a:p>
            <a:r>
              <a:rPr lang="en-GB" u="sng" dirty="0" smtClean="0">
                <a:solidFill>
                  <a:srgbClr val="002060"/>
                </a:solidFill>
              </a:rPr>
              <a:t>THE GLOBAL CRIMINAL ECONOMY:</a:t>
            </a:r>
            <a:endParaRPr lang="en-GB" u="sng" dirty="0">
              <a:solidFill>
                <a:srgbClr val="002060"/>
              </a:solidFill>
            </a:endParaRPr>
          </a:p>
        </p:txBody>
      </p:sp>
      <p:sp>
        <p:nvSpPr>
          <p:cNvPr id="4" name="Content Placeholder 3"/>
          <p:cNvSpPr>
            <a:spLocks noGrp="1"/>
          </p:cNvSpPr>
          <p:nvPr>
            <p:ph sz="half" idx="2"/>
          </p:nvPr>
        </p:nvSpPr>
        <p:spPr>
          <a:xfrm>
            <a:off x="280390" y="1152552"/>
            <a:ext cx="5817198" cy="5484916"/>
          </a:xfrm>
        </p:spPr>
        <p:txBody>
          <a:bodyPr>
            <a:normAutofit/>
          </a:bodyPr>
          <a:lstStyle/>
          <a:p>
            <a:r>
              <a:rPr lang="en-GB" sz="1900" dirty="0"/>
              <a:t>Globalisation –growing interdependence of societies across the world and the spread of information, goods, and money is becoming easier. This is especially due to </a:t>
            </a:r>
            <a:r>
              <a:rPr lang="en-GB" sz="1900" dirty="0" smtClean="0"/>
              <a:t>technology.</a:t>
            </a:r>
          </a:p>
          <a:p>
            <a:r>
              <a:rPr lang="en-GB" sz="1900" b="1" dirty="0" smtClean="0"/>
              <a:t>Castells (1998) </a:t>
            </a:r>
            <a:r>
              <a:rPr lang="en-GB" sz="1900" dirty="0" smtClean="0"/>
              <a:t>argues there is a global criminal economy, which includes:</a:t>
            </a:r>
          </a:p>
          <a:p>
            <a:pPr marL="514350" indent="-514350">
              <a:buFont typeface="+mj-lt"/>
              <a:buAutoNum type="arabicPeriod"/>
            </a:pPr>
            <a:r>
              <a:rPr lang="en-GB" sz="1900" dirty="0" smtClean="0"/>
              <a:t>Sex tourism – westerns travelling around to third world countries to have sex.</a:t>
            </a:r>
          </a:p>
          <a:p>
            <a:pPr marL="514350" indent="-514350">
              <a:buFont typeface="+mj-lt"/>
              <a:buAutoNum type="arabicPeriod"/>
            </a:pPr>
            <a:r>
              <a:rPr lang="en-GB" sz="1900" dirty="0" smtClean="0"/>
              <a:t>Drug trafficking / trade.</a:t>
            </a:r>
          </a:p>
          <a:p>
            <a:pPr marL="514350" indent="-514350">
              <a:buFont typeface="+mj-lt"/>
              <a:buAutoNum type="arabicPeriod"/>
            </a:pPr>
            <a:r>
              <a:rPr lang="en-GB" sz="1900" dirty="0" smtClean="0"/>
              <a:t>Trafficking body parts.</a:t>
            </a:r>
          </a:p>
          <a:p>
            <a:pPr marL="514350" indent="-514350">
              <a:buFont typeface="+mj-lt"/>
              <a:buAutoNum type="arabicPeriod"/>
            </a:pPr>
            <a:r>
              <a:rPr lang="en-GB" sz="1900" dirty="0" smtClean="0"/>
              <a:t>Money Laundering.</a:t>
            </a:r>
          </a:p>
          <a:p>
            <a:r>
              <a:rPr lang="en-GB" sz="1900" dirty="0" smtClean="0"/>
              <a:t>The global crime economy both a demand and supply side, it could not function without the supply side which provides drugs, sex workers and other goods which are demanded by the West. This supply is linked to globalisation.</a:t>
            </a:r>
          </a:p>
          <a:p>
            <a:endParaRPr lang="en-GB" sz="3000" dirty="0" smtClean="0"/>
          </a:p>
          <a:p>
            <a:endParaRPr lang="en-GB" dirty="0"/>
          </a:p>
          <a:p>
            <a:endParaRPr lang="en-GB" dirty="0"/>
          </a:p>
        </p:txBody>
      </p:sp>
      <p:sp>
        <p:nvSpPr>
          <p:cNvPr id="5" name="Text Placeholder 4"/>
          <p:cNvSpPr>
            <a:spLocks noGrp="1"/>
          </p:cNvSpPr>
          <p:nvPr>
            <p:ph type="body" sz="quarter" idx="3"/>
          </p:nvPr>
        </p:nvSpPr>
        <p:spPr>
          <a:xfrm>
            <a:off x="6097588" y="669916"/>
            <a:ext cx="5183188" cy="482637"/>
          </a:xfrm>
        </p:spPr>
        <p:txBody>
          <a:bodyPr>
            <a:normAutofit/>
          </a:bodyPr>
          <a:lstStyle/>
          <a:p>
            <a:r>
              <a:rPr lang="en-GB" u="sng" dirty="0" smtClean="0">
                <a:solidFill>
                  <a:srgbClr val="002060"/>
                </a:solidFill>
              </a:rPr>
              <a:t>GLOBAL RISK CONSCIENOUSNESS:</a:t>
            </a:r>
            <a:endParaRPr lang="en-GB" u="sng" dirty="0">
              <a:solidFill>
                <a:srgbClr val="002060"/>
              </a:solidFill>
            </a:endParaRPr>
          </a:p>
        </p:txBody>
      </p:sp>
      <p:sp>
        <p:nvSpPr>
          <p:cNvPr id="8" name="Content Placeholder 7"/>
          <p:cNvSpPr>
            <a:spLocks noGrp="1"/>
          </p:cNvSpPr>
          <p:nvPr>
            <p:ph sz="quarter" idx="4"/>
          </p:nvPr>
        </p:nvSpPr>
        <p:spPr>
          <a:xfrm>
            <a:off x="6172199" y="1152550"/>
            <a:ext cx="5767987" cy="5484918"/>
          </a:xfrm>
        </p:spPr>
        <p:txBody>
          <a:bodyPr>
            <a:normAutofit/>
          </a:bodyPr>
          <a:lstStyle/>
          <a:p>
            <a:r>
              <a:rPr lang="en-GB" sz="1900" dirty="0"/>
              <a:t>Global Risk Consciousness – Globalisation creates new insecurities and produces a risk consciousness ,where risk is on a global , rather than local, scale. Much of the fears come from the media, as it exaggerates the dangers of crime. </a:t>
            </a:r>
          </a:p>
          <a:p>
            <a:r>
              <a:rPr lang="en-GB" sz="1900" dirty="0"/>
              <a:t>This is fuelled by politicians who had les to ethnic hate crimes – one result is the intensification of social control nationally.</a:t>
            </a:r>
          </a:p>
          <a:p>
            <a:r>
              <a:rPr lang="en-GB" sz="1900" dirty="0"/>
              <a:t>The UK has toughed its border and there is no longer legal limits on the length of immigration detention.</a:t>
            </a:r>
          </a:p>
          <a:p>
            <a:endParaRPr lang="en-GB" dirty="0"/>
          </a:p>
        </p:txBody>
      </p:sp>
      <p:pic>
        <p:nvPicPr>
          <p:cNvPr id="1026" name="Picture 2" descr="Image result for globalisatio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75613" y="4173967"/>
            <a:ext cx="3761157" cy="23236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55418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27412"/>
            <a:ext cx="10515600" cy="600725"/>
          </a:xfrm>
        </p:spPr>
        <p:txBody>
          <a:bodyPr>
            <a:normAutofit fontScale="90000"/>
          </a:bodyPr>
          <a:lstStyle/>
          <a:p>
            <a:pPr algn="ctr"/>
            <a:r>
              <a:rPr lang="en-GB" b="1" u="sng" dirty="0" smtClean="0">
                <a:solidFill>
                  <a:srgbClr val="FF0000"/>
                </a:solidFill>
              </a:rPr>
              <a:t>SUBCULTURAL STRAIN THEORIES:</a:t>
            </a:r>
            <a:endParaRPr lang="en-GB" dirty="0"/>
          </a:p>
        </p:txBody>
      </p:sp>
      <p:sp>
        <p:nvSpPr>
          <p:cNvPr id="3" name="Content Placeholder 2"/>
          <p:cNvSpPr>
            <a:spLocks noGrp="1"/>
          </p:cNvSpPr>
          <p:nvPr>
            <p:ph sz="half" idx="2"/>
          </p:nvPr>
        </p:nvSpPr>
        <p:spPr>
          <a:xfrm>
            <a:off x="374073" y="1485900"/>
            <a:ext cx="5623503" cy="4703763"/>
          </a:xfrm>
        </p:spPr>
        <p:txBody>
          <a:bodyPr>
            <a:normAutofit fontScale="55000" lnSpcReduction="20000"/>
          </a:bodyPr>
          <a:lstStyle/>
          <a:p>
            <a:r>
              <a:rPr lang="en-GB" dirty="0"/>
              <a:t>Cohen agrees with Merton that deviance is largely a working class phenomena</a:t>
            </a:r>
          </a:p>
          <a:p>
            <a:r>
              <a:rPr lang="en-GB" dirty="0"/>
              <a:t>However, Cohen criticises Merton on two grounds</a:t>
            </a:r>
            <a:r>
              <a:rPr lang="en-GB" dirty="0" smtClean="0"/>
              <a:t>:</a:t>
            </a:r>
          </a:p>
          <a:p>
            <a:pPr marL="0" indent="0">
              <a:buNone/>
            </a:pPr>
            <a:r>
              <a:rPr lang="en-GB" dirty="0" smtClean="0"/>
              <a:t>1.  </a:t>
            </a:r>
            <a:r>
              <a:rPr lang="en-GB" dirty="0"/>
              <a:t>Merton sees deviance as an individual response to strain, ignoring the fact that a hell of a lot of deviance is committed by groups.</a:t>
            </a:r>
            <a:br>
              <a:rPr lang="en-GB" dirty="0"/>
            </a:br>
            <a:r>
              <a:rPr lang="en-GB" dirty="0" smtClean="0"/>
              <a:t>2. Merton </a:t>
            </a:r>
            <a:r>
              <a:rPr lang="en-GB" dirty="0"/>
              <a:t>only focuses on utilitarian crime, ignoring things like vandalism. </a:t>
            </a:r>
          </a:p>
          <a:p>
            <a:r>
              <a:rPr lang="en-GB" dirty="0"/>
              <a:t>Cohen focuses on deviance of working class boys. He argues they face anomie in a middle class school system. This links to cultural deprivation as they lack the skills to achieve. They are given a low status in society as they can’t achieve through education, so they turn to other boys in the same situation and form a subculture. </a:t>
            </a:r>
            <a:endParaRPr lang="en-GB" dirty="0" smtClean="0"/>
          </a:p>
          <a:p>
            <a:pPr marL="0" indent="0">
              <a:buNone/>
            </a:pPr>
            <a:r>
              <a:rPr lang="en-GB" b="1" u="sng" dirty="0" smtClean="0">
                <a:solidFill>
                  <a:srgbClr val="002060"/>
                </a:solidFill>
              </a:rPr>
              <a:t>Alternative status hierarchy:</a:t>
            </a:r>
            <a:endParaRPr lang="en-GB" b="1" u="sng" dirty="0">
              <a:solidFill>
                <a:srgbClr val="002060"/>
              </a:solidFill>
            </a:endParaRPr>
          </a:p>
          <a:p>
            <a:r>
              <a:rPr lang="en-GB" dirty="0"/>
              <a:t>Cohen says these subcultures are categorised by spite, hostility, and hate for everyone outside of the subculture. The subculture praises whatever mainstream society says is bad. </a:t>
            </a:r>
            <a:r>
              <a:rPr lang="en-GB" dirty="0" err="1"/>
              <a:t>E.g</a:t>
            </a:r>
            <a:r>
              <a:rPr lang="en-GB" dirty="0"/>
              <a:t>, they praise truancy. </a:t>
            </a:r>
          </a:p>
          <a:p>
            <a:pPr marL="0" indent="0">
              <a:buNone/>
            </a:pPr>
            <a:r>
              <a:rPr lang="en-GB" b="1" u="sng" dirty="0" smtClean="0"/>
              <a:t>CRITICISM:</a:t>
            </a:r>
          </a:p>
          <a:p>
            <a:r>
              <a:rPr lang="en-GB" dirty="0" smtClean="0"/>
              <a:t>Unlike Merton, it offers explanations for non-utilitarian crimes.</a:t>
            </a:r>
          </a:p>
          <a:p>
            <a:r>
              <a:rPr lang="en-GB" dirty="0" smtClean="0"/>
              <a:t>However, like Merton, Cohen assumes working class start off, sharing the same success goals as middle class boys, which is not true.</a:t>
            </a:r>
          </a:p>
          <a:p>
            <a:pPr marL="0" indent="0">
              <a:buNone/>
            </a:pPr>
            <a:endParaRPr lang="en-GB" dirty="0"/>
          </a:p>
        </p:txBody>
      </p:sp>
      <p:sp>
        <p:nvSpPr>
          <p:cNvPr id="7" name="Text Placeholder 6"/>
          <p:cNvSpPr>
            <a:spLocks noGrp="1"/>
          </p:cNvSpPr>
          <p:nvPr>
            <p:ph type="body" sz="quarter" idx="3"/>
          </p:nvPr>
        </p:nvSpPr>
        <p:spPr>
          <a:xfrm>
            <a:off x="6097588" y="855682"/>
            <a:ext cx="5183188" cy="432087"/>
          </a:xfrm>
        </p:spPr>
        <p:txBody>
          <a:bodyPr>
            <a:normAutofit fontScale="92500"/>
          </a:bodyPr>
          <a:lstStyle/>
          <a:p>
            <a:r>
              <a:rPr lang="en-GB" u="sng" dirty="0" smtClean="0">
                <a:solidFill>
                  <a:srgbClr val="002060"/>
                </a:solidFill>
              </a:rPr>
              <a:t>CLOWARD AND OHLIN - 3 SUBCULTURES:</a:t>
            </a:r>
            <a:endParaRPr lang="en-GB" u="sng" dirty="0">
              <a:solidFill>
                <a:srgbClr val="002060"/>
              </a:solidFill>
            </a:endParaRPr>
          </a:p>
        </p:txBody>
      </p:sp>
      <p:sp>
        <p:nvSpPr>
          <p:cNvPr id="8" name="Content Placeholder 7"/>
          <p:cNvSpPr>
            <a:spLocks noGrp="1"/>
          </p:cNvSpPr>
          <p:nvPr>
            <p:ph sz="quarter" idx="4"/>
          </p:nvPr>
        </p:nvSpPr>
        <p:spPr>
          <a:xfrm>
            <a:off x="6172200" y="1485900"/>
            <a:ext cx="5183188" cy="4703763"/>
          </a:xfrm>
        </p:spPr>
        <p:txBody>
          <a:bodyPr>
            <a:normAutofit fontScale="55000" lnSpcReduction="20000"/>
          </a:bodyPr>
          <a:lstStyle/>
          <a:p>
            <a:r>
              <a:rPr lang="en-GB" dirty="0" smtClean="0"/>
              <a:t>They </a:t>
            </a:r>
            <a:r>
              <a:rPr lang="en-GB" dirty="0"/>
              <a:t>agree that working class youth are denied legitimate opportunities. However they say that different subcultures react differently, </a:t>
            </a:r>
            <a:r>
              <a:rPr lang="en-GB" dirty="0" err="1"/>
              <a:t>e.g</a:t>
            </a:r>
            <a:r>
              <a:rPr lang="en-GB" dirty="0"/>
              <a:t> economic crime, drug use </a:t>
            </a:r>
            <a:r>
              <a:rPr lang="en-GB" dirty="0" err="1"/>
              <a:t>etc</a:t>
            </a:r>
            <a:r>
              <a:rPr lang="en-GB" dirty="0"/>
              <a:t>, not JUST violence and vandalism like Cohen suggests.</a:t>
            </a:r>
          </a:p>
          <a:p>
            <a:r>
              <a:rPr lang="en-GB" dirty="0"/>
              <a:t>They say these different responses occur because of lack of access to legitimate and illegitimate opportunity structures. 3 types of subcultures:</a:t>
            </a:r>
          </a:p>
          <a:p>
            <a:r>
              <a:rPr lang="en-GB" b="1" dirty="0"/>
              <a:t>Criminal subculture –</a:t>
            </a:r>
            <a:r>
              <a:rPr lang="en-GB" dirty="0"/>
              <a:t> act as a sort of apprenticeship for youths to start a career in utilitarian crime. These subcultures only occur in areas where there already is a criminal hierarchy. </a:t>
            </a:r>
          </a:p>
          <a:p>
            <a:r>
              <a:rPr lang="en-GB" b="1" dirty="0"/>
              <a:t>Conflict subculture </a:t>
            </a:r>
            <a:r>
              <a:rPr lang="en-GB" dirty="0"/>
              <a:t>– arise due to low social cohesion and a high population turnover. = high levels of disorganisation illegitimate opportunities are the only ones available.</a:t>
            </a:r>
          </a:p>
          <a:p>
            <a:r>
              <a:rPr lang="en-GB" b="1" dirty="0" err="1"/>
              <a:t>Retreatist</a:t>
            </a:r>
            <a:r>
              <a:rPr lang="en-GB" b="1" dirty="0"/>
              <a:t> subculture – </a:t>
            </a:r>
            <a:r>
              <a:rPr lang="en-GB" dirty="0"/>
              <a:t>are the result of being unsuccessful in society and in conflict and criminal subcultures. They don’t succeed in society OR in a criminal subculture </a:t>
            </a:r>
            <a:r>
              <a:rPr lang="en-GB" dirty="0" err="1"/>
              <a:t>haha</a:t>
            </a:r>
            <a:r>
              <a:rPr lang="en-GB" dirty="0"/>
              <a:t>! They are double failures. </a:t>
            </a:r>
            <a:endParaRPr lang="en-GB" dirty="0" smtClean="0"/>
          </a:p>
          <a:p>
            <a:pPr marL="0" indent="0">
              <a:buNone/>
            </a:pPr>
            <a:r>
              <a:rPr lang="en-GB" b="1" u="sng" dirty="0" smtClean="0"/>
              <a:t>CRITICISM:</a:t>
            </a:r>
          </a:p>
          <a:p>
            <a:r>
              <a:rPr lang="en-GB" dirty="0" smtClean="0"/>
              <a:t>They ignore the crimes of the wealthy and they over predict the crimes of the working class.</a:t>
            </a:r>
            <a:endParaRPr lang="en-GB" dirty="0"/>
          </a:p>
          <a:p>
            <a:r>
              <a:rPr lang="en-GB" dirty="0" smtClean="0"/>
              <a:t>Miller argues working class subculture aims to achieve their own goals, not mainstream ones.</a:t>
            </a:r>
            <a:endParaRPr lang="en-GB" dirty="0"/>
          </a:p>
        </p:txBody>
      </p:sp>
      <p:sp>
        <p:nvSpPr>
          <p:cNvPr id="9" name="Text Placeholder 6"/>
          <p:cNvSpPr>
            <a:spLocks noGrp="1"/>
          </p:cNvSpPr>
          <p:nvPr>
            <p:ph type="body" sz="quarter" idx="3"/>
          </p:nvPr>
        </p:nvSpPr>
        <p:spPr>
          <a:xfrm>
            <a:off x="374073" y="855682"/>
            <a:ext cx="5183188" cy="432087"/>
          </a:xfrm>
        </p:spPr>
        <p:txBody>
          <a:bodyPr>
            <a:normAutofit/>
          </a:bodyPr>
          <a:lstStyle/>
          <a:p>
            <a:r>
              <a:rPr lang="en-GB" u="sng" dirty="0" smtClean="0">
                <a:solidFill>
                  <a:srgbClr val="002060"/>
                </a:solidFill>
              </a:rPr>
              <a:t>A.K COHEN -  STATUS FRUSTRATION:</a:t>
            </a:r>
            <a:endParaRPr lang="en-GB" u="sng" dirty="0">
              <a:solidFill>
                <a:srgbClr val="002060"/>
              </a:solidFill>
            </a:endParaRPr>
          </a:p>
        </p:txBody>
      </p:sp>
    </p:spTree>
    <p:extLst>
      <p:ext uri="{BB962C8B-B14F-4D97-AF65-F5344CB8AC3E}">
        <p14:creationId xmlns:p14="http://schemas.microsoft.com/office/powerpoint/2010/main" val="145186030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136365" y="517167"/>
            <a:ext cx="5646419" cy="5944571"/>
          </a:xfrm>
        </p:spPr>
        <p:txBody>
          <a:bodyPr>
            <a:noAutofit/>
          </a:bodyPr>
          <a:lstStyle/>
          <a:p>
            <a:r>
              <a:rPr lang="en-GB" sz="1600" b="1" dirty="0"/>
              <a:t>Taylor </a:t>
            </a:r>
            <a:r>
              <a:rPr lang="en-GB" sz="1600" b="1" dirty="0" smtClean="0"/>
              <a:t>(1997) </a:t>
            </a:r>
            <a:r>
              <a:rPr lang="en-GB" sz="1600" dirty="0" smtClean="0"/>
              <a:t>argues </a:t>
            </a:r>
            <a:r>
              <a:rPr lang="en-GB" sz="1600" dirty="0"/>
              <a:t>globalisation has led to changes in the pattern and extend of crime at both ends of the social spectrum. </a:t>
            </a:r>
            <a:r>
              <a:rPr lang="en-GB" sz="1600" dirty="0" smtClean="0"/>
              <a:t>It </a:t>
            </a:r>
            <a:r>
              <a:rPr lang="en-GB" sz="1600" dirty="0"/>
              <a:t>has allowed transnational corporations to switch manufacturing to less developed countries, producing job insecurity, unemployment and poverty. </a:t>
            </a:r>
            <a:endParaRPr lang="en-GB" sz="1600" dirty="0" smtClean="0"/>
          </a:p>
          <a:p>
            <a:r>
              <a:rPr lang="en-GB" sz="1600" dirty="0"/>
              <a:t>Deregulation also means the government have little control over their economies and state spending on welfare has therefore declined. </a:t>
            </a:r>
            <a:endParaRPr lang="en-GB" sz="1600" dirty="0" smtClean="0"/>
          </a:p>
          <a:p>
            <a:r>
              <a:rPr lang="en-GB" sz="1600" dirty="0" smtClean="0"/>
              <a:t>However</a:t>
            </a:r>
            <a:r>
              <a:rPr lang="en-GB" sz="1600" dirty="0"/>
              <a:t>, globalisation has also created criminal opportunities for the elite groups (e.g. avoiding tax, fraudulent crimes, recruiting ‘flexible workers</a:t>
            </a:r>
            <a:r>
              <a:rPr lang="en-GB" sz="1600" dirty="0" smtClean="0"/>
              <a:t>’).</a:t>
            </a:r>
          </a:p>
          <a:p>
            <a:r>
              <a:rPr lang="en-GB" sz="1600" dirty="0"/>
              <a:t>Marketisation has encouraged people to see themselves as individual consumers which means people are likely to turn to crime. The lack of legitimate job opportunities destroys self-respect and drives the unemployed to look for illegitimate jobs. </a:t>
            </a:r>
            <a:endParaRPr lang="en-GB" sz="1600" dirty="0" smtClean="0"/>
          </a:p>
          <a:p>
            <a:r>
              <a:rPr lang="en-GB" sz="1600" dirty="0"/>
              <a:t>However, Taylor’s theory doesn’t explain how these changes make people behave in criminal ways</a:t>
            </a:r>
            <a:r>
              <a:rPr lang="en-GB" sz="1600" dirty="0" smtClean="0"/>
              <a:t>.</a:t>
            </a:r>
          </a:p>
          <a:p>
            <a:pPr marL="0" indent="0">
              <a:buNone/>
            </a:pPr>
            <a:r>
              <a:rPr lang="en-GB" sz="1600" b="1" u="sng" dirty="0" smtClean="0">
                <a:solidFill>
                  <a:srgbClr val="002060"/>
                </a:solidFill>
              </a:rPr>
              <a:t>Crimes of globalisation:</a:t>
            </a:r>
          </a:p>
          <a:p>
            <a:r>
              <a:rPr lang="en-GB" sz="1600" dirty="0" err="1" smtClean="0"/>
              <a:t>Rothe</a:t>
            </a:r>
            <a:r>
              <a:rPr lang="en-GB" sz="1600" dirty="0" smtClean="0"/>
              <a:t> and </a:t>
            </a:r>
            <a:r>
              <a:rPr lang="en-GB" sz="1600" dirty="0" err="1" smtClean="0"/>
              <a:t>Friedrichs</a:t>
            </a:r>
            <a:r>
              <a:rPr lang="en-GB" sz="1600" dirty="0" smtClean="0"/>
              <a:t> (2015) examines the role of international financial organisations such as IMF – these organisations are dominated by the major capitalist states – for example, the world bank has 188 countries, but only 5 (USA, Japan, Germany, Britain and France, have hold over voting rights).</a:t>
            </a:r>
          </a:p>
        </p:txBody>
      </p:sp>
      <p:sp>
        <p:nvSpPr>
          <p:cNvPr id="7" name="Text Placeholder 6"/>
          <p:cNvSpPr>
            <a:spLocks noGrp="1"/>
          </p:cNvSpPr>
          <p:nvPr>
            <p:ph type="body" sz="quarter" idx="3"/>
          </p:nvPr>
        </p:nvSpPr>
        <p:spPr>
          <a:xfrm>
            <a:off x="5865463" y="85080"/>
            <a:ext cx="5782780" cy="432087"/>
          </a:xfrm>
        </p:spPr>
        <p:txBody>
          <a:bodyPr>
            <a:noAutofit/>
          </a:bodyPr>
          <a:lstStyle/>
          <a:p>
            <a:r>
              <a:rPr lang="en-GB" sz="2000" u="sng" dirty="0" smtClean="0">
                <a:solidFill>
                  <a:srgbClr val="002060"/>
                </a:solidFill>
              </a:rPr>
              <a:t>PATTERNS OF CRIMINAL ORGANISATIONS:</a:t>
            </a:r>
            <a:endParaRPr lang="en-GB" sz="2000" u="sng" dirty="0">
              <a:solidFill>
                <a:srgbClr val="002060"/>
              </a:solidFill>
            </a:endParaRPr>
          </a:p>
        </p:txBody>
      </p:sp>
      <p:sp>
        <p:nvSpPr>
          <p:cNvPr id="8" name="Content Placeholder 7"/>
          <p:cNvSpPr>
            <a:spLocks noGrp="1"/>
          </p:cNvSpPr>
          <p:nvPr>
            <p:ph sz="quarter" idx="4"/>
          </p:nvPr>
        </p:nvSpPr>
        <p:spPr>
          <a:xfrm>
            <a:off x="5865463" y="517167"/>
            <a:ext cx="6140071" cy="6097482"/>
          </a:xfrm>
        </p:spPr>
        <p:txBody>
          <a:bodyPr>
            <a:noAutofit/>
          </a:bodyPr>
          <a:lstStyle/>
          <a:p>
            <a:r>
              <a:rPr lang="en-GB" sz="1400" dirty="0" smtClean="0"/>
              <a:t>Hobbs and Dunningham found the way crime is organised is linked to the economic changes brought by globalisation. Individuals have contacts who act as ‘hubs’ around a loose-knit network of other individuals seeking opportunities. </a:t>
            </a:r>
          </a:p>
          <a:p>
            <a:pPr marL="0" indent="0">
              <a:buNone/>
            </a:pPr>
            <a:r>
              <a:rPr lang="en-GB" sz="1400" b="1" u="sng" dirty="0" smtClean="0">
                <a:solidFill>
                  <a:srgbClr val="002060"/>
                </a:solidFill>
              </a:rPr>
              <a:t>‘</a:t>
            </a:r>
            <a:r>
              <a:rPr lang="en-GB" sz="1400" b="1" u="sng" dirty="0" err="1" smtClean="0">
                <a:solidFill>
                  <a:srgbClr val="002060"/>
                </a:solidFill>
              </a:rPr>
              <a:t>Glocal</a:t>
            </a:r>
            <a:r>
              <a:rPr lang="en-GB" sz="1400" b="1" u="sng" dirty="0" smtClean="0">
                <a:solidFill>
                  <a:srgbClr val="002060"/>
                </a:solidFill>
              </a:rPr>
              <a:t>’ organisation:</a:t>
            </a:r>
          </a:p>
          <a:p>
            <a:r>
              <a:rPr lang="en-GB" sz="1400" dirty="0" smtClean="0"/>
              <a:t>These new forms sometimes have international links but crime is still rooted in its local context. This leads Hobbs and Dunningham to conclude crime as a ‘</a:t>
            </a:r>
            <a:r>
              <a:rPr lang="en-GB" sz="1400" dirty="0" err="1" smtClean="0"/>
              <a:t>glocal</a:t>
            </a:r>
            <a:r>
              <a:rPr lang="en-GB" sz="1400" dirty="0" smtClean="0"/>
              <a:t>’ system; but the form it takes will vary between places according to local conditions even when globally influenced. </a:t>
            </a:r>
          </a:p>
          <a:p>
            <a:r>
              <a:rPr lang="en-GB" sz="1400" dirty="0" smtClean="0"/>
              <a:t>They argue the changes associated with globalisation have led to changes in the patterns of crime. Although, it is not clear whether such patterns are new, nor that the older ones have disappeared; they may have co-existed.</a:t>
            </a:r>
          </a:p>
          <a:p>
            <a:pPr marL="0" indent="0">
              <a:buNone/>
            </a:pPr>
            <a:r>
              <a:rPr lang="en-GB" sz="1400" b="1" u="sng" dirty="0" smtClean="0">
                <a:solidFill>
                  <a:srgbClr val="002060"/>
                </a:solidFill>
              </a:rPr>
              <a:t>McMafia:</a:t>
            </a:r>
          </a:p>
          <a:p>
            <a:r>
              <a:rPr lang="en-GB" sz="1400" b="1" dirty="0" smtClean="0"/>
              <a:t>Glenny (2008) </a:t>
            </a:r>
            <a:r>
              <a:rPr lang="en-GB" sz="1400" dirty="0" smtClean="0"/>
              <a:t>describes McMafia as the organisation that emerged in Russia and Easter Europe following the fall of communism. Under communism, the Soviet state has regulated prices of items, but the fall of communism meant the government deregulated most sectors of economy except for natural resources. </a:t>
            </a:r>
          </a:p>
          <a:p>
            <a:r>
              <a:rPr lang="en-GB" sz="1400" dirty="0" smtClean="0"/>
              <a:t>As a result, former communist officials could by oil for next to nothing. Selling it abroad for profit, these individuals became known as the new capitalist class (“Oligarchs”). Meanwhile, the collapse of the communist state heralded a period of increasing disorder. Capitalists turned to ‘Mafias’ to protect their wealth. </a:t>
            </a:r>
          </a:p>
          <a:p>
            <a:r>
              <a:rPr lang="en-GB" sz="1400" dirty="0" smtClean="0"/>
              <a:t>These new Russian Mafias were purely economic organisations formed to pursue self-interest ‘Chechen Mafia’ became a brand name sold to protection rackets in other towns. Billionaires had found now found wealth protection and a means of moving their wealth out of the country.</a:t>
            </a:r>
          </a:p>
        </p:txBody>
      </p:sp>
      <p:sp>
        <p:nvSpPr>
          <p:cNvPr id="9" name="Text Placeholder 6"/>
          <p:cNvSpPr>
            <a:spLocks noGrp="1"/>
          </p:cNvSpPr>
          <p:nvPr>
            <p:ph type="body" sz="quarter" idx="3"/>
          </p:nvPr>
        </p:nvSpPr>
        <p:spPr>
          <a:xfrm>
            <a:off x="136365" y="195262"/>
            <a:ext cx="5553391" cy="321905"/>
          </a:xfrm>
        </p:spPr>
        <p:txBody>
          <a:bodyPr>
            <a:noAutofit/>
          </a:bodyPr>
          <a:lstStyle/>
          <a:p>
            <a:r>
              <a:rPr lang="en-GB" sz="2000" u="sng" dirty="0" smtClean="0">
                <a:solidFill>
                  <a:srgbClr val="002060"/>
                </a:solidFill>
              </a:rPr>
              <a:t>GLOBALISATION, CAPITALISM AND CRIME:</a:t>
            </a:r>
            <a:endParaRPr lang="en-GB" sz="2000" u="sng" dirty="0">
              <a:solidFill>
                <a:srgbClr val="002060"/>
              </a:solidFill>
            </a:endParaRPr>
          </a:p>
        </p:txBody>
      </p:sp>
    </p:spTree>
    <p:extLst>
      <p:ext uri="{BB962C8B-B14F-4D97-AF65-F5344CB8AC3E}">
        <p14:creationId xmlns:p14="http://schemas.microsoft.com/office/powerpoint/2010/main" val="153239748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39215"/>
            <a:ext cx="10515600" cy="484729"/>
          </a:xfrm>
        </p:spPr>
        <p:txBody>
          <a:bodyPr>
            <a:normAutofit fontScale="90000"/>
          </a:bodyPr>
          <a:lstStyle/>
          <a:p>
            <a:pPr algn="ctr"/>
            <a:r>
              <a:rPr lang="en-GB" b="1" u="sng" dirty="0" smtClean="0">
                <a:solidFill>
                  <a:srgbClr val="FF0000"/>
                </a:solidFill>
              </a:rPr>
              <a:t>GREEN CRIME:</a:t>
            </a:r>
            <a:endParaRPr lang="en-GB" b="1" u="sng" dirty="0">
              <a:solidFill>
                <a:srgbClr val="FF0000"/>
              </a:solidFill>
            </a:endParaRPr>
          </a:p>
        </p:txBody>
      </p:sp>
      <p:sp>
        <p:nvSpPr>
          <p:cNvPr id="3" name="Text Placeholder 2"/>
          <p:cNvSpPr>
            <a:spLocks noGrp="1"/>
          </p:cNvSpPr>
          <p:nvPr>
            <p:ph type="body" idx="1"/>
          </p:nvPr>
        </p:nvSpPr>
        <p:spPr>
          <a:xfrm>
            <a:off x="280390" y="1050642"/>
            <a:ext cx="5474951" cy="399515"/>
          </a:xfrm>
        </p:spPr>
        <p:txBody>
          <a:bodyPr>
            <a:noAutofit/>
          </a:bodyPr>
          <a:lstStyle/>
          <a:p>
            <a:r>
              <a:rPr lang="en-GB" u="sng" dirty="0" smtClean="0">
                <a:solidFill>
                  <a:srgbClr val="002060"/>
                </a:solidFill>
              </a:rPr>
              <a:t>‘GLOBAL RISK SOCIETY’ AND THE ENVIROMENT:</a:t>
            </a:r>
            <a:endParaRPr lang="en-GB" u="sng" dirty="0">
              <a:solidFill>
                <a:srgbClr val="002060"/>
              </a:solidFill>
            </a:endParaRPr>
          </a:p>
        </p:txBody>
      </p:sp>
      <p:sp>
        <p:nvSpPr>
          <p:cNvPr id="4" name="Content Placeholder 3"/>
          <p:cNvSpPr>
            <a:spLocks noGrp="1"/>
          </p:cNvSpPr>
          <p:nvPr>
            <p:ph sz="half" idx="2"/>
          </p:nvPr>
        </p:nvSpPr>
        <p:spPr>
          <a:xfrm>
            <a:off x="280390" y="1450157"/>
            <a:ext cx="5474951" cy="3509118"/>
          </a:xfrm>
        </p:spPr>
        <p:txBody>
          <a:bodyPr>
            <a:normAutofit fontScale="47500" lnSpcReduction="20000"/>
          </a:bodyPr>
          <a:lstStyle/>
          <a:p>
            <a:r>
              <a:rPr lang="en-GB" sz="3300" dirty="0"/>
              <a:t>Green crime can be defined as crime against the environment. Most of the threats to the environment are human-made</a:t>
            </a:r>
            <a:r>
              <a:rPr lang="en-GB" sz="3300" dirty="0" smtClean="0"/>
              <a:t>.</a:t>
            </a:r>
          </a:p>
          <a:p>
            <a:r>
              <a:rPr lang="en-GB" sz="3300" b="1" dirty="0" smtClean="0"/>
              <a:t>Beck (1992) </a:t>
            </a:r>
            <a:r>
              <a:rPr lang="en-GB" sz="3300" dirty="0"/>
              <a:t>argues that in today’s late modern society, we can provide adequate resources for everyone. </a:t>
            </a:r>
            <a:endParaRPr lang="en-GB" sz="3300" dirty="0" smtClean="0"/>
          </a:p>
          <a:p>
            <a:r>
              <a:rPr lang="en-GB" sz="3300" dirty="0" smtClean="0"/>
              <a:t>The </a:t>
            </a:r>
            <a:r>
              <a:rPr lang="en-GB" sz="3300" dirty="0"/>
              <a:t>increased productivity and technology that sustains these resources have created ‘manufactured risks’ which could involve harm to the environment and consequences for humanity. </a:t>
            </a:r>
            <a:endParaRPr lang="en-GB" sz="3300" dirty="0" smtClean="0"/>
          </a:p>
          <a:p>
            <a:r>
              <a:rPr lang="en-GB" sz="3300" dirty="0" smtClean="0"/>
              <a:t>Many </a:t>
            </a:r>
            <a:r>
              <a:rPr lang="en-GB" sz="3300" dirty="0"/>
              <a:t>of these risks are global, so Beck describes society as a ‘global risk society</a:t>
            </a:r>
            <a:r>
              <a:rPr lang="en-GB" sz="3300" dirty="0" smtClean="0"/>
              <a:t>’.</a:t>
            </a:r>
          </a:p>
          <a:p>
            <a:r>
              <a:rPr lang="en-GB" sz="3300" dirty="0" smtClean="0"/>
              <a:t>The Bhopal disaster: The approach of traditional criminology to Bhopal focuses on the breaches of safety legislation and failure to follow proper maintenance procedures – the green criminology takes a wider view.</a:t>
            </a:r>
          </a:p>
          <a:p>
            <a:endParaRPr lang="en-GB" dirty="0"/>
          </a:p>
          <a:p>
            <a:endParaRPr lang="en-GB" dirty="0"/>
          </a:p>
        </p:txBody>
      </p:sp>
      <p:sp>
        <p:nvSpPr>
          <p:cNvPr id="5" name="Text Placeholder 4"/>
          <p:cNvSpPr>
            <a:spLocks noGrp="1"/>
          </p:cNvSpPr>
          <p:nvPr>
            <p:ph type="body" sz="quarter" idx="3"/>
          </p:nvPr>
        </p:nvSpPr>
        <p:spPr>
          <a:xfrm>
            <a:off x="5926464" y="594155"/>
            <a:ext cx="5183188" cy="482637"/>
          </a:xfrm>
        </p:spPr>
        <p:txBody>
          <a:bodyPr>
            <a:normAutofit/>
          </a:bodyPr>
          <a:lstStyle/>
          <a:p>
            <a:r>
              <a:rPr lang="en-GB" u="sng" dirty="0" smtClean="0">
                <a:solidFill>
                  <a:srgbClr val="002060"/>
                </a:solidFill>
              </a:rPr>
              <a:t>GREEN CRIMINOLOGY:</a:t>
            </a:r>
            <a:endParaRPr lang="en-GB" u="sng" dirty="0">
              <a:solidFill>
                <a:srgbClr val="002060"/>
              </a:solidFill>
            </a:endParaRPr>
          </a:p>
        </p:txBody>
      </p:sp>
      <p:sp>
        <p:nvSpPr>
          <p:cNvPr id="8" name="Content Placeholder 7"/>
          <p:cNvSpPr>
            <a:spLocks noGrp="1"/>
          </p:cNvSpPr>
          <p:nvPr>
            <p:ph sz="quarter" idx="4"/>
          </p:nvPr>
        </p:nvSpPr>
        <p:spPr>
          <a:xfrm>
            <a:off x="6035040" y="1069429"/>
            <a:ext cx="5927464" cy="5484918"/>
          </a:xfrm>
        </p:spPr>
        <p:txBody>
          <a:bodyPr>
            <a:noAutofit/>
          </a:bodyPr>
          <a:lstStyle/>
          <a:p>
            <a:r>
              <a:rPr lang="en-GB" sz="1550" dirty="0" smtClean="0"/>
              <a:t>What </a:t>
            </a:r>
            <a:r>
              <a:rPr lang="en-GB" sz="1550" dirty="0"/>
              <a:t>if the pollution that causes global warming or acid rain is perfectly legal and no crime has been committed? There are two opposed answers to this </a:t>
            </a:r>
            <a:r>
              <a:rPr lang="en-GB" sz="1550" dirty="0" smtClean="0"/>
              <a:t>question – traditional criminology and green criminology.</a:t>
            </a:r>
          </a:p>
          <a:p>
            <a:r>
              <a:rPr lang="en-GB" sz="1550" b="1" dirty="0" smtClean="0"/>
              <a:t>Traditional criminology:</a:t>
            </a:r>
            <a:r>
              <a:rPr lang="en-GB" sz="1550" dirty="0" smtClean="0"/>
              <a:t> </a:t>
            </a:r>
            <a:r>
              <a:rPr lang="en-GB" sz="1550" dirty="0"/>
              <a:t>Traditional Criminology’s subject matter is defined by criminal laws. </a:t>
            </a:r>
            <a:r>
              <a:rPr lang="en-GB" sz="1550" b="1" dirty="0"/>
              <a:t>Situ and Emmons </a:t>
            </a:r>
            <a:r>
              <a:rPr lang="en-GB" sz="1550" b="1" dirty="0" smtClean="0"/>
              <a:t>(2000) </a:t>
            </a:r>
            <a:r>
              <a:rPr lang="en-GB" sz="1550" dirty="0" smtClean="0"/>
              <a:t>define </a:t>
            </a:r>
            <a:r>
              <a:rPr lang="en-GB" sz="1550" dirty="0"/>
              <a:t>green crime as “an unauthorised act or omission that violates the </a:t>
            </a:r>
            <a:r>
              <a:rPr lang="en-GB" sz="1550" dirty="0" smtClean="0"/>
              <a:t>law”.</a:t>
            </a:r>
          </a:p>
          <a:p>
            <a:r>
              <a:rPr lang="en-GB" sz="1550" dirty="0" smtClean="0"/>
              <a:t>Advantage</a:t>
            </a:r>
            <a:r>
              <a:rPr lang="en-GB" sz="1550" dirty="0"/>
              <a:t>: it has a clearly defined subject </a:t>
            </a:r>
            <a:r>
              <a:rPr lang="en-GB" sz="1550" dirty="0" smtClean="0"/>
              <a:t>matter / Disadvantage: They simply accept the definitions of environmental problems and crimes, which are typically shaped by powerful groups.</a:t>
            </a:r>
          </a:p>
          <a:p>
            <a:r>
              <a:rPr lang="en-GB" sz="1550" b="1" dirty="0" smtClean="0"/>
              <a:t>Green criminology: </a:t>
            </a:r>
            <a:r>
              <a:rPr lang="en-GB" sz="1550" dirty="0" smtClean="0"/>
              <a:t>Takes a </a:t>
            </a:r>
            <a:r>
              <a:rPr lang="en-GB" sz="1550" dirty="0"/>
              <a:t>more radical approach. </a:t>
            </a:r>
            <a:r>
              <a:rPr lang="en-GB" sz="1550" b="1" dirty="0"/>
              <a:t>White </a:t>
            </a:r>
            <a:r>
              <a:rPr lang="en-GB" sz="1550" b="1" dirty="0" smtClean="0"/>
              <a:t>(2008) </a:t>
            </a:r>
            <a:r>
              <a:rPr lang="en-GB" sz="1550" dirty="0" smtClean="0"/>
              <a:t>argues </a:t>
            </a:r>
            <a:r>
              <a:rPr lang="en-GB" sz="1550" dirty="0"/>
              <a:t>green crime is any action that harms the environment and/or the (non) human animals within it regardless of whether a law has been broken or not. </a:t>
            </a:r>
            <a:endParaRPr lang="en-GB" sz="1550" dirty="0" smtClean="0"/>
          </a:p>
          <a:p>
            <a:r>
              <a:rPr lang="en-GB" sz="1550" dirty="0" smtClean="0"/>
              <a:t>Green </a:t>
            </a:r>
            <a:r>
              <a:rPr lang="en-GB" sz="1550" dirty="0"/>
              <a:t>criminology is a form of transgressive criminology – it includes new issues and oversteps boundaries. Different countries have different laws so what is a crime in one country may not be a crime in another. </a:t>
            </a:r>
            <a:r>
              <a:rPr lang="en-GB" sz="1550" dirty="0" smtClean="0"/>
              <a:t>Therefore</a:t>
            </a:r>
            <a:r>
              <a:rPr lang="en-GB" sz="1550" dirty="0"/>
              <a:t>, legal definitions can’t provide a consistent standard of harm. Green criminologists can develop a ‘global perspective’. </a:t>
            </a:r>
            <a:endParaRPr lang="en-GB" sz="1550" dirty="0" smtClean="0"/>
          </a:p>
          <a:p>
            <a:r>
              <a:rPr lang="en-GB" sz="1550" dirty="0" smtClean="0"/>
              <a:t>Green </a:t>
            </a:r>
            <a:r>
              <a:rPr lang="en-GB" sz="1550" dirty="0"/>
              <a:t>criminologists take the same view as Marxists. They believe powerful interests are able to define in their own interests what is unacceptable environmental harm.</a:t>
            </a:r>
            <a:endParaRPr lang="en-GB" sz="1550" dirty="0" smtClean="0"/>
          </a:p>
        </p:txBody>
      </p:sp>
      <p:cxnSp>
        <p:nvCxnSpPr>
          <p:cNvPr id="7" name="Straight Arrow Connector 6"/>
          <p:cNvCxnSpPr/>
          <p:nvPr/>
        </p:nvCxnSpPr>
        <p:spPr>
          <a:xfrm flipH="1">
            <a:off x="5511229" y="4552708"/>
            <a:ext cx="569656" cy="471854"/>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537881" y="4788635"/>
            <a:ext cx="4919059" cy="1384995"/>
          </a:xfrm>
          <a:prstGeom prst="rect">
            <a:avLst/>
          </a:prstGeom>
          <a:ln w="28575">
            <a:solidFill>
              <a:schemeClr val="tx1"/>
            </a:solidFill>
          </a:ln>
        </p:spPr>
        <p:txBody>
          <a:bodyPr wrap="square">
            <a:spAutoFit/>
          </a:bodyPr>
          <a:lstStyle/>
          <a:p>
            <a:r>
              <a:rPr lang="en-GB" sz="1400" b="1" u="sng" dirty="0" smtClean="0"/>
              <a:t>Two views of harm:</a:t>
            </a:r>
          </a:p>
          <a:p>
            <a:pPr marL="285750" indent="-285750">
              <a:buFont typeface="Arial" panose="020B0604020202020204" pitchFamily="34" charset="0"/>
              <a:buChar char="•"/>
            </a:pPr>
            <a:r>
              <a:rPr lang="en-GB" sz="1400" b="1" dirty="0" smtClean="0"/>
              <a:t>Anthropocentric</a:t>
            </a:r>
            <a:r>
              <a:rPr lang="en-GB" sz="1400" dirty="0" smtClean="0"/>
              <a:t>: This </a:t>
            </a:r>
            <a:r>
              <a:rPr lang="en-GB" sz="1400" dirty="0"/>
              <a:t>view assumes humans have the right to dominate nature for their own ends and out economic growth before the </a:t>
            </a:r>
            <a:r>
              <a:rPr lang="en-GB" sz="1400" dirty="0" smtClean="0"/>
              <a:t>environment.</a:t>
            </a:r>
          </a:p>
          <a:p>
            <a:pPr marL="285750" indent="-285750">
              <a:buFont typeface="Arial" panose="020B0604020202020204" pitchFamily="34" charset="0"/>
              <a:buChar char="•"/>
            </a:pPr>
            <a:r>
              <a:rPr lang="en-GB" sz="1400" b="1" dirty="0" smtClean="0"/>
              <a:t>Ecocentric</a:t>
            </a:r>
            <a:r>
              <a:rPr lang="en-GB" sz="1400" dirty="0" smtClean="0"/>
              <a:t>: Humans </a:t>
            </a:r>
            <a:r>
              <a:rPr lang="en-GB" sz="1400" dirty="0"/>
              <a:t>and their environment are interdependent, so environmental harm hurts humans </a:t>
            </a:r>
            <a:r>
              <a:rPr lang="en-GB" sz="1400" dirty="0" smtClean="0"/>
              <a:t>too.</a:t>
            </a:r>
            <a:endParaRPr lang="en-GB" sz="1400" dirty="0"/>
          </a:p>
        </p:txBody>
      </p:sp>
    </p:spTree>
    <p:extLst>
      <p:ext uri="{BB962C8B-B14F-4D97-AF65-F5344CB8AC3E}">
        <p14:creationId xmlns:p14="http://schemas.microsoft.com/office/powerpoint/2010/main" val="339683917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157881" y="742278"/>
            <a:ext cx="11826138" cy="5787614"/>
          </a:xfrm>
        </p:spPr>
        <p:txBody>
          <a:bodyPr>
            <a:noAutofit/>
          </a:bodyPr>
          <a:lstStyle/>
          <a:p>
            <a:r>
              <a:rPr lang="en-GB" sz="1420" b="1" dirty="0" smtClean="0"/>
              <a:t>Nigel South (2014) </a:t>
            </a:r>
            <a:r>
              <a:rPr lang="en-GB" sz="1420" dirty="0" smtClean="0"/>
              <a:t>argues there are 2 types of green crimes – primary and secondary.</a:t>
            </a:r>
          </a:p>
          <a:p>
            <a:pPr marL="0" indent="0">
              <a:buNone/>
            </a:pPr>
            <a:r>
              <a:rPr lang="en-GB" sz="1420" b="1" u="sng" dirty="0" smtClean="0">
                <a:solidFill>
                  <a:srgbClr val="002060"/>
                </a:solidFill>
              </a:rPr>
              <a:t>Primary green crimes:</a:t>
            </a:r>
          </a:p>
          <a:p>
            <a:r>
              <a:rPr lang="en-GB" sz="1420" dirty="0" smtClean="0"/>
              <a:t>Primary green crimes, are crimes that result directly from the destruction and degradation of the earth’s resources – South (2014) identifies 4 main types of primary crime:</a:t>
            </a:r>
          </a:p>
          <a:p>
            <a:pPr marL="342900" indent="-342900">
              <a:buAutoNum type="arabicPeriod"/>
            </a:pPr>
            <a:r>
              <a:rPr lang="en-GB" sz="1420" b="1" dirty="0" smtClean="0"/>
              <a:t>Crimes of air pollution.</a:t>
            </a:r>
          </a:p>
          <a:p>
            <a:pPr marL="342900" indent="-342900">
              <a:buAutoNum type="arabicPeriod"/>
            </a:pPr>
            <a:r>
              <a:rPr lang="en-GB" sz="1420" b="1" dirty="0" smtClean="0"/>
              <a:t>Crimes of deforestation.</a:t>
            </a:r>
          </a:p>
          <a:p>
            <a:pPr marL="342900" indent="-342900">
              <a:buAutoNum type="arabicPeriod"/>
            </a:pPr>
            <a:r>
              <a:rPr lang="en-GB" sz="1420" b="1" dirty="0" smtClean="0"/>
              <a:t>Crimes of species decline and animal abuse.</a:t>
            </a:r>
            <a:endParaRPr lang="en-GB" sz="1420" dirty="0"/>
          </a:p>
          <a:p>
            <a:pPr marL="342900" indent="-342900">
              <a:buAutoNum type="arabicPeriod"/>
            </a:pPr>
            <a:r>
              <a:rPr lang="en-GB" sz="1420" b="1" dirty="0" smtClean="0"/>
              <a:t>Crimes of water pollution.</a:t>
            </a:r>
          </a:p>
          <a:p>
            <a:pPr marL="0" indent="0">
              <a:buNone/>
            </a:pPr>
            <a:r>
              <a:rPr lang="en-GB" sz="1420" b="1" u="sng" dirty="0" smtClean="0">
                <a:solidFill>
                  <a:srgbClr val="002060"/>
                </a:solidFill>
              </a:rPr>
              <a:t>Secondary green crimes:</a:t>
            </a:r>
          </a:p>
          <a:p>
            <a:r>
              <a:rPr lang="en-GB" sz="1420" dirty="0" smtClean="0"/>
              <a:t>Secondary green crime is crime that grows out of the flouting rules aimed at preventing environmental disasters – for example, governments often break their own regulations and cause environmental harm.</a:t>
            </a:r>
            <a:r>
              <a:rPr lang="en-GB" sz="1420" dirty="0"/>
              <a:t> </a:t>
            </a:r>
            <a:r>
              <a:rPr lang="en-GB" sz="1420" b="1" dirty="0" smtClean="0"/>
              <a:t>South (2014) </a:t>
            </a:r>
            <a:r>
              <a:rPr lang="en-GB" sz="1420" dirty="0" smtClean="0"/>
              <a:t>argues 2 examples of secondary crimes:</a:t>
            </a:r>
          </a:p>
          <a:p>
            <a:pPr marL="342900" indent="-342900">
              <a:buAutoNum type="arabicPeriod"/>
            </a:pPr>
            <a:r>
              <a:rPr lang="en-GB" sz="1420" b="1" dirty="0" smtClean="0"/>
              <a:t>State violence against oppositional groups – </a:t>
            </a:r>
            <a:r>
              <a:rPr lang="en-GB" sz="1420" dirty="0" smtClean="0"/>
              <a:t>states condemn terrorism, but have been prepared to resort to illegal methods themselves.</a:t>
            </a:r>
            <a:r>
              <a:rPr lang="en-GB" sz="1420" dirty="0"/>
              <a:t> </a:t>
            </a:r>
            <a:endParaRPr lang="en-GB" sz="1420" dirty="0" smtClean="0"/>
          </a:p>
          <a:p>
            <a:pPr marL="342900" indent="-342900">
              <a:buAutoNum type="arabicPeriod"/>
            </a:pPr>
            <a:r>
              <a:rPr lang="en-GB" sz="1420" b="1" dirty="0" smtClean="0"/>
              <a:t>Hazardous waste and organised crime – </a:t>
            </a:r>
            <a:r>
              <a:rPr lang="en-GB" sz="1420" dirty="0" smtClean="0"/>
              <a:t>dumping of toxic waste from chemicals, nuclear buildings is highly profitable for business, this is cheap for businesses and government.</a:t>
            </a:r>
          </a:p>
          <a:p>
            <a:pPr marL="342900" indent="-342900">
              <a:buAutoNum type="arabicPeriod"/>
            </a:pPr>
            <a:r>
              <a:rPr lang="en-GB" sz="1420" b="1" dirty="0" smtClean="0"/>
              <a:t>Environmental discrimination –</a:t>
            </a:r>
            <a:r>
              <a:rPr lang="en-GB" sz="1420" dirty="0" smtClean="0"/>
              <a:t>argues this describes that poorer groups have been badly effected by pollution and the government do nothing to help stop this.</a:t>
            </a:r>
          </a:p>
          <a:p>
            <a:pPr marL="0" indent="0">
              <a:buNone/>
            </a:pPr>
            <a:r>
              <a:rPr lang="en-GB" sz="1420" b="1" u="sng" dirty="0" smtClean="0"/>
              <a:t>Evaluation of green criminology:</a:t>
            </a:r>
          </a:p>
          <a:p>
            <a:r>
              <a:rPr lang="en-GB" sz="1420" dirty="0" smtClean="0"/>
              <a:t>It recognises the growing importance of environmental issues and the need to address the harms and risks of environmental damage.</a:t>
            </a:r>
          </a:p>
          <a:p>
            <a:r>
              <a:rPr lang="en-GB" sz="1420" dirty="0" smtClean="0"/>
              <a:t>However, by focusing broadly on the concept of harm, it is difficult to know what this approach is studying.</a:t>
            </a:r>
          </a:p>
        </p:txBody>
      </p:sp>
      <p:sp>
        <p:nvSpPr>
          <p:cNvPr id="9" name="Text Placeholder 6"/>
          <p:cNvSpPr>
            <a:spLocks noGrp="1"/>
          </p:cNvSpPr>
          <p:nvPr>
            <p:ph type="body" sz="quarter" idx="3"/>
          </p:nvPr>
        </p:nvSpPr>
        <p:spPr>
          <a:xfrm>
            <a:off x="157881" y="323554"/>
            <a:ext cx="5553391" cy="321905"/>
          </a:xfrm>
        </p:spPr>
        <p:txBody>
          <a:bodyPr>
            <a:noAutofit/>
          </a:bodyPr>
          <a:lstStyle/>
          <a:p>
            <a:r>
              <a:rPr lang="en-GB" u="sng" dirty="0" smtClean="0">
                <a:solidFill>
                  <a:srgbClr val="002060"/>
                </a:solidFill>
              </a:rPr>
              <a:t>TYPES OF GREEN CRIMES:</a:t>
            </a:r>
            <a:endParaRPr lang="en-GB" u="sng" dirty="0">
              <a:solidFill>
                <a:srgbClr val="002060"/>
              </a:solidFill>
            </a:endParaRPr>
          </a:p>
        </p:txBody>
      </p:sp>
    </p:spTree>
    <p:extLst>
      <p:ext uri="{BB962C8B-B14F-4D97-AF65-F5344CB8AC3E}">
        <p14:creationId xmlns:p14="http://schemas.microsoft.com/office/powerpoint/2010/main" val="88206372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201" y="96918"/>
            <a:ext cx="10515600" cy="506244"/>
          </a:xfrm>
        </p:spPr>
        <p:txBody>
          <a:bodyPr>
            <a:noAutofit/>
          </a:bodyPr>
          <a:lstStyle/>
          <a:p>
            <a:pPr algn="ctr"/>
            <a:r>
              <a:rPr lang="en-GB" sz="3600" b="1" u="sng" dirty="0" smtClean="0">
                <a:solidFill>
                  <a:srgbClr val="FF0000"/>
                </a:solidFill>
              </a:rPr>
              <a:t>STATE CRIMES:</a:t>
            </a:r>
            <a:endParaRPr lang="en-GB" sz="3600" b="1" u="sng" dirty="0">
              <a:solidFill>
                <a:srgbClr val="FF0000"/>
              </a:solidFill>
            </a:endParaRPr>
          </a:p>
        </p:txBody>
      </p:sp>
      <p:sp>
        <p:nvSpPr>
          <p:cNvPr id="3" name="Content Placeholder 2"/>
          <p:cNvSpPr>
            <a:spLocks noGrp="1"/>
          </p:cNvSpPr>
          <p:nvPr>
            <p:ph idx="1"/>
          </p:nvPr>
        </p:nvSpPr>
        <p:spPr>
          <a:xfrm>
            <a:off x="171226" y="2248126"/>
            <a:ext cx="11823550" cy="4422838"/>
          </a:xfrm>
        </p:spPr>
        <p:txBody>
          <a:bodyPr numCol="2">
            <a:noAutofit/>
          </a:bodyPr>
          <a:lstStyle/>
          <a:p>
            <a:r>
              <a:rPr lang="en-GB" sz="1400" b="1" dirty="0" smtClean="0"/>
              <a:t>McLaughlin (2012) </a:t>
            </a:r>
            <a:r>
              <a:rPr lang="en-GB" sz="1400" dirty="0" smtClean="0"/>
              <a:t>identities four categories of state crime:</a:t>
            </a:r>
          </a:p>
          <a:p>
            <a:pPr marL="514350" indent="-514350">
              <a:buAutoNum type="arabicPeriod"/>
            </a:pPr>
            <a:r>
              <a:rPr lang="en-GB" sz="1400" b="1" dirty="0" smtClean="0"/>
              <a:t>Political crimes: </a:t>
            </a:r>
            <a:r>
              <a:rPr lang="en-GB" sz="1400" dirty="0" smtClean="0"/>
              <a:t>for example, corruption and censorship.</a:t>
            </a:r>
          </a:p>
          <a:p>
            <a:pPr marL="514350" indent="-514350">
              <a:buAutoNum type="arabicPeriod"/>
            </a:pPr>
            <a:r>
              <a:rPr lang="en-GB" sz="1400" b="1" dirty="0" smtClean="0"/>
              <a:t>Crimes by security and police: </a:t>
            </a:r>
            <a:r>
              <a:rPr lang="en-GB" sz="1400" dirty="0" smtClean="0"/>
              <a:t>such as genocide, torture and disappearance of dissents.</a:t>
            </a:r>
          </a:p>
          <a:p>
            <a:pPr marL="514350" indent="-514350">
              <a:buAutoNum type="arabicPeriod"/>
            </a:pPr>
            <a:r>
              <a:rPr lang="en-GB" sz="1400" b="1" dirty="0" smtClean="0"/>
              <a:t>Economic crimes:</a:t>
            </a:r>
            <a:r>
              <a:rPr lang="en-GB" sz="1400" dirty="0" smtClean="0"/>
              <a:t> for example official violations of health and safety laws.</a:t>
            </a:r>
          </a:p>
          <a:p>
            <a:pPr marL="514350" indent="-514350">
              <a:buAutoNum type="arabicPeriod"/>
            </a:pPr>
            <a:r>
              <a:rPr lang="en-GB" sz="1400" b="1" dirty="0" smtClean="0"/>
              <a:t>Social and cultural crimes: </a:t>
            </a:r>
            <a:r>
              <a:rPr lang="en-GB" sz="1400" dirty="0" smtClean="0"/>
              <a:t>such as institutional racism.</a:t>
            </a:r>
          </a:p>
          <a:p>
            <a:pPr marL="0" indent="0">
              <a:buNone/>
            </a:pPr>
            <a:r>
              <a:rPr lang="en-GB" sz="1400" dirty="0" smtClean="0"/>
              <a:t>There are number of case studies that show state crime:</a:t>
            </a:r>
          </a:p>
          <a:p>
            <a:pPr marL="0" indent="0">
              <a:buNone/>
            </a:pPr>
            <a:r>
              <a:rPr lang="en-GB" sz="1400" b="1" u="sng" dirty="0" smtClean="0">
                <a:solidFill>
                  <a:srgbClr val="002060"/>
                </a:solidFill>
              </a:rPr>
              <a:t>Genocide in Rwanda:</a:t>
            </a:r>
          </a:p>
          <a:p>
            <a:r>
              <a:rPr lang="en-GB" sz="1400" dirty="0" smtClean="0"/>
              <a:t>The UN defines genocide as ‘acts committed with the intent to destroy whole or part, national, ethnic, racial or religious groups’. In 1994, Rwanda was the scene of the ‘20</a:t>
            </a:r>
            <a:r>
              <a:rPr lang="en-GB" sz="1400" baseline="30000" dirty="0" smtClean="0"/>
              <a:t>th</a:t>
            </a:r>
            <a:r>
              <a:rPr lang="en-GB" sz="1400" dirty="0" smtClean="0"/>
              <a:t> century’s fastest genocide’ (Straus 2015).</a:t>
            </a:r>
          </a:p>
          <a:p>
            <a:pPr marL="0" indent="0">
              <a:buNone/>
            </a:pPr>
            <a:r>
              <a:rPr lang="en-GB" sz="1400" b="1" u="sng" dirty="0" smtClean="0">
                <a:solidFill>
                  <a:srgbClr val="002060"/>
                </a:solidFill>
              </a:rPr>
              <a:t>State corporate crime:</a:t>
            </a:r>
          </a:p>
          <a:p>
            <a:r>
              <a:rPr lang="en-GB" sz="1400" dirty="0" smtClean="0"/>
              <a:t>State crimes are often linked with corporate crimes – </a:t>
            </a:r>
            <a:r>
              <a:rPr lang="en-GB" sz="1400" b="1" dirty="0" smtClean="0"/>
              <a:t>Kramer and Michalowski (1993)</a:t>
            </a:r>
            <a:r>
              <a:rPr lang="en-GB" sz="1400" dirty="0" smtClean="0"/>
              <a:t> distinguish between ‘state-initiated’ and ‘state-facilitated’ corporate crime:</a:t>
            </a:r>
            <a:endParaRPr lang="en-GB" sz="1400" dirty="0"/>
          </a:p>
          <a:p>
            <a:pPr marL="514350" indent="-514350">
              <a:buAutoNum type="arabicPeriod"/>
            </a:pPr>
            <a:r>
              <a:rPr lang="en-GB" sz="1400" b="1" dirty="0" smtClean="0"/>
              <a:t>The challenger space and shuttle disaster: </a:t>
            </a:r>
            <a:r>
              <a:rPr lang="en-GB" sz="1400" dirty="0" smtClean="0"/>
              <a:t>in 1986, the challenger space disaster took place – example of state-initiated corporate crime, this is when the state approve of a corporate crime; the accident killed 7 astronauts.</a:t>
            </a:r>
          </a:p>
          <a:p>
            <a:pPr marL="514350" indent="-514350">
              <a:buAutoNum type="arabicPeriod"/>
            </a:pPr>
            <a:r>
              <a:rPr lang="en-GB" sz="1400" b="1" dirty="0" smtClean="0"/>
              <a:t>The Deepwater Horizon oil rig disaster: </a:t>
            </a:r>
            <a:r>
              <a:rPr lang="en-GB" sz="1400" dirty="0" smtClean="0"/>
              <a:t>state-facilitated crimes, where the state fail to regulate or control the behaviour of corporate businesses, resulting in them committing crimes – BP (Gas station) exploded and sank, killing 11 workers.</a:t>
            </a:r>
          </a:p>
          <a:p>
            <a:pPr marL="0" indent="0">
              <a:buNone/>
            </a:pPr>
            <a:r>
              <a:rPr lang="en-GB" sz="1400" b="1" u="sng" dirty="0" smtClean="0">
                <a:solidFill>
                  <a:srgbClr val="002060"/>
                </a:solidFill>
              </a:rPr>
              <a:t>War Crimes:</a:t>
            </a:r>
          </a:p>
          <a:p>
            <a:r>
              <a:rPr lang="en-GB" sz="1400" dirty="0" smtClean="0"/>
              <a:t>There are 2 types of war crimes – illegal wars, or crimes committed during war or its aftermath.</a:t>
            </a:r>
          </a:p>
          <a:p>
            <a:r>
              <a:rPr lang="en-GB" sz="1400" b="1" dirty="0" smtClean="0"/>
              <a:t>Illegal wars </a:t>
            </a:r>
            <a:r>
              <a:rPr lang="en-GB" sz="1400" dirty="0" smtClean="0"/>
              <a:t>– under international law, in all cases other than self-defence, war can only be declared by the UN Security council. Sociologists argue to justify the IRAQ war, UK and USA, made false claim they had weapons of mass destruction in 2003.</a:t>
            </a:r>
          </a:p>
          <a:p>
            <a:r>
              <a:rPr lang="en-GB" sz="1400" b="1" dirty="0" smtClean="0"/>
              <a:t>Crimes committed during the war or its aftermath</a:t>
            </a:r>
            <a:r>
              <a:rPr lang="en-GB" sz="1400" dirty="0" smtClean="0"/>
              <a:t> – </a:t>
            </a:r>
            <a:r>
              <a:rPr lang="en-GB" sz="1400" dirty="0" err="1" smtClean="0"/>
              <a:t>e.g</a:t>
            </a:r>
            <a:r>
              <a:rPr lang="en-GB" sz="1400" dirty="0" smtClean="0"/>
              <a:t> torture of prisoners after war, using war money on other things.</a:t>
            </a:r>
          </a:p>
        </p:txBody>
      </p:sp>
      <p:sp>
        <p:nvSpPr>
          <p:cNvPr id="4" name="TextBox 3"/>
          <p:cNvSpPr txBox="1"/>
          <p:nvPr/>
        </p:nvSpPr>
        <p:spPr>
          <a:xfrm>
            <a:off x="171226" y="678465"/>
            <a:ext cx="11823550" cy="1169551"/>
          </a:xfrm>
          <a:prstGeom prst="rect">
            <a:avLst/>
          </a:prstGeom>
          <a:noFill/>
          <a:ln w="28575">
            <a:solidFill>
              <a:schemeClr val="tx1"/>
            </a:solidFill>
          </a:ln>
        </p:spPr>
        <p:txBody>
          <a:bodyPr wrap="square" rtlCol="0">
            <a:spAutoFit/>
          </a:bodyPr>
          <a:lstStyle/>
          <a:p>
            <a:pPr marL="285750" indent="-285750">
              <a:buFont typeface="Arial" panose="020B0604020202020204" pitchFamily="34" charset="0"/>
              <a:buChar char="•"/>
            </a:pPr>
            <a:r>
              <a:rPr lang="en-GB" sz="1400" dirty="0" smtClean="0"/>
              <a:t>Green and Ward (2012) define state crime as illegal or deviant activities, by state agencies = it includes all crimes completed by state and government. State crime is the most serious crime because:</a:t>
            </a:r>
          </a:p>
          <a:p>
            <a:pPr marL="342900" indent="-342900">
              <a:buAutoNum type="arabicPeriod"/>
            </a:pPr>
            <a:r>
              <a:rPr lang="en-GB" sz="1400" b="1" dirty="0" smtClean="0"/>
              <a:t>The scale of state crime =</a:t>
            </a:r>
            <a:r>
              <a:rPr lang="en-GB" sz="1400" dirty="0" smtClean="0"/>
              <a:t> state’s power gives it potential to inflict harm on a huge scale.</a:t>
            </a:r>
          </a:p>
          <a:p>
            <a:pPr marL="342900" indent="-342900">
              <a:buAutoNum type="arabicPeriod"/>
            </a:pPr>
            <a:r>
              <a:rPr lang="en-GB" sz="1400" b="1" dirty="0" smtClean="0"/>
              <a:t>The state is the source of law =</a:t>
            </a:r>
            <a:r>
              <a:rPr lang="en-GB" sz="1400" dirty="0" smtClean="0"/>
              <a:t> government (define crimes), by committing crime, fail the justice system and have potential to avoid punishment for their acts.</a:t>
            </a:r>
          </a:p>
        </p:txBody>
      </p:sp>
      <p:sp>
        <p:nvSpPr>
          <p:cNvPr id="5" name="TextBox 4"/>
          <p:cNvSpPr txBox="1"/>
          <p:nvPr/>
        </p:nvSpPr>
        <p:spPr>
          <a:xfrm>
            <a:off x="171226" y="1848016"/>
            <a:ext cx="6218816" cy="400110"/>
          </a:xfrm>
          <a:prstGeom prst="rect">
            <a:avLst/>
          </a:prstGeom>
          <a:noFill/>
        </p:spPr>
        <p:txBody>
          <a:bodyPr wrap="square" rtlCol="0">
            <a:spAutoFit/>
          </a:bodyPr>
          <a:lstStyle/>
          <a:p>
            <a:r>
              <a:rPr lang="en-GB" sz="2000" b="1" u="sng" dirty="0" smtClean="0">
                <a:solidFill>
                  <a:srgbClr val="002060"/>
                </a:solidFill>
              </a:rPr>
              <a:t>CASE STUDIES OF STATE CRIME:</a:t>
            </a:r>
            <a:endParaRPr lang="en-GB" sz="2000" b="1" u="sng" dirty="0">
              <a:solidFill>
                <a:srgbClr val="002060"/>
              </a:solidFill>
            </a:endParaRPr>
          </a:p>
        </p:txBody>
      </p:sp>
    </p:spTree>
    <p:extLst>
      <p:ext uri="{BB962C8B-B14F-4D97-AF65-F5344CB8AC3E}">
        <p14:creationId xmlns:p14="http://schemas.microsoft.com/office/powerpoint/2010/main" val="240558192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964" y="197179"/>
            <a:ext cx="10515600" cy="299893"/>
          </a:xfrm>
        </p:spPr>
        <p:txBody>
          <a:bodyPr>
            <a:noAutofit/>
          </a:bodyPr>
          <a:lstStyle/>
          <a:p>
            <a:r>
              <a:rPr lang="en-GB" sz="2400" b="1" u="sng" dirty="0" smtClean="0">
                <a:solidFill>
                  <a:srgbClr val="002060"/>
                </a:solidFill>
                <a:latin typeface="+mn-lt"/>
              </a:rPr>
              <a:t>DEFINING STATE CRIME:</a:t>
            </a:r>
            <a:endParaRPr lang="en-GB" sz="2400" b="1" u="sng" dirty="0">
              <a:solidFill>
                <a:srgbClr val="002060"/>
              </a:solidFill>
              <a:latin typeface="+mn-lt"/>
            </a:endParaRPr>
          </a:p>
        </p:txBody>
      </p:sp>
      <p:sp>
        <p:nvSpPr>
          <p:cNvPr id="3" name="Content Placeholder 2"/>
          <p:cNvSpPr>
            <a:spLocks noGrp="1"/>
          </p:cNvSpPr>
          <p:nvPr>
            <p:ph idx="1"/>
          </p:nvPr>
        </p:nvSpPr>
        <p:spPr>
          <a:xfrm>
            <a:off x="193964" y="571500"/>
            <a:ext cx="11765972" cy="6148277"/>
          </a:xfrm>
        </p:spPr>
        <p:txBody>
          <a:bodyPr numCol="2">
            <a:normAutofit fontScale="25000" lnSpcReduction="20000"/>
          </a:bodyPr>
          <a:lstStyle/>
          <a:p>
            <a:pPr marL="0" indent="0">
              <a:buNone/>
            </a:pPr>
            <a:r>
              <a:rPr lang="en-GB" sz="6400" b="1" u="sng" dirty="0" smtClean="0">
                <a:solidFill>
                  <a:srgbClr val="002060"/>
                </a:solidFill>
              </a:rPr>
              <a:t>Domestic Law:</a:t>
            </a:r>
          </a:p>
          <a:p>
            <a:r>
              <a:rPr lang="en-GB" sz="6400" b="1" dirty="0" smtClean="0"/>
              <a:t>Chambliss (1998) </a:t>
            </a:r>
            <a:r>
              <a:rPr lang="en-GB" sz="6400" dirty="0" smtClean="0"/>
              <a:t>defines state crime as ‘acts defined by law as criminal and committed by state officials in pursuit of their jobs as representatives of the state’ = however, using state explanation of crime is inadequate – ignores the fact the state can manipulate the definition. For example, during Nazi Germany, laws legalised racism and discrimination.</a:t>
            </a:r>
          </a:p>
          <a:p>
            <a:pPr marL="0" indent="0">
              <a:buNone/>
            </a:pPr>
            <a:r>
              <a:rPr lang="en-GB" sz="6400" b="1" u="sng" dirty="0" smtClean="0">
                <a:solidFill>
                  <a:srgbClr val="002060"/>
                </a:solidFill>
              </a:rPr>
              <a:t>Social harms and zemiology:</a:t>
            </a:r>
          </a:p>
          <a:p>
            <a:r>
              <a:rPr lang="en-GB" sz="6400" dirty="0" smtClean="0"/>
              <a:t>This recognises much of the harm done by the state is not against the law – </a:t>
            </a:r>
            <a:r>
              <a:rPr lang="en-GB" sz="6400" b="1" dirty="0" smtClean="0"/>
              <a:t>Michalowski (2004) </a:t>
            </a:r>
            <a:r>
              <a:rPr lang="en-GB" sz="6400" dirty="0" smtClean="0"/>
              <a:t>defines state crimes as not only illegal acts, but legally permissible acts whose consequences are similar to those of illegal acts, in the harms they cause.</a:t>
            </a:r>
          </a:p>
          <a:p>
            <a:r>
              <a:rPr lang="en-GB" sz="6400" b="1" dirty="0" smtClean="0"/>
              <a:t>Hillyard et al (2014) </a:t>
            </a:r>
            <a:r>
              <a:rPr lang="en-GB" sz="6400" dirty="0" smtClean="0"/>
              <a:t>we should have much wider view of state wrongdoing – we should replace the study of crime with – zemiology = the study of harms, whether or not they are against the law. For example, these harms would include state-facilitated poverty.</a:t>
            </a:r>
          </a:p>
          <a:p>
            <a:r>
              <a:rPr lang="en-GB" sz="6400" dirty="0" smtClean="0"/>
              <a:t>This definition prevents states from ruling themselves ‘out of court’, by making laws that allow them to misbehave. It also creates a single standard that can be applied to different states to identify which ones are most harmful to human or environmental wellbeing.</a:t>
            </a:r>
          </a:p>
          <a:p>
            <a:r>
              <a:rPr lang="en-GB" sz="6400" dirty="0" smtClean="0"/>
              <a:t>Critics – argue that the term ‘harm’ is very vague, does it occur before or after an act?</a:t>
            </a:r>
          </a:p>
          <a:p>
            <a:pPr marL="0" indent="0">
              <a:buNone/>
            </a:pPr>
            <a:r>
              <a:rPr lang="en-GB" sz="6400" b="1" u="sng" dirty="0" smtClean="0">
                <a:solidFill>
                  <a:srgbClr val="002060"/>
                </a:solidFill>
              </a:rPr>
              <a:t>Labelling and societal reaction:</a:t>
            </a:r>
          </a:p>
          <a:p>
            <a:r>
              <a:rPr lang="en-GB" sz="6400" dirty="0" smtClean="0"/>
              <a:t>Labelling theory argues that whether an act constitutes a crime depends on whether the social audience for that act defines it as a crime – the audience may see the act as directly of indirectly – for example, through media reports.</a:t>
            </a:r>
          </a:p>
          <a:p>
            <a:r>
              <a:rPr lang="en-GB" sz="6400" dirty="0" smtClean="0"/>
              <a:t>This definition recognises that crime is socially constructed, so what people define as state crime is subjective.</a:t>
            </a:r>
          </a:p>
          <a:p>
            <a:pPr marL="0" indent="0">
              <a:buNone/>
            </a:pPr>
            <a:r>
              <a:rPr lang="en-GB" sz="6400" b="1" u="sng" dirty="0" smtClean="0">
                <a:solidFill>
                  <a:srgbClr val="002060"/>
                </a:solidFill>
              </a:rPr>
              <a:t>International law:</a:t>
            </a:r>
          </a:p>
          <a:p>
            <a:r>
              <a:rPr lang="en-GB" sz="6400" dirty="0" smtClean="0"/>
              <a:t>Some sociologists base their definition of state crime on international law – laws created through treaties and agreements between states. For example – </a:t>
            </a:r>
            <a:r>
              <a:rPr lang="en-GB" sz="6400" b="1" dirty="0" err="1" smtClean="0"/>
              <a:t>Rothe</a:t>
            </a:r>
            <a:r>
              <a:rPr lang="en-GB" sz="6400" b="1" dirty="0" smtClean="0"/>
              <a:t> and Mullins (2008)</a:t>
            </a:r>
            <a:r>
              <a:rPr lang="en-GB" sz="6400" dirty="0" smtClean="0"/>
              <a:t> define state crime as or behalf of a state that violates international law and/or a state’s own domestic law.</a:t>
            </a:r>
          </a:p>
          <a:p>
            <a:r>
              <a:rPr lang="en-GB" sz="6400" dirty="0" smtClean="0"/>
              <a:t>International law is socially constructed, involving the use of power, for example, sociologists found that countries have changed their laws to suite their actions.</a:t>
            </a:r>
          </a:p>
          <a:p>
            <a:pPr marL="0" indent="0">
              <a:buNone/>
            </a:pPr>
            <a:r>
              <a:rPr lang="en-GB" sz="6400" b="1" u="sng" dirty="0" smtClean="0">
                <a:solidFill>
                  <a:srgbClr val="002060"/>
                </a:solidFill>
              </a:rPr>
              <a:t>Human rights:</a:t>
            </a:r>
          </a:p>
          <a:p>
            <a:r>
              <a:rPr lang="en-GB" sz="6400" dirty="0" smtClean="0"/>
              <a:t>Sociologists use human rights as a way of defining state crime:</a:t>
            </a:r>
          </a:p>
          <a:p>
            <a:pPr marL="0" indent="0">
              <a:buNone/>
            </a:pPr>
            <a:r>
              <a:rPr lang="en-GB" sz="6400" b="1" dirty="0" smtClean="0"/>
              <a:t>1. Natural rights </a:t>
            </a:r>
            <a:r>
              <a:rPr lang="en-GB" sz="6400" dirty="0" smtClean="0"/>
              <a:t>– rights people naturally have, e.g. right to live.</a:t>
            </a:r>
          </a:p>
          <a:p>
            <a:pPr marL="0" indent="0">
              <a:buNone/>
            </a:pPr>
            <a:r>
              <a:rPr lang="en-GB" sz="6400" b="1" dirty="0" smtClean="0"/>
              <a:t>2. Civil rights </a:t>
            </a:r>
            <a:r>
              <a:rPr lang="en-GB" sz="6400" dirty="0" smtClean="0"/>
              <a:t>– such as right to vote, to privacy and to fair trial and education.</a:t>
            </a:r>
          </a:p>
          <a:p>
            <a:r>
              <a:rPr lang="en-GB" sz="6400" dirty="0" smtClean="0"/>
              <a:t>Herman argues we should define crime as the violation of people’s basic human rights by the state or its agents. States that practice imperialism, racism, sexism and economic exploitation are committing crimes because they are denying people their basic rights.</a:t>
            </a:r>
          </a:p>
          <a:p>
            <a:r>
              <a:rPr lang="en-GB" sz="6400" b="1" dirty="0" err="1" smtClean="0"/>
              <a:t>Risse</a:t>
            </a:r>
            <a:r>
              <a:rPr lang="en-GB" sz="6400" b="1" dirty="0" smtClean="0"/>
              <a:t> et al (1998)</a:t>
            </a:r>
            <a:r>
              <a:rPr lang="en-GB" sz="6400" dirty="0" smtClean="0"/>
              <a:t> argues that the strength of this perspective – all states share the same ethos, of shared human rights.</a:t>
            </a:r>
          </a:p>
          <a:p>
            <a:r>
              <a:rPr lang="en-GB" sz="6400" dirty="0" smtClean="0"/>
              <a:t>Cohen criticises </a:t>
            </a:r>
            <a:r>
              <a:rPr lang="en-GB" sz="6400" b="1" dirty="0" smtClean="0"/>
              <a:t>Schwedinger (1975)</a:t>
            </a:r>
            <a:r>
              <a:rPr lang="en-GB" sz="6400" dirty="0" smtClean="0"/>
              <a:t>, he argues that crimes like torture are explicitly open crimes, whilst economic exploitation is more hidden and is not a self-evident crime.</a:t>
            </a:r>
            <a:endParaRPr lang="en-GB" dirty="0" smtClean="0"/>
          </a:p>
        </p:txBody>
      </p:sp>
    </p:spTree>
    <p:extLst>
      <p:ext uri="{BB962C8B-B14F-4D97-AF65-F5344CB8AC3E}">
        <p14:creationId xmlns:p14="http://schemas.microsoft.com/office/powerpoint/2010/main" val="356977713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348" y="205638"/>
            <a:ext cx="10515600" cy="464213"/>
          </a:xfrm>
        </p:spPr>
        <p:txBody>
          <a:bodyPr>
            <a:noAutofit/>
          </a:bodyPr>
          <a:lstStyle/>
          <a:p>
            <a:r>
              <a:rPr lang="en-GB" sz="2400" b="1" u="sng" dirty="0" smtClean="0">
                <a:solidFill>
                  <a:srgbClr val="002060"/>
                </a:solidFill>
                <a:latin typeface="+mn-lt"/>
              </a:rPr>
              <a:t>EXPLAINING STATE CRIMES:</a:t>
            </a:r>
            <a:endParaRPr lang="en-GB" sz="2400" b="1" u="sng" dirty="0">
              <a:solidFill>
                <a:srgbClr val="002060"/>
              </a:solidFill>
              <a:latin typeface="+mn-lt"/>
            </a:endParaRPr>
          </a:p>
        </p:txBody>
      </p:sp>
      <p:sp>
        <p:nvSpPr>
          <p:cNvPr id="3" name="Content Placeholder 2"/>
          <p:cNvSpPr>
            <a:spLocks noGrp="1"/>
          </p:cNvSpPr>
          <p:nvPr>
            <p:ph idx="1"/>
          </p:nvPr>
        </p:nvSpPr>
        <p:spPr>
          <a:xfrm>
            <a:off x="168347" y="698574"/>
            <a:ext cx="11846443" cy="5936142"/>
          </a:xfrm>
        </p:spPr>
        <p:txBody>
          <a:bodyPr>
            <a:normAutofit fontScale="47500" lnSpcReduction="20000"/>
          </a:bodyPr>
          <a:lstStyle/>
          <a:p>
            <a:r>
              <a:rPr lang="en-GB" dirty="0" smtClean="0"/>
              <a:t>While genocides may be ordered and organised by leaders of states, they cannot happen without the cooperation of ordinary soldiers, police and civilians – for example, in Rwanda &amp; Nazi Germany, genocide needed the involvement of a large proportion of the population.</a:t>
            </a:r>
          </a:p>
          <a:p>
            <a:pPr marL="0" indent="0">
              <a:buNone/>
            </a:pPr>
            <a:r>
              <a:rPr lang="en-GB" dirty="0" smtClean="0"/>
              <a:t>Following explains how large numbers of normally law-abiding citizens become involved in genocides/state crimes:</a:t>
            </a:r>
            <a:endParaRPr lang="en-GB" dirty="0"/>
          </a:p>
          <a:p>
            <a:pPr marL="0" indent="0">
              <a:buNone/>
            </a:pPr>
            <a:r>
              <a:rPr lang="en-GB" b="1" u="sng" dirty="0" smtClean="0">
                <a:solidFill>
                  <a:srgbClr val="002060"/>
                </a:solidFill>
              </a:rPr>
              <a:t>The authoritarian personality:</a:t>
            </a:r>
          </a:p>
          <a:p>
            <a:r>
              <a:rPr lang="en-GB" b="1" dirty="0" smtClean="0"/>
              <a:t>Adorno et al (1950) </a:t>
            </a:r>
            <a:r>
              <a:rPr lang="en-GB" dirty="0" smtClean="0"/>
              <a:t>identifies an ‘authoritarian personality’ – includes civilians willing to obey the orders of superiors without question. They argue that at the time of second world war, many Germans had </a:t>
            </a:r>
            <a:r>
              <a:rPr lang="en-GB" dirty="0"/>
              <a:t>p</a:t>
            </a:r>
            <a:r>
              <a:rPr lang="en-GB" dirty="0" smtClean="0"/>
              <a:t>unitive personality types because of their disciplined socialisation.</a:t>
            </a:r>
          </a:p>
          <a:p>
            <a:r>
              <a:rPr lang="en-GB" dirty="0" smtClean="0"/>
              <a:t>Some argue those who commit torture / genocide must be psychopaths – but research shows they are no different to normal human brings.</a:t>
            </a:r>
          </a:p>
          <a:p>
            <a:pPr marL="0" indent="0">
              <a:buNone/>
            </a:pPr>
            <a:r>
              <a:rPr lang="en-GB" b="1" u="sng" dirty="0" smtClean="0">
                <a:solidFill>
                  <a:srgbClr val="002060"/>
                </a:solidFill>
              </a:rPr>
              <a:t>Crime of obedience:</a:t>
            </a:r>
          </a:p>
          <a:p>
            <a:r>
              <a:rPr lang="en-GB" dirty="0" smtClean="0"/>
              <a:t>State crimes are crimes of conformity, because they require obedience from a higher authority – the state or its representative. For example, in a corrupt police unity, the officer who accepts bribes is conforming to the units norms, while at the same time breaking the law. Conforming to one norm means deviating form another.</a:t>
            </a:r>
          </a:p>
          <a:p>
            <a:r>
              <a:rPr lang="en-GB" dirty="0" smtClean="0"/>
              <a:t>Researchers suggests that many people are willing to obey authority even when this involves harming others – sociologists argue that such actions are part of a role into which individuals are socialised. </a:t>
            </a:r>
          </a:p>
          <a:p>
            <a:r>
              <a:rPr lang="en-GB" b="1" dirty="0" err="1" smtClean="0"/>
              <a:t>Kelman</a:t>
            </a:r>
            <a:r>
              <a:rPr lang="en-GB" b="1" dirty="0" smtClean="0"/>
              <a:t> &amp; Hamilton (1989) </a:t>
            </a:r>
            <a:r>
              <a:rPr lang="en-GB" dirty="0" smtClean="0"/>
              <a:t>identify 3 general features that produce crimes of obedience:</a:t>
            </a:r>
          </a:p>
          <a:p>
            <a:pPr marL="0" indent="0">
              <a:buNone/>
            </a:pPr>
            <a:r>
              <a:rPr lang="en-GB" b="1" dirty="0" smtClean="0"/>
              <a:t>1. Authorisation </a:t>
            </a:r>
            <a:r>
              <a:rPr lang="en-GB" dirty="0" smtClean="0"/>
              <a:t>= when acts are ordered or approved by those in authority, normal moral principles are replaced by the duty to obey. </a:t>
            </a:r>
          </a:p>
          <a:p>
            <a:pPr marL="0" indent="0">
              <a:buNone/>
            </a:pPr>
            <a:r>
              <a:rPr lang="en-GB" b="1" dirty="0" smtClean="0"/>
              <a:t>2. Routinisation </a:t>
            </a:r>
            <a:r>
              <a:rPr lang="en-GB" dirty="0" smtClean="0"/>
              <a:t>= once the crime has been committed, there is a strong pressure to turn the act into a routine that individuals can perform in a detached manner.</a:t>
            </a:r>
          </a:p>
          <a:p>
            <a:pPr marL="0" indent="0">
              <a:buNone/>
            </a:pPr>
            <a:r>
              <a:rPr lang="en-GB" b="1" dirty="0" smtClean="0"/>
              <a:t>3. Dehumanisation </a:t>
            </a:r>
            <a:r>
              <a:rPr lang="en-GB" dirty="0" smtClean="0"/>
              <a:t>= when the enemy is portrayed as sub-human, normal principles of morality do not apply.</a:t>
            </a:r>
          </a:p>
          <a:p>
            <a:pPr marL="0" indent="0">
              <a:buNone/>
            </a:pPr>
            <a:r>
              <a:rPr lang="en-GB" b="1" u="sng" dirty="0" smtClean="0">
                <a:solidFill>
                  <a:srgbClr val="002060"/>
                </a:solidFill>
              </a:rPr>
              <a:t>Modernity:</a:t>
            </a:r>
          </a:p>
          <a:p>
            <a:r>
              <a:rPr lang="en-GB" b="1" dirty="0" smtClean="0"/>
              <a:t>Bauman (1989) </a:t>
            </a:r>
            <a:r>
              <a:rPr lang="en-GB" dirty="0" smtClean="0"/>
              <a:t>argues key features of modern society made holocaust possible:</a:t>
            </a:r>
          </a:p>
          <a:p>
            <a:pPr marL="0" indent="0">
              <a:buNone/>
            </a:pPr>
            <a:r>
              <a:rPr lang="en-GB" b="1" dirty="0" smtClean="0"/>
              <a:t>1. A division of labour </a:t>
            </a:r>
            <a:r>
              <a:rPr lang="en-GB" dirty="0" smtClean="0"/>
              <a:t>= each person was responsible for tasks.</a:t>
            </a:r>
          </a:p>
          <a:p>
            <a:pPr marL="0" indent="0">
              <a:buNone/>
            </a:pPr>
            <a:r>
              <a:rPr lang="en-GB" b="1" dirty="0" smtClean="0"/>
              <a:t>2. Bureaucratisation </a:t>
            </a:r>
            <a:r>
              <a:rPr lang="en-GB" dirty="0" smtClean="0"/>
              <a:t>= normalised the killing making it a repetitive, rule-governed and routine job, it also meant that victims could be dehumanised.</a:t>
            </a:r>
          </a:p>
          <a:p>
            <a:pPr marL="0" indent="0">
              <a:buNone/>
            </a:pPr>
            <a:r>
              <a:rPr lang="en-GB" b="1" dirty="0" smtClean="0"/>
              <a:t>3. Instrumental rationality </a:t>
            </a:r>
            <a:r>
              <a:rPr lang="en-GB" dirty="0" smtClean="0"/>
              <a:t>= where rational, effective methods are used to achieve a goal.</a:t>
            </a:r>
          </a:p>
          <a:p>
            <a:pPr marL="0" indent="0">
              <a:buNone/>
            </a:pPr>
            <a:r>
              <a:rPr lang="en-GB" b="1" dirty="0" smtClean="0"/>
              <a:t>4. Science and technology</a:t>
            </a:r>
            <a:r>
              <a:rPr lang="en-GB" dirty="0" smtClean="0"/>
              <a:t> = from the railway transporting Jews to camps, to the gas used to kill them.</a:t>
            </a:r>
          </a:p>
          <a:p>
            <a:pPr marL="0" indent="0">
              <a:buNone/>
            </a:pPr>
            <a:r>
              <a:rPr lang="en-GB" b="1" u="sng" dirty="0" smtClean="0"/>
              <a:t>Evaluation:</a:t>
            </a:r>
          </a:p>
          <a:p>
            <a:r>
              <a:rPr lang="en-GB" dirty="0" smtClean="0"/>
              <a:t>Not all genocides are organised, some come from random times, where people are not prepared for it.</a:t>
            </a:r>
          </a:p>
          <a:p>
            <a:endParaRPr lang="en-GB" dirty="0" smtClean="0"/>
          </a:p>
        </p:txBody>
      </p:sp>
    </p:spTree>
    <p:extLst>
      <p:ext uri="{BB962C8B-B14F-4D97-AF65-F5344CB8AC3E}">
        <p14:creationId xmlns:p14="http://schemas.microsoft.com/office/powerpoint/2010/main" val="26075904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354735"/>
            <a:ext cx="10515600" cy="258330"/>
          </a:xfrm>
        </p:spPr>
        <p:txBody>
          <a:bodyPr>
            <a:normAutofit fontScale="90000"/>
          </a:bodyPr>
          <a:lstStyle/>
          <a:p>
            <a:r>
              <a:rPr lang="en-GB" u="sng" dirty="0" smtClean="0">
                <a:solidFill>
                  <a:srgbClr val="FF0000"/>
                </a:solidFill>
                <a:latin typeface="+mn-lt"/>
              </a:rPr>
              <a:t>EXAM PLANNING:</a:t>
            </a:r>
            <a:endParaRPr lang="en-GB" u="sng" dirty="0">
              <a:solidFill>
                <a:srgbClr val="FF0000"/>
              </a:solidFill>
              <a:latin typeface="+mn-lt"/>
            </a:endParaRPr>
          </a:p>
        </p:txBody>
      </p:sp>
      <p:sp>
        <p:nvSpPr>
          <p:cNvPr id="3" name="Content Placeholder 2"/>
          <p:cNvSpPr>
            <a:spLocks noGrp="1"/>
          </p:cNvSpPr>
          <p:nvPr>
            <p:ph idx="1"/>
          </p:nvPr>
        </p:nvSpPr>
        <p:spPr>
          <a:xfrm>
            <a:off x="349827" y="838488"/>
            <a:ext cx="11475028" cy="5655829"/>
          </a:xfrm>
        </p:spPr>
        <p:txBody>
          <a:bodyPr>
            <a:normAutofit/>
          </a:bodyPr>
          <a:lstStyle/>
          <a:p>
            <a:pPr marL="0" indent="0">
              <a:buNone/>
            </a:pPr>
            <a:r>
              <a:rPr lang="en-GB" sz="2400" b="1" u="sng" dirty="0" smtClean="0"/>
              <a:t>Applying material from Item A, analyse 2 ways in which state crime can be defined – 10 marks.</a:t>
            </a:r>
            <a:endParaRPr lang="en-GB" sz="2400" b="1" u="sng" dirty="0"/>
          </a:p>
        </p:txBody>
      </p:sp>
    </p:spTree>
    <p:extLst>
      <p:ext uri="{BB962C8B-B14F-4D97-AF65-F5344CB8AC3E}">
        <p14:creationId xmlns:p14="http://schemas.microsoft.com/office/powerpoint/2010/main" val="88081142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TOPIC 9: </a:t>
            </a:r>
            <a:r>
              <a:rPr lang="en-GB" dirty="0" smtClean="0"/>
              <a:t>CONTROL, PUNISHMENT AND VICTIMS</a:t>
            </a:r>
            <a:endParaRPr lang="en-GB" dirty="0"/>
          </a:p>
        </p:txBody>
      </p:sp>
      <p:sp>
        <p:nvSpPr>
          <p:cNvPr id="3" name="Text Placeholder 2"/>
          <p:cNvSpPr>
            <a:spLocks noGrp="1"/>
          </p:cNvSpPr>
          <p:nvPr>
            <p:ph type="body" idx="1"/>
          </p:nvPr>
        </p:nvSpPr>
        <p:spPr/>
        <p:txBody>
          <a:bodyPr/>
          <a:lstStyle/>
          <a:p>
            <a:r>
              <a:rPr lang="en-GB" dirty="0" smtClean="0"/>
              <a:t>EXAM REVISION</a:t>
            </a:r>
            <a:endParaRPr lang="en-GB" dirty="0"/>
          </a:p>
        </p:txBody>
      </p:sp>
    </p:spTree>
    <p:extLst>
      <p:ext uri="{BB962C8B-B14F-4D97-AF65-F5344CB8AC3E}">
        <p14:creationId xmlns:p14="http://schemas.microsoft.com/office/powerpoint/2010/main" val="80378849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4947" y="183256"/>
            <a:ext cx="10515600" cy="300796"/>
          </a:xfrm>
        </p:spPr>
        <p:txBody>
          <a:bodyPr>
            <a:noAutofit/>
          </a:bodyPr>
          <a:lstStyle/>
          <a:p>
            <a:pPr algn="ctr"/>
            <a:r>
              <a:rPr lang="en-GB" sz="3600" b="1" u="sng" dirty="0" smtClean="0">
                <a:solidFill>
                  <a:srgbClr val="FF0000"/>
                </a:solidFill>
              </a:rPr>
              <a:t>CRIME PREVENTION AND CONTROL:</a:t>
            </a:r>
            <a:endParaRPr lang="en-GB" sz="3600" b="1" u="sng" dirty="0">
              <a:solidFill>
                <a:srgbClr val="FF0000"/>
              </a:solidFill>
            </a:endParaRPr>
          </a:p>
        </p:txBody>
      </p:sp>
      <p:sp>
        <p:nvSpPr>
          <p:cNvPr id="3" name="Text Placeholder 2"/>
          <p:cNvSpPr>
            <a:spLocks noGrp="1"/>
          </p:cNvSpPr>
          <p:nvPr>
            <p:ph type="body" idx="1"/>
          </p:nvPr>
        </p:nvSpPr>
        <p:spPr>
          <a:xfrm>
            <a:off x="238538" y="523735"/>
            <a:ext cx="5157787" cy="392596"/>
          </a:xfrm>
        </p:spPr>
        <p:txBody>
          <a:bodyPr>
            <a:normAutofit/>
          </a:bodyPr>
          <a:lstStyle/>
          <a:p>
            <a:r>
              <a:rPr lang="en-GB" sz="2000" u="sng" dirty="0" smtClean="0">
                <a:solidFill>
                  <a:srgbClr val="002060"/>
                </a:solidFill>
              </a:rPr>
              <a:t>SITUATIONAL CRIME PREVENTION:</a:t>
            </a:r>
            <a:endParaRPr lang="en-GB" sz="2000" u="sng" dirty="0">
              <a:solidFill>
                <a:srgbClr val="002060"/>
              </a:solidFill>
            </a:endParaRPr>
          </a:p>
        </p:txBody>
      </p:sp>
      <p:sp>
        <p:nvSpPr>
          <p:cNvPr id="4" name="Content Placeholder 3"/>
          <p:cNvSpPr>
            <a:spLocks noGrp="1"/>
          </p:cNvSpPr>
          <p:nvPr>
            <p:ph sz="half" idx="2"/>
          </p:nvPr>
        </p:nvSpPr>
        <p:spPr>
          <a:xfrm>
            <a:off x="238606" y="916331"/>
            <a:ext cx="5844209" cy="5534024"/>
          </a:xfrm>
        </p:spPr>
        <p:txBody>
          <a:bodyPr>
            <a:noAutofit/>
          </a:bodyPr>
          <a:lstStyle/>
          <a:p>
            <a:r>
              <a:rPr lang="en-GB" sz="1420" dirty="0" smtClean="0"/>
              <a:t>Clarke argues situational crime prevention, introduced to prevent crimes from happening.</a:t>
            </a:r>
          </a:p>
          <a:p>
            <a:r>
              <a:rPr lang="en-GB" sz="1420" dirty="0" smtClean="0"/>
              <a:t>Clarke </a:t>
            </a:r>
            <a:r>
              <a:rPr lang="en-GB" sz="1420" dirty="0"/>
              <a:t>– reducing opportunities for crime. 3 features </a:t>
            </a:r>
            <a:r>
              <a:rPr lang="en-GB" sz="1420" dirty="0" smtClean="0"/>
              <a:t>of crime </a:t>
            </a:r>
            <a:r>
              <a:rPr lang="en-GB" sz="1420" dirty="0"/>
              <a:t>prevention:</a:t>
            </a:r>
            <a:br>
              <a:rPr lang="en-GB" sz="1420" dirty="0"/>
            </a:br>
            <a:r>
              <a:rPr lang="en-GB" sz="1420" dirty="0"/>
              <a:t>1) Directed at specific crimes</a:t>
            </a:r>
            <a:br>
              <a:rPr lang="en-GB" sz="1420" dirty="0"/>
            </a:br>
            <a:r>
              <a:rPr lang="en-GB" sz="1420" dirty="0"/>
              <a:t>2) Manage or alter immediate environment of crime</a:t>
            </a:r>
            <a:br>
              <a:rPr lang="en-GB" sz="1420" dirty="0"/>
            </a:br>
            <a:r>
              <a:rPr lang="en-GB" sz="1420" dirty="0"/>
              <a:t>3) aim at increasing risk of committing crime</a:t>
            </a:r>
          </a:p>
          <a:p>
            <a:r>
              <a:rPr lang="en-GB" sz="1420" dirty="0" err="1"/>
              <a:t>E.g</a:t>
            </a:r>
            <a:r>
              <a:rPr lang="en-GB" sz="1420" dirty="0"/>
              <a:t> TARGET HARDENING, locking doors, CCTV, and security guards to reduce burglary. </a:t>
            </a:r>
          </a:p>
          <a:p>
            <a:r>
              <a:rPr lang="en-GB" sz="1420" dirty="0"/>
              <a:t>Links to rational choice theory – if the reward is small, crime wont be committed. </a:t>
            </a:r>
          </a:p>
          <a:p>
            <a:r>
              <a:rPr lang="en-GB" sz="1420" b="1" dirty="0"/>
              <a:t>Felson –</a:t>
            </a:r>
            <a:r>
              <a:rPr lang="en-GB" sz="1420" dirty="0"/>
              <a:t> Port Authority Bus Terminal – was poorly designed and looked like crap, so people started committing small crime such as vandalism, which got worse and worse, such as luggage theft, drug dealing. </a:t>
            </a:r>
            <a:endParaRPr lang="en-GB" sz="1420" dirty="0" smtClean="0"/>
          </a:p>
          <a:p>
            <a:pPr marL="0" indent="0">
              <a:buNone/>
            </a:pPr>
            <a:r>
              <a:rPr lang="en-GB" sz="1420" b="1" u="sng" dirty="0" smtClean="0">
                <a:solidFill>
                  <a:srgbClr val="002060"/>
                </a:solidFill>
              </a:rPr>
              <a:t>Displacement:</a:t>
            </a:r>
            <a:endParaRPr lang="en-GB" sz="1420" b="1" u="sng" dirty="0">
              <a:solidFill>
                <a:srgbClr val="002060"/>
              </a:solidFill>
            </a:endParaRPr>
          </a:p>
          <a:p>
            <a:r>
              <a:rPr lang="en-GB" sz="1420" b="1" dirty="0"/>
              <a:t>Chaiken – Displacement Theory</a:t>
            </a:r>
            <a:r>
              <a:rPr lang="en-GB" sz="1420" dirty="0"/>
              <a:t> – says situational crime theory only displaces crime rather than reduce crime. Chaiken found that a crackdown on subway robberies just displaced robbers to streets down the road. </a:t>
            </a:r>
          </a:p>
          <a:p>
            <a:r>
              <a:rPr lang="en-GB" sz="1420" dirty="0"/>
              <a:t>Displacement can take several forms:</a:t>
            </a:r>
            <a:br>
              <a:rPr lang="en-GB" sz="1420" dirty="0"/>
            </a:br>
            <a:r>
              <a:rPr lang="en-GB" sz="1420" dirty="0"/>
              <a:t>Spatial</a:t>
            </a:r>
            <a:br>
              <a:rPr lang="en-GB" sz="1420" dirty="0"/>
            </a:br>
            <a:r>
              <a:rPr lang="en-GB" sz="1420" dirty="0"/>
              <a:t>Temporal (time)</a:t>
            </a:r>
            <a:br>
              <a:rPr lang="en-GB" sz="1420" dirty="0"/>
            </a:br>
            <a:r>
              <a:rPr lang="en-GB" sz="1420" dirty="0"/>
              <a:t>Target (Different victim)</a:t>
            </a:r>
            <a:br>
              <a:rPr lang="en-GB" sz="1420" dirty="0"/>
            </a:br>
            <a:r>
              <a:rPr lang="en-GB" sz="1420" dirty="0"/>
              <a:t>tactical (method)</a:t>
            </a:r>
            <a:br>
              <a:rPr lang="en-GB" sz="1420" dirty="0"/>
            </a:br>
            <a:r>
              <a:rPr lang="en-GB" sz="1420" dirty="0"/>
              <a:t>Functional (different time</a:t>
            </a:r>
            <a:r>
              <a:rPr lang="en-GB" sz="1420" dirty="0" smtClean="0"/>
              <a:t>)</a:t>
            </a:r>
            <a:endParaRPr lang="en-GB" sz="1420" dirty="0"/>
          </a:p>
        </p:txBody>
      </p:sp>
      <p:sp>
        <p:nvSpPr>
          <p:cNvPr id="5" name="Text Placeholder 4"/>
          <p:cNvSpPr>
            <a:spLocks noGrp="1"/>
          </p:cNvSpPr>
          <p:nvPr>
            <p:ph type="body" sz="quarter" idx="3"/>
          </p:nvPr>
        </p:nvSpPr>
        <p:spPr>
          <a:xfrm>
            <a:off x="6157359" y="484052"/>
            <a:ext cx="5183188" cy="432279"/>
          </a:xfrm>
        </p:spPr>
        <p:txBody>
          <a:bodyPr>
            <a:normAutofit/>
          </a:bodyPr>
          <a:lstStyle/>
          <a:p>
            <a:r>
              <a:rPr lang="en-GB" sz="2000" u="sng" dirty="0" smtClean="0">
                <a:solidFill>
                  <a:srgbClr val="002060"/>
                </a:solidFill>
              </a:rPr>
              <a:t>ENVIROMENTAL CRIME PREVENTION:</a:t>
            </a:r>
            <a:endParaRPr lang="en-GB" sz="2000" u="sng" dirty="0">
              <a:solidFill>
                <a:srgbClr val="002060"/>
              </a:solidFill>
            </a:endParaRPr>
          </a:p>
        </p:txBody>
      </p:sp>
      <p:sp>
        <p:nvSpPr>
          <p:cNvPr id="6" name="Content Placeholder 5"/>
          <p:cNvSpPr>
            <a:spLocks noGrp="1"/>
          </p:cNvSpPr>
          <p:nvPr>
            <p:ph sz="quarter" idx="4"/>
          </p:nvPr>
        </p:nvSpPr>
        <p:spPr>
          <a:xfrm>
            <a:off x="6157359" y="863672"/>
            <a:ext cx="5764696" cy="4495137"/>
          </a:xfrm>
        </p:spPr>
        <p:txBody>
          <a:bodyPr>
            <a:normAutofit/>
          </a:bodyPr>
          <a:lstStyle/>
          <a:p>
            <a:r>
              <a:rPr lang="en-GB" sz="1400" dirty="0" err="1"/>
              <a:t>Willson</a:t>
            </a:r>
            <a:r>
              <a:rPr lang="en-GB" sz="1400" dirty="0"/>
              <a:t> and Kelling – Broken Windows – links to Right realist; refers to the various signs of disorder in communities, like begging, graffiti, loud noise too. They argues leaving broken windows unrepaired results in people thinking no one cares.</a:t>
            </a:r>
          </a:p>
          <a:p>
            <a:pPr marL="0" indent="0">
              <a:buNone/>
            </a:pPr>
            <a:r>
              <a:rPr lang="en-GB" sz="1400" b="1" u="sng" dirty="0">
                <a:solidFill>
                  <a:srgbClr val="002060"/>
                </a:solidFill>
              </a:rPr>
              <a:t>Zero </a:t>
            </a:r>
            <a:r>
              <a:rPr lang="en-GB" sz="1400" b="1" u="sng" dirty="0" smtClean="0">
                <a:solidFill>
                  <a:srgbClr val="002060"/>
                </a:solidFill>
              </a:rPr>
              <a:t>tolerance policing:</a:t>
            </a:r>
          </a:p>
          <a:p>
            <a:r>
              <a:rPr lang="en-GB" sz="1400" dirty="0"/>
              <a:t>C</a:t>
            </a:r>
            <a:r>
              <a:rPr lang="en-GB" sz="1400" dirty="0" smtClean="0"/>
              <a:t>rack </a:t>
            </a:r>
            <a:r>
              <a:rPr lang="en-GB" sz="1400" dirty="0"/>
              <a:t>down on ANY disorder; Wilson and Kelling argue solution to crime is to crackdown on disorder, we should firstly fix any ‘broken windows’ to show the public, the police care. Secondly, police should adopt ‘zero tolerance’ = police must proactively tackle crime</a:t>
            </a:r>
            <a:r>
              <a:rPr lang="en-GB" sz="1400" dirty="0" smtClean="0"/>
              <a:t>.</a:t>
            </a:r>
          </a:p>
          <a:p>
            <a:pPr marL="0" indent="0">
              <a:buNone/>
            </a:pPr>
            <a:r>
              <a:rPr lang="en-GB" sz="1400" b="1" u="sng" dirty="0" smtClean="0">
                <a:solidFill>
                  <a:srgbClr val="002060"/>
                </a:solidFill>
              </a:rPr>
              <a:t>The evidence: </a:t>
            </a:r>
          </a:p>
          <a:p>
            <a:r>
              <a:rPr lang="en-GB" sz="1400" b="1" dirty="0"/>
              <a:t>EVIDENCE!</a:t>
            </a:r>
            <a:r>
              <a:rPr lang="en-GB" sz="1400" dirty="0"/>
              <a:t> Clean Car Program in New York – cars were taken out of service if they had any sort of defect, like graffiti. Found that as a result graffiti was largely removed from the subway</a:t>
            </a:r>
            <a:r>
              <a:rPr lang="en-GB" sz="1400" dirty="0" smtClean="0"/>
              <a:t>.</a:t>
            </a:r>
          </a:p>
          <a:p>
            <a:r>
              <a:rPr lang="en-GB" sz="1400" dirty="0" smtClean="0"/>
              <a:t>There was a fall in crime after the introduction of zero tolerance – 1990’s = low homicide rate in the city.</a:t>
            </a:r>
          </a:p>
          <a:p>
            <a:r>
              <a:rPr lang="en-GB" sz="1400" dirty="0" smtClean="0"/>
              <a:t>There was a decline in drug crimes – more police benefited by the movement / policy.</a:t>
            </a:r>
          </a:p>
          <a:p>
            <a:r>
              <a:rPr lang="en-GB" sz="1400" dirty="0" smtClean="0"/>
              <a:t>Zero tolerance influenced political movements and policies.</a:t>
            </a:r>
            <a:endParaRPr lang="en-GB" sz="1400" dirty="0"/>
          </a:p>
        </p:txBody>
      </p:sp>
      <p:sp>
        <p:nvSpPr>
          <p:cNvPr id="7" name="TextBox 6"/>
          <p:cNvSpPr txBox="1"/>
          <p:nvPr/>
        </p:nvSpPr>
        <p:spPr>
          <a:xfrm>
            <a:off x="3376820" y="5198164"/>
            <a:ext cx="2705995" cy="1384995"/>
          </a:xfrm>
          <a:prstGeom prst="rect">
            <a:avLst/>
          </a:prstGeom>
          <a:noFill/>
          <a:ln w="28575">
            <a:solidFill>
              <a:schemeClr val="tx1"/>
            </a:solidFill>
          </a:ln>
        </p:spPr>
        <p:txBody>
          <a:bodyPr wrap="square" rtlCol="0">
            <a:spAutoFit/>
          </a:bodyPr>
          <a:lstStyle/>
          <a:p>
            <a:r>
              <a:rPr lang="en-GB" sz="1400" b="1" u="sng" dirty="0" smtClean="0"/>
              <a:t>Criticisms:</a:t>
            </a:r>
          </a:p>
          <a:p>
            <a:pPr marL="285750" indent="-285750">
              <a:buFont typeface="Arial" panose="020B0604020202020204" pitchFamily="34" charset="0"/>
              <a:buChar char="•"/>
            </a:pPr>
            <a:r>
              <a:rPr lang="en-GB" sz="1400" dirty="0" smtClean="0"/>
              <a:t> Situational crime prevention reduces certain types, however, crime is too unpredictable.</a:t>
            </a:r>
          </a:p>
          <a:p>
            <a:pPr marL="285750" indent="-285750">
              <a:buFont typeface="Arial" panose="020B0604020202020204" pitchFamily="34" charset="0"/>
              <a:buChar char="•"/>
            </a:pPr>
            <a:r>
              <a:rPr lang="en-GB" sz="1400" dirty="0" smtClean="0"/>
              <a:t>It ignores white collar crimes. </a:t>
            </a:r>
            <a:endParaRPr lang="en-GB" sz="1400" dirty="0"/>
          </a:p>
        </p:txBody>
      </p:sp>
      <p:sp>
        <p:nvSpPr>
          <p:cNvPr id="8" name="TextBox 7"/>
          <p:cNvSpPr txBox="1"/>
          <p:nvPr/>
        </p:nvSpPr>
        <p:spPr>
          <a:xfrm>
            <a:off x="6400800" y="5465135"/>
            <a:ext cx="5667153" cy="954107"/>
          </a:xfrm>
          <a:prstGeom prst="rect">
            <a:avLst/>
          </a:prstGeom>
          <a:noFill/>
          <a:ln w="28575">
            <a:solidFill>
              <a:schemeClr val="tx1"/>
            </a:solidFill>
          </a:ln>
        </p:spPr>
        <p:txBody>
          <a:bodyPr wrap="square" rtlCol="0">
            <a:spAutoFit/>
          </a:bodyPr>
          <a:lstStyle/>
          <a:p>
            <a:r>
              <a:rPr lang="en-GB" sz="1400" b="1" u="sng" dirty="0" smtClean="0"/>
              <a:t>Criticisms:</a:t>
            </a:r>
          </a:p>
          <a:p>
            <a:pPr marL="285750" indent="-285750">
              <a:buFont typeface="Arial" panose="020B0604020202020204" pitchFamily="34" charset="0"/>
              <a:buChar char="•"/>
            </a:pPr>
            <a:r>
              <a:rPr lang="en-GB" sz="1400" dirty="0" smtClean="0"/>
              <a:t>Jock Young argues that the idea that zero tolerance worked is a myth = in reality, crime was not profound during this period, it was just heavily exaggerated.</a:t>
            </a:r>
            <a:endParaRPr lang="en-GB" sz="1400" dirty="0"/>
          </a:p>
        </p:txBody>
      </p:sp>
    </p:spTree>
    <p:extLst>
      <p:ext uri="{BB962C8B-B14F-4D97-AF65-F5344CB8AC3E}">
        <p14:creationId xmlns:p14="http://schemas.microsoft.com/office/powerpoint/2010/main" val="317976413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041" y="333228"/>
            <a:ext cx="6473088" cy="602438"/>
          </a:xfrm>
        </p:spPr>
        <p:txBody>
          <a:bodyPr>
            <a:normAutofit fontScale="90000"/>
          </a:bodyPr>
          <a:lstStyle/>
          <a:p>
            <a:r>
              <a:rPr lang="en-GB" sz="2800" b="1" u="sng" dirty="0" smtClean="0">
                <a:solidFill>
                  <a:srgbClr val="002060"/>
                </a:solidFill>
                <a:latin typeface="+mn-lt"/>
              </a:rPr>
              <a:t>SOCIAL AND COMMUNITY CRIME PREVENTION</a:t>
            </a:r>
            <a:endParaRPr lang="en-GB" sz="2800" b="1" u="sng" dirty="0">
              <a:solidFill>
                <a:srgbClr val="002060"/>
              </a:solidFill>
              <a:latin typeface="+mn-lt"/>
            </a:endParaRPr>
          </a:p>
        </p:txBody>
      </p:sp>
      <p:sp>
        <p:nvSpPr>
          <p:cNvPr id="3" name="Content Placeholder 2"/>
          <p:cNvSpPr>
            <a:spLocks noGrp="1"/>
          </p:cNvSpPr>
          <p:nvPr>
            <p:ph sz="half" idx="1"/>
          </p:nvPr>
        </p:nvSpPr>
        <p:spPr>
          <a:xfrm>
            <a:off x="264041" y="935666"/>
            <a:ext cx="6473088" cy="5241851"/>
          </a:xfrm>
        </p:spPr>
        <p:txBody>
          <a:bodyPr>
            <a:normAutofit fontScale="77500" lnSpcReduction="20000"/>
          </a:bodyPr>
          <a:lstStyle/>
          <a:p>
            <a:r>
              <a:rPr lang="en-GB" dirty="0" smtClean="0"/>
              <a:t>Social and community prevention emphasise on the potential offender and their social context – they aim to remove criminals.</a:t>
            </a:r>
          </a:p>
          <a:p>
            <a:r>
              <a:rPr lang="en-GB" dirty="0" smtClean="0"/>
              <a:t>Causes of crime are often rooted in social conditions, such as poverty, unemployment and poor housing – more social reform programmes reducing crime and unruly behaviour.</a:t>
            </a:r>
          </a:p>
          <a:p>
            <a:pPr marL="0" indent="0">
              <a:buNone/>
            </a:pPr>
            <a:r>
              <a:rPr lang="en-GB" b="1" u="sng" dirty="0" smtClean="0">
                <a:solidFill>
                  <a:srgbClr val="002060"/>
                </a:solidFill>
              </a:rPr>
              <a:t>The Perry pre-school project:</a:t>
            </a:r>
          </a:p>
          <a:p>
            <a:r>
              <a:rPr lang="en-GB" dirty="0"/>
              <a:t>Community Program aimed at reducing criminality  is the Perry Pre School – Experimental group of 3-4 year olds were offered a two year intellectual enrichment program. Found that by 40 they had much less arrests than those who didn’t undergo the program </a:t>
            </a:r>
          </a:p>
          <a:p>
            <a:pPr marL="0" indent="0">
              <a:buNone/>
            </a:pPr>
            <a:r>
              <a:rPr lang="en-GB" b="1" u="sng" dirty="0" smtClean="0"/>
              <a:t>Criticisms:</a:t>
            </a:r>
          </a:p>
          <a:p>
            <a:r>
              <a:rPr lang="en-GB" dirty="0" smtClean="0"/>
              <a:t>The previous  approaches take for granted the definition of crime and focus on low-level crimes and interpersonal crimes – this disregards the crimes of the powerful and the environment.</a:t>
            </a:r>
            <a:endParaRPr lang="en-GB" dirty="0"/>
          </a:p>
        </p:txBody>
      </p:sp>
      <p:pic>
        <p:nvPicPr>
          <p:cNvPr id="1026" name="Picture 2" descr="Image result for social and commun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3064" y="1134914"/>
            <a:ext cx="4139978" cy="41399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62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3682" y="375516"/>
            <a:ext cx="10515600" cy="570057"/>
          </a:xfrm>
        </p:spPr>
        <p:txBody>
          <a:bodyPr>
            <a:normAutofit fontScale="90000"/>
          </a:bodyPr>
          <a:lstStyle/>
          <a:p>
            <a:r>
              <a:rPr lang="en-GB" b="1" u="sng" dirty="0" smtClean="0">
                <a:solidFill>
                  <a:srgbClr val="FF0000"/>
                </a:solidFill>
              </a:rPr>
              <a:t>ESSAY PLANNING:</a:t>
            </a:r>
            <a:endParaRPr lang="en-GB" b="1" u="sng" dirty="0">
              <a:solidFill>
                <a:srgbClr val="FF0000"/>
              </a:solidFill>
            </a:endParaRPr>
          </a:p>
        </p:txBody>
      </p:sp>
      <p:sp>
        <p:nvSpPr>
          <p:cNvPr id="3" name="Content Placeholder 2"/>
          <p:cNvSpPr>
            <a:spLocks noGrp="1"/>
          </p:cNvSpPr>
          <p:nvPr>
            <p:ph idx="1"/>
          </p:nvPr>
        </p:nvSpPr>
        <p:spPr>
          <a:xfrm>
            <a:off x="363682" y="945573"/>
            <a:ext cx="11481954" cy="5569527"/>
          </a:xfrm>
        </p:spPr>
        <p:txBody>
          <a:bodyPr>
            <a:normAutofit fontScale="70000" lnSpcReduction="20000"/>
          </a:bodyPr>
          <a:lstStyle/>
          <a:p>
            <a:pPr marL="0" indent="0">
              <a:buNone/>
            </a:pPr>
            <a:r>
              <a:rPr lang="en-GB" b="1" u="sng" dirty="0" smtClean="0"/>
              <a:t>Outline two reasons why functionalists see crime as inevitable – 4 marks.</a:t>
            </a:r>
          </a:p>
          <a:p>
            <a:pPr marL="0" indent="0">
              <a:buNone/>
            </a:pPr>
            <a:r>
              <a:rPr lang="en-GB" dirty="0" smtClean="0"/>
              <a:t>Firstly, functionalists believe crime is inevitable because not everyone is socialised appropriately, thus there will be individuals who are prone to becoming deviant.</a:t>
            </a:r>
          </a:p>
          <a:p>
            <a:pPr marL="0" indent="0">
              <a:buNone/>
            </a:pPr>
            <a:r>
              <a:rPr lang="en-GB" dirty="0" smtClean="0"/>
              <a:t>Secondly, crime is also inevitable because different groups develop their own subcultures, with distinctive norms and values, that differ with that of society.</a:t>
            </a:r>
          </a:p>
          <a:p>
            <a:pPr marL="0" indent="0">
              <a:buNone/>
            </a:pPr>
            <a:r>
              <a:rPr lang="en-GB" b="1" u="sng" dirty="0" smtClean="0"/>
              <a:t>Applying material from item A, analyse two functions of deviance – 10 marks.</a:t>
            </a:r>
          </a:p>
          <a:p>
            <a:pPr marL="0" indent="0">
              <a:buNone/>
            </a:pPr>
            <a:r>
              <a:rPr lang="en-GB" dirty="0" smtClean="0"/>
              <a:t>Durkheim takes on the traditional functionalist perspective, in arguing society is based on a value consensus, whereby individuals can achieve social solidarity by having shared norms and values. Durkheim argues that crime and deviance is an important factor towards maintaining this solidarity. Thus, Durkheim argues crime has two important functions. The first function is boundary maintenance: this is the idea crime and deviance causes a reaction in society, that causes the majority to go against the criminal/deviant. In this, they are judged by either the court or prosecutors, this is not to ‘suffer’ the criminal/deviant, but prove the power and social solidarity of society, this shows social order and boundaries that should not be crossed in society and encourages others to stay away from crime. Interestingly, this correlates with Cohen’s study of the ‘Folk Devils’, whereby the media dramatized the true extent of the groups crimes, however, this brought communities together, as they tried to stop the ‘criminal’ movement. Supportingly, Davis agrees with Durkheim, he argues that crime can be vied positively, for example, the use of pornography can release men's sexual desires and frustration, without harming the nuclear family.</a:t>
            </a:r>
          </a:p>
          <a:p>
            <a:pPr marL="0" indent="0">
              <a:buNone/>
            </a:pPr>
            <a:r>
              <a:rPr lang="en-GB" dirty="0" smtClean="0"/>
              <a:t>Secondly, Durkheim argues crime and deviance also causes adaptation and change for those within society. Durkheim adds that all change starts with some form of rebellion or deviance – However, we need crime to push this type of change forward. </a:t>
            </a:r>
          </a:p>
          <a:p>
            <a:pPr marL="0" indent="0">
              <a:buNone/>
            </a:pPr>
            <a:endParaRPr lang="en-GB" b="1" dirty="0" smtClean="0"/>
          </a:p>
          <a:p>
            <a:pPr marL="0" indent="0">
              <a:buNone/>
            </a:pPr>
            <a:endParaRPr lang="en-GB" dirty="0" smtClean="0"/>
          </a:p>
          <a:p>
            <a:pPr marL="0" indent="0">
              <a:buNone/>
            </a:pPr>
            <a:endParaRPr lang="en-GB" dirty="0"/>
          </a:p>
        </p:txBody>
      </p:sp>
    </p:spTree>
    <p:extLst>
      <p:ext uri="{BB962C8B-B14F-4D97-AF65-F5344CB8AC3E}">
        <p14:creationId xmlns:p14="http://schemas.microsoft.com/office/powerpoint/2010/main" val="102025016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57902"/>
            <a:ext cx="10515600" cy="405847"/>
          </a:xfrm>
        </p:spPr>
        <p:txBody>
          <a:bodyPr>
            <a:normAutofit fontScale="90000"/>
          </a:bodyPr>
          <a:lstStyle/>
          <a:p>
            <a:pPr algn="ctr"/>
            <a:r>
              <a:rPr lang="en-GB" b="1" u="sng" dirty="0" smtClean="0">
                <a:solidFill>
                  <a:srgbClr val="FF0000"/>
                </a:solidFill>
              </a:rPr>
              <a:t>SURVEILLANCE:</a:t>
            </a:r>
            <a:endParaRPr lang="en-GB" b="1" u="sng" dirty="0">
              <a:solidFill>
                <a:srgbClr val="FF0000"/>
              </a:solidFill>
            </a:endParaRPr>
          </a:p>
        </p:txBody>
      </p:sp>
      <p:sp>
        <p:nvSpPr>
          <p:cNvPr id="3" name="Text Placeholder 2"/>
          <p:cNvSpPr>
            <a:spLocks noGrp="1"/>
          </p:cNvSpPr>
          <p:nvPr>
            <p:ph type="body" idx="1"/>
          </p:nvPr>
        </p:nvSpPr>
        <p:spPr>
          <a:xfrm>
            <a:off x="265814" y="590218"/>
            <a:ext cx="5051461" cy="441139"/>
          </a:xfrm>
        </p:spPr>
        <p:txBody>
          <a:bodyPr>
            <a:normAutofit/>
          </a:bodyPr>
          <a:lstStyle/>
          <a:p>
            <a:r>
              <a:rPr lang="en-GB" sz="2200" u="sng" dirty="0" smtClean="0">
                <a:solidFill>
                  <a:srgbClr val="002060"/>
                </a:solidFill>
              </a:rPr>
              <a:t>FOUCAULT – BIRTH OF THE PRISON:</a:t>
            </a:r>
            <a:endParaRPr lang="en-GB" sz="2200" u="sng" dirty="0">
              <a:solidFill>
                <a:srgbClr val="002060"/>
              </a:solidFill>
            </a:endParaRPr>
          </a:p>
        </p:txBody>
      </p:sp>
      <p:sp>
        <p:nvSpPr>
          <p:cNvPr id="4" name="Content Placeholder 3"/>
          <p:cNvSpPr>
            <a:spLocks noGrp="1"/>
          </p:cNvSpPr>
          <p:nvPr>
            <p:ph sz="half" idx="2"/>
          </p:nvPr>
        </p:nvSpPr>
        <p:spPr>
          <a:xfrm>
            <a:off x="265814" y="1052622"/>
            <a:ext cx="11610753" cy="5518300"/>
          </a:xfrm>
        </p:spPr>
        <p:txBody>
          <a:bodyPr>
            <a:noAutofit/>
          </a:bodyPr>
          <a:lstStyle/>
          <a:p>
            <a:r>
              <a:rPr lang="en-GB" sz="1550" dirty="0" smtClean="0"/>
              <a:t>Another means of controlling people’s behaviour and prevent crime is surveillance – it involves using CCTV camera’s, biometric scanning and automated number plate = in turn, this data may be used for crime and disorder control, and to control the behaviour of workers and consumers.</a:t>
            </a:r>
          </a:p>
          <a:p>
            <a:r>
              <a:rPr lang="en-GB" sz="1550" b="1" dirty="0" smtClean="0"/>
              <a:t>Michael Foucault (1979)</a:t>
            </a:r>
            <a:r>
              <a:rPr lang="en-GB" sz="1550" dirty="0" smtClean="0"/>
              <a:t> contrasts between two types of punishment – sovereign power and disciplinary power.</a:t>
            </a:r>
          </a:p>
          <a:p>
            <a:r>
              <a:rPr lang="en-GB" sz="1550" dirty="0" smtClean="0"/>
              <a:t>Sovereign power = control was done through physical harm to the body, such as amputations and whipping. Punishment was brutal, for example, executions.</a:t>
            </a:r>
          </a:p>
          <a:p>
            <a:r>
              <a:rPr lang="en-GB" sz="1550" dirty="0" smtClean="0"/>
              <a:t>Disciplinary power = controlling the body, mind and soul – through doing daily, repetitive actions, slowly drove inmates into obeying.</a:t>
            </a:r>
            <a:endParaRPr lang="en-GB" sz="1550" dirty="0"/>
          </a:p>
          <a:p>
            <a:r>
              <a:rPr lang="en-GB" sz="1550" dirty="0" smtClean="0"/>
              <a:t>Brutal / sovereign discipline declined because society became more humane – disciplinary power came to place because it is better a surveillance (better at controlling inmates).</a:t>
            </a:r>
          </a:p>
          <a:p>
            <a:r>
              <a:rPr lang="en-GB" sz="1550" dirty="0" smtClean="0"/>
              <a:t>The </a:t>
            </a:r>
            <a:r>
              <a:rPr lang="en-GB" sz="1550" dirty="0"/>
              <a:t>P</a:t>
            </a:r>
            <a:r>
              <a:rPr lang="en-GB" sz="1550" dirty="0" smtClean="0"/>
              <a:t>anopticon = this was a design in prisons – prisoner in his own cell is visible to the guards, from central watch tower, but the guard is not visible to the prisoner = causes prisoner’s to be self-disciplined and self-surveillance, because the control is coming from ‘inside’ the body.</a:t>
            </a:r>
          </a:p>
          <a:p>
            <a:r>
              <a:rPr lang="en-GB" sz="1550" dirty="0" smtClean="0"/>
              <a:t>Foucault argues that experts use their specialists knowledge to help control deviant behaviour – he argues social science and psychologists were born the same time as modern prisons.</a:t>
            </a:r>
          </a:p>
          <a:p>
            <a:pPr marL="0" indent="0">
              <a:buNone/>
            </a:pPr>
            <a:r>
              <a:rPr lang="en-GB" sz="1550" b="1" u="sng" dirty="0" smtClean="0">
                <a:solidFill>
                  <a:srgbClr val="002060"/>
                </a:solidFill>
              </a:rPr>
              <a:t>The dispersal of discipline:</a:t>
            </a:r>
          </a:p>
          <a:p>
            <a:r>
              <a:rPr lang="en-GB" sz="1550" dirty="0" smtClean="0"/>
              <a:t>Foucault argues that disciplinary power has now dispersed throughout society, penetrating every social institutions, to reach every individual – the form of surveillance in the Panopticon is now a model of how power operates in society on a whole.</a:t>
            </a:r>
          </a:p>
          <a:p>
            <a:pPr marL="0" indent="0">
              <a:buNone/>
            </a:pPr>
            <a:r>
              <a:rPr lang="en-GB" sz="1550" b="1" u="sng" dirty="0" smtClean="0"/>
              <a:t>Criticisms:</a:t>
            </a:r>
          </a:p>
          <a:p>
            <a:r>
              <a:rPr lang="en-GB" sz="1550" b="1" dirty="0" smtClean="0"/>
              <a:t>Goffman (1982) </a:t>
            </a:r>
            <a:r>
              <a:rPr lang="en-GB" sz="1550" dirty="0" smtClean="0"/>
              <a:t>shows that inmates can resist mental control.</a:t>
            </a:r>
          </a:p>
          <a:p>
            <a:r>
              <a:rPr lang="en-GB" sz="1550" b="1" dirty="0" smtClean="0"/>
              <a:t>Feminists</a:t>
            </a:r>
            <a:r>
              <a:rPr lang="en-GB" sz="1550" dirty="0" smtClean="0"/>
              <a:t> argue that the CCTV acts as a male gaze, persistently watching over women.</a:t>
            </a:r>
          </a:p>
        </p:txBody>
      </p:sp>
    </p:spTree>
    <p:extLst>
      <p:ext uri="{BB962C8B-B14F-4D97-AF65-F5344CB8AC3E}">
        <p14:creationId xmlns:p14="http://schemas.microsoft.com/office/powerpoint/2010/main" val="7161235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202020" y="95804"/>
            <a:ext cx="5720317" cy="441140"/>
          </a:xfrm>
        </p:spPr>
        <p:txBody>
          <a:bodyPr>
            <a:noAutofit/>
          </a:bodyPr>
          <a:lstStyle/>
          <a:p>
            <a:r>
              <a:rPr lang="en-GB" sz="2200" u="sng" dirty="0" smtClean="0">
                <a:solidFill>
                  <a:srgbClr val="002060"/>
                </a:solidFill>
              </a:rPr>
              <a:t>SURVELLIANCE THEORIES SINCE FOUCAULT:</a:t>
            </a:r>
            <a:endParaRPr lang="en-GB" sz="2200" u="sng" dirty="0">
              <a:solidFill>
                <a:srgbClr val="002060"/>
              </a:solidFill>
            </a:endParaRPr>
          </a:p>
        </p:txBody>
      </p:sp>
      <p:sp>
        <p:nvSpPr>
          <p:cNvPr id="6" name="Content Placeholder 5"/>
          <p:cNvSpPr>
            <a:spLocks noGrp="1"/>
          </p:cNvSpPr>
          <p:nvPr>
            <p:ph sz="quarter" idx="4"/>
          </p:nvPr>
        </p:nvSpPr>
        <p:spPr>
          <a:xfrm>
            <a:off x="202020" y="536944"/>
            <a:ext cx="11791506" cy="5773479"/>
          </a:xfrm>
        </p:spPr>
        <p:txBody>
          <a:bodyPr>
            <a:noAutofit/>
          </a:bodyPr>
          <a:lstStyle/>
          <a:p>
            <a:pPr marL="0" indent="0">
              <a:buNone/>
            </a:pPr>
            <a:r>
              <a:rPr lang="en-GB" sz="1350" b="1" u="sng" dirty="0" smtClean="0">
                <a:solidFill>
                  <a:srgbClr val="002060"/>
                </a:solidFill>
              </a:rPr>
              <a:t>Synoptic surveillance:</a:t>
            </a:r>
          </a:p>
          <a:p>
            <a:r>
              <a:rPr lang="en-GB" sz="1350" b="1" dirty="0" smtClean="0"/>
              <a:t>Thomas Mathiesen (1997) </a:t>
            </a:r>
            <a:r>
              <a:rPr lang="en-GB" sz="1350" dirty="0" smtClean="0"/>
              <a:t>argues Foucault’s approach is limited. He argues although the Panopticon allows the few to monitor the many – today the media has enabled us to see the many.</a:t>
            </a:r>
          </a:p>
          <a:p>
            <a:r>
              <a:rPr lang="en-GB" sz="1350" dirty="0" smtClean="0"/>
              <a:t>Synoptic = when everybody watches everybody.</a:t>
            </a:r>
            <a:r>
              <a:rPr lang="en-GB" sz="1350" dirty="0"/>
              <a:t> </a:t>
            </a:r>
            <a:r>
              <a:rPr lang="en-GB" sz="1350" dirty="0" smtClean="0"/>
              <a:t>For example, Thompson (2000) argues that powerful groups such as politicians fear the media’s surveillance of them.</a:t>
            </a:r>
          </a:p>
          <a:p>
            <a:r>
              <a:rPr lang="en-GB" sz="1350" dirty="0" smtClean="0"/>
              <a:t>Another example, public surveillance, cyclists wearing camera’s on their protective gear, in case of accidents.</a:t>
            </a:r>
          </a:p>
          <a:p>
            <a:r>
              <a:rPr lang="en-GB" sz="1350" dirty="0" smtClean="0"/>
              <a:t>Widespread camera ownership ‘controls the controller’ for example, filming the police doing wrong – Mann et al (2003) calls this ‘sousveillance’ (means under surveillance).</a:t>
            </a:r>
          </a:p>
          <a:p>
            <a:pPr marL="0" indent="0">
              <a:buNone/>
            </a:pPr>
            <a:r>
              <a:rPr lang="en-GB" sz="1350" b="1" u="sng" dirty="0" smtClean="0">
                <a:solidFill>
                  <a:srgbClr val="002060"/>
                </a:solidFill>
              </a:rPr>
              <a:t>Surveillant assemblages:</a:t>
            </a:r>
          </a:p>
          <a:p>
            <a:r>
              <a:rPr lang="en-GB" sz="1350" b="1" dirty="0" smtClean="0"/>
              <a:t>Haggerty &amp; Ericson (2000) </a:t>
            </a:r>
            <a:r>
              <a:rPr lang="en-GB" sz="1350" dirty="0" smtClean="0"/>
              <a:t>argues that surveillance technology now involves manipulation of virtual objects – rather than physical control – technology plays a huge part is systematic control.</a:t>
            </a:r>
          </a:p>
          <a:p>
            <a:pPr marL="0" indent="0">
              <a:buNone/>
            </a:pPr>
            <a:r>
              <a:rPr lang="en-GB" sz="1350" b="1" u="sng" dirty="0" smtClean="0">
                <a:solidFill>
                  <a:srgbClr val="002060"/>
                </a:solidFill>
              </a:rPr>
              <a:t>Actuarial justice and risk management:</a:t>
            </a:r>
          </a:p>
          <a:p>
            <a:r>
              <a:rPr lang="en-GB" sz="1350" b="1" dirty="0" smtClean="0"/>
              <a:t>Feely &amp; Smith (1994) </a:t>
            </a:r>
            <a:r>
              <a:rPr lang="en-GB" sz="1350" dirty="0" smtClean="0"/>
              <a:t>argues new technology of power is now developing throughout the justice system = it differs from Foucault’s disciplinary power; </a:t>
            </a:r>
          </a:p>
          <a:p>
            <a:pPr marL="0" indent="0">
              <a:buNone/>
            </a:pPr>
            <a:r>
              <a:rPr lang="en-GB" sz="1350" dirty="0" smtClean="0"/>
              <a:t>(1) it focuses on groups rather than individuals.</a:t>
            </a:r>
          </a:p>
          <a:p>
            <a:pPr marL="0" indent="0">
              <a:buNone/>
            </a:pPr>
            <a:r>
              <a:rPr lang="en-GB" sz="1350" dirty="0" smtClean="0"/>
              <a:t>(2) Not interested in rehabilitating inmates – simply aims to prevent crime.</a:t>
            </a:r>
          </a:p>
          <a:p>
            <a:pPr marL="0" indent="0">
              <a:buNone/>
            </a:pPr>
            <a:r>
              <a:rPr lang="en-GB" sz="1350" dirty="0" smtClean="0"/>
              <a:t>(3) It calculates possible risks.</a:t>
            </a:r>
          </a:p>
          <a:p>
            <a:r>
              <a:rPr lang="en-GB" sz="1350" dirty="0" smtClean="0"/>
              <a:t>Feely and Smith combine surveillance and crime control – for example, in airports, security use screening checks, based on known offenders – using information they have gathered from individuals travelling (this form of surveillance, aim to prevent crime). Jock Young argues this method is based on stastiscial information.</a:t>
            </a:r>
          </a:p>
          <a:p>
            <a:r>
              <a:rPr lang="en-GB" sz="1350" dirty="0" smtClean="0"/>
              <a:t>Social sorting and categorical suspicion = </a:t>
            </a:r>
            <a:r>
              <a:rPr lang="en-GB" sz="1350" b="1" dirty="0" smtClean="0"/>
              <a:t>David Lyon (2012)</a:t>
            </a:r>
            <a:r>
              <a:rPr lang="en-GB" sz="1350" dirty="0" smtClean="0"/>
              <a:t> argues that the purpose of ‘social sorting’ is to be able to categorise people so they can be treated accordingly to the level of risk they pose. Similarly, </a:t>
            </a:r>
            <a:r>
              <a:rPr lang="en-GB" sz="1350" b="1" dirty="0" smtClean="0"/>
              <a:t>G.T Marx (1988) </a:t>
            </a:r>
            <a:r>
              <a:rPr lang="en-GB" sz="1350" dirty="0" smtClean="0"/>
              <a:t>calls ‘categorical suspicion’ – where people are placed under surveillance based on the group they belong to.</a:t>
            </a:r>
          </a:p>
          <a:p>
            <a:pPr marL="0" indent="0">
              <a:buNone/>
            </a:pPr>
            <a:r>
              <a:rPr lang="en-GB" sz="1350" b="1" u="sng" dirty="0" smtClean="0"/>
              <a:t>Criticisms:</a:t>
            </a:r>
          </a:p>
          <a:p>
            <a:r>
              <a:rPr lang="en-GB" sz="1350" dirty="0" smtClean="0"/>
              <a:t>Actuarial justice can cause self-fulfilling prophecy – because it may make non-offenders believe they are offenders due to typifications.</a:t>
            </a:r>
          </a:p>
        </p:txBody>
      </p:sp>
      <p:sp>
        <p:nvSpPr>
          <p:cNvPr id="10" name="TextBox 9"/>
          <p:cNvSpPr txBox="1"/>
          <p:nvPr/>
        </p:nvSpPr>
        <p:spPr>
          <a:xfrm>
            <a:off x="5497033" y="95804"/>
            <a:ext cx="6496493" cy="701731"/>
          </a:xfrm>
          <a:prstGeom prst="rect">
            <a:avLst/>
          </a:prstGeom>
          <a:noFill/>
          <a:ln w="28575">
            <a:solidFill>
              <a:schemeClr val="tx1"/>
            </a:solidFill>
          </a:ln>
        </p:spPr>
        <p:txBody>
          <a:bodyPr wrap="square" rtlCol="0">
            <a:spAutoFit/>
          </a:bodyPr>
          <a:lstStyle/>
          <a:p>
            <a:r>
              <a:rPr lang="en-GB" sz="1320" b="1" dirty="0" smtClean="0"/>
              <a:t>Labelling and Surveillance: </a:t>
            </a:r>
            <a:r>
              <a:rPr lang="en-GB" sz="1320" dirty="0" smtClean="0"/>
              <a:t>Armstrong found that through surveillance, young black males were wrongly targeted and linked to crimes they did not do, simply because of their ethnicity.</a:t>
            </a:r>
            <a:endParaRPr lang="en-GB" sz="1320" dirty="0"/>
          </a:p>
        </p:txBody>
      </p:sp>
    </p:spTree>
    <p:extLst>
      <p:ext uri="{BB962C8B-B14F-4D97-AF65-F5344CB8AC3E}">
        <p14:creationId xmlns:p14="http://schemas.microsoft.com/office/powerpoint/2010/main" val="51486129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6935" y="131209"/>
            <a:ext cx="10515600" cy="368521"/>
          </a:xfrm>
        </p:spPr>
        <p:txBody>
          <a:bodyPr>
            <a:normAutofit fontScale="90000"/>
          </a:bodyPr>
          <a:lstStyle/>
          <a:p>
            <a:pPr algn="ctr"/>
            <a:r>
              <a:rPr lang="en-GB" b="1" u="sng" dirty="0" smtClean="0">
                <a:solidFill>
                  <a:srgbClr val="FF0000"/>
                </a:solidFill>
              </a:rPr>
              <a:t>PUNISHMENT:</a:t>
            </a:r>
            <a:endParaRPr lang="en-GB" b="1" u="sng" dirty="0">
              <a:solidFill>
                <a:srgbClr val="FF0000"/>
              </a:solidFill>
            </a:endParaRPr>
          </a:p>
        </p:txBody>
      </p:sp>
      <p:sp>
        <p:nvSpPr>
          <p:cNvPr id="3" name="Content Placeholder 2"/>
          <p:cNvSpPr>
            <a:spLocks noGrp="1"/>
          </p:cNvSpPr>
          <p:nvPr>
            <p:ph idx="1"/>
          </p:nvPr>
        </p:nvSpPr>
        <p:spPr>
          <a:xfrm>
            <a:off x="263155" y="595423"/>
            <a:ext cx="11623159" cy="2860160"/>
          </a:xfrm>
          <a:ln w="28575">
            <a:solidFill>
              <a:schemeClr val="tx1"/>
            </a:solidFill>
          </a:ln>
        </p:spPr>
        <p:txBody>
          <a:bodyPr>
            <a:normAutofit/>
          </a:bodyPr>
          <a:lstStyle/>
          <a:p>
            <a:r>
              <a:rPr lang="en-GB" sz="1400" dirty="0" smtClean="0"/>
              <a:t>One measure that many believe is successful in crime prevention is punishment – 2 main justifications for reduction and retribution have been introduced.</a:t>
            </a:r>
          </a:p>
          <a:p>
            <a:pPr marL="0" indent="0">
              <a:buNone/>
            </a:pPr>
            <a:r>
              <a:rPr lang="en-GB" sz="1400" b="1" u="sng" dirty="0" smtClean="0">
                <a:solidFill>
                  <a:srgbClr val="002060"/>
                </a:solidFill>
              </a:rPr>
              <a:t>Reduction:</a:t>
            </a:r>
          </a:p>
          <a:p>
            <a:r>
              <a:rPr lang="en-GB" sz="1400" b="1" dirty="0" smtClean="0"/>
              <a:t>Deterrence</a:t>
            </a:r>
            <a:r>
              <a:rPr lang="en-GB" sz="1400" dirty="0" smtClean="0"/>
              <a:t> – Punishing the individual discourages them from future offending, making them an example to others, not to offend – Margret Thatcher’s policies included this.</a:t>
            </a:r>
          </a:p>
          <a:p>
            <a:r>
              <a:rPr lang="en-GB" sz="1400" b="1" dirty="0" smtClean="0"/>
              <a:t>Rehabilitation</a:t>
            </a:r>
            <a:r>
              <a:rPr lang="en-GB" sz="1400" dirty="0" smtClean="0"/>
              <a:t> – the idea punishment can be used to reform or change offenders so they can no longer offend – training offenders, to earn an honest living.</a:t>
            </a:r>
          </a:p>
          <a:p>
            <a:r>
              <a:rPr lang="en-GB" sz="1400" b="1" dirty="0" smtClean="0"/>
              <a:t>Incapacitation</a:t>
            </a:r>
            <a:r>
              <a:rPr lang="en-GB" sz="1400" dirty="0" smtClean="0"/>
              <a:t> – removing offenders capacity to offend again, for example, cutting their hands, burning they body parts (instrumental role – one punishment means an end to crime life).</a:t>
            </a:r>
            <a:endParaRPr lang="en-GB" sz="1400" dirty="0"/>
          </a:p>
          <a:p>
            <a:pPr marL="0" indent="0">
              <a:buNone/>
            </a:pPr>
            <a:r>
              <a:rPr lang="en-GB" sz="1400" b="1" u="sng" dirty="0" smtClean="0">
                <a:solidFill>
                  <a:srgbClr val="002060"/>
                </a:solidFill>
              </a:rPr>
              <a:t>Retribution: </a:t>
            </a:r>
          </a:p>
          <a:p>
            <a:r>
              <a:rPr lang="en-GB" sz="1400" dirty="0" smtClean="0"/>
              <a:t>Based on the idea, offenders deserve to be punished, and society has the right to take revenge for offenders breaking their moral code – this is expressive, because it expresses society’s outrage.</a:t>
            </a:r>
          </a:p>
          <a:p>
            <a:pPr marL="0" indent="0">
              <a:buNone/>
            </a:pPr>
            <a:endParaRPr lang="en-GB" dirty="0" smtClean="0"/>
          </a:p>
        </p:txBody>
      </p:sp>
      <p:sp>
        <p:nvSpPr>
          <p:cNvPr id="4" name="Text Placeholder 6"/>
          <p:cNvSpPr txBox="1">
            <a:spLocks/>
          </p:cNvSpPr>
          <p:nvPr/>
        </p:nvSpPr>
        <p:spPr>
          <a:xfrm>
            <a:off x="118891" y="3551276"/>
            <a:ext cx="5216236" cy="32190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000" b="1" u="sng" dirty="0" smtClean="0">
                <a:solidFill>
                  <a:srgbClr val="002060"/>
                </a:solidFill>
              </a:rPr>
              <a:t>DURKHEIM – A FUNCTIONALIST PERSPECTIVE:</a:t>
            </a:r>
            <a:endParaRPr lang="en-GB" sz="2000" b="1" u="sng" dirty="0">
              <a:solidFill>
                <a:srgbClr val="002060"/>
              </a:solidFill>
            </a:endParaRPr>
          </a:p>
        </p:txBody>
      </p:sp>
      <p:sp>
        <p:nvSpPr>
          <p:cNvPr id="5" name="Rectangle 4"/>
          <p:cNvSpPr/>
          <p:nvPr/>
        </p:nvSpPr>
        <p:spPr>
          <a:xfrm>
            <a:off x="228035" y="3968874"/>
            <a:ext cx="6454260" cy="2496068"/>
          </a:xfrm>
          <a:prstGeom prst="rect">
            <a:avLst/>
          </a:prstGeom>
        </p:spPr>
        <p:txBody>
          <a:bodyPr wrap="square">
            <a:spAutoFit/>
          </a:bodyPr>
          <a:lstStyle/>
          <a:p>
            <a:pPr marL="285750" indent="-285750">
              <a:buFont typeface="Arial" panose="020B0604020202020204" pitchFamily="34" charset="0"/>
              <a:buChar char="•"/>
            </a:pPr>
            <a:r>
              <a:rPr lang="en-GB" sz="1420" b="1" dirty="0"/>
              <a:t>Durkheim –</a:t>
            </a:r>
            <a:r>
              <a:rPr lang="en-GB" sz="1420" dirty="0"/>
              <a:t> argues that function of punishment is to uphold social solidarity and reinforce shared values. Punishment brings member of society together against the one being punished. </a:t>
            </a:r>
            <a:r>
              <a:rPr lang="en-GB" sz="1420" dirty="0" smtClean="0"/>
              <a:t> </a:t>
            </a:r>
          </a:p>
          <a:p>
            <a:pPr marL="285750" indent="-285750">
              <a:buFont typeface="Arial" panose="020B0604020202020204" pitchFamily="34" charset="0"/>
              <a:buChar char="•"/>
            </a:pPr>
            <a:r>
              <a:rPr lang="en-GB" sz="1420" b="1" dirty="0" smtClean="0"/>
              <a:t>Durkheim says there are two types of justice:</a:t>
            </a:r>
            <a:endParaRPr lang="en-GB" sz="1420" dirty="0" smtClean="0"/>
          </a:p>
          <a:p>
            <a:pPr lvl="0"/>
            <a:r>
              <a:rPr lang="en-GB" sz="1420" b="1" dirty="0" smtClean="0"/>
              <a:t>1. Retributive </a:t>
            </a:r>
            <a:r>
              <a:rPr lang="en-GB" sz="1420" b="1" dirty="0"/>
              <a:t>Justice – </a:t>
            </a:r>
            <a:r>
              <a:rPr lang="en-GB" sz="1420" dirty="0"/>
              <a:t>in traditional society there is solidarity between individuals as they were all so similar. When someone does a crime it brings the consciousness together against the criminal</a:t>
            </a:r>
          </a:p>
          <a:p>
            <a:pPr lvl="0"/>
            <a:r>
              <a:rPr lang="en-GB" sz="1420" b="1" dirty="0" smtClean="0"/>
              <a:t>2. Restitutive </a:t>
            </a:r>
            <a:r>
              <a:rPr lang="en-GB" sz="1420" b="1" dirty="0"/>
              <a:t>Justice – </a:t>
            </a:r>
            <a:r>
              <a:rPr lang="en-GB" sz="1420" dirty="0"/>
              <a:t>In modern society, there is lots of specialisation so people are not similar and is based on independence. Independence is threatened by crime, so must be restores to how it was before (restitutive). Punishment still however can bring together a collective consciousness in modern society.</a:t>
            </a:r>
          </a:p>
        </p:txBody>
      </p:sp>
      <p:sp>
        <p:nvSpPr>
          <p:cNvPr id="6" name="Text Placeholder 6"/>
          <p:cNvSpPr txBox="1">
            <a:spLocks/>
          </p:cNvSpPr>
          <p:nvPr/>
        </p:nvSpPr>
        <p:spPr>
          <a:xfrm>
            <a:off x="6717415" y="3496184"/>
            <a:ext cx="5168899" cy="43208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000" b="1" u="sng" dirty="0" smtClean="0">
                <a:solidFill>
                  <a:srgbClr val="002060"/>
                </a:solidFill>
              </a:rPr>
              <a:t>MARXISM – CAPITALISM AND PUNISHMENT</a:t>
            </a:r>
            <a:endParaRPr lang="en-GB" sz="2000" b="1" u="sng" dirty="0">
              <a:solidFill>
                <a:srgbClr val="002060"/>
              </a:solidFill>
            </a:endParaRPr>
          </a:p>
        </p:txBody>
      </p:sp>
      <p:sp>
        <p:nvSpPr>
          <p:cNvPr id="7" name="Content Placeholder 7"/>
          <p:cNvSpPr txBox="1">
            <a:spLocks/>
          </p:cNvSpPr>
          <p:nvPr/>
        </p:nvSpPr>
        <p:spPr>
          <a:xfrm>
            <a:off x="6717415" y="3928271"/>
            <a:ext cx="5236550" cy="2591761"/>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dirty="0" smtClean="0"/>
              <a:t>Marxists argue the function of punishment is to maintain existing social order and is part of the repressive state apparatus. It means defending the ruling class!</a:t>
            </a:r>
          </a:p>
          <a:p>
            <a:r>
              <a:rPr lang="en-GB" sz="1600" b="1" dirty="0" err="1" smtClean="0"/>
              <a:t>Melossi</a:t>
            </a:r>
            <a:r>
              <a:rPr lang="en-GB" sz="1600" b="1" dirty="0" smtClean="0"/>
              <a:t> and </a:t>
            </a:r>
            <a:r>
              <a:rPr lang="en-GB" sz="1600" b="1" dirty="0" err="1" smtClean="0"/>
              <a:t>Pavarubi</a:t>
            </a:r>
            <a:r>
              <a:rPr lang="en-GB" sz="1600" b="1" dirty="0" smtClean="0"/>
              <a:t> (1981) </a:t>
            </a:r>
            <a:r>
              <a:rPr lang="en-GB" sz="1600" dirty="0" smtClean="0"/>
              <a:t>see imprisonment as reflecting capitalist relations of production:</a:t>
            </a:r>
          </a:p>
          <a:p>
            <a:pPr marL="342900" indent="-342900">
              <a:buFont typeface="Arial" panose="020B0604020202020204" pitchFamily="34" charset="0"/>
              <a:buAutoNum type="arabicPeriod"/>
            </a:pPr>
            <a:r>
              <a:rPr lang="en-GB" sz="1600" dirty="0" smtClean="0"/>
              <a:t>Capitalism puts a price on workers time and so do prisoners do crime. </a:t>
            </a:r>
          </a:p>
          <a:p>
            <a:pPr marL="342900" indent="-342900">
              <a:buFont typeface="Arial" panose="020B0604020202020204" pitchFamily="34" charset="0"/>
              <a:buAutoNum type="arabicPeriod"/>
            </a:pPr>
            <a:r>
              <a:rPr lang="en-GB" sz="1600" dirty="0" smtClean="0"/>
              <a:t>Prison and capitalist factories as being similar as they both have a disciplinary style. </a:t>
            </a:r>
          </a:p>
        </p:txBody>
      </p:sp>
    </p:spTree>
    <p:extLst>
      <p:ext uri="{BB962C8B-B14F-4D97-AF65-F5344CB8AC3E}">
        <p14:creationId xmlns:p14="http://schemas.microsoft.com/office/powerpoint/2010/main" val="256403221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6"/>
          <p:cNvSpPr>
            <a:spLocks noGrp="1"/>
          </p:cNvSpPr>
          <p:nvPr>
            <p:ph type="body" sz="quarter" idx="3"/>
          </p:nvPr>
        </p:nvSpPr>
        <p:spPr>
          <a:xfrm>
            <a:off x="114300" y="227268"/>
            <a:ext cx="5216236" cy="321905"/>
          </a:xfrm>
        </p:spPr>
        <p:txBody>
          <a:bodyPr>
            <a:noAutofit/>
          </a:bodyPr>
          <a:lstStyle/>
          <a:p>
            <a:r>
              <a:rPr lang="en-GB" u="sng" dirty="0" smtClean="0">
                <a:solidFill>
                  <a:srgbClr val="002060"/>
                </a:solidFill>
              </a:rPr>
              <a:t>CHANGING ROLES OF PRISONS:</a:t>
            </a:r>
            <a:endParaRPr lang="en-GB" u="sng" dirty="0">
              <a:solidFill>
                <a:srgbClr val="002060"/>
              </a:solidFill>
            </a:endParaRPr>
          </a:p>
        </p:txBody>
      </p:sp>
      <p:sp>
        <p:nvSpPr>
          <p:cNvPr id="2" name="Rectangle 1"/>
          <p:cNvSpPr/>
          <p:nvPr/>
        </p:nvSpPr>
        <p:spPr>
          <a:xfrm>
            <a:off x="114300" y="532148"/>
            <a:ext cx="11887200" cy="6186309"/>
          </a:xfrm>
          <a:prstGeom prst="rect">
            <a:avLst/>
          </a:prstGeom>
        </p:spPr>
        <p:txBody>
          <a:bodyPr wrap="square">
            <a:spAutoFit/>
          </a:bodyPr>
          <a:lstStyle/>
          <a:p>
            <a:pPr marL="285750" indent="-285750">
              <a:buFont typeface="Arial" panose="020B0604020202020204" pitchFamily="34" charset="0"/>
              <a:buChar char="•"/>
            </a:pPr>
            <a:r>
              <a:rPr lang="en-GB" dirty="0" smtClean="0"/>
              <a:t>In </a:t>
            </a:r>
            <a:r>
              <a:rPr lang="en-GB" dirty="0"/>
              <a:t>the past, prisons were a place where people were held before punishment – now prison is a punishment.</a:t>
            </a:r>
          </a:p>
          <a:p>
            <a:r>
              <a:rPr lang="en-GB" b="1" u="sng" dirty="0">
                <a:solidFill>
                  <a:srgbClr val="002060"/>
                </a:solidFill>
              </a:rPr>
              <a:t>Imprisonment today:</a:t>
            </a:r>
          </a:p>
          <a:p>
            <a:pPr marL="285750" indent="-285750">
              <a:buFont typeface="Arial" panose="020B0604020202020204" pitchFamily="34" charset="0"/>
              <a:buChar char="•"/>
            </a:pPr>
            <a:r>
              <a:rPr lang="en-GB" dirty="0"/>
              <a:t>In liberal societies, that do not have death penalty, prison sentence is seen as the harshest punishment – it does not provide good rehabilitation because 2/3 of criminals come out to commit more crimes</a:t>
            </a:r>
            <a:r>
              <a:rPr lang="en-GB" dirty="0" smtClean="0"/>
              <a:t>.</a:t>
            </a:r>
          </a:p>
          <a:p>
            <a:pPr marL="285750" indent="-285750">
              <a:buFont typeface="Arial" panose="020B0604020202020204" pitchFamily="34" charset="0"/>
              <a:buChar char="•"/>
            </a:pPr>
            <a:r>
              <a:rPr lang="en-GB" dirty="0" smtClean="0"/>
              <a:t>There has been a movement towards ‘populist punitiveness’ = politicians calling fro harsher punishments – new labour government argued prison should be used for serious offenses and minor repetitive ones = as a result prison population has risen &amp; has led to overpopulation, lack of sanitary standards and non-edible foods.</a:t>
            </a:r>
          </a:p>
          <a:p>
            <a:pPr marL="285750" indent="-285750">
              <a:buFont typeface="Arial" panose="020B0604020202020204" pitchFamily="34" charset="0"/>
              <a:buChar char="•"/>
            </a:pPr>
            <a:r>
              <a:rPr lang="en-GB" dirty="0" smtClean="0"/>
              <a:t>Prison population is largely male – young and uneducated &amp; blacks and ethnic minorities are overrepresented.</a:t>
            </a:r>
          </a:p>
          <a:p>
            <a:r>
              <a:rPr lang="en-GB" b="1" u="sng" dirty="0" smtClean="0">
                <a:solidFill>
                  <a:srgbClr val="002060"/>
                </a:solidFill>
              </a:rPr>
              <a:t>The era of mass incarceration:</a:t>
            </a:r>
          </a:p>
          <a:p>
            <a:pPr marL="285750" indent="-285750">
              <a:buFont typeface="Arial" panose="020B0604020202020204" pitchFamily="34" charset="0"/>
              <a:buChar char="•"/>
            </a:pPr>
            <a:r>
              <a:rPr lang="en-GB" dirty="0"/>
              <a:t>Garland – moving into an era of mass incarceration – more people in prisons. </a:t>
            </a:r>
          </a:p>
          <a:p>
            <a:pPr marL="285750" indent="-285750">
              <a:buFont typeface="Arial" panose="020B0604020202020204" pitchFamily="34" charset="0"/>
              <a:buChar char="•"/>
            </a:pPr>
            <a:r>
              <a:rPr lang="en-GB" dirty="0"/>
              <a:t>Rapidly rose after 1970s. 3% of population have some sort of </a:t>
            </a:r>
            <a:r>
              <a:rPr lang="en-GB" dirty="0" smtClean="0"/>
              <a:t>surveillance </a:t>
            </a:r>
            <a:r>
              <a:rPr lang="en-GB" dirty="0"/>
              <a:t>– parole etc</a:t>
            </a:r>
          </a:p>
          <a:p>
            <a:pPr marL="285750" indent="-285750">
              <a:buFont typeface="Arial" panose="020B0604020202020204" pitchFamily="34" charset="0"/>
              <a:buChar char="•"/>
            </a:pPr>
            <a:r>
              <a:rPr lang="en-GB" dirty="0"/>
              <a:t>For every 100,000 black males, 3500 were in prison compared to 400 white men</a:t>
            </a:r>
          </a:p>
          <a:p>
            <a:pPr marL="285750" indent="-285750">
              <a:buFont typeface="Arial" panose="020B0604020202020204" pitchFamily="34" charset="0"/>
              <a:buChar char="•"/>
            </a:pPr>
            <a:r>
              <a:rPr lang="en-GB" dirty="0"/>
              <a:t>Garland says the reason for mass incarceration is that there has been a move towards a new consensus that we should be tough on crime</a:t>
            </a:r>
            <a:r>
              <a:rPr lang="en-GB" dirty="0" smtClean="0"/>
              <a:t>.</a:t>
            </a:r>
          </a:p>
          <a:p>
            <a:r>
              <a:rPr lang="en-GB" b="1" u="sng" dirty="0" smtClean="0">
                <a:solidFill>
                  <a:srgbClr val="002060"/>
                </a:solidFill>
              </a:rPr>
              <a:t>Transcarceration:</a:t>
            </a:r>
          </a:p>
          <a:p>
            <a:pPr marL="285750" indent="-285750">
              <a:buFont typeface="Arial" panose="020B0604020202020204" pitchFamily="34" charset="0"/>
              <a:buChar char="•"/>
            </a:pPr>
            <a:r>
              <a:rPr lang="en-GB" dirty="0" smtClean="0"/>
              <a:t>Trend towards Transcarceration = idea that individuals become locked into a cycle of control – by always coming in and out of prison. For example, might be brought up in care, then sent to young offenders’ institution, then adult prisons and then mental hospitals in between.</a:t>
            </a:r>
          </a:p>
          <a:p>
            <a:r>
              <a:rPr lang="en-GB" b="1" u="sng" dirty="0" smtClean="0">
                <a:solidFill>
                  <a:srgbClr val="002060"/>
                </a:solidFill>
              </a:rPr>
              <a:t>Alternatives to prison:</a:t>
            </a:r>
          </a:p>
          <a:p>
            <a:pPr marL="285750" indent="-285750">
              <a:buFont typeface="Arial" panose="020B0604020202020204" pitchFamily="34" charset="0"/>
              <a:buChar char="•"/>
            </a:pPr>
            <a:r>
              <a:rPr lang="en-GB" dirty="0" smtClean="0"/>
              <a:t>In the past – division was used to separate children from crime.</a:t>
            </a:r>
          </a:p>
          <a:p>
            <a:pPr marL="285750" indent="-285750">
              <a:buFont typeface="Arial" panose="020B0604020202020204" pitchFamily="34" charset="0"/>
              <a:buChar char="•"/>
            </a:pPr>
            <a:r>
              <a:rPr lang="en-GB" dirty="0" smtClean="0"/>
              <a:t>Now, there are community based controls = curfews, community service, tagging and ASBO’s.</a:t>
            </a:r>
          </a:p>
          <a:p>
            <a:pPr marL="285750" indent="-285750">
              <a:buFont typeface="Arial" panose="020B0604020202020204" pitchFamily="34" charset="0"/>
              <a:buChar char="•"/>
            </a:pPr>
            <a:r>
              <a:rPr lang="en-GB" dirty="0" smtClean="0"/>
              <a:t>Cohen argues these are forms of community control.</a:t>
            </a:r>
            <a:endParaRPr lang="en-GB" dirty="0"/>
          </a:p>
        </p:txBody>
      </p:sp>
    </p:spTree>
    <p:extLst>
      <p:ext uri="{BB962C8B-B14F-4D97-AF65-F5344CB8AC3E}">
        <p14:creationId xmlns:p14="http://schemas.microsoft.com/office/powerpoint/2010/main" val="392013923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46916"/>
            <a:ext cx="10515600" cy="341457"/>
          </a:xfrm>
        </p:spPr>
        <p:txBody>
          <a:bodyPr>
            <a:normAutofit fontScale="90000"/>
          </a:bodyPr>
          <a:lstStyle/>
          <a:p>
            <a:pPr algn="ctr"/>
            <a:r>
              <a:rPr lang="en-GB" sz="4000" b="1" u="sng" dirty="0" smtClean="0">
                <a:solidFill>
                  <a:srgbClr val="FF0000"/>
                </a:solidFill>
              </a:rPr>
              <a:t>THE VICTIMS OF CRIME:</a:t>
            </a:r>
            <a:endParaRPr lang="en-GB" sz="4000" b="1" u="sng" dirty="0">
              <a:solidFill>
                <a:srgbClr val="FF0000"/>
              </a:solidFill>
            </a:endParaRPr>
          </a:p>
        </p:txBody>
      </p:sp>
      <p:sp>
        <p:nvSpPr>
          <p:cNvPr id="3" name="Text Placeholder 2"/>
          <p:cNvSpPr>
            <a:spLocks noGrp="1"/>
          </p:cNvSpPr>
          <p:nvPr>
            <p:ph type="body" idx="1"/>
          </p:nvPr>
        </p:nvSpPr>
        <p:spPr>
          <a:xfrm>
            <a:off x="197427" y="1402950"/>
            <a:ext cx="5157787" cy="330990"/>
          </a:xfrm>
        </p:spPr>
        <p:txBody>
          <a:bodyPr>
            <a:noAutofit/>
          </a:bodyPr>
          <a:lstStyle/>
          <a:p>
            <a:r>
              <a:rPr lang="en-GB" sz="2000" u="sng" dirty="0" smtClean="0">
                <a:solidFill>
                  <a:srgbClr val="002060"/>
                </a:solidFill>
              </a:rPr>
              <a:t>POSITIVIST VICTIMOLOGY:</a:t>
            </a:r>
            <a:endParaRPr lang="en-GB" sz="2000" u="sng" dirty="0">
              <a:solidFill>
                <a:srgbClr val="002060"/>
              </a:solidFill>
            </a:endParaRPr>
          </a:p>
        </p:txBody>
      </p:sp>
      <p:sp>
        <p:nvSpPr>
          <p:cNvPr id="4" name="Content Placeholder 3"/>
          <p:cNvSpPr>
            <a:spLocks noGrp="1"/>
          </p:cNvSpPr>
          <p:nvPr>
            <p:ph sz="half" idx="2"/>
          </p:nvPr>
        </p:nvSpPr>
        <p:spPr>
          <a:xfrm>
            <a:off x="197427" y="1729770"/>
            <a:ext cx="5974773" cy="4935085"/>
          </a:xfrm>
        </p:spPr>
        <p:txBody>
          <a:bodyPr>
            <a:normAutofit fontScale="47500" lnSpcReduction="20000"/>
          </a:bodyPr>
          <a:lstStyle/>
          <a:p>
            <a:pPr fontAlgn="base"/>
            <a:r>
              <a:rPr lang="en-GB" sz="3100" b="1" dirty="0"/>
              <a:t>Miers (1989)</a:t>
            </a:r>
            <a:r>
              <a:rPr lang="en-GB" sz="3100" dirty="0"/>
              <a:t> says that positivist victimology has three </a:t>
            </a:r>
            <a:r>
              <a:rPr lang="en-GB" sz="3100" dirty="0" smtClean="0"/>
              <a:t>parts:</a:t>
            </a:r>
            <a:endParaRPr lang="en-GB" sz="3100" dirty="0"/>
          </a:p>
          <a:p>
            <a:pPr marL="0" indent="0" fontAlgn="base">
              <a:buNone/>
            </a:pPr>
            <a:r>
              <a:rPr lang="en-GB" sz="3100" dirty="0" smtClean="0"/>
              <a:t>1. It aims </a:t>
            </a:r>
            <a:r>
              <a:rPr lang="en-GB" sz="3100" dirty="0"/>
              <a:t>to identify factors that produce patterns in victimisation, and factors which make people more prone to be victims</a:t>
            </a:r>
          </a:p>
          <a:p>
            <a:pPr marL="0" indent="0" fontAlgn="base">
              <a:buNone/>
            </a:pPr>
            <a:r>
              <a:rPr lang="en-GB" sz="3100" dirty="0" smtClean="0"/>
              <a:t>2. focuses </a:t>
            </a:r>
            <a:r>
              <a:rPr lang="en-GB" sz="3100" dirty="0"/>
              <a:t>on interpersonal crimes of violence</a:t>
            </a:r>
          </a:p>
          <a:p>
            <a:pPr marL="0" indent="0" fontAlgn="base">
              <a:buNone/>
            </a:pPr>
            <a:r>
              <a:rPr lang="en-GB" sz="3100" dirty="0" smtClean="0"/>
              <a:t>3. It aims </a:t>
            </a:r>
            <a:r>
              <a:rPr lang="en-GB" sz="3100" dirty="0"/>
              <a:t>to identify victims which have contributed to their own victimisation</a:t>
            </a:r>
          </a:p>
          <a:p>
            <a:pPr fontAlgn="base"/>
            <a:r>
              <a:rPr lang="en-GB" sz="3100" dirty="0"/>
              <a:t>Victim </a:t>
            </a:r>
            <a:r>
              <a:rPr lang="en-GB" sz="3100" dirty="0" smtClean="0"/>
              <a:t>proneness =</a:t>
            </a:r>
            <a:r>
              <a:rPr lang="en-GB" sz="3100" dirty="0"/>
              <a:t> is the idea that characteristics of someone makes them more likely to be a victim than other people </a:t>
            </a:r>
            <a:r>
              <a:rPr lang="en-GB" sz="3100" dirty="0" err="1"/>
              <a:t>e.g</a:t>
            </a:r>
            <a:r>
              <a:rPr lang="en-GB" sz="3100" dirty="0"/>
              <a:t> being less intelligent. </a:t>
            </a:r>
            <a:r>
              <a:rPr lang="en-GB" sz="3100" b="1" dirty="0"/>
              <a:t>Hans von Hentig (1948)</a:t>
            </a:r>
            <a:r>
              <a:rPr lang="en-GB" sz="3100" dirty="0"/>
              <a:t> identified factors that make someone a victim: female, elderly or mental abnormal.</a:t>
            </a:r>
          </a:p>
          <a:p>
            <a:pPr fontAlgn="base"/>
            <a:r>
              <a:rPr lang="en-GB" sz="3100" dirty="0"/>
              <a:t>Victim precipitation is the idea that the victim contributes to them becoming a victim. </a:t>
            </a:r>
            <a:r>
              <a:rPr lang="en-GB" sz="3100" b="1" dirty="0"/>
              <a:t>Wolfgang’s (1958)</a:t>
            </a:r>
            <a:r>
              <a:rPr lang="en-GB" sz="3100" dirty="0"/>
              <a:t> study of 588 homicides found that 28% involved the victim triggering the events leading to death</a:t>
            </a:r>
            <a:r>
              <a:rPr lang="en-GB" sz="3100" dirty="0" smtClean="0"/>
              <a:t>.</a:t>
            </a:r>
          </a:p>
          <a:p>
            <a:pPr marL="0" indent="0" fontAlgn="base">
              <a:buNone/>
            </a:pPr>
            <a:r>
              <a:rPr lang="en-GB" sz="3100" b="1" u="sng" dirty="0" smtClean="0"/>
              <a:t>Criticism</a:t>
            </a:r>
            <a:r>
              <a:rPr lang="en-GB" sz="3100" dirty="0" smtClean="0"/>
              <a:t>: </a:t>
            </a:r>
            <a:endParaRPr lang="en-GB" sz="3100" dirty="0"/>
          </a:p>
          <a:p>
            <a:pPr fontAlgn="base"/>
            <a:r>
              <a:rPr lang="en-GB" sz="3100" dirty="0" smtClean="0"/>
              <a:t>However, that is Victim </a:t>
            </a:r>
            <a:r>
              <a:rPr lang="en-GB" sz="3100" dirty="0"/>
              <a:t>blaming, its almost saying its the victims own fault for being a victim.</a:t>
            </a:r>
            <a:r>
              <a:rPr lang="en-GB" sz="3100" b="1" dirty="0"/>
              <a:t> Amir’s (1971)</a:t>
            </a:r>
            <a:r>
              <a:rPr lang="en-GB" sz="3100" dirty="0"/>
              <a:t> claim that 1/5 rapes are victim precipitated is not very different from saying that the victims asked for </a:t>
            </a:r>
            <a:r>
              <a:rPr lang="en-GB" sz="3100" dirty="0" smtClean="0"/>
              <a:t>it.</a:t>
            </a:r>
            <a:endParaRPr lang="en-GB" sz="3100" dirty="0"/>
          </a:p>
          <a:p>
            <a:pPr fontAlgn="base"/>
            <a:r>
              <a:rPr lang="en-GB" sz="3100" dirty="0" smtClean="0"/>
              <a:t>Ignores </a:t>
            </a:r>
            <a:r>
              <a:rPr lang="en-GB" sz="3100" dirty="0"/>
              <a:t>wider structural factors influencing victimisation like patriarchy or poverty</a:t>
            </a:r>
          </a:p>
          <a:p>
            <a:pPr fontAlgn="base"/>
            <a:r>
              <a:rPr lang="en-GB" sz="3100" dirty="0" smtClean="0"/>
              <a:t>Ignored </a:t>
            </a:r>
            <a:r>
              <a:rPr lang="en-GB" sz="3100" dirty="0"/>
              <a:t>crimes where even the victim </a:t>
            </a:r>
            <a:r>
              <a:rPr lang="en-GB" sz="3100" dirty="0" smtClean="0"/>
              <a:t>doesn't </a:t>
            </a:r>
            <a:r>
              <a:rPr lang="en-GB" sz="3100" dirty="0"/>
              <a:t>know it’s a victim, like environmental or corporate crimes</a:t>
            </a:r>
          </a:p>
          <a:p>
            <a:endParaRPr lang="en-GB" dirty="0"/>
          </a:p>
        </p:txBody>
      </p:sp>
      <p:sp>
        <p:nvSpPr>
          <p:cNvPr id="5" name="Text Placeholder 4"/>
          <p:cNvSpPr>
            <a:spLocks noGrp="1"/>
          </p:cNvSpPr>
          <p:nvPr>
            <p:ph type="body" sz="quarter" idx="3"/>
          </p:nvPr>
        </p:nvSpPr>
        <p:spPr>
          <a:xfrm>
            <a:off x="6097588" y="1432475"/>
            <a:ext cx="5183188" cy="325436"/>
          </a:xfrm>
        </p:spPr>
        <p:txBody>
          <a:bodyPr>
            <a:noAutofit/>
          </a:bodyPr>
          <a:lstStyle/>
          <a:p>
            <a:r>
              <a:rPr lang="en-GB" sz="2000" u="sng" dirty="0" smtClean="0">
                <a:solidFill>
                  <a:srgbClr val="002060"/>
                </a:solidFill>
              </a:rPr>
              <a:t>CRITICAL VICTIMOLOGY</a:t>
            </a:r>
            <a:endParaRPr lang="en-GB" sz="2000" u="sng" dirty="0">
              <a:solidFill>
                <a:srgbClr val="002060"/>
              </a:solidFill>
            </a:endParaRPr>
          </a:p>
        </p:txBody>
      </p:sp>
      <p:sp>
        <p:nvSpPr>
          <p:cNvPr id="6" name="Content Placeholder 5"/>
          <p:cNvSpPr>
            <a:spLocks noGrp="1"/>
          </p:cNvSpPr>
          <p:nvPr>
            <p:ph sz="quarter" idx="4"/>
          </p:nvPr>
        </p:nvSpPr>
        <p:spPr>
          <a:xfrm>
            <a:off x="6172200" y="1729770"/>
            <a:ext cx="5818909" cy="4914907"/>
          </a:xfrm>
        </p:spPr>
        <p:txBody>
          <a:bodyPr>
            <a:normAutofit fontScale="55000" lnSpcReduction="20000"/>
          </a:bodyPr>
          <a:lstStyle/>
          <a:p>
            <a:pPr fontAlgn="base"/>
            <a:r>
              <a:rPr lang="en-GB" sz="2900" dirty="0" smtClean="0"/>
              <a:t>Based on conflict theories such as Marxism and Feminism  - focuses on 2 elements:</a:t>
            </a:r>
          </a:p>
          <a:p>
            <a:pPr marL="0" indent="0" fontAlgn="base">
              <a:buNone/>
            </a:pPr>
            <a:r>
              <a:rPr lang="en-GB" sz="2900" b="1" dirty="0" smtClean="0"/>
              <a:t>1. Structural factors = </a:t>
            </a:r>
            <a:r>
              <a:rPr lang="en-GB" sz="2900" dirty="0" smtClean="0"/>
              <a:t>patriarchy and poverty, which place the powerless groups such as women and the poor at great risk of victimisation.</a:t>
            </a:r>
            <a:r>
              <a:rPr lang="en-GB" sz="2900" dirty="0"/>
              <a:t> The victims like woman and the poor are victims because of wider structural factors like patriarchy and poverty. </a:t>
            </a:r>
            <a:endParaRPr lang="en-GB" sz="2900" dirty="0" smtClean="0"/>
          </a:p>
          <a:p>
            <a:pPr marL="0" indent="0" fontAlgn="base">
              <a:buNone/>
            </a:pPr>
            <a:r>
              <a:rPr lang="en-GB" sz="2900" b="1" dirty="0" smtClean="0"/>
              <a:t>2. The state’s power to apply or deny the label or victim = </a:t>
            </a:r>
            <a:r>
              <a:rPr lang="en-GB" sz="2900" dirty="0" smtClean="0"/>
              <a:t>victim is a social construct, same as ‘crime’ and ‘</a:t>
            </a:r>
            <a:r>
              <a:rPr lang="en-GB" sz="2900" dirty="0" err="1" smtClean="0"/>
              <a:t>criminal’.The</a:t>
            </a:r>
            <a:r>
              <a:rPr lang="en-GB" sz="2900" dirty="0" smtClean="0"/>
              <a:t> </a:t>
            </a:r>
            <a:r>
              <a:rPr lang="en-GB" sz="2900" dirty="0"/>
              <a:t>CJS </a:t>
            </a:r>
            <a:r>
              <a:rPr lang="en-GB" sz="2900" dirty="0" smtClean="0"/>
              <a:t>(criminal justice system) applies </a:t>
            </a:r>
            <a:r>
              <a:rPr lang="en-GB" sz="2900" dirty="0"/>
              <a:t>labels of victim to some and not others. </a:t>
            </a:r>
            <a:r>
              <a:rPr lang="en-GB" sz="2900" dirty="0" smtClean="0"/>
              <a:t>For </a:t>
            </a:r>
            <a:r>
              <a:rPr lang="en-GB" sz="2900" dirty="0"/>
              <a:t>example if police fail to press charges on a man accused of domestic abuse then the woman is no longer a victim even if she is</a:t>
            </a:r>
            <a:r>
              <a:rPr lang="en-GB" sz="2900" dirty="0" smtClean="0"/>
              <a:t>.</a:t>
            </a:r>
          </a:p>
          <a:p>
            <a:pPr fontAlgn="base"/>
            <a:r>
              <a:rPr lang="en-GB" sz="2900" b="1" dirty="0" smtClean="0"/>
              <a:t>Tombs </a:t>
            </a:r>
            <a:r>
              <a:rPr lang="en-GB" sz="2900" b="1" dirty="0"/>
              <a:t>and Whyte (2007)</a:t>
            </a:r>
            <a:r>
              <a:rPr lang="en-GB" sz="2900" dirty="0"/>
              <a:t> shows that when employers violate the law and it leads the death the victim is called ‘accident prone’ rather than a victim</a:t>
            </a:r>
            <a:r>
              <a:rPr lang="en-GB" sz="2900" dirty="0" smtClean="0"/>
              <a:t>.</a:t>
            </a:r>
          </a:p>
          <a:p>
            <a:pPr fontAlgn="base"/>
            <a:r>
              <a:rPr lang="en-GB" sz="2900" dirty="0" smtClean="0"/>
              <a:t>In hierarchy of victimisation shows that the powerless tend to be victimised, but the state do nothing.</a:t>
            </a:r>
          </a:p>
          <a:p>
            <a:pPr marL="0" indent="0" fontAlgn="base">
              <a:buNone/>
            </a:pPr>
            <a:r>
              <a:rPr lang="en-GB" sz="2900" b="1" u="sng" dirty="0" smtClean="0"/>
              <a:t>Criticisms: </a:t>
            </a:r>
            <a:endParaRPr lang="en-GB" sz="2900" b="1" u="sng" dirty="0"/>
          </a:p>
          <a:p>
            <a:pPr fontAlgn="base"/>
            <a:r>
              <a:rPr lang="en-GB" sz="2900" dirty="0" smtClean="0"/>
              <a:t>Ignores </a:t>
            </a:r>
            <a:r>
              <a:rPr lang="en-GB" sz="2900" dirty="0"/>
              <a:t>whether the victim brought it on themselves </a:t>
            </a:r>
            <a:r>
              <a:rPr lang="en-GB" sz="2900" dirty="0" err="1"/>
              <a:t>e.g</a:t>
            </a:r>
            <a:r>
              <a:rPr lang="en-GB" sz="2900" dirty="0"/>
              <a:t> leaving their doors and windows unlocked at home when they go out </a:t>
            </a:r>
            <a:r>
              <a:rPr lang="en-GB" sz="2900" dirty="0" err="1"/>
              <a:t>ect</a:t>
            </a:r>
            <a:endParaRPr lang="en-GB" sz="2900" dirty="0"/>
          </a:p>
          <a:p>
            <a:pPr fontAlgn="base"/>
            <a:r>
              <a:rPr lang="en-GB" sz="2900" dirty="0"/>
              <a:t>H</a:t>
            </a:r>
            <a:r>
              <a:rPr lang="en-GB" sz="2900" dirty="0" smtClean="0"/>
              <a:t>ighlights </a:t>
            </a:r>
            <a:r>
              <a:rPr lang="en-GB" sz="2900" dirty="0"/>
              <a:t>how the label of victim is given by the powerful at the benefit of the powerful.</a:t>
            </a:r>
          </a:p>
          <a:p>
            <a:endParaRPr lang="en-GB" dirty="0"/>
          </a:p>
        </p:txBody>
      </p:sp>
      <p:sp>
        <p:nvSpPr>
          <p:cNvPr id="7" name="TextBox 6"/>
          <p:cNvSpPr txBox="1"/>
          <p:nvPr/>
        </p:nvSpPr>
        <p:spPr>
          <a:xfrm>
            <a:off x="249381" y="586819"/>
            <a:ext cx="11617036" cy="738664"/>
          </a:xfrm>
          <a:prstGeom prst="rect">
            <a:avLst/>
          </a:prstGeom>
          <a:noFill/>
          <a:ln w="28575">
            <a:solidFill>
              <a:schemeClr val="tx1"/>
            </a:solidFill>
          </a:ln>
        </p:spPr>
        <p:txBody>
          <a:bodyPr wrap="square" rtlCol="0">
            <a:spAutoFit/>
          </a:bodyPr>
          <a:lstStyle/>
          <a:p>
            <a:pPr marL="285750" indent="-285750">
              <a:buFont typeface="Arial" panose="020B0604020202020204" pitchFamily="34" charset="0"/>
              <a:buChar char="•"/>
            </a:pPr>
            <a:r>
              <a:rPr lang="en-GB" sz="1400" b="1" dirty="0" smtClean="0"/>
              <a:t>Christie (1986) </a:t>
            </a:r>
            <a:r>
              <a:rPr lang="en-GB" sz="1400" dirty="0" smtClean="0"/>
              <a:t>defines a victim as socially constructed – the media has an ‘ideal victim’ = favoured by the media, public and criminal justice system, as weak, innocent and blameless, such as a small child or old woman (who is a target of a stranger’s attack).</a:t>
            </a:r>
          </a:p>
          <a:p>
            <a:pPr marL="285750" indent="-285750">
              <a:buFont typeface="Arial" panose="020B0604020202020204" pitchFamily="34" charset="0"/>
              <a:buChar char="•"/>
            </a:pPr>
            <a:r>
              <a:rPr lang="en-GB" sz="1400" dirty="0" smtClean="0"/>
              <a:t>Important to study victims because they play essential role – study of victims (victimology) </a:t>
            </a:r>
            <a:endParaRPr lang="en-GB" sz="1400" dirty="0"/>
          </a:p>
        </p:txBody>
      </p:sp>
    </p:spTree>
    <p:extLst>
      <p:ext uri="{BB962C8B-B14F-4D97-AF65-F5344CB8AC3E}">
        <p14:creationId xmlns:p14="http://schemas.microsoft.com/office/powerpoint/2010/main" val="105860867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2"/>
          </p:nvPr>
        </p:nvSpPr>
        <p:spPr>
          <a:xfrm>
            <a:off x="374073" y="719526"/>
            <a:ext cx="5455227" cy="4556521"/>
          </a:xfrm>
        </p:spPr>
        <p:txBody>
          <a:bodyPr>
            <a:noAutofit/>
          </a:bodyPr>
          <a:lstStyle/>
          <a:p>
            <a:pPr fontAlgn="base"/>
            <a:r>
              <a:rPr lang="en-GB" sz="1600" dirty="0"/>
              <a:t>The chance of becoming a victim is significantly affected by group divides like class, age, gender and ethnicity.</a:t>
            </a:r>
          </a:p>
          <a:p>
            <a:pPr fontAlgn="base"/>
            <a:r>
              <a:rPr lang="en-GB" sz="1600" b="1" dirty="0"/>
              <a:t>Class</a:t>
            </a:r>
            <a:r>
              <a:rPr lang="en-GB" sz="1600" dirty="0"/>
              <a:t>: the poor are likely to be victims, as there is a huge concentration of crime in poor areas with high unemployment</a:t>
            </a:r>
          </a:p>
          <a:p>
            <a:pPr fontAlgn="base"/>
            <a:r>
              <a:rPr lang="en-GB" sz="1600" b="1" dirty="0"/>
              <a:t>Age</a:t>
            </a:r>
            <a:r>
              <a:rPr lang="en-GB" sz="1600" dirty="0"/>
              <a:t>: the young are more likely to be assaulted and face sexual harassment, theft and abuse at home</a:t>
            </a:r>
          </a:p>
          <a:p>
            <a:pPr fontAlgn="base"/>
            <a:r>
              <a:rPr lang="en-GB" sz="1600" b="1" dirty="0"/>
              <a:t>Ethnicity</a:t>
            </a:r>
            <a:r>
              <a:rPr lang="en-GB" sz="1600" dirty="0"/>
              <a:t>: minority groups are more at risk than whites of being victims of racially motivated offences</a:t>
            </a:r>
          </a:p>
          <a:p>
            <a:pPr fontAlgn="base"/>
            <a:r>
              <a:rPr lang="en-GB" sz="1600" b="1" dirty="0"/>
              <a:t>Gender</a:t>
            </a:r>
            <a:r>
              <a:rPr lang="en-GB" sz="1600" dirty="0"/>
              <a:t>: men are at greater risk of violent attacks, women are more likely to be victims of sexual or domestic abuse, stalking and harassment</a:t>
            </a:r>
            <a:r>
              <a:rPr lang="en-GB" sz="1600" dirty="0" smtClean="0"/>
              <a:t>.</a:t>
            </a:r>
            <a:endParaRPr lang="en-GB" sz="1600" dirty="0"/>
          </a:p>
          <a:p>
            <a:pPr fontAlgn="base"/>
            <a:r>
              <a:rPr lang="en-GB" sz="1600" b="1" dirty="0" smtClean="0"/>
              <a:t>Repeat </a:t>
            </a:r>
            <a:r>
              <a:rPr lang="en-GB" sz="1600" b="1" dirty="0"/>
              <a:t>victimisation</a:t>
            </a:r>
            <a:r>
              <a:rPr lang="en-GB" sz="1600" dirty="0"/>
              <a:t>: only 4% of the population of victims of 44% of all crime. According to the BSC around 60% of the population hadn’t been victims of any crime in a given </a:t>
            </a:r>
            <a:r>
              <a:rPr lang="en-GB" sz="1600" dirty="0" smtClean="0"/>
              <a:t>year</a:t>
            </a:r>
            <a:endParaRPr lang="en-GB" sz="1600" dirty="0"/>
          </a:p>
        </p:txBody>
      </p:sp>
      <p:sp>
        <p:nvSpPr>
          <p:cNvPr id="7" name="Text Placeholder 6"/>
          <p:cNvSpPr>
            <a:spLocks noGrp="1"/>
          </p:cNvSpPr>
          <p:nvPr>
            <p:ph type="body" sz="quarter" idx="3"/>
          </p:nvPr>
        </p:nvSpPr>
        <p:spPr>
          <a:xfrm>
            <a:off x="6018359" y="301124"/>
            <a:ext cx="5168899" cy="432087"/>
          </a:xfrm>
        </p:spPr>
        <p:txBody>
          <a:bodyPr>
            <a:normAutofit/>
          </a:bodyPr>
          <a:lstStyle/>
          <a:p>
            <a:r>
              <a:rPr lang="en-GB" u="sng" dirty="0" smtClean="0">
                <a:solidFill>
                  <a:srgbClr val="002060"/>
                </a:solidFill>
              </a:rPr>
              <a:t>THE IMPACT OF VICTIMISATION:</a:t>
            </a:r>
            <a:endParaRPr lang="en-GB" u="sng" dirty="0">
              <a:solidFill>
                <a:srgbClr val="002060"/>
              </a:solidFill>
            </a:endParaRPr>
          </a:p>
        </p:txBody>
      </p:sp>
      <p:sp>
        <p:nvSpPr>
          <p:cNvPr id="8" name="Content Placeholder 7"/>
          <p:cNvSpPr>
            <a:spLocks noGrp="1"/>
          </p:cNvSpPr>
          <p:nvPr>
            <p:ph sz="quarter" idx="4"/>
          </p:nvPr>
        </p:nvSpPr>
        <p:spPr>
          <a:xfrm>
            <a:off x="6018359" y="733211"/>
            <a:ext cx="5879232" cy="5393003"/>
          </a:xfrm>
        </p:spPr>
        <p:txBody>
          <a:bodyPr>
            <a:normAutofit/>
          </a:bodyPr>
          <a:lstStyle/>
          <a:p>
            <a:r>
              <a:rPr lang="en-GB" sz="1600" smtClean="0"/>
              <a:t>Crime can have some bad effects, insecurity, increased security-consciousness, and issues with social functioning.</a:t>
            </a:r>
          </a:p>
          <a:p>
            <a:r>
              <a:rPr lang="en-GB" sz="1600" smtClean="0"/>
              <a:t>It also has indirect victims like friends and family – traumatic events may result in victims having terrible dreams or fears within their own home.</a:t>
            </a:r>
          </a:p>
          <a:p>
            <a:r>
              <a:rPr lang="en-GB" sz="1600" smtClean="0"/>
              <a:t>Hate crimes don’t just affect individuals but whole communities. Secondary victimisation, being a victim as well as impact from the crime. For example and rape victims. Secondary victimisation: in addition to crimes itself, individuals may suffer further victimisation – e.g. rape, women having their cases not treated well.</a:t>
            </a:r>
          </a:p>
          <a:p>
            <a:r>
              <a:rPr lang="en-GB" sz="1600" smtClean="0"/>
              <a:t>Fear of victimisation: Crime creates a fear of crime, e.g woman afraid to go out at night, when in reality, men are more likely to be attacked.</a:t>
            </a:r>
          </a:p>
          <a:p>
            <a:endParaRPr lang="en-GB" dirty="0" smtClean="0"/>
          </a:p>
        </p:txBody>
      </p:sp>
      <p:sp>
        <p:nvSpPr>
          <p:cNvPr id="9" name="Text Placeholder 6"/>
          <p:cNvSpPr>
            <a:spLocks noGrp="1"/>
          </p:cNvSpPr>
          <p:nvPr>
            <p:ph type="body" sz="quarter" idx="3"/>
          </p:nvPr>
        </p:nvSpPr>
        <p:spPr>
          <a:xfrm>
            <a:off x="374073" y="411306"/>
            <a:ext cx="5216236" cy="321905"/>
          </a:xfrm>
        </p:spPr>
        <p:txBody>
          <a:bodyPr>
            <a:noAutofit/>
          </a:bodyPr>
          <a:lstStyle/>
          <a:p>
            <a:r>
              <a:rPr lang="en-GB" u="sng" dirty="0" smtClean="0">
                <a:solidFill>
                  <a:srgbClr val="002060"/>
                </a:solidFill>
              </a:rPr>
              <a:t>PATTERNS OF VICTIMISATION:</a:t>
            </a:r>
            <a:endParaRPr lang="en-GB" u="sng" dirty="0">
              <a:solidFill>
                <a:srgbClr val="002060"/>
              </a:solidFill>
            </a:endParaRPr>
          </a:p>
        </p:txBody>
      </p:sp>
      <p:sp>
        <p:nvSpPr>
          <p:cNvPr id="2" name="TextBox 1"/>
          <p:cNvSpPr txBox="1"/>
          <p:nvPr/>
        </p:nvSpPr>
        <p:spPr>
          <a:xfrm>
            <a:off x="374073" y="4923304"/>
            <a:ext cx="11665618" cy="1569660"/>
          </a:xfrm>
          <a:prstGeom prst="rect">
            <a:avLst/>
          </a:prstGeom>
          <a:noFill/>
          <a:ln w="38100">
            <a:solidFill>
              <a:schemeClr val="tx1"/>
            </a:solidFill>
          </a:ln>
        </p:spPr>
        <p:txBody>
          <a:bodyPr wrap="square" numCol="2" rtlCol="0">
            <a:spAutoFit/>
          </a:bodyPr>
          <a:lstStyle/>
          <a:p>
            <a:r>
              <a:rPr lang="en-GB" sz="1600" b="1" u="sng" dirty="0" smtClean="0"/>
              <a:t>Topic Summary: </a:t>
            </a:r>
          </a:p>
          <a:p>
            <a:pPr marL="285750" indent="-285750">
              <a:buFont typeface="Arial" panose="020B0604020202020204" pitchFamily="34" charset="0"/>
              <a:buChar char="•"/>
            </a:pPr>
            <a:r>
              <a:rPr lang="en-GB" sz="1600" dirty="0" smtClean="0"/>
              <a:t>Situational crime prevention – focuses on reducing crime.</a:t>
            </a:r>
          </a:p>
          <a:p>
            <a:pPr marL="285750" indent="-285750">
              <a:buFont typeface="Arial" panose="020B0604020202020204" pitchFamily="34" charset="0"/>
              <a:buChar char="•"/>
            </a:pPr>
            <a:r>
              <a:rPr lang="en-GB" sz="1600" dirty="0" smtClean="0"/>
              <a:t>Environmental crime prevention – focuses on ‘broken windows’</a:t>
            </a:r>
          </a:p>
          <a:p>
            <a:pPr marL="285750" indent="-285750">
              <a:buFont typeface="Arial" panose="020B0604020202020204" pitchFamily="34" charset="0"/>
              <a:buChar char="•"/>
            </a:pPr>
            <a:r>
              <a:rPr lang="en-GB" sz="1600" dirty="0" smtClean="0"/>
              <a:t>Social and community prevention – attempt to tackle the root of crime.</a:t>
            </a:r>
          </a:p>
          <a:p>
            <a:pPr marL="285750" indent="-285750">
              <a:buFont typeface="Arial" panose="020B0604020202020204" pitchFamily="34" charset="0"/>
              <a:buChar char="•"/>
            </a:pPr>
            <a:r>
              <a:rPr lang="en-GB" sz="1600" dirty="0" smtClean="0"/>
              <a:t>Foucault – surveillance control.</a:t>
            </a:r>
          </a:p>
          <a:p>
            <a:pPr marL="285750" indent="-285750">
              <a:buFont typeface="Arial" panose="020B0604020202020204" pitchFamily="34" charset="0"/>
              <a:buChar char="•"/>
            </a:pPr>
            <a:r>
              <a:rPr lang="en-GB" sz="1600" dirty="0" smtClean="0"/>
              <a:t>Functionalists – punishment and social solidarity.</a:t>
            </a:r>
          </a:p>
          <a:p>
            <a:pPr marL="285750" indent="-285750">
              <a:buFont typeface="Arial" panose="020B0604020202020204" pitchFamily="34" charset="0"/>
              <a:buChar char="•"/>
            </a:pPr>
            <a:r>
              <a:rPr lang="en-GB" sz="1600" dirty="0" smtClean="0"/>
              <a:t>Marxists – helps keep the status quo for capitalist class.</a:t>
            </a:r>
          </a:p>
          <a:p>
            <a:pPr marL="285750" indent="-285750">
              <a:buFont typeface="Arial" panose="020B0604020202020204" pitchFamily="34" charset="0"/>
              <a:buChar char="•"/>
            </a:pPr>
            <a:r>
              <a:rPr lang="en-GB" sz="1600" dirty="0" smtClean="0"/>
              <a:t>Positivists victimology – victims proneness or precipitation.</a:t>
            </a:r>
          </a:p>
          <a:p>
            <a:pPr marL="285750" indent="-285750">
              <a:buFont typeface="Arial" panose="020B0604020202020204" pitchFamily="34" charset="0"/>
              <a:buChar char="•"/>
            </a:pPr>
            <a:r>
              <a:rPr lang="en-GB" sz="1600" dirty="0" smtClean="0"/>
              <a:t>Critical victimology – addresses structural factors.</a:t>
            </a:r>
          </a:p>
          <a:p>
            <a:endParaRPr lang="en-GB" dirty="0"/>
          </a:p>
        </p:txBody>
      </p:sp>
    </p:spTree>
    <p:extLst>
      <p:ext uri="{BB962C8B-B14F-4D97-AF65-F5344CB8AC3E}">
        <p14:creationId xmlns:p14="http://schemas.microsoft.com/office/powerpoint/2010/main" val="123373598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210" y="244549"/>
            <a:ext cx="3917856" cy="255181"/>
          </a:xfrm>
        </p:spPr>
        <p:txBody>
          <a:bodyPr>
            <a:normAutofit fontScale="90000"/>
          </a:bodyPr>
          <a:lstStyle/>
          <a:p>
            <a:r>
              <a:rPr lang="en-GB" b="1" u="sng" dirty="0" smtClean="0">
                <a:solidFill>
                  <a:srgbClr val="FF0000"/>
                </a:solidFill>
              </a:rPr>
              <a:t>EXAM PLANNING:</a:t>
            </a:r>
            <a:endParaRPr lang="en-GB" b="1" u="sng" dirty="0">
              <a:solidFill>
                <a:srgbClr val="FF0000"/>
              </a:solidFill>
            </a:endParaRPr>
          </a:p>
        </p:txBody>
      </p:sp>
      <p:sp>
        <p:nvSpPr>
          <p:cNvPr id="3" name="Content Placeholder 2"/>
          <p:cNvSpPr>
            <a:spLocks noGrp="1"/>
          </p:cNvSpPr>
          <p:nvPr>
            <p:ph idx="1"/>
          </p:nvPr>
        </p:nvSpPr>
        <p:spPr>
          <a:xfrm>
            <a:off x="218209" y="664536"/>
            <a:ext cx="11783290" cy="5974773"/>
          </a:xfrm>
        </p:spPr>
        <p:txBody>
          <a:bodyPr>
            <a:normAutofit/>
          </a:bodyPr>
          <a:lstStyle/>
          <a:p>
            <a:pPr marL="0" indent="0">
              <a:buNone/>
            </a:pPr>
            <a:r>
              <a:rPr lang="en-GB" sz="1800" b="1" u="sng" dirty="0" smtClean="0"/>
              <a:t>Outline 2 features of critical victimology – 4 marks.</a:t>
            </a:r>
          </a:p>
          <a:p>
            <a:pPr marL="0" indent="0">
              <a:buNone/>
            </a:pPr>
            <a:endParaRPr lang="en-GB" sz="1800" b="1" u="sng" dirty="0"/>
          </a:p>
          <a:p>
            <a:pPr marL="0" indent="0">
              <a:buNone/>
            </a:pPr>
            <a:endParaRPr lang="en-GB" sz="1800" dirty="0"/>
          </a:p>
          <a:p>
            <a:pPr marL="0" indent="0">
              <a:buNone/>
            </a:pPr>
            <a:r>
              <a:rPr lang="en-GB" sz="1800" b="1" u="sng" dirty="0" smtClean="0"/>
              <a:t>Applying material from Item A, analyse two function of punishment – 10 marks.</a:t>
            </a:r>
          </a:p>
          <a:p>
            <a:pPr marL="0" indent="0">
              <a:buNone/>
            </a:pPr>
            <a:endParaRPr lang="en-GB" sz="6400" dirty="0" smtClean="0"/>
          </a:p>
          <a:p>
            <a:pPr marL="0" indent="0">
              <a:buNone/>
            </a:pPr>
            <a:endParaRPr lang="en-GB" dirty="0"/>
          </a:p>
        </p:txBody>
      </p:sp>
    </p:spTree>
    <p:extLst>
      <p:ext uri="{BB962C8B-B14F-4D97-AF65-F5344CB8AC3E}">
        <p14:creationId xmlns:p14="http://schemas.microsoft.com/office/powerpoint/2010/main" val="1335190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TOPIC 2: INTERACTIONISM AND LABELLING THEORY</a:t>
            </a:r>
            <a:endParaRPr lang="en-GB" dirty="0"/>
          </a:p>
        </p:txBody>
      </p:sp>
      <p:sp>
        <p:nvSpPr>
          <p:cNvPr id="3" name="Text Placeholder 2"/>
          <p:cNvSpPr>
            <a:spLocks noGrp="1"/>
          </p:cNvSpPr>
          <p:nvPr>
            <p:ph type="body" idx="1"/>
          </p:nvPr>
        </p:nvSpPr>
        <p:spPr/>
        <p:txBody>
          <a:bodyPr/>
          <a:lstStyle/>
          <a:p>
            <a:r>
              <a:rPr lang="en-GB" dirty="0" smtClean="0"/>
              <a:t>EXAM REVISION</a:t>
            </a:r>
            <a:endParaRPr lang="en-GB" dirty="0"/>
          </a:p>
        </p:txBody>
      </p:sp>
    </p:spTree>
    <p:extLst>
      <p:ext uri="{BB962C8B-B14F-4D97-AF65-F5344CB8AC3E}">
        <p14:creationId xmlns:p14="http://schemas.microsoft.com/office/powerpoint/2010/main" val="4099766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227412"/>
            <a:ext cx="10515600" cy="600725"/>
          </a:xfrm>
        </p:spPr>
        <p:txBody>
          <a:bodyPr>
            <a:normAutofit fontScale="90000"/>
          </a:bodyPr>
          <a:lstStyle/>
          <a:p>
            <a:pPr algn="ctr"/>
            <a:r>
              <a:rPr lang="en-GB" b="1" u="sng" dirty="0" smtClean="0">
                <a:solidFill>
                  <a:srgbClr val="FF0000"/>
                </a:solidFill>
              </a:rPr>
              <a:t>THE SOCIAL CONSTRUCTION OF CRIME:</a:t>
            </a:r>
            <a:endParaRPr lang="en-GB" dirty="0"/>
          </a:p>
        </p:txBody>
      </p:sp>
      <p:sp>
        <p:nvSpPr>
          <p:cNvPr id="3" name="Content Placeholder 2"/>
          <p:cNvSpPr>
            <a:spLocks noGrp="1"/>
          </p:cNvSpPr>
          <p:nvPr>
            <p:ph sz="half" idx="2"/>
          </p:nvPr>
        </p:nvSpPr>
        <p:spPr>
          <a:xfrm>
            <a:off x="467591" y="1287769"/>
            <a:ext cx="5550768" cy="5262131"/>
          </a:xfrm>
        </p:spPr>
        <p:txBody>
          <a:bodyPr>
            <a:normAutofit fontScale="25000" lnSpcReduction="20000"/>
          </a:bodyPr>
          <a:lstStyle/>
          <a:p>
            <a:r>
              <a:rPr lang="en-GB" sz="5600" dirty="0" smtClean="0"/>
              <a:t>Labelling theory is an interactionist theory = instead of seeking to see the causes of crime, they identify why people are labelled criminal or deviant in the first place.</a:t>
            </a:r>
          </a:p>
          <a:p>
            <a:r>
              <a:rPr lang="en-GB" sz="5600" b="1" dirty="0"/>
              <a:t>Becker</a:t>
            </a:r>
            <a:r>
              <a:rPr lang="en-GB" sz="5600" dirty="0"/>
              <a:t> says a deviant is someone who has been given a label, and the deviant behaviour is simply a result of this labelling. </a:t>
            </a:r>
          </a:p>
          <a:p>
            <a:r>
              <a:rPr lang="en-GB" sz="5600" dirty="0" smtClean="0"/>
              <a:t>Becker argues reasons for rules and laws are = moral entrepreneurs: these are people who lead a moral ‘crusade’ to change the law.</a:t>
            </a:r>
          </a:p>
          <a:p>
            <a:r>
              <a:rPr lang="en-GB" sz="5600" dirty="0" smtClean="0"/>
              <a:t>However this has 2 effects:</a:t>
            </a:r>
          </a:p>
          <a:p>
            <a:pPr marL="514350" indent="-514350">
              <a:buAutoNum type="arabicPeriod"/>
            </a:pPr>
            <a:r>
              <a:rPr lang="en-GB" sz="5600" dirty="0" smtClean="0"/>
              <a:t>The creation of a new group of ‘outsiders’ or ‘outlaws’ = deviants who break the new rule.</a:t>
            </a:r>
          </a:p>
          <a:p>
            <a:pPr marL="514350" indent="-514350">
              <a:buAutoNum type="arabicPeriod"/>
            </a:pPr>
            <a:r>
              <a:rPr lang="en-GB" sz="5600" dirty="0" smtClean="0"/>
              <a:t>The creation or expansion of social control – the police, probation officers etc. To enforce the rule and impose labels on offenders.</a:t>
            </a:r>
          </a:p>
          <a:p>
            <a:r>
              <a:rPr lang="en-GB" sz="5600" dirty="0" smtClean="0"/>
              <a:t>Platt (1969) argues ‘juvenile delinquency’ was originally created as a result of campaigns by Victorian moral entrepreneurs – created separate category for youth offenders where they had their own court, and laws applied to them. (Youth behaviour was only an offence because of their age) – such as truancy and sexual promiscuity. </a:t>
            </a:r>
          </a:p>
          <a:p>
            <a:pPr marL="0" indent="0">
              <a:buNone/>
            </a:pPr>
            <a:r>
              <a:rPr lang="en-GB" sz="5600" b="1" u="sng" dirty="0" smtClean="0">
                <a:solidFill>
                  <a:srgbClr val="002060"/>
                </a:solidFill>
              </a:rPr>
              <a:t>Who gets labelled: </a:t>
            </a:r>
          </a:p>
          <a:p>
            <a:r>
              <a:rPr lang="en-GB" sz="5600" dirty="0" smtClean="0"/>
              <a:t>Not </a:t>
            </a:r>
            <a:r>
              <a:rPr lang="en-GB" sz="5600" dirty="0"/>
              <a:t>everyone who is deviant gets punished – depends on interactions with police or courts, their appearance or their offence. E.g. recently 2012 found that police much more likely to stop and search black males.</a:t>
            </a:r>
          </a:p>
          <a:p>
            <a:r>
              <a:rPr lang="en-GB" sz="5600" b="1" dirty="0"/>
              <a:t>Pilliavin and Briar</a:t>
            </a:r>
            <a:r>
              <a:rPr lang="en-GB" sz="5600" dirty="0"/>
              <a:t> found that police decisions to arrest youth were greatly based on physical cues</a:t>
            </a:r>
            <a:r>
              <a:rPr lang="en-GB" sz="6000" dirty="0"/>
              <a:t>. </a:t>
            </a:r>
            <a:endParaRPr lang="en-GB" sz="6000" dirty="0" smtClean="0"/>
          </a:p>
          <a:p>
            <a:pPr marL="0" indent="0">
              <a:buNone/>
            </a:pPr>
            <a:endParaRPr lang="en-GB" dirty="0"/>
          </a:p>
        </p:txBody>
      </p:sp>
      <p:sp>
        <p:nvSpPr>
          <p:cNvPr id="7" name="Text Placeholder 6"/>
          <p:cNvSpPr>
            <a:spLocks noGrp="1"/>
          </p:cNvSpPr>
          <p:nvPr>
            <p:ph type="body" sz="quarter" idx="3"/>
          </p:nvPr>
        </p:nvSpPr>
        <p:spPr>
          <a:xfrm>
            <a:off x="6111876" y="855682"/>
            <a:ext cx="5168899" cy="432087"/>
          </a:xfrm>
        </p:spPr>
        <p:txBody>
          <a:bodyPr>
            <a:normAutofit fontScale="92500"/>
          </a:bodyPr>
          <a:lstStyle/>
          <a:p>
            <a:r>
              <a:rPr lang="en-GB" u="sng" dirty="0" smtClean="0">
                <a:solidFill>
                  <a:srgbClr val="002060"/>
                </a:solidFill>
              </a:rPr>
              <a:t>CICOUREL – THE NEGOTIATION OF JUSTICE:</a:t>
            </a:r>
            <a:endParaRPr lang="en-GB" u="sng" dirty="0">
              <a:solidFill>
                <a:srgbClr val="002060"/>
              </a:solidFill>
            </a:endParaRPr>
          </a:p>
        </p:txBody>
      </p:sp>
      <p:sp>
        <p:nvSpPr>
          <p:cNvPr id="8" name="Content Placeholder 7"/>
          <p:cNvSpPr>
            <a:spLocks noGrp="1"/>
          </p:cNvSpPr>
          <p:nvPr>
            <p:ph sz="quarter" idx="4"/>
          </p:nvPr>
        </p:nvSpPr>
        <p:spPr>
          <a:xfrm>
            <a:off x="6255326" y="1315314"/>
            <a:ext cx="5100061" cy="5262131"/>
          </a:xfrm>
        </p:spPr>
        <p:txBody>
          <a:bodyPr>
            <a:normAutofit fontScale="70000" lnSpcReduction="20000"/>
          </a:bodyPr>
          <a:lstStyle/>
          <a:p>
            <a:r>
              <a:rPr lang="en-GB" dirty="0"/>
              <a:t>Used participant Observation and non participant observation and found that officers typifications and stereotypes led them to look for certain types of people. </a:t>
            </a:r>
            <a:endParaRPr lang="en-GB" dirty="0" smtClean="0"/>
          </a:p>
          <a:p>
            <a:r>
              <a:rPr lang="en-GB" dirty="0" smtClean="0"/>
              <a:t>Led </a:t>
            </a:r>
            <a:r>
              <a:rPr lang="en-GB" dirty="0"/>
              <a:t>to a class bias, with working classes fitting their typifications most </a:t>
            </a:r>
            <a:r>
              <a:rPr lang="en-GB" dirty="0" smtClean="0"/>
              <a:t>closely.</a:t>
            </a:r>
          </a:p>
          <a:p>
            <a:r>
              <a:rPr lang="en-GB" dirty="0" smtClean="0"/>
              <a:t>They </a:t>
            </a:r>
            <a:r>
              <a:rPr lang="en-GB" dirty="0"/>
              <a:t>patrolled more working class areas and labelled more working classes as deviant. </a:t>
            </a:r>
            <a:endParaRPr lang="en-GB" dirty="0" smtClean="0"/>
          </a:p>
          <a:p>
            <a:r>
              <a:rPr lang="en-GB" dirty="0" smtClean="0"/>
              <a:t>This </a:t>
            </a:r>
            <a:r>
              <a:rPr lang="en-GB" dirty="0"/>
              <a:t>may be why today the working class are over represented in crime stats. = justice negotiable as middle class less likely to be charged for the same </a:t>
            </a:r>
            <a:r>
              <a:rPr lang="en-GB" dirty="0" smtClean="0"/>
              <a:t>offence.</a:t>
            </a:r>
          </a:p>
          <a:p>
            <a:r>
              <a:rPr lang="en-GB" dirty="0" smtClean="0"/>
              <a:t>Cicourel undermines official statistics – they do not give us a valid picture of patterns of crime and cannot be used as a resource.</a:t>
            </a:r>
          </a:p>
          <a:p>
            <a:r>
              <a:rPr lang="en-GB" dirty="0" smtClean="0"/>
              <a:t>We should treat official statistics as a topic = we cannot take crime statistics at face value.</a:t>
            </a:r>
            <a:endParaRPr lang="en-GB" dirty="0"/>
          </a:p>
          <a:p>
            <a:endParaRPr lang="en-GB" dirty="0"/>
          </a:p>
        </p:txBody>
      </p:sp>
      <p:sp>
        <p:nvSpPr>
          <p:cNvPr id="9" name="Text Placeholder 6"/>
          <p:cNvSpPr>
            <a:spLocks noGrp="1"/>
          </p:cNvSpPr>
          <p:nvPr>
            <p:ph type="body" sz="quarter" idx="3"/>
          </p:nvPr>
        </p:nvSpPr>
        <p:spPr>
          <a:xfrm>
            <a:off x="374073" y="855682"/>
            <a:ext cx="5183188" cy="432087"/>
          </a:xfrm>
        </p:spPr>
        <p:txBody>
          <a:bodyPr>
            <a:normAutofit/>
          </a:bodyPr>
          <a:lstStyle/>
          <a:p>
            <a:r>
              <a:rPr lang="en-GB" sz="2200" u="sng" dirty="0" smtClean="0">
                <a:solidFill>
                  <a:srgbClr val="002060"/>
                </a:solidFill>
              </a:rPr>
              <a:t>BECKER – LABELLING THEORISTS:</a:t>
            </a:r>
            <a:endParaRPr lang="en-GB" sz="2200" u="sng" dirty="0">
              <a:solidFill>
                <a:srgbClr val="002060"/>
              </a:solidFill>
            </a:endParaRPr>
          </a:p>
        </p:txBody>
      </p:sp>
    </p:spTree>
    <p:extLst>
      <p:ext uri="{BB962C8B-B14F-4D97-AF65-F5344CB8AC3E}">
        <p14:creationId xmlns:p14="http://schemas.microsoft.com/office/powerpoint/2010/main" val="1805479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50718" y="421699"/>
            <a:ext cx="5446857" cy="823912"/>
          </a:xfrm>
        </p:spPr>
        <p:txBody>
          <a:bodyPr/>
          <a:lstStyle/>
          <a:p>
            <a:r>
              <a:rPr lang="en-GB" u="sng" dirty="0" smtClean="0">
                <a:solidFill>
                  <a:srgbClr val="002060"/>
                </a:solidFill>
              </a:rPr>
              <a:t>THE SOCIAL CONSTRUCTION OF CRIME STATISTIC:</a:t>
            </a:r>
            <a:endParaRPr lang="en-GB" u="sng" dirty="0">
              <a:solidFill>
                <a:srgbClr val="002060"/>
              </a:solidFill>
            </a:endParaRPr>
          </a:p>
        </p:txBody>
      </p:sp>
      <p:sp>
        <p:nvSpPr>
          <p:cNvPr id="4" name="Content Placeholder 3"/>
          <p:cNvSpPr>
            <a:spLocks noGrp="1"/>
          </p:cNvSpPr>
          <p:nvPr>
            <p:ph sz="half" idx="2"/>
          </p:nvPr>
        </p:nvSpPr>
        <p:spPr>
          <a:xfrm>
            <a:off x="550718" y="1380693"/>
            <a:ext cx="5446857" cy="4808970"/>
          </a:xfrm>
        </p:spPr>
        <p:txBody>
          <a:bodyPr>
            <a:normAutofit fontScale="70000" lnSpcReduction="20000"/>
          </a:bodyPr>
          <a:lstStyle/>
          <a:p>
            <a:r>
              <a:rPr lang="en-GB" dirty="0" smtClean="0"/>
              <a:t>Interactionists see official crime statistics as socially constructed = invalid and unreliable.</a:t>
            </a:r>
          </a:p>
          <a:p>
            <a:r>
              <a:rPr lang="en-GB" dirty="0" smtClean="0"/>
              <a:t>Each stage of criminal justice system – agents of social control, such as police, make decisions on whether to go further = depending on your age, ethnicity </a:t>
            </a:r>
            <a:r>
              <a:rPr lang="en-GB" dirty="0" err="1" smtClean="0"/>
              <a:t>etc</a:t>
            </a:r>
            <a:r>
              <a:rPr lang="en-GB" dirty="0" smtClean="0"/>
              <a:t>, depends on their reaction.</a:t>
            </a:r>
          </a:p>
          <a:p>
            <a:r>
              <a:rPr lang="en-GB" dirty="0" smtClean="0"/>
              <a:t>Results thus produced by criminal justice system just tells us about activities of the police = rather than the amounts of crime in society and who produces them.</a:t>
            </a:r>
          </a:p>
          <a:p>
            <a:r>
              <a:rPr lang="en-GB" b="1" u="sng" dirty="0" smtClean="0"/>
              <a:t>The dark figure of crime</a:t>
            </a:r>
            <a:r>
              <a:rPr lang="en-GB" b="1" dirty="0" smtClean="0"/>
              <a:t>: </a:t>
            </a:r>
            <a:r>
              <a:rPr lang="en-GB" dirty="0" smtClean="0"/>
              <a:t>Difference between official statistics and real rate of crime is the dark figure – as it is unseen.</a:t>
            </a:r>
          </a:p>
          <a:p>
            <a:r>
              <a:rPr lang="en-GB" b="1" u="sng" dirty="0" smtClean="0"/>
              <a:t>Alternative statistics</a:t>
            </a:r>
            <a:r>
              <a:rPr lang="en-GB" dirty="0" smtClean="0"/>
              <a:t>: Some sociologists prefer victim surveys where the victims can identify their experience – however there are weaknesses = they could lie or exaggerate their experience.</a:t>
            </a:r>
          </a:p>
        </p:txBody>
      </p:sp>
      <p:pic>
        <p:nvPicPr>
          <p:cNvPr id="7" name="Content Placeholder 6"/>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7015264" y="1380693"/>
            <a:ext cx="3592484" cy="3840812"/>
          </a:xfrm>
        </p:spPr>
      </p:pic>
    </p:spTree>
    <p:extLst>
      <p:ext uri="{BB962C8B-B14F-4D97-AF65-F5344CB8AC3E}">
        <p14:creationId xmlns:p14="http://schemas.microsoft.com/office/powerpoint/2010/main" val="39076973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4840</TotalTime>
  <Words>18575</Words>
  <Application>Microsoft Office PowerPoint</Application>
  <PresentationFormat>Widescreen</PresentationFormat>
  <Paragraphs>911</Paragraphs>
  <Slides>66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66</vt:i4>
      </vt:variant>
    </vt:vector>
  </HeadingPairs>
  <TitlesOfParts>
    <vt:vector size="71" baseType="lpstr">
      <vt:lpstr>Arial</vt:lpstr>
      <vt:lpstr>Calibri</vt:lpstr>
      <vt:lpstr>Calibri Light</vt:lpstr>
      <vt:lpstr>Times New Roman</vt:lpstr>
      <vt:lpstr>Office Theme</vt:lpstr>
      <vt:lpstr>SOCIOLOGY – CRIME AND DEVIANCE REVISION GUIDE:</vt:lpstr>
      <vt:lpstr>TOPIC 1: FUNCTIONALIST, STRAIN AND SUBCULTURAL THEORISTS</vt:lpstr>
      <vt:lpstr>DURKHEIM’S FUNCTIONALIST THEORY:</vt:lpstr>
      <vt:lpstr>MERTON’S STRAIN THEORY:</vt:lpstr>
      <vt:lpstr>SUBCULTURAL STRAIN THEORIES:</vt:lpstr>
      <vt:lpstr>ESSAY PLANNING:</vt:lpstr>
      <vt:lpstr>TOPIC 2: INTERACTIONISM AND LABELLING THEORY</vt:lpstr>
      <vt:lpstr>THE SOCIAL CONSTRUCTION OF CRIME:</vt:lpstr>
      <vt:lpstr>PowerPoint Presentation</vt:lpstr>
      <vt:lpstr>THE SOCIAL CONSTRUCTION OF CRIME:</vt:lpstr>
      <vt:lpstr>PowerPoint Presentation</vt:lpstr>
      <vt:lpstr>MENTAL ILLNESS AND SUICIDE – THE SOCIOLOGY OF DEVIANCE:</vt:lpstr>
      <vt:lpstr>PowerPoint Presentation</vt:lpstr>
      <vt:lpstr>EXAM PLANNING:</vt:lpstr>
      <vt:lpstr>TOPIC 3: CLASS, POWER AND CRIME</vt:lpstr>
      <vt:lpstr>EXPLANATIONS OF CLASS DIFFERENCES IN CRIME:</vt:lpstr>
      <vt:lpstr>MARXISM, CLASS AND CRIME:</vt:lpstr>
      <vt:lpstr>PowerPoint Presentation</vt:lpstr>
      <vt:lpstr>NEO-MARXISM – CRITICAL CRIMINOLOGY:</vt:lpstr>
      <vt:lpstr>CRIMES OF THE POWERFUL:</vt:lpstr>
      <vt:lpstr>PowerPoint Presentation</vt:lpstr>
      <vt:lpstr>PowerPoint Presentation</vt:lpstr>
      <vt:lpstr>EXAM PLANNING:</vt:lpstr>
      <vt:lpstr>TOPIC 4: REALIST THEORIES OF CRIME</vt:lpstr>
      <vt:lpstr>RIGHT REALISM:</vt:lpstr>
      <vt:lpstr>PowerPoint Presentation</vt:lpstr>
      <vt:lpstr>LEFT REALISIM:</vt:lpstr>
      <vt:lpstr>THE CAUSE OF CRIME:</vt:lpstr>
      <vt:lpstr>LATE MODERITY, EXCLUSION AND CRIME:</vt:lpstr>
      <vt:lpstr>TACKLING CRIME:</vt:lpstr>
      <vt:lpstr>EXAM PLANNING:</vt:lpstr>
      <vt:lpstr>TOPIC 6: ETHNICITY, CRIME AND JUSTICE</vt:lpstr>
      <vt:lpstr>ETHNICITY AND CRIMINALISATION:</vt:lpstr>
      <vt:lpstr>ETHNICITY, RACISM AND THE CRIMINAL JUSTICE SYSTEM:</vt:lpstr>
      <vt:lpstr>EXPLAINING THE DIFFERENCES IN OFFENDING:</vt:lpstr>
      <vt:lpstr>FITZ GERALD – NEIGHBOORHOOD:</vt:lpstr>
      <vt:lpstr>ETHNICITY AND VICTIMISATION:</vt:lpstr>
      <vt:lpstr>ESSAY QUESTION:</vt:lpstr>
      <vt:lpstr>TOPIC 7: CRIME AND THE MEDIA</vt:lpstr>
      <vt:lpstr>MEDIA REPRESENTATIONS OF CRIME:</vt:lpstr>
      <vt:lpstr>THE MEDIA AS A CAUSE OF CRIME:</vt:lpstr>
      <vt:lpstr>CULTURAL CRIMINOLOGY, THE MEDIA AND CRIME:</vt:lpstr>
      <vt:lpstr>MORAL PANICS:</vt:lpstr>
      <vt:lpstr>MODS AND ROCKERS:</vt:lpstr>
      <vt:lpstr>CYBER-CRIME:</vt:lpstr>
      <vt:lpstr>EXAM PLANNING:</vt:lpstr>
      <vt:lpstr>PowerPoint Presentation</vt:lpstr>
      <vt:lpstr>TOPIC 8: GLOBALISATION, GREEN CRIME, HUMAN RIGHTS AND STATE CRIME</vt:lpstr>
      <vt:lpstr>CRIME AND GLOBALISATION:</vt:lpstr>
      <vt:lpstr>PowerPoint Presentation</vt:lpstr>
      <vt:lpstr>GREEN CRIME:</vt:lpstr>
      <vt:lpstr>PowerPoint Presentation</vt:lpstr>
      <vt:lpstr>STATE CRIMES:</vt:lpstr>
      <vt:lpstr>DEFINING STATE CRIME:</vt:lpstr>
      <vt:lpstr>EXPLAINING STATE CRIMES:</vt:lpstr>
      <vt:lpstr>EXAM PLANNING:</vt:lpstr>
      <vt:lpstr>TOPIC 9: CONTROL, PUNISHMENT AND VICTIMS</vt:lpstr>
      <vt:lpstr>CRIME PREVENTION AND CONTROL:</vt:lpstr>
      <vt:lpstr>SOCIAL AND COMMUNITY CRIME PREVENTION</vt:lpstr>
      <vt:lpstr>SURVEILLANCE:</vt:lpstr>
      <vt:lpstr>PowerPoint Presentation</vt:lpstr>
      <vt:lpstr>PUNISHMENT:</vt:lpstr>
      <vt:lpstr>PowerPoint Presentation</vt:lpstr>
      <vt:lpstr>THE VICTIMS OF CRIME:</vt:lpstr>
      <vt:lpstr>PowerPoint Presentation</vt:lpstr>
      <vt:lpstr>EXAM PLANNING: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CRIME AND DEVIANCE REVISION GUIDE:</dc:title>
  <dc:creator>Admin</dc:creator>
  <cp:lastModifiedBy>Admin</cp:lastModifiedBy>
  <cp:revision>283</cp:revision>
  <dcterms:created xsi:type="dcterms:W3CDTF">2017-05-04T18:47:24Z</dcterms:created>
  <dcterms:modified xsi:type="dcterms:W3CDTF">2017-06-11T21:18:23Z</dcterms:modified>
</cp:coreProperties>
</file>