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abin"/>
      <p:regular r:id="rId13"/>
      <p:bold r:id="rId14"/>
      <p:italic r:id="rId15"/>
      <p:boldItalic r:id="rId16"/>
    </p:embeddedFont>
    <p:embeddedFont>
      <p:font typeface="Sniglet" panose="020B0604020202020204" charset="0"/>
      <p:regular r:id="rId17"/>
    </p:embeddedFon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June 2011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3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89800" rIns="89800" bIns="898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http://www.bbc.co.uk/newsbeat/article/26544868/young-criminals-should-face-tougher-sentences</a:t>
            </a:r>
            <a:endParaRPr sz="1400"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http://www.bbc.co.uk/education/clips/zd3tfg8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3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89800" rIns="89800" bIns="898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3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89800" rIns="89800" bIns="898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June 2011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rgbClr val="FFFF00">
            <a:alpha val="3769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3066575"/>
            <a:ext cx="3207300" cy="4179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92300" tIns="46150" rIns="92300" bIns="46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Cabin"/>
              <a:buNone/>
            </a:pPr>
            <a:r>
              <a:rPr lang="en-GB" sz="2400" b="0" i="0" u="none" strike="noStrike" cap="none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rPr>
              <a:t>I can…. </a:t>
            </a: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10" name="Shape 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736">
            <a:off x="0" y="152"/>
            <a:ext cx="1401600" cy="141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/>
          <p:nvPr/>
        </p:nvSpPr>
        <p:spPr>
          <a:xfrm>
            <a:off x="10" y="1766990"/>
            <a:ext cx="3738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</a:pPr>
            <a:r>
              <a:rPr lang="en-GB" sz="1800" b="1" i="0" u="sng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Key Concepts: </a:t>
            </a: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90525" y="3584200"/>
            <a:ext cx="37380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Sniglet"/>
              <a:buChar char="●"/>
              <a:defRPr sz="1800"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Sniglet"/>
              <a:buChar char="○"/>
              <a:defRPr sz="1800"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Sniglet"/>
              <a:buChar char="■"/>
              <a:defRPr sz="1800"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Sniglet"/>
              <a:buChar char="●"/>
              <a:defRPr sz="1800"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Sniglet"/>
              <a:buChar char="○"/>
              <a:defRPr sz="1800"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Sniglet"/>
              <a:buChar char="■"/>
              <a:defRPr sz="1800"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Sniglet"/>
              <a:buChar char="●"/>
              <a:defRPr sz="1800"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Sniglet"/>
              <a:buChar char="○"/>
              <a:defRPr sz="1800"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Sniglet"/>
              <a:buChar char="■"/>
              <a:defRPr sz="1800"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2"/>
          </p:nvPr>
        </p:nvSpPr>
        <p:spPr>
          <a:xfrm>
            <a:off x="90525" y="2043888"/>
            <a:ext cx="43290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Sniglet"/>
                <a:ea typeface="Sniglet"/>
                <a:cs typeface="Sniglet"/>
                <a:sym typeface="Snigl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508600" y="23750"/>
            <a:ext cx="75549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 u="sng"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3">
  <p:cSld name="OBJECT_4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4">
  <p:cSld name="OBJECT_5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5">
  <p:cSld name="OBJECT_6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6">
  <p:cSld name="OBJECT_7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7">
  <p:cSld name="OBJECT_8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er slide ">
  <p:cSld name="Starter slide _2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 1">
  <p:cSld name="3_Title Slide_1">
    <p:bg>
      <p:bgPr>
        <a:solidFill>
          <a:srgbClr val="FFFF00">
            <a:alpha val="66670"/>
          </a:srgbClr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134888" y="3867894"/>
            <a:ext cx="6858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8" name="Shape 88"/>
          <p:cNvSpPr/>
          <p:nvPr/>
        </p:nvSpPr>
        <p:spPr>
          <a:xfrm>
            <a:off x="186036" y="3547690"/>
            <a:ext cx="4257000" cy="4179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00"/>
                </a:solidFill>
                <a:latin typeface="Cabin"/>
                <a:ea typeface="Cabin"/>
                <a:cs typeface="Cabin"/>
                <a:sym typeface="Cabin"/>
              </a:rPr>
              <a:t>Our Learning outcomes are:</a:t>
            </a:r>
            <a:endParaRPr/>
          </a:p>
        </p:txBody>
      </p:sp>
      <p:sp>
        <p:nvSpPr>
          <p:cNvPr id="89" name="Shape 89"/>
          <p:cNvSpPr txBox="1"/>
          <p:nvPr/>
        </p:nvSpPr>
        <p:spPr>
          <a:xfrm>
            <a:off x="6012160" y="31311"/>
            <a:ext cx="29901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u="sng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Thursday, 10 September 2015</a:t>
            </a:r>
            <a:endParaRPr sz="2400" u="sng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4932" y="15348"/>
            <a:ext cx="1880100" cy="18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/>
          <p:nvPr/>
        </p:nvSpPr>
        <p:spPr>
          <a:xfrm>
            <a:off x="3131840" y="33468"/>
            <a:ext cx="2088300" cy="486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00"/>
                </a:solidFill>
                <a:latin typeface="Cabin"/>
                <a:ea typeface="Cabin"/>
                <a:cs typeface="Cabin"/>
                <a:sym typeface="Cabin"/>
              </a:rPr>
              <a:t>Key Question:</a:t>
            </a:r>
            <a:endParaRPr/>
          </a:p>
        </p:txBody>
      </p:sp>
      <p:sp>
        <p:nvSpPr>
          <p:cNvPr id="92" name="Shape 92"/>
          <p:cNvSpPr txBox="1"/>
          <p:nvPr/>
        </p:nvSpPr>
        <p:spPr>
          <a:xfrm>
            <a:off x="186036" y="2031690"/>
            <a:ext cx="3738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u="sng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Key Concepts: 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5220070" y="1752563"/>
            <a:ext cx="3782100" cy="19635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5830652" y="1758293"/>
            <a:ext cx="2845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u="sng">
                <a:solidFill>
                  <a:srgbClr val="FFFF00"/>
                </a:solidFill>
                <a:latin typeface="Cabin"/>
                <a:ea typeface="Cabin"/>
                <a:cs typeface="Cabin"/>
                <a:sym typeface="Cabin"/>
              </a:rPr>
              <a:t>Rationale for Study</a:t>
            </a:r>
            <a:endParaRPr sz="1800">
              <a:solidFill>
                <a:srgbClr val="FFFF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er slide  1">
  <p:cSld name="Starter slide _3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">
  <p:cSld name="OBJECT_9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628650" y="55244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4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28650" y="1508521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9" name="Shape 99"/>
          <p:cNvSpPr/>
          <p:nvPr/>
        </p:nvSpPr>
        <p:spPr>
          <a:xfrm>
            <a:off x="0" y="-54770"/>
            <a:ext cx="9144000" cy="36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0" name="Shape 100"/>
          <p:cNvSpPr txBox="1"/>
          <p:nvPr/>
        </p:nvSpPr>
        <p:spPr>
          <a:xfrm>
            <a:off x="65485" y="-5477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00"/>
                </a:solidFill>
                <a:latin typeface="Cabin"/>
                <a:ea typeface="Cabin"/>
                <a:cs typeface="Cabin"/>
                <a:sym typeface="Cabin"/>
              </a:rPr>
              <a:t>10/09/2015</a:t>
            </a:r>
            <a:endParaRPr sz="2000">
              <a:solidFill>
                <a:srgbClr val="FFFF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2411760" y="-60724"/>
            <a:ext cx="5939400" cy="2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00"/>
                </a:solidFill>
                <a:latin typeface="Cabin"/>
                <a:ea typeface="Cabin"/>
                <a:cs typeface="Cabin"/>
                <a:sym typeface="Cabin"/>
              </a:rPr>
              <a:t>What social factors influence human behaviour?</a:t>
            </a:r>
            <a:endParaRPr sz="2000">
              <a:solidFill>
                <a:srgbClr val="FFFF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ology ">
  <p:cSld name="Starter slide 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203600" y="75000"/>
            <a:ext cx="8808300" cy="33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 idx="2"/>
          </p:nvPr>
        </p:nvSpPr>
        <p:spPr>
          <a:xfrm>
            <a:off x="398250" y="514350"/>
            <a:ext cx="8347500" cy="728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Sniglet"/>
                <a:ea typeface="Sniglet"/>
                <a:cs typeface="Sniglet"/>
                <a:sym typeface="Snigl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96475" y="1553775"/>
            <a:ext cx="83475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Sniglet"/>
              <a:buChar char="●"/>
              <a:defRPr sz="1800"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8">
  <p:cSld name="OBJECT_10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0050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Char char="○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74650" algn="l" rtl="0">
              <a:spcBef>
                <a:spcPts val="46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Noto Sans Symbols"/>
              <a:buChar char="●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9">
  <p:cSld name="OBJECT_1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0050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Char char="○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74650" algn="l" rtl="0">
              <a:spcBef>
                <a:spcPts val="46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Noto Sans Symbols"/>
              <a:buChar char="●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0">
  <p:cSld name="OBJECT_12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20598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3124203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6553203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0598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3124203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6553203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ology  1">
  <p:cSld name="Starter slide 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396475" y="1553775"/>
            <a:ext cx="83475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Sniglet"/>
              <a:buChar char="●"/>
              <a:defRPr sz="1800"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/>
          <p:nvPr/>
        </p:nvSpPr>
        <p:spPr>
          <a:xfrm>
            <a:off x="696525" y="150025"/>
            <a:ext cx="7929600" cy="9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Sniglet"/>
                <a:ea typeface="Sniglet"/>
                <a:cs typeface="Sniglet"/>
                <a:sym typeface="Sniglet"/>
              </a:rPr>
              <a:t>Agenda</a:t>
            </a:r>
            <a:endParaRPr sz="3000"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ze ">
  <p:cSld name="Prize 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94782" y="229340"/>
            <a:ext cx="2183700" cy="328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 txBox="1"/>
          <p:nvPr/>
        </p:nvSpPr>
        <p:spPr>
          <a:xfrm>
            <a:off x="2354446" y="3759882"/>
            <a:ext cx="4464600" cy="1084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Cabin"/>
              <a:buNone/>
            </a:pPr>
            <a:r>
              <a:rPr lang="en-GB" sz="8900" b="0" i="0" u="none" strike="noStrike" cap="none">
                <a:solidFill>
                  <a:srgbClr val="FFFF00"/>
                </a:solidFill>
                <a:latin typeface="Cabin"/>
                <a:ea typeface="Cabin"/>
                <a:cs typeface="Cabin"/>
                <a:sym typeface="Cabin"/>
              </a:rPr>
              <a:t>Winner!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OBJECT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2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OBJECT_3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769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116681" y="-108347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" name="Shape 7"/>
          <p:cNvSpPr/>
          <p:nvPr/>
        </p:nvSpPr>
        <p:spPr>
          <a:xfrm>
            <a:off x="116681" y="-108347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1508600" y="23750"/>
            <a:ext cx="7554900" cy="5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Crime and Age </a:t>
            </a:r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ubTitle" idx="2"/>
          </p:nvPr>
        </p:nvSpPr>
        <p:spPr>
          <a:xfrm>
            <a:off x="90525" y="2043888"/>
            <a:ext cx="4329000" cy="7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Labelling;  </a:t>
            </a:r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90525" y="3584200"/>
            <a:ext cx="3738000" cy="7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explain the relationship between crime and age</a:t>
            </a:r>
            <a:endParaRPr/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3525" y="1939500"/>
            <a:ext cx="4559400" cy="277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3826575" y="819975"/>
            <a:ext cx="5236800" cy="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Sniglet"/>
                <a:ea typeface="Sniglet"/>
                <a:cs typeface="Sniglet"/>
                <a:sym typeface="Sniglet"/>
              </a:rPr>
              <a:t>List 3 possible reasons to explain the trend in the graph below</a:t>
            </a:r>
            <a:endParaRPr sz="2400"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203600" y="75000"/>
            <a:ext cx="88083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Crime and Age </a:t>
            </a:r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title" idx="2"/>
          </p:nvPr>
        </p:nvSpPr>
        <p:spPr>
          <a:xfrm>
            <a:off x="398250" y="514350"/>
            <a:ext cx="8347500" cy="7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12 Mark Question </a:t>
            </a:r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396475" y="1553775"/>
            <a:ext cx="83475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Discuss how far sociologists would agree that the most deviant and criminal behaviour in young people results from peer group pressure [12 marks]</a:t>
            </a:r>
            <a:endParaRPr sz="2400"/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203600" y="75000"/>
            <a:ext cx="88083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Crime and Age</a:t>
            </a: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title" idx="2"/>
          </p:nvPr>
        </p:nvSpPr>
        <p:spPr>
          <a:xfrm>
            <a:off x="398250" y="514350"/>
            <a:ext cx="8347500" cy="7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Discussion</a:t>
            </a:r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396475" y="1553775"/>
            <a:ext cx="83475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Do you know any young people who have committed crimes?</a:t>
            </a:r>
            <a:endParaRPr sz="30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Why did they do it? </a:t>
            </a:r>
            <a:endParaRPr sz="30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What do you think would have made them act differently?</a:t>
            </a:r>
            <a:endParaRPr sz="30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96475" y="1553775"/>
            <a:ext cx="83475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203600" y="75000"/>
            <a:ext cx="88083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Crime and Age </a:t>
            </a:r>
            <a:endParaRPr/>
          </a:p>
        </p:txBody>
      </p:sp>
      <p:sp>
        <p:nvSpPr>
          <p:cNvPr id="147" name="Shape 147"/>
          <p:cNvSpPr txBox="1"/>
          <p:nvPr/>
        </p:nvSpPr>
        <p:spPr>
          <a:xfrm>
            <a:off x="3528550" y="4222800"/>
            <a:ext cx="54291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http://www.theage.com.au/victoria/police-chief-says-too-many-young-criminals-find-it-easier-to-steal-than-work-20160721-gqad7v.html</a:t>
            </a:r>
            <a:endParaRPr/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50" y="861217"/>
            <a:ext cx="9144000" cy="131561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203600" y="2325375"/>
            <a:ext cx="83475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D1D1D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A hard core of disengaged youth who find it "easier to steal than work" are at the heart of a rise in repeat offending by young criminals, Victoria's top police officer says.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1" t="35341" r="80463" b="6454"/>
          <a:stretch/>
        </p:blipFill>
        <p:spPr>
          <a:xfrm>
            <a:off x="161500" y="-164100"/>
            <a:ext cx="1619700" cy="530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/>
          <p:nvPr/>
        </p:nvSpPr>
        <p:spPr>
          <a:xfrm>
            <a:off x="2251874" y="3412327"/>
            <a:ext cx="6851100" cy="1700700"/>
          </a:xfrm>
          <a:prstGeom prst="rect">
            <a:avLst/>
          </a:prstGeom>
          <a:solidFill>
            <a:srgbClr val="33CC33"/>
          </a:solidFill>
          <a:ln>
            <a:noFill/>
          </a:ln>
          <a:effectLst>
            <a:outerShdw dist="19046" dir="5400000" algn="tl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GB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4 - According to Maguire which groups are over represented in the prison population?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GB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3 - What do official statistics suggest about age and crime? Use data to support your answer.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GB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2- What do findings from self-report studies suggest about age and crime?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GB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1 - Complete the questions in the orange box on page 169</a:t>
            </a: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2251875" y="2576877"/>
            <a:ext cx="6851100" cy="77760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dist="19046" dir="5400000" algn="tl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GB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5 - Using the 3 explanations given at the bottom of page 168 write a short paragraph 	about how sociologists may disagree over why young people commit more crime according to official statistics.</a:t>
            </a:r>
            <a:endParaRPr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2251874" y="1900118"/>
            <a:ext cx="6851100" cy="4386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dist="27944" dir="5400000" algn="tl">
              <a:srgbClr val="000000">
                <a:alpha val="3176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GB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6 - Statistics tell us about the age of convicted or known offenders. What do they not tell us about?</a:t>
            </a: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2251874" y="1269071"/>
            <a:ext cx="6851100" cy="438600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dist="27944" dir="5400000" algn="tl">
              <a:srgbClr val="000000">
                <a:alpha val="3176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GB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7 - How would a Marxist or a New Right Theorist explain the amount of young people committing crime?</a:t>
            </a: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2699792" y="44355"/>
            <a:ext cx="5902800" cy="1177200"/>
          </a:xfrm>
          <a:prstGeom prst="rect">
            <a:avLst/>
          </a:prstGeom>
          <a:gradFill>
            <a:gsLst>
              <a:gs pos="0">
                <a:srgbClr val="71A6DB"/>
              </a:gs>
              <a:gs pos="100000">
                <a:srgbClr val="559BDB"/>
              </a:gs>
            </a:gsLst>
            <a:lin ang="5400012" scaled="0"/>
          </a:gradFill>
          <a:ln>
            <a:noFill/>
          </a:ln>
          <a:effectLst>
            <a:outerShdw dist="19046" dir="5400000" algn="tl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Page</a:t>
            </a:r>
            <a:r>
              <a:rPr lang="en-GB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22-23</a:t>
            </a:r>
            <a:br>
              <a:rPr lang="en-GB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Answer in full sentences – work your way through the levels! </a:t>
            </a: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1508600" y="23750"/>
            <a:ext cx="7554900" cy="5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Young People &amp; Crime </a:t>
            </a:r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90525" y="3584200"/>
            <a:ext cx="3738000" cy="7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explain the relationship between crime and age</a:t>
            </a:r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subTitle" idx="2"/>
          </p:nvPr>
        </p:nvSpPr>
        <p:spPr>
          <a:xfrm>
            <a:off x="90525" y="2043888"/>
            <a:ext cx="4329000" cy="7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Labelling </a:t>
            </a:r>
            <a:endParaRPr/>
          </a:p>
        </p:txBody>
      </p:sp>
      <p:sp>
        <p:nvSpPr>
          <p:cNvPr id="167" name="Shape 167"/>
          <p:cNvSpPr txBox="1"/>
          <p:nvPr/>
        </p:nvSpPr>
        <p:spPr>
          <a:xfrm>
            <a:off x="3975650" y="1018750"/>
            <a:ext cx="4920000" cy="3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Comic Sans MS"/>
                <a:ea typeface="Comic Sans MS"/>
                <a:cs typeface="Comic Sans MS"/>
                <a:sym typeface="Comic Sans MS"/>
              </a:rPr>
              <a:t>Whilst we watch the video, make a note of: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SzPts val="3600"/>
              <a:buFont typeface="Comic Sans MS"/>
              <a:buChar char="●"/>
            </a:pPr>
            <a:r>
              <a:rPr lang="en-GB" sz="3600">
                <a:latin typeface="Comic Sans MS"/>
                <a:ea typeface="Comic Sans MS"/>
                <a:cs typeface="Comic Sans MS"/>
                <a:sym typeface="Comic Sans MS"/>
              </a:rPr>
              <a:t>Evidence/examples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SzPts val="3600"/>
              <a:buFont typeface="Comic Sans MS"/>
              <a:buChar char="●"/>
            </a:pPr>
            <a:r>
              <a:rPr lang="en-GB" sz="3600">
                <a:latin typeface="Comic Sans MS"/>
                <a:ea typeface="Comic Sans MS"/>
                <a:cs typeface="Comic Sans MS"/>
                <a:sym typeface="Comic Sans MS"/>
              </a:rPr>
              <a:t>Statistics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Comic Sans MS"/>
                <a:ea typeface="Comic Sans MS"/>
                <a:cs typeface="Comic Sans MS"/>
                <a:sym typeface="Comic Sans MS"/>
              </a:rPr>
              <a:t>Try and apply your knowledge to the clip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203600" y="75000"/>
            <a:ext cx="88083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Crime and Age </a:t>
            </a:r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398250" y="1350300"/>
            <a:ext cx="41259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Complete your grids by summarising the information around the room</a:t>
            </a:r>
            <a:endParaRPr sz="3600"/>
          </a:p>
        </p:txBody>
      </p:sp>
      <p:sp>
        <p:nvSpPr>
          <p:cNvPr id="174" name="Shape 174"/>
          <p:cNvSpPr txBox="1">
            <a:spLocks noGrp="1"/>
          </p:cNvSpPr>
          <p:nvPr>
            <p:ph type="title" idx="2"/>
          </p:nvPr>
        </p:nvSpPr>
        <p:spPr>
          <a:xfrm>
            <a:off x="398250" y="514350"/>
            <a:ext cx="8347500" cy="7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does it appear young people commit more crime?</a:t>
            </a:r>
            <a:endParaRPr/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225" y="1350288"/>
            <a:ext cx="3448050" cy="452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/>
        </p:nvSpPr>
        <p:spPr>
          <a:xfrm>
            <a:off x="124250" y="4261400"/>
            <a:ext cx="47955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Challenge: write a paragraph justifying which one you think is most relevant (this will come in handy later)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57200" y="205980"/>
            <a:ext cx="8229600" cy="1042800"/>
          </a:xfrm>
          <a:prstGeom prst="rect">
            <a:avLst/>
          </a:prstGeom>
          <a:gradFill>
            <a:gsLst>
              <a:gs pos="0">
                <a:srgbClr val="71A6DB"/>
              </a:gs>
              <a:gs pos="100000">
                <a:srgbClr val="559BDB"/>
              </a:gs>
            </a:gsLst>
            <a:lin ang="5400012" scaled="0"/>
          </a:gradFill>
          <a:ln>
            <a:noFill/>
          </a:ln>
          <a:effectLst>
            <a:outerShdw dist="19046" dir="5400000" algn="tl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GB">
                <a:solidFill>
                  <a:srgbClr val="FFFFFF"/>
                </a:solidFill>
              </a:rPr>
              <a:t>Quick check </a:t>
            </a:r>
            <a:endParaRPr/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 t="23480" b="7861"/>
          <a:stretch/>
        </p:blipFill>
        <p:spPr>
          <a:xfrm>
            <a:off x="0" y="1402310"/>
            <a:ext cx="9144000" cy="35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57200" y="205980"/>
            <a:ext cx="8229600" cy="857400"/>
          </a:xfrm>
          <a:prstGeom prst="rect">
            <a:avLst/>
          </a:prstGeom>
          <a:gradFill>
            <a:gsLst>
              <a:gs pos="0">
                <a:srgbClr val="71A6DB"/>
              </a:gs>
              <a:gs pos="100000">
                <a:srgbClr val="559BDB"/>
              </a:gs>
            </a:gsLst>
            <a:lin ang="5400012" scaled="0"/>
          </a:gradFill>
          <a:ln>
            <a:noFill/>
          </a:ln>
          <a:effectLst>
            <a:outerShdw dist="19046" dir="5400000" algn="tl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GB" sz="4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Answers</a:t>
            </a:r>
            <a:endParaRPr/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 t="17329" b="8165"/>
          <a:stretch/>
        </p:blipFill>
        <p:spPr>
          <a:xfrm>
            <a:off x="0" y="1315302"/>
            <a:ext cx="9144000" cy="382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203600" y="75000"/>
            <a:ext cx="8808300" cy="3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Crime and Age </a:t>
            </a:r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title" idx="2"/>
          </p:nvPr>
        </p:nvSpPr>
        <p:spPr>
          <a:xfrm>
            <a:off x="398250" y="514350"/>
            <a:ext cx="8347500" cy="7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12 Mark Question FUT  </a:t>
            </a:r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396475" y="1553775"/>
            <a:ext cx="83475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In your purple books respond to your feedback in green </a:t>
            </a: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Correct any SPaG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Change any ‘WC’ with a new word 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Make your K&amp;U clearer 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Intro/conclusion </a:t>
            </a: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If you have finished, come and see me!</a:t>
            </a:r>
            <a:endParaRPr sz="2400"/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ill sand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427</Words>
  <Application>Microsoft Office PowerPoint</Application>
  <PresentationFormat>On-screen Show (16:9)</PresentationFormat>
  <Paragraphs>54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Cabin</vt:lpstr>
      <vt:lpstr>Sniglet</vt:lpstr>
      <vt:lpstr>Arial</vt:lpstr>
      <vt:lpstr>Noto Sans Symbols</vt:lpstr>
      <vt:lpstr>Comic Sans MS</vt:lpstr>
      <vt:lpstr>Calibri</vt:lpstr>
      <vt:lpstr>Gill sands</vt:lpstr>
      <vt:lpstr>Crime and Age </vt:lpstr>
      <vt:lpstr>Crime and Age</vt:lpstr>
      <vt:lpstr>Crime and Age </vt:lpstr>
      <vt:lpstr>PowerPoint Presentation</vt:lpstr>
      <vt:lpstr>Young People &amp; Crime </vt:lpstr>
      <vt:lpstr>Crime and Age </vt:lpstr>
      <vt:lpstr>Quick check </vt:lpstr>
      <vt:lpstr>Answers</vt:lpstr>
      <vt:lpstr>Crime and Age </vt:lpstr>
      <vt:lpstr>Crime and Age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Crime and Age </dc:title>
  <cp:lastModifiedBy>Chris</cp:lastModifiedBy>
  <cp:revision>1</cp:revision>
  <dcterms:modified xsi:type="dcterms:W3CDTF">2018-03-23T11:59:03Z</dcterms:modified>
</cp:coreProperties>
</file>