
<file path=[Content_Types].xml><?xml version="1.0" encoding="utf-8"?>
<Types xmlns="http://schemas.openxmlformats.org/package/2006/content-types">
  <Default Extension="tmp" ContentType="image/png"/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2801600" cy="9601200" type="A3"/>
  <p:notesSz cx="9144000" cy="6858000"/>
  <p:defaultTextStyle>
    <a:defPPr>
      <a:defRPr lang="en-US"/>
    </a:defPPr>
    <a:lvl1pPr marL="0" algn="l" defTabSz="1075334" rtl="0" eaLnBrk="1" latinLnBrk="0" hangingPunct="1">
      <a:defRPr sz="2117" kern="1200">
        <a:solidFill>
          <a:schemeClr val="tx1"/>
        </a:solidFill>
        <a:latin typeface="+mn-lt"/>
        <a:ea typeface="+mn-ea"/>
        <a:cs typeface="+mn-cs"/>
      </a:defRPr>
    </a:lvl1pPr>
    <a:lvl2pPr marL="537667" algn="l" defTabSz="1075334" rtl="0" eaLnBrk="1" latinLnBrk="0" hangingPunct="1">
      <a:defRPr sz="2117" kern="1200">
        <a:solidFill>
          <a:schemeClr val="tx1"/>
        </a:solidFill>
        <a:latin typeface="+mn-lt"/>
        <a:ea typeface="+mn-ea"/>
        <a:cs typeface="+mn-cs"/>
      </a:defRPr>
    </a:lvl2pPr>
    <a:lvl3pPr marL="1075334" algn="l" defTabSz="1075334" rtl="0" eaLnBrk="1" latinLnBrk="0" hangingPunct="1">
      <a:defRPr sz="2117" kern="1200">
        <a:solidFill>
          <a:schemeClr val="tx1"/>
        </a:solidFill>
        <a:latin typeface="+mn-lt"/>
        <a:ea typeface="+mn-ea"/>
        <a:cs typeface="+mn-cs"/>
      </a:defRPr>
    </a:lvl3pPr>
    <a:lvl4pPr marL="1613002" algn="l" defTabSz="1075334" rtl="0" eaLnBrk="1" latinLnBrk="0" hangingPunct="1">
      <a:defRPr sz="2117" kern="1200">
        <a:solidFill>
          <a:schemeClr val="tx1"/>
        </a:solidFill>
        <a:latin typeface="+mn-lt"/>
        <a:ea typeface="+mn-ea"/>
        <a:cs typeface="+mn-cs"/>
      </a:defRPr>
    </a:lvl4pPr>
    <a:lvl5pPr marL="2150669" algn="l" defTabSz="1075334" rtl="0" eaLnBrk="1" latinLnBrk="0" hangingPunct="1">
      <a:defRPr sz="2117" kern="1200">
        <a:solidFill>
          <a:schemeClr val="tx1"/>
        </a:solidFill>
        <a:latin typeface="+mn-lt"/>
        <a:ea typeface="+mn-ea"/>
        <a:cs typeface="+mn-cs"/>
      </a:defRPr>
    </a:lvl5pPr>
    <a:lvl6pPr marL="2688336" algn="l" defTabSz="1075334" rtl="0" eaLnBrk="1" latinLnBrk="0" hangingPunct="1">
      <a:defRPr sz="2117" kern="1200">
        <a:solidFill>
          <a:schemeClr val="tx1"/>
        </a:solidFill>
        <a:latin typeface="+mn-lt"/>
        <a:ea typeface="+mn-ea"/>
        <a:cs typeface="+mn-cs"/>
      </a:defRPr>
    </a:lvl6pPr>
    <a:lvl7pPr marL="3226003" algn="l" defTabSz="1075334" rtl="0" eaLnBrk="1" latinLnBrk="0" hangingPunct="1">
      <a:defRPr sz="2117" kern="1200">
        <a:solidFill>
          <a:schemeClr val="tx1"/>
        </a:solidFill>
        <a:latin typeface="+mn-lt"/>
        <a:ea typeface="+mn-ea"/>
        <a:cs typeface="+mn-cs"/>
      </a:defRPr>
    </a:lvl7pPr>
    <a:lvl8pPr marL="3763670" algn="l" defTabSz="1075334" rtl="0" eaLnBrk="1" latinLnBrk="0" hangingPunct="1">
      <a:defRPr sz="2117" kern="1200">
        <a:solidFill>
          <a:schemeClr val="tx1"/>
        </a:solidFill>
        <a:latin typeface="+mn-lt"/>
        <a:ea typeface="+mn-ea"/>
        <a:cs typeface="+mn-cs"/>
      </a:defRPr>
    </a:lvl8pPr>
    <a:lvl9pPr marL="4301338" algn="l" defTabSz="1075334" rtl="0" eaLnBrk="1" latinLnBrk="0" hangingPunct="1">
      <a:defRPr sz="2117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54" d="100"/>
          <a:sy n="54" d="100"/>
        </p:scale>
        <p:origin x="1278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60120" y="1571308"/>
            <a:ext cx="10881360" cy="3342640"/>
          </a:xfrm>
        </p:spPr>
        <p:txBody>
          <a:bodyPr anchor="b"/>
          <a:lstStyle>
            <a:lvl1pPr algn="ctr">
              <a:defRPr sz="8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0200" y="5042853"/>
            <a:ext cx="9601200" cy="2318067"/>
          </a:xfrm>
        </p:spPr>
        <p:txBody>
          <a:bodyPr/>
          <a:lstStyle>
            <a:lvl1pPr marL="0" indent="0" algn="ctr">
              <a:buNone/>
              <a:defRPr sz="3360"/>
            </a:lvl1pPr>
            <a:lvl2pPr marL="640080" indent="0" algn="ctr">
              <a:buNone/>
              <a:defRPr sz="2800"/>
            </a:lvl2pPr>
            <a:lvl3pPr marL="1280160" indent="0" algn="ctr">
              <a:buNone/>
              <a:defRPr sz="2520"/>
            </a:lvl3pPr>
            <a:lvl4pPr marL="1920240" indent="0" algn="ctr">
              <a:buNone/>
              <a:defRPr sz="2240"/>
            </a:lvl4pPr>
            <a:lvl5pPr marL="2560320" indent="0" algn="ctr">
              <a:buNone/>
              <a:defRPr sz="2240"/>
            </a:lvl5pPr>
            <a:lvl6pPr marL="3200400" indent="0" algn="ctr">
              <a:buNone/>
              <a:defRPr sz="2240"/>
            </a:lvl6pPr>
            <a:lvl7pPr marL="3840480" indent="0" algn="ctr">
              <a:buNone/>
              <a:defRPr sz="2240"/>
            </a:lvl7pPr>
            <a:lvl8pPr marL="4480560" indent="0" algn="ctr">
              <a:buNone/>
              <a:defRPr sz="2240"/>
            </a:lvl8pPr>
            <a:lvl9pPr marL="5120640" indent="0" algn="ctr">
              <a:buNone/>
              <a:defRPr sz="224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B86586-1D5F-4FE5-BBD7-6BF27B2CECCB}" type="datetimeFigureOut">
              <a:rPr lang="en-GB" smtClean="0"/>
              <a:t>07/02/2018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605EE1-0392-4F9A-8235-7AB73EE6C8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3318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B86586-1D5F-4FE5-BBD7-6BF27B2CECCB}" type="datetimeFigureOut">
              <a:rPr lang="en-GB" smtClean="0"/>
              <a:t>07/02/2018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605EE1-0392-4F9A-8235-7AB73EE6C8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775535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1146" y="511175"/>
            <a:ext cx="2760345" cy="813657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80111" y="511175"/>
            <a:ext cx="8121015" cy="8136573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B86586-1D5F-4FE5-BBD7-6BF27B2CECCB}" type="datetimeFigureOut">
              <a:rPr lang="en-GB" smtClean="0"/>
              <a:t>07/02/2018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605EE1-0392-4F9A-8235-7AB73EE6C8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249393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B86586-1D5F-4FE5-BBD7-6BF27B2CECCB}" type="datetimeFigureOut">
              <a:rPr lang="en-GB" smtClean="0"/>
              <a:t>07/02/2018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605EE1-0392-4F9A-8235-7AB73EE6C8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51477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3443" y="2393635"/>
            <a:ext cx="11041380" cy="3993832"/>
          </a:xfrm>
        </p:spPr>
        <p:txBody>
          <a:bodyPr anchor="b"/>
          <a:lstStyle>
            <a:lvl1pPr>
              <a:defRPr sz="8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3443" y="6425250"/>
            <a:ext cx="11041380" cy="2100262"/>
          </a:xfrm>
        </p:spPr>
        <p:txBody>
          <a:bodyPr/>
          <a:lstStyle>
            <a:lvl1pPr marL="0" indent="0">
              <a:buNone/>
              <a:defRPr sz="3360">
                <a:solidFill>
                  <a:schemeClr val="tx1"/>
                </a:solidFill>
              </a:defRPr>
            </a:lvl1pPr>
            <a:lvl2pPr marL="64008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2pPr>
            <a:lvl3pPr marL="1280160" indent="0">
              <a:buNone/>
              <a:defRPr sz="2520">
                <a:solidFill>
                  <a:schemeClr val="tx1">
                    <a:tint val="75000"/>
                  </a:schemeClr>
                </a:solidFill>
              </a:defRPr>
            </a:lvl3pPr>
            <a:lvl4pPr marL="19202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4pPr>
            <a:lvl5pPr marL="256032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5pPr>
            <a:lvl6pPr marL="320040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6pPr>
            <a:lvl7pPr marL="384048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7pPr>
            <a:lvl8pPr marL="448056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8pPr>
            <a:lvl9pPr marL="51206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B86586-1D5F-4FE5-BBD7-6BF27B2CECCB}" type="datetimeFigureOut">
              <a:rPr lang="en-GB" smtClean="0"/>
              <a:t>07/02/2018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605EE1-0392-4F9A-8235-7AB73EE6C8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108906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80110" y="2555875"/>
            <a:ext cx="5440680" cy="609187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80810" y="2555875"/>
            <a:ext cx="5440680" cy="609187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B86586-1D5F-4FE5-BBD7-6BF27B2CECCB}" type="datetimeFigureOut">
              <a:rPr lang="en-GB" smtClean="0"/>
              <a:t>07/02/2018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605EE1-0392-4F9A-8235-7AB73EE6C8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540634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7" y="511177"/>
            <a:ext cx="11041380" cy="185578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1779" y="2353628"/>
            <a:ext cx="5415676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81779" y="3507105"/>
            <a:ext cx="5415676" cy="515842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80811" y="2353628"/>
            <a:ext cx="5442347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80811" y="3507105"/>
            <a:ext cx="5442347" cy="515842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B86586-1D5F-4FE5-BBD7-6BF27B2CECCB}" type="datetimeFigureOut">
              <a:rPr lang="en-GB" smtClean="0"/>
              <a:t>07/02/2018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605EE1-0392-4F9A-8235-7AB73EE6C8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527198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B86586-1D5F-4FE5-BBD7-6BF27B2CECCB}" type="datetimeFigureOut">
              <a:rPr lang="en-GB" smtClean="0"/>
              <a:t>07/02/2018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605EE1-0392-4F9A-8235-7AB73EE6C8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24952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B86586-1D5F-4FE5-BBD7-6BF27B2CECCB}" type="datetimeFigureOut">
              <a:rPr lang="en-GB" smtClean="0"/>
              <a:t>07/02/2018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605EE1-0392-4F9A-8235-7AB73EE6C8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393159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42347" y="1382397"/>
            <a:ext cx="6480810" cy="6823075"/>
          </a:xfrm>
        </p:spPr>
        <p:txBody>
          <a:bodyPr/>
          <a:lstStyle>
            <a:lvl1pPr>
              <a:defRPr sz="4480"/>
            </a:lvl1pPr>
            <a:lvl2pPr>
              <a:defRPr sz="3920"/>
            </a:lvl2pPr>
            <a:lvl3pPr>
              <a:defRPr sz="336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B86586-1D5F-4FE5-BBD7-6BF27B2CECCB}" type="datetimeFigureOut">
              <a:rPr lang="en-GB" smtClean="0"/>
              <a:t>07/02/2018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605EE1-0392-4F9A-8235-7AB73EE6C8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324946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42347" y="1382397"/>
            <a:ext cx="6480810" cy="6823075"/>
          </a:xfrm>
        </p:spPr>
        <p:txBody>
          <a:bodyPr anchor="t"/>
          <a:lstStyle>
            <a:lvl1pPr marL="0" indent="0">
              <a:buNone/>
              <a:defRPr sz="4480"/>
            </a:lvl1pPr>
            <a:lvl2pPr marL="640080" indent="0">
              <a:buNone/>
              <a:defRPr sz="3920"/>
            </a:lvl2pPr>
            <a:lvl3pPr marL="1280160" indent="0">
              <a:buNone/>
              <a:defRPr sz="3360"/>
            </a:lvl3pPr>
            <a:lvl4pPr marL="1920240" indent="0">
              <a:buNone/>
              <a:defRPr sz="2800"/>
            </a:lvl4pPr>
            <a:lvl5pPr marL="2560320" indent="0">
              <a:buNone/>
              <a:defRPr sz="2800"/>
            </a:lvl5pPr>
            <a:lvl6pPr marL="3200400" indent="0">
              <a:buNone/>
              <a:defRPr sz="2800"/>
            </a:lvl6pPr>
            <a:lvl7pPr marL="3840480" indent="0">
              <a:buNone/>
              <a:defRPr sz="2800"/>
            </a:lvl7pPr>
            <a:lvl8pPr marL="4480560" indent="0">
              <a:buNone/>
              <a:defRPr sz="2800"/>
            </a:lvl8pPr>
            <a:lvl9pPr marL="5120640" indent="0">
              <a:buNone/>
              <a:defRPr sz="28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B86586-1D5F-4FE5-BBD7-6BF27B2CECCB}" type="datetimeFigureOut">
              <a:rPr lang="en-GB" smtClean="0"/>
              <a:t>07/02/2018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605EE1-0392-4F9A-8235-7AB73EE6C8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45699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80110" y="511177"/>
            <a:ext cx="11041380" cy="18557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0110" y="2555875"/>
            <a:ext cx="11041380" cy="60918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8011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B86586-1D5F-4FE5-BBD7-6BF27B2CECCB}" type="datetimeFigureOut">
              <a:rPr lang="en-GB" smtClean="0"/>
              <a:t>07/02/2018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240530" y="8898892"/>
            <a:ext cx="432054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04113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605EE1-0392-4F9A-8235-7AB73EE6C8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534682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280160" rtl="0" eaLnBrk="1" latinLnBrk="0" hangingPunct="1">
        <a:lnSpc>
          <a:spcPct val="90000"/>
        </a:lnSpc>
        <a:spcBef>
          <a:spcPct val="0"/>
        </a:spcBef>
        <a:buNone/>
        <a:defRPr sz="61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20040" indent="-320040" algn="l" defTabSz="1280160" rtl="0" eaLnBrk="1" latinLnBrk="0" hangingPunct="1">
        <a:lnSpc>
          <a:spcPct val="90000"/>
        </a:lnSpc>
        <a:spcBef>
          <a:spcPts val="1400"/>
        </a:spcBef>
        <a:buFont typeface="Arial" panose="020B0604020202020204" pitchFamily="34" charset="0"/>
        <a:buChar char="•"/>
        <a:defRPr sz="3920" kern="1200">
          <a:solidFill>
            <a:schemeClr val="tx1"/>
          </a:solidFill>
          <a:latin typeface="+mn-lt"/>
          <a:ea typeface="+mn-ea"/>
          <a:cs typeface="+mn-cs"/>
        </a:defRPr>
      </a:lvl1pPr>
      <a:lvl2pPr marL="9601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3360" kern="1200">
          <a:solidFill>
            <a:schemeClr val="tx1"/>
          </a:solidFill>
          <a:latin typeface="+mn-lt"/>
          <a:ea typeface="+mn-ea"/>
          <a:cs typeface="+mn-cs"/>
        </a:defRPr>
      </a:lvl2pPr>
      <a:lvl3pPr marL="16002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22402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88036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52044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41605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4406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8016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56032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20040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384048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48056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12064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mp"/><Relationship Id="rId2" Type="http://schemas.openxmlformats.org/officeDocument/2006/relationships/image" Target="../media/image1.tmp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71716"/>
            <a:ext cx="6472518" cy="418186"/>
          </a:xfrm>
          <a:prstGeom prst="rect">
            <a:avLst/>
          </a:prstGeom>
        </p:spPr>
      </p:pic>
      <p:pic>
        <p:nvPicPr>
          <p:cNvPr id="5" name="Picture 4" descr="Screen Clippi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58088" y="58051"/>
            <a:ext cx="4143512" cy="467709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85750" y="1899115"/>
            <a:ext cx="1005168" cy="1502624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1698812" y="1899115"/>
            <a:ext cx="11026587" cy="2308324"/>
          </a:xfrm>
          <a:prstGeom prst="rect">
            <a:avLst/>
          </a:prstGeom>
          <a:noFill/>
          <a:ln>
            <a:solidFill>
              <a:schemeClr val="tx1"/>
            </a:solidFill>
            <a:prstDash val="dash"/>
          </a:ln>
        </p:spPr>
        <p:txBody>
          <a:bodyPr wrap="square" rtlCol="0">
            <a:spAutoFit/>
          </a:bodyPr>
          <a:lstStyle/>
          <a:p>
            <a:r>
              <a:rPr lang="en-GB" sz="1600" b="1" u="sng" dirty="0" smtClean="0">
                <a:latin typeface="AvantGarde Bk BT" panose="020B0402020202020204" pitchFamily="34" charset="0"/>
              </a:rPr>
              <a:t>Parsons:</a:t>
            </a:r>
          </a:p>
          <a:p>
            <a:endParaRPr lang="en-GB" sz="1600" dirty="0" smtClean="0">
              <a:latin typeface="AvantGarde Bk BT" panose="020B0402020202020204" pitchFamily="34" charset="0"/>
            </a:endParaRPr>
          </a:p>
          <a:p>
            <a:endParaRPr lang="en-GB" sz="1600" b="1" dirty="0" smtClean="0">
              <a:latin typeface="AvantGarde Bk BT" panose="020B0402020202020204" pitchFamily="34" charset="0"/>
            </a:endParaRPr>
          </a:p>
          <a:p>
            <a:endParaRPr lang="en-GB" sz="1600" b="1" dirty="0">
              <a:latin typeface="AvantGarde Bk BT" panose="020B0402020202020204" pitchFamily="34" charset="0"/>
            </a:endParaRPr>
          </a:p>
          <a:p>
            <a:endParaRPr lang="en-GB" sz="1600" b="1" dirty="0" smtClean="0">
              <a:latin typeface="AvantGarde Bk BT" panose="020B0402020202020204" pitchFamily="34" charset="0"/>
            </a:endParaRPr>
          </a:p>
          <a:p>
            <a:endParaRPr lang="en-GB" sz="1600" b="1" dirty="0" smtClean="0">
              <a:latin typeface="AvantGarde Bk BT" panose="020B0402020202020204" pitchFamily="34" charset="0"/>
            </a:endParaRPr>
          </a:p>
          <a:p>
            <a:endParaRPr lang="en-GB" sz="1600" b="1" dirty="0">
              <a:latin typeface="AvantGarde Bk BT" panose="020B0402020202020204" pitchFamily="34" charset="0"/>
            </a:endParaRPr>
          </a:p>
          <a:p>
            <a:r>
              <a:rPr lang="en-GB" sz="1600" b="1" dirty="0" smtClean="0">
                <a:latin typeface="AvantGarde Bk BT" panose="020B0402020202020204" pitchFamily="34" charset="0"/>
              </a:rPr>
              <a:t>Evaluation:</a:t>
            </a:r>
          </a:p>
          <a:p>
            <a:endParaRPr lang="en-GB" sz="1600" b="1" dirty="0">
              <a:latin typeface="AvantGarde Bk BT" panose="020B0402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25506" y="603328"/>
            <a:ext cx="12425081" cy="1200329"/>
          </a:xfrm>
          <a:prstGeom prst="rect">
            <a:avLst/>
          </a:prstGeom>
          <a:noFill/>
          <a:ln>
            <a:solidFill>
              <a:schemeClr val="tx1"/>
            </a:solidFill>
            <a:prstDash val="dash"/>
          </a:ln>
        </p:spPr>
        <p:txBody>
          <a:bodyPr wrap="square" rtlCol="0">
            <a:spAutoFit/>
          </a:bodyPr>
          <a:lstStyle/>
          <a:p>
            <a:r>
              <a:rPr lang="en-GB" sz="1800" b="1" dirty="0" smtClean="0">
                <a:latin typeface="AvantGarde Bk BT" panose="020B0402020202020204" pitchFamily="34" charset="0"/>
              </a:rPr>
              <a:t>Introduction: </a:t>
            </a:r>
            <a:endParaRPr lang="en-GB" sz="1800" dirty="0" smtClean="0">
              <a:latin typeface="AvantGarde Bk BT" panose="020B0402020202020204" pitchFamily="34" charset="0"/>
            </a:endParaRPr>
          </a:p>
          <a:p>
            <a:r>
              <a:rPr lang="en-GB" sz="1800" b="1" dirty="0" smtClean="0">
                <a:latin typeface="AvantGarde Bk BT" panose="020B0402020202020204" pitchFamily="34" charset="0"/>
              </a:rPr>
              <a:t>What type of theory are functionalists? </a:t>
            </a:r>
          </a:p>
          <a:p>
            <a:endParaRPr lang="en-GB" sz="1800" b="1" dirty="0">
              <a:latin typeface="AvantGarde Bk BT" panose="020B0402020202020204" pitchFamily="34" charset="0"/>
            </a:endParaRPr>
          </a:p>
          <a:p>
            <a:r>
              <a:rPr lang="en-GB" sz="1800" b="1" dirty="0" smtClean="0">
                <a:latin typeface="AvantGarde Bk BT" panose="020B0402020202020204" pitchFamily="34" charset="0"/>
              </a:rPr>
              <a:t>What type of society do they believe we live in?</a:t>
            </a:r>
          </a:p>
        </p:txBody>
      </p:sp>
      <p:pic>
        <p:nvPicPr>
          <p:cNvPr id="1026" name="Picture 2" descr="Image result for world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8812" y="2325456"/>
            <a:ext cx="649941" cy="6499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Notched Right Arrow 9"/>
          <p:cNvSpPr/>
          <p:nvPr/>
        </p:nvSpPr>
        <p:spPr>
          <a:xfrm>
            <a:off x="2545976" y="2510118"/>
            <a:ext cx="1093695" cy="296938"/>
          </a:xfrm>
          <a:prstGeom prst="notch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TextBox 10"/>
          <p:cNvSpPr txBox="1"/>
          <p:nvPr/>
        </p:nvSpPr>
        <p:spPr>
          <a:xfrm>
            <a:off x="5665693" y="2496537"/>
            <a:ext cx="227703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b="1" dirty="0" smtClean="0">
                <a:latin typeface="AvantGarde Bk BT" panose="020B0402020202020204" pitchFamily="34" charset="0"/>
              </a:rPr>
              <a:t>Who gets the rewards?</a:t>
            </a:r>
            <a:endParaRPr lang="en-GB" sz="1400" b="1" dirty="0">
              <a:latin typeface="AvantGarde Bk BT" panose="020B0402020202020204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9457763" y="2005843"/>
            <a:ext cx="22770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b="1" dirty="0" smtClean="0">
                <a:latin typeface="AvantGarde Bk BT" panose="020B0402020202020204" pitchFamily="34" charset="0"/>
              </a:rPr>
              <a:t>How does inequality occur?</a:t>
            </a:r>
            <a:endParaRPr lang="en-GB" sz="1400" b="1" dirty="0">
              <a:latin typeface="AvantGarde Bk BT" panose="020B0402020202020204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72571" y="4291453"/>
            <a:ext cx="12552828" cy="5262979"/>
          </a:xfrm>
          <a:prstGeom prst="rect">
            <a:avLst/>
          </a:prstGeom>
          <a:noFill/>
          <a:ln>
            <a:solidFill>
              <a:schemeClr val="tx1"/>
            </a:solidFill>
            <a:prstDash val="dash"/>
          </a:ln>
        </p:spPr>
        <p:txBody>
          <a:bodyPr wrap="square" numCol="2" rtlCol="0">
            <a:spAutoFit/>
          </a:bodyPr>
          <a:lstStyle/>
          <a:p>
            <a:r>
              <a:rPr lang="en-GB" sz="1600" b="1" u="sng" dirty="0" smtClean="0">
                <a:latin typeface="AvantGarde Bk BT" panose="020B0402020202020204" pitchFamily="34" charset="0"/>
              </a:rPr>
              <a:t>Davis and Moore</a:t>
            </a:r>
          </a:p>
          <a:p>
            <a:r>
              <a:rPr lang="en-GB" sz="1600" dirty="0" smtClean="0">
                <a:latin typeface="AvantGarde Bk BT" panose="020B0402020202020204" pitchFamily="34" charset="0"/>
              </a:rPr>
              <a:t>Stratification and inequality have an important role in society. </a:t>
            </a:r>
          </a:p>
          <a:p>
            <a:r>
              <a:rPr lang="en-GB" sz="1600" dirty="0" smtClean="0">
                <a:latin typeface="AvantGarde Bk BT" panose="020B0402020202020204" pitchFamily="34" charset="0"/>
              </a:rPr>
              <a:t>Social stratification has existed in all human society and is therefore necessary </a:t>
            </a:r>
          </a:p>
          <a:p>
            <a:r>
              <a:rPr lang="en-GB" sz="1600" dirty="0" smtClean="0">
                <a:latin typeface="AvantGarde Bk BT" panose="020B0402020202020204" pitchFamily="34" charset="0"/>
              </a:rPr>
              <a:t>They believe:</a:t>
            </a:r>
          </a:p>
          <a:p>
            <a:r>
              <a:rPr lang="en-GB" sz="1600" dirty="0" smtClean="0">
                <a:latin typeface="AvantGarde Bk BT" panose="020B0402020202020204" pitchFamily="34" charset="0"/>
              </a:rPr>
              <a:t>1. </a:t>
            </a:r>
          </a:p>
          <a:p>
            <a:r>
              <a:rPr lang="en-GB" sz="1600" dirty="0" smtClean="0">
                <a:latin typeface="AvantGarde Bk BT" panose="020B0402020202020204" pitchFamily="34" charset="0"/>
              </a:rPr>
              <a:t>2. </a:t>
            </a:r>
          </a:p>
          <a:p>
            <a:r>
              <a:rPr lang="en-GB" sz="1600" dirty="0" smtClean="0">
                <a:latin typeface="AvantGarde Bk BT" panose="020B0402020202020204" pitchFamily="34" charset="0"/>
              </a:rPr>
              <a:t>3.</a:t>
            </a:r>
          </a:p>
          <a:p>
            <a:r>
              <a:rPr lang="en-GB" sz="1600" dirty="0" smtClean="0">
                <a:latin typeface="AvantGarde Bk BT" panose="020B0402020202020204" pitchFamily="34" charset="0"/>
              </a:rPr>
              <a:t>4. </a:t>
            </a:r>
          </a:p>
          <a:p>
            <a:r>
              <a:rPr lang="en-GB" sz="1600" dirty="0" smtClean="0">
                <a:latin typeface="AvantGarde Bk BT" panose="020B0402020202020204" pitchFamily="34" charset="0"/>
              </a:rPr>
              <a:t>5. </a:t>
            </a:r>
          </a:p>
          <a:p>
            <a:pPr algn="ctr"/>
            <a:r>
              <a:rPr lang="en-GB" sz="1600" b="1" dirty="0" smtClean="0">
                <a:latin typeface="AvantGarde Bk BT" panose="020B0402020202020204" pitchFamily="34" charset="0"/>
              </a:rPr>
              <a:t>Stratification allow</a:t>
            </a:r>
            <a:endParaRPr lang="en-GB" sz="1600" b="1" u="sng" dirty="0">
              <a:latin typeface="AvantGarde Bk BT" panose="020B0402020202020204" pitchFamily="34" charset="0"/>
            </a:endParaRPr>
          </a:p>
          <a:p>
            <a:r>
              <a:rPr lang="en-GB" sz="1600" b="1" u="sng" dirty="0" smtClean="0">
                <a:latin typeface="AvantGarde Bk BT" panose="020B0402020202020204" pitchFamily="34" charset="0"/>
              </a:rPr>
              <a:t/>
            </a:r>
            <a:br>
              <a:rPr lang="en-GB" sz="1600" b="1" u="sng" dirty="0" smtClean="0">
                <a:latin typeface="AvantGarde Bk BT" panose="020B0402020202020204" pitchFamily="34" charset="0"/>
              </a:rPr>
            </a:br>
            <a:r>
              <a:rPr lang="en-GB" sz="1600" b="1" u="sng" dirty="0" smtClean="0">
                <a:latin typeface="AvantGarde Bk BT" panose="020B0402020202020204" pitchFamily="34" charset="0"/>
              </a:rPr>
              <a:t/>
            </a:r>
            <a:br>
              <a:rPr lang="en-GB" sz="1600" b="1" u="sng" dirty="0" smtClean="0">
                <a:latin typeface="AvantGarde Bk BT" panose="020B0402020202020204" pitchFamily="34" charset="0"/>
              </a:rPr>
            </a:br>
            <a:r>
              <a:rPr lang="en-GB" sz="1600" b="1" u="sng" dirty="0" smtClean="0">
                <a:latin typeface="AvantGarde Bk BT" panose="020B0402020202020204" pitchFamily="34" charset="0"/>
              </a:rPr>
              <a:t/>
            </a:r>
            <a:br>
              <a:rPr lang="en-GB" sz="1600" b="1" u="sng" dirty="0" smtClean="0">
                <a:latin typeface="AvantGarde Bk BT" panose="020B0402020202020204" pitchFamily="34" charset="0"/>
              </a:rPr>
            </a:br>
            <a:r>
              <a:rPr lang="en-GB" sz="1600" b="1" u="sng" dirty="0" smtClean="0">
                <a:latin typeface="AvantGarde Bk BT" panose="020B0402020202020204" pitchFamily="34" charset="0"/>
              </a:rPr>
              <a:t/>
            </a:r>
            <a:br>
              <a:rPr lang="en-GB" sz="1600" b="1" u="sng" dirty="0" smtClean="0">
                <a:latin typeface="AvantGarde Bk BT" panose="020B0402020202020204" pitchFamily="34" charset="0"/>
              </a:rPr>
            </a:br>
            <a:r>
              <a:rPr lang="en-GB" sz="1600" b="1" u="sng" dirty="0" smtClean="0">
                <a:latin typeface="AvantGarde Bk BT" panose="020B0402020202020204" pitchFamily="34" charset="0"/>
              </a:rPr>
              <a:t/>
            </a:r>
            <a:br>
              <a:rPr lang="en-GB" sz="1600" b="1" u="sng" dirty="0" smtClean="0">
                <a:latin typeface="AvantGarde Bk BT" panose="020B0402020202020204" pitchFamily="34" charset="0"/>
              </a:rPr>
            </a:br>
            <a:r>
              <a:rPr lang="en-GB" sz="1600" b="1" u="sng" dirty="0" smtClean="0">
                <a:latin typeface="AvantGarde Bk BT" panose="020B0402020202020204" pitchFamily="34" charset="0"/>
              </a:rPr>
              <a:t/>
            </a:r>
            <a:br>
              <a:rPr lang="en-GB" sz="1600" b="1" u="sng" dirty="0" smtClean="0">
                <a:latin typeface="AvantGarde Bk BT" panose="020B0402020202020204" pitchFamily="34" charset="0"/>
              </a:rPr>
            </a:br>
            <a:r>
              <a:rPr lang="en-GB" sz="1600" b="1" u="sng" dirty="0" smtClean="0">
                <a:latin typeface="AvantGarde Bk BT" panose="020B0402020202020204" pitchFamily="34" charset="0"/>
              </a:rPr>
              <a:t/>
            </a:r>
            <a:br>
              <a:rPr lang="en-GB" sz="1600" b="1" u="sng" dirty="0" smtClean="0">
                <a:latin typeface="AvantGarde Bk BT" panose="020B0402020202020204" pitchFamily="34" charset="0"/>
              </a:rPr>
            </a:br>
            <a:r>
              <a:rPr lang="en-GB" sz="1600" b="1" u="sng" dirty="0" smtClean="0">
                <a:latin typeface="AvantGarde Bk BT" panose="020B0402020202020204" pitchFamily="34" charset="0"/>
              </a:rPr>
              <a:t/>
            </a:r>
            <a:br>
              <a:rPr lang="en-GB" sz="1600" b="1" u="sng" dirty="0" smtClean="0">
                <a:latin typeface="AvantGarde Bk BT" panose="020B0402020202020204" pitchFamily="34" charset="0"/>
              </a:rPr>
            </a:br>
            <a:endParaRPr lang="en-GB" sz="1600" b="1" u="sng" dirty="0" smtClean="0">
              <a:latin typeface="AvantGarde Bk BT" panose="020B0402020202020204" pitchFamily="34" charset="0"/>
            </a:endParaRPr>
          </a:p>
          <a:p>
            <a:endParaRPr lang="en-GB" sz="1600" b="1" u="sng" dirty="0">
              <a:latin typeface="AvantGarde Bk BT" panose="020B0402020202020204" pitchFamily="34" charset="0"/>
            </a:endParaRPr>
          </a:p>
          <a:p>
            <a:r>
              <a:rPr lang="en-GB" sz="1600" b="1" u="sng" dirty="0" smtClean="0">
                <a:latin typeface="AvantGarde Bk BT" panose="020B0402020202020204" pitchFamily="34" charset="0"/>
              </a:rPr>
              <a:t>How do we know which roles are most important?</a:t>
            </a:r>
          </a:p>
          <a:p>
            <a:pPr marL="342900" indent="-342900">
              <a:buAutoNum type="arabicPeriod"/>
            </a:pPr>
            <a:r>
              <a:rPr lang="en-GB" sz="1600" dirty="0" smtClean="0">
                <a:latin typeface="AvantGarde Bk BT" panose="020B0402020202020204" pitchFamily="34" charset="0"/>
              </a:rPr>
              <a:t>Functional uniqueness</a:t>
            </a:r>
          </a:p>
          <a:p>
            <a:endParaRPr lang="en-GB" sz="1600" dirty="0">
              <a:latin typeface="AvantGarde Bk BT" panose="020B0402020202020204" pitchFamily="34" charset="0"/>
            </a:endParaRPr>
          </a:p>
          <a:p>
            <a:pPr marL="342900" indent="-342900">
              <a:buAutoNum type="arabicPeriod"/>
            </a:pPr>
            <a:endParaRPr lang="en-GB" sz="1600" dirty="0" smtClean="0">
              <a:latin typeface="AvantGarde Bk BT" panose="020B0402020202020204" pitchFamily="34" charset="0"/>
            </a:endParaRPr>
          </a:p>
          <a:p>
            <a:pPr marL="342900" indent="-342900">
              <a:buAutoNum type="arabicPeriod"/>
            </a:pPr>
            <a:r>
              <a:rPr lang="en-GB" sz="1600" dirty="0" smtClean="0">
                <a:latin typeface="AvantGarde Bk BT" panose="020B0402020202020204" pitchFamily="34" charset="0"/>
              </a:rPr>
              <a:t>Dependence on others </a:t>
            </a:r>
          </a:p>
          <a:p>
            <a:pPr marL="342900" indent="-342900">
              <a:buAutoNum type="arabicPeriod"/>
            </a:pPr>
            <a:endParaRPr lang="en-GB" sz="1600" dirty="0">
              <a:latin typeface="AvantGarde Bk BT" panose="020B0402020202020204" pitchFamily="34" charset="0"/>
            </a:endParaRPr>
          </a:p>
          <a:p>
            <a:endParaRPr lang="en-GB" sz="1600" dirty="0" smtClean="0">
              <a:latin typeface="AvantGarde Bk BT" panose="020B0402020202020204" pitchFamily="34" charset="0"/>
            </a:endParaRPr>
          </a:p>
          <a:p>
            <a:r>
              <a:rPr lang="en-GB" sz="1600" dirty="0" smtClean="0">
                <a:latin typeface="AvantGarde Bk BT" panose="020B0402020202020204" pitchFamily="34" charset="0"/>
              </a:rPr>
              <a:t>Why should a CEO earn more than a cleaner?</a:t>
            </a:r>
            <a:endParaRPr lang="en-GB" sz="1600" dirty="0">
              <a:latin typeface="AvantGarde Bk BT" panose="020B0402020202020204" pitchFamily="34" charset="0"/>
            </a:endParaRPr>
          </a:p>
          <a:p>
            <a:endParaRPr lang="en-GB" sz="1600" dirty="0" smtClean="0">
              <a:latin typeface="AvantGarde Bk BT" panose="020B0402020202020204" pitchFamily="34" charset="0"/>
            </a:endParaRPr>
          </a:p>
          <a:p>
            <a:endParaRPr lang="en-GB" sz="1600" dirty="0">
              <a:latin typeface="AvantGarde Bk BT" panose="020B0402020202020204" pitchFamily="34" charset="0"/>
            </a:endParaRPr>
          </a:p>
          <a:p>
            <a:endParaRPr lang="en-GB" sz="1600" dirty="0">
              <a:latin typeface="AvantGarde Bk BT" panose="020B0402020202020204" pitchFamily="34" charset="0"/>
            </a:endParaRPr>
          </a:p>
          <a:p>
            <a:endParaRPr lang="en-GB" sz="1600" dirty="0">
              <a:latin typeface="AvantGarde Bk BT" panose="020B0402020202020204" pitchFamily="34" charset="0"/>
            </a:endParaRPr>
          </a:p>
          <a:p>
            <a:r>
              <a:rPr lang="en-GB" sz="1600" b="1" dirty="0" smtClean="0">
                <a:latin typeface="AvantGarde Bk BT" panose="020B0402020202020204" pitchFamily="34" charset="0"/>
              </a:rPr>
              <a:t>Evaluation: </a:t>
            </a:r>
            <a:r>
              <a:rPr lang="en-GB" sz="1600" b="1" dirty="0" err="1" smtClean="0">
                <a:latin typeface="AvantGarde Bk BT" panose="020B0402020202020204" pitchFamily="34" charset="0"/>
              </a:rPr>
              <a:t>Tumin</a:t>
            </a:r>
            <a:endParaRPr lang="en-GB" sz="1600" b="1" dirty="0" smtClean="0">
              <a:latin typeface="AvantGarde Bk BT" panose="020B0402020202020204" pitchFamily="34" charset="0"/>
            </a:endParaRPr>
          </a:p>
          <a:p>
            <a:endParaRPr lang="en-GB" sz="1600" b="1" dirty="0">
              <a:latin typeface="AvantGarde Bk BT" panose="020B0402020202020204" pitchFamily="34" charset="0"/>
            </a:endParaRPr>
          </a:p>
          <a:p>
            <a:r>
              <a:rPr lang="en-GB" sz="1600" dirty="0" smtClean="0">
                <a:latin typeface="AvantGarde Bk BT" panose="020B0402020202020204" pitchFamily="34" charset="0"/>
              </a:rPr>
              <a:t>Using a different colour, annotate Davis and Moore’s study disagreeing with their perspective using </a:t>
            </a:r>
            <a:r>
              <a:rPr lang="en-GB" sz="1600" dirty="0" err="1" smtClean="0">
                <a:latin typeface="AvantGarde Bk BT" panose="020B0402020202020204" pitchFamily="34" charset="0"/>
              </a:rPr>
              <a:t>Tumin</a:t>
            </a:r>
            <a:r>
              <a:rPr lang="en-GB" sz="1600" dirty="0" smtClean="0">
                <a:latin typeface="AvantGarde Bk BT" panose="020B0402020202020204" pitchFamily="34" charset="0"/>
              </a:rPr>
              <a:t>.</a:t>
            </a:r>
            <a:endParaRPr lang="en-GB" sz="1600" dirty="0">
              <a:latin typeface="AvantGarde Bk BT" panose="020B0402020202020204" pitchFamily="34" charset="0"/>
            </a:endParaRPr>
          </a:p>
        </p:txBody>
      </p:sp>
      <p:cxnSp>
        <p:nvCxnSpPr>
          <p:cNvPr id="16" name="Straight Arrow Connector 15"/>
          <p:cNvCxnSpPr/>
          <p:nvPr/>
        </p:nvCxnSpPr>
        <p:spPr>
          <a:xfrm flipH="1">
            <a:off x="1522879" y="7210391"/>
            <a:ext cx="825874" cy="75165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>
            <a:off x="4280646" y="7167822"/>
            <a:ext cx="721660" cy="79422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239805" y="8068775"/>
            <a:ext cx="2306171" cy="1200329"/>
          </a:xfrm>
          <a:prstGeom prst="rect">
            <a:avLst/>
          </a:prstGeom>
          <a:noFill/>
          <a:ln>
            <a:solidFill>
              <a:schemeClr val="tx1"/>
            </a:solidFill>
            <a:prstDash val="sysDash"/>
          </a:ln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en-GB" sz="1200" dirty="0" smtClean="0">
                <a:latin typeface="AvantGarde Bk BT" panose="020B0402020202020204" pitchFamily="34" charset="0"/>
              </a:rPr>
              <a:t>Role allocation</a:t>
            </a:r>
          </a:p>
          <a:p>
            <a:pPr marL="342900" indent="-342900">
              <a:buAutoNum type="arabicPeriod"/>
            </a:pPr>
            <a:endParaRPr lang="en-GB" sz="1200" dirty="0">
              <a:latin typeface="AvantGarde Bk BT" panose="020B0402020202020204" pitchFamily="34" charset="0"/>
            </a:endParaRPr>
          </a:p>
          <a:p>
            <a:endParaRPr lang="en-GB" sz="1200" dirty="0" smtClean="0">
              <a:latin typeface="AvantGarde Bk BT" panose="020B0402020202020204" pitchFamily="34" charset="0"/>
            </a:endParaRPr>
          </a:p>
          <a:p>
            <a:endParaRPr lang="en-GB" sz="1200" dirty="0">
              <a:latin typeface="AvantGarde Bk BT" panose="020B0402020202020204" pitchFamily="34" charset="0"/>
            </a:endParaRPr>
          </a:p>
          <a:p>
            <a:endParaRPr lang="en-GB" sz="1200" dirty="0" smtClean="0">
              <a:latin typeface="AvantGarde Bk BT" panose="020B0402020202020204" pitchFamily="34" charset="0"/>
            </a:endParaRPr>
          </a:p>
          <a:p>
            <a:endParaRPr lang="en-GB" sz="1200" dirty="0" smtClean="0">
              <a:latin typeface="AvantGarde Bk BT" panose="020B0402020202020204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3917576" y="8068775"/>
            <a:ext cx="2438400" cy="1200329"/>
          </a:xfrm>
          <a:prstGeom prst="rect">
            <a:avLst/>
          </a:prstGeom>
          <a:noFill/>
          <a:ln>
            <a:solidFill>
              <a:schemeClr val="tx1"/>
            </a:solidFill>
            <a:prstDash val="sysDash"/>
          </a:ln>
        </p:spPr>
        <p:txBody>
          <a:bodyPr wrap="square" rtlCol="0">
            <a:spAutoFit/>
          </a:bodyPr>
          <a:lstStyle/>
          <a:p>
            <a:r>
              <a:rPr lang="en-GB" sz="1200" dirty="0" smtClean="0">
                <a:latin typeface="AvantGarde Bk BT" panose="020B0402020202020204" pitchFamily="34" charset="0"/>
              </a:rPr>
              <a:t>2. Work to a high standard </a:t>
            </a:r>
            <a:endParaRPr lang="en-GB" sz="1200" dirty="0">
              <a:latin typeface="AvantGarde Bk BT" panose="020B0402020202020204" pitchFamily="34" charset="0"/>
            </a:endParaRPr>
          </a:p>
          <a:p>
            <a:pPr marL="342900" indent="-342900">
              <a:buAutoNum type="arabicPeriod"/>
            </a:pPr>
            <a:endParaRPr lang="en-GB" sz="1200" dirty="0" smtClean="0">
              <a:latin typeface="AvantGarde Bk BT" panose="020B0402020202020204" pitchFamily="34" charset="0"/>
            </a:endParaRPr>
          </a:p>
          <a:p>
            <a:pPr marL="342900" indent="-342900">
              <a:buAutoNum type="arabicPeriod"/>
            </a:pPr>
            <a:endParaRPr lang="en-GB" sz="1200" dirty="0" smtClean="0">
              <a:latin typeface="AvantGarde Bk BT" panose="020B0402020202020204" pitchFamily="34" charset="0"/>
            </a:endParaRPr>
          </a:p>
          <a:p>
            <a:pPr marL="342900" indent="-342900">
              <a:buAutoNum type="arabicPeriod"/>
            </a:pPr>
            <a:endParaRPr lang="en-GB" sz="1200" dirty="0">
              <a:latin typeface="AvantGarde Bk BT" panose="020B0402020202020204" pitchFamily="34" charset="0"/>
            </a:endParaRPr>
          </a:p>
          <a:p>
            <a:pPr marL="342900" indent="-342900">
              <a:buAutoNum type="arabicPeriod"/>
            </a:pPr>
            <a:endParaRPr lang="en-GB" sz="1200" dirty="0">
              <a:latin typeface="AvantGarde Bk BT" panose="020B0402020202020204" pitchFamily="34" charset="0"/>
            </a:endParaRPr>
          </a:p>
          <a:p>
            <a:endParaRPr lang="en-GB" sz="1200" dirty="0" smtClean="0">
              <a:latin typeface="AvantGarde Bk BT" panose="020B04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573442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19</TotalTime>
  <Words>83</Words>
  <Application>Microsoft Office PowerPoint</Application>
  <PresentationFormat>A3 Paper (297x420 mm)</PresentationFormat>
  <Paragraphs>49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AvantGarde Bk BT</vt:lpstr>
      <vt:lpstr>Calibri</vt:lpstr>
      <vt:lpstr>Calibri Light</vt:lpstr>
      <vt:lpstr>Office Theme</vt:lpstr>
      <vt:lpstr>PowerPoint Presentation</vt:lpstr>
    </vt:vector>
  </TitlesOfParts>
  <Company>Tuxford Academy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Lucy Cluley</dc:creator>
  <cp:lastModifiedBy>Lucy Cluley</cp:lastModifiedBy>
  <cp:revision>3</cp:revision>
  <dcterms:created xsi:type="dcterms:W3CDTF">2018-02-07T14:29:36Z</dcterms:created>
  <dcterms:modified xsi:type="dcterms:W3CDTF">2018-02-07T14:49:08Z</dcterms:modified>
</cp:coreProperties>
</file>