
<file path=[Content_Types].xml><?xml version="1.0" encoding="utf-8"?>
<Types xmlns="http://schemas.openxmlformats.org/package/2006/content-types">
  <Default Extension="tmp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12801600" cy="9601200" type="A3"/>
  <p:notesSz cx="9144000" cy="6858000"/>
  <p:defaultTextStyle>
    <a:defPPr>
      <a:defRPr lang="en-US"/>
    </a:defPPr>
    <a:lvl1pPr marL="0" algn="l" defTabSz="1075334" rtl="0" eaLnBrk="1" latinLnBrk="0" hangingPunct="1">
      <a:defRPr sz="2117" kern="1200">
        <a:solidFill>
          <a:schemeClr val="tx1"/>
        </a:solidFill>
        <a:latin typeface="+mn-lt"/>
        <a:ea typeface="+mn-ea"/>
        <a:cs typeface="+mn-cs"/>
      </a:defRPr>
    </a:lvl1pPr>
    <a:lvl2pPr marL="537667" algn="l" defTabSz="1075334" rtl="0" eaLnBrk="1" latinLnBrk="0" hangingPunct="1">
      <a:defRPr sz="2117" kern="1200">
        <a:solidFill>
          <a:schemeClr val="tx1"/>
        </a:solidFill>
        <a:latin typeface="+mn-lt"/>
        <a:ea typeface="+mn-ea"/>
        <a:cs typeface="+mn-cs"/>
      </a:defRPr>
    </a:lvl2pPr>
    <a:lvl3pPr marL="1075334" algn="l" defTabSz="1075334" rtl="0" eaLnBrk="1" latinLnBrk="0" hangingPunct="1">
      <a:defRPr sz="2117" kern="1200">
        <a:solidFill>
          <a:schemeClr val="tx1"/>
        </a:solidFill>
        <a:latin typeface="+mn-lt"/>
        <a:ea typeface="+mn-ea"/>
        <a:cs typeface="+mn-cs"/>
      </a:defRPr>
    </a:lvl3pPr>
    <a:lvl4pPr marL="1613002" algn="l" defTabSz="1075334" rtl="0" eaLnBrk="1" latinLnBrk="0" hangingPunct="1">
      <a:defRPr sz="2117" kern="1200">
        <a:solidFill>
          <a:schemeClr val="tx1"/>
        </a:solidFill>
        <a:latin typeface="+mn-lt"/>
        <a:ea typeface="+mn-ea"/>
        <a:cs typeface="+mn-cs"/>
      </a:defRPr>
    </a:lvl4pPr>
    <a:lvl5pPr marL="2150669" algn="l" defTabSz="1075334" rtl="0" eaLnBrk="1" latinLnBrk="0" hangingPunct="1">
      <a:defRPr sz="2117" kern="1200">
        <a:solidFill>
          <a:schemeClr val="tx1"/>
        </a:solidFill>
        <a:latin typeface="+mn-lt"/>
        <a:ea typeface="+mn-ea"/>
        <a:cs typeface="+mn-cs"/>
      </a:defRPr>
    </a:lvl5pPr>
    <a:lvl6pPr marL="2688336" algn="l" defTabSz="1075334" rtl="0" eaLnBrk="1" latinLnBrk="0" hangingPunct="1">
      <a:defRPr sz="2117" kern="1200">
        <a:solidFill>
          <a:schemeClr val="tx1"/>
        </a:solidFill>
        <a:latin typeface="+mn-lt"/>
        <a:ea typeface="+mn-ea"/>
        <a:cs typeface="+mn-cs"/>
      </a:defRPr>
    </a:lvl6pPr>
    <a:lvl7pPr marL="3226003" algn="l" defTabSz="1075334" rtl="0" eaLnBrk="1" latinLnBrk="0" hangingPunct="1">
      <a:defRPr sz="2117" kern="1200">
        <a:solidFill>
          <a:schemeClr val="tx1"/>
        </a:solidFill>
        <a:latin typeface="+mn-lt"/>
        <a:ea typeface="+mn-ea"/>
        <a:cs typeface="+mn-cs"/>
      </a:defRPr>
    </a:lvl7pPr>
    <a:lvl8pPr marL="3763670" algn="l" defTabSz="1075334" rtl="0" eaLnBrk="1" latinLnBrk="0" hangingPunct="1">
      <a:defRPr sz="2117" kern="1200">
        <a:solidFill>
          <a:schemeClr val="tx1"/>
        </a:solidFill>
        <a:latin typeface="+mn-lt"/>
        <a:ea typeface="+mn-ea"/>
        <a:cs typeface="+mn-cs"/>
      </a:defRPr>
    </a:lvl8pPr>
    <a:lvl9pPr marL="4301338" algn="l" defTabSz="1075334" rtl="0" eaLnBrk="1" latinLnBrk="0" hangingPunct="1">
      <a:defRPr sz="2117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63" d="100"/>
          <a:sy n="63" d="100"/>
        </p:scale>
        <p:origin x="1334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60120" y="1571308"/>
            <a:ext cx="10881360" cy="3342640"/>
          </a:xfrm>
        </p:spPr>
        <p:txBody>
          <a:bodyPr anchor="b"/>
          <a:lstStyle>
            <a:lvl1pPr algn="ctr">
              <a:defRPr sz="8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0200" y="5042853"/>
            <a:ext cx="9601200" cy="2318067"/>
          </a:xfrm>
        </p:spPr>
        <p:txBody>
          <a:bodyPr/>
          <a:lstStyle>
            <a:lvl1pPr marL="0" indent="0" algn="ctr">
              <a:buNone/>
              <a:defRPr sz="3360"/>
            </a:lvl1pPr>
            <a:lvl2pPr marL="640080" indent="0" algn="ctr">
              <a:buNone/>
              <a:defRPr sz="2800"/>
            </a:lvl2pPr>
            <a:lvl3pPr marL="1280160" indent="0" algn="ctr">
              <a:buNone/>
              <a:defRPr sz="2520"/>
            </a:lvl3pPr>
            <a:lvl4pPr marL="1920240" indent="0" algn="ctr">
              <a:buNone/>
              <a:defRPr sz="2240"/>
            </a:lvl4pPr>
            <a:lvl5pPr marL="2560320" indent="0" algn="ctr">
              <a:buNone/>
              <a:defRPr sz="2240"/>
            </a:lvl5pPr>
            <a:lvl6pPr marL="3200400" indent="0" algn="ctr">
              <a:buNone/>
              <a:defRPr sz="2240"/>
            </a:lvl6pPr>
            <a:lvl7pPr marL="3840480" indent="0" algn="ctr">
              <a:buNone/>
              <a:defRPr sz="2240"/>
            </a:lvl7pPr>
            <a:lvl8pPr marL="4480560" indent="0" algn="ctr">
              <a:buNone/>
              <a:defRPr sz="2240"/>
            </a:lvl8pPr>
            <a:lvl9pPr marL="5120640" indent="0" algn="ctr">
              <a:buNone/>
              <a:defRPr sz="224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82408-3C80-44A7-90F2-B697DC8EE528}" type="datetimeFigureOut">
              <a:rPr lang="en-GB" smtClean="0"/>
              <a:t>15/02/2018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5B1DA-91AC-4D5D-8848-6972A4A60D6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263042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82408-3C80-44A7-90F2-B697DC8EE528}" type="datetimeFigureOut">
              <a:rPr lang="en-GB" smtClean="0"/>
              <a:t>15/02/2018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5B1DA-91AC-4D5D-8848-6972A4A60D6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420692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1146" y="511175"/>
            <a:ext cx="2760345" cy="813657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80111" y="511175"/>
            <a:ext cx="8121015" cy="8136573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82408-3C80-44A7-90F2-B697DC8EE528}" type="datetimeFigureOut">
              <a:rPr lang="en-GB" smtClean="0"/>
              <a:t>15/02/2018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5B1DA-91AC-4D5D-8848-6972A4A60D6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92273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82408-3C80-44A7-90F2-B697DC8EE528}" type="datetimeFigureOut">
              <a:rPr lang="en-GB" smtClean="0"/>
              <a:t>15/02/2018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5B1DA-91AC-4D5D-8848-6972A4A60D6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685409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3443" y="2393635"/>
            <a:ext cx="11041380" cy="3993832"/>
          </a:xfrm>
        </p:spPr>
        <p:txBody>
          <a:bodyPr anchor="b"/>
          <a:lstStyle>
            <a:lvl1pPr>
              <a:defRPr sz="8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3443" y="6425250"/>
            <a:ext cx="11041380" cy="2100262"/>
          </a:xfrm>
        </p:spPr>
        <p:txBody>
          <a:bodyPr/>
          <a:lstStyle>
            <a:lvl1pPr marL="0" indent="0">
              <a:buNone/>
              <a:defRPr sz="3360">
                <a:solidFill>
                  <a:schemeClr val="tx1"/>
                </a:solidFill>
              </a:defRPr>
            </a:lvl1pPr>
            <a:lvl2pPr marL="64008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2pPr>
            <a:lvl3pPr marL="1280160" indent="0">
              <a:buNone/>
              <a:defRPr sz="2520">
                <a:solidFill>
                  <a:schemeClr val="tx1">
                    <a:tint val="75000"/>
                  </a:schemeClr>
                </a:solidFill>
              </a:defRPr>
            </a:lvl3pPr>
            <a:lvl4pPr marL="19202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4pPr>
            <a:lvl5pPr marL="256032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5pPr>
            <a:lvl6pPr marL="320040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6pPr>
            <a:lvl7pPr marL="384048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7pPr>
            <a:lvl8pPr marL="448056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8pPr>
            <a:lvl9pPr marL="51206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82408-3C80-44A7-90F2-B697DC8EE528}" type="datetimeFigureOut">
              <a:rPr lang="en-GB" smtClean="0"/>
              <a:t>15/02/2018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5B1DA-91AC-4D5D-8848-6972A4A60D6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215636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80110" y="2555875"/>
            <a:ext cx="5440680" cy="609187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80810" y="2555875"/>
            <a:ext cx="5440680" cy="609187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82408-3C80-44A7-90F2-B697DC8EE528}" type="datetimeFigureOut">
              <a:rPr lang="en-GB" smtClean="0"/>
              <a:t>15/02/2018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5B1DA-91AC-4D5D-8848-6972A4A60D6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797969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7" y="511177"/>
            <a:ext cx="11041380" cy="185578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1779" y="2353628"/>
            <a:ext cx="5415676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81779" y="3507105"/>
            <a:ext cx="5415676" cy="515842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80811" y="2353628"/>
            <a:ext cx="5442347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80811" y="3507105"/>
            <a:ext cx="5442347" cy="515842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82408-3C80-44A7-90F2-B697DC8EE528}" type="datetimeFigureOut">
              <a:rPr lang="en-GB" smtClean="0"/>
              <a:t>15/02/2018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5B1DA-91AC-4D5D-8848-6972A4A60D6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901590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82408-3C80-44A7-90F2-B697DC8EE528}" type="datetimeFigureOut">
              <a:rPr lang="en-GB" smtClean="0"/>
              <a:t>15/02/2018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5B1DA-91AC-4D5D-8848-6972A4A60D6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278049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82408-3C80-44A7-90F2-B697DC8EE528}" type="datetimeFigureOut">
              <a:rPr lang="en-GB" smtClean="0"/>
              <a:t>15/02/2018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5B1DA-91AC-4D5D-8848-6972A4A60D6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864429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42347" y="1382397"/>
            <a:ext cx="6480810" cy="6823075"/>
          </a:xfrm>
        </p:spPr>
        <p:txBody>
          <a:bodyPr/>
          <a:lstStyle>
            <a:lvl1pPr>
              <a:defRPr sz="4480"/>
            </a:lvl1pPr>
            <a:lvl2pPr>
              <a:defRPr sz="3920"/>
            </a:lvl2pPr>
            <a:lvl3pPr>
              <a:defRPr sz="336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82408-3C80-44A7-90F2-B697DC8EE528}" type="datetimeFigureOut">
              <a:rPr lang="en-GB" smtClean="0"/>
              <a:t>15/02/2018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5B1DA-91AC-4D5D-8848-6972A4A60D6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68623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42347" y="1382397"/>
            <a:ext cx="6480810" cy="6823075"/>
          </a:xfrm>
        </p:spPr>
        <p:txBody>
          <a:bodyPr anchor="t"/>
          <a:lstStyle>
            <a:lvl1pPr marL="0" indent="0">
              <a:buNone/>
              <a:defRPr sz="4480"/>
            </a:lvl1pPr>
            <a:lvl2pPr marL="640080" indent="0">
              <a:buNone/>
              <a:defRPr sz="3920"/>
            </a:lvl2pPr>
            <a:lvl3pPr marL="1280160" indent="0">
              <a:buNone/>
              <a:defRPr sz="3360"/>
            </a:lvl3pPr>
            <a:lvl4pPr marL="1920240" indent="0">
              <a:buNone/>
              <a:defRPr sz="2800"/>
            </a:lvl4pPr>
            <a:lvl5pPr marL="2560320" indent="0">
              <a:buNone/>
              <a:defRPr sz="2800"/>
            </a:lvl5pPr>
            <a:lvl6pPr marL="3200400" indent="0">
              <a:buNone/>
              <a:defRPr sz="2800"/>
            </a:lvl6pPr>
            <a:lvl7pPr marL="3840480" indent="0">
              <a:buNone/>
              <a:defRPr sz="2800"/>
            </a:lvl7pPr>
            <a:lvl8pPr marL="4480560" indent="0">
              <a:buNone/>
              <a:defRPr sz="2800"/>
            </a:lvl8pPr>
            <a:lvl9pPr marL="5120640" indent="0">
              <a:buNone/>
              <a:defRPr sz="28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82408-3C80-44A7-90F2-B697DC8EE528}" type="datetimeFigureOut">
              <a:rPr lang="en-GB" smtClean="0"/>
              <a:t>15/02/2018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5B1DA-91AC-4D5D-8848-6972A4A60D6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267759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80110" y="511177"/>
            <a:ext cx="11041380" cy="18557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0110" y="2555875"/>
            <a:ext cx="11041380" cy="60918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8011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382408-3C80-44A7-90F2-B697DC8EE528}" type="datetimeFigureOut">
              <a:rPr lang="en-GB" smtClean="0"/>
              <a:t>15/02/2018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240530" y="8898892"/>
            <a:ext cx="432054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04113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55B1DA-91AC-4D5D-8848-6972A4A60D6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069849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280160" rtl="0" eaLnBrk="1" latinLnBrk="0" hangingPunct="1">
        <a:lnSpc>
          <a:spcPct val="90000"/>
        </a:lnSpc>
        <a:spcBef>
          <a:spcPct val="0"/>
        </a:spcBef>
        <a:buNone/>
        <a:defRPr sz="61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20040" indent="-320040" algn="l" defTabSz="1280160" rtl="0" eaLnBrk="1" latinLnBrk="0" hangingPunct="1">
        <a:lnSpc>
          <a:spcPct val="90000"/>
        </a:lnSpc>
        <a:spcBef>
          <a:spcPts val="1400"/>
        </a:spcBef>
        <a:buFont typeface="Arial" panose="020B0604020202020204" pitchFamily="34" charset="0"/>
        <a:buChar char="•"/>
        <a:defRPr sz="3920" kern="1200">
          <a:solidFill>
            <a:schemeClr val="tx1"/>
          </a:solidFill>
          <a:latin typeface="+mn-lt"/>
          <a:ea typeface="+mn-ea"/>
          <a:cs typeface="+mn-cs"/>
        </a:defRPr>
      </a:lvl1pPr>
      <a:lvl2pPr marL="9601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3360" kern="1200">
          <a:solidFill>
            <a:schemeClr val="tx1"/>
          </a:solidFill>
          <a:latin typeface="+mn-lt"/>
          <a:ea typeface="+mn-ea"/>
          <a:cs typeface="+mn-cs"/>
        </a:defRPr>
      </a:lvl2pPr>
      <a:lvl3pPr marL="16002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22402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88036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52044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41605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4406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8016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56032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20040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384048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48056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12064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mp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tmp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tmp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tmp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9032" y="196339"/>
            <a:ext cx="5506218" cy="638264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278850" y="986118"/>
            <a:ext cx="5996444" cy="1384995"/>
          </a:xfrm>
          <a:prstGeom prst="rect">
            <a:avLst/>
          </a:prstGeom>
          <a:noFill/>
          <a:ln>
            <a:solidFill>
              <a:schemeClr val="tx1"/>
            </a:solidFill>
            <a:prstDash val="dashDot"/>
          </a:ln>
        </p:spPr>
        <p:txBody>
          <a:bodyPr wrap="square" rtlCol="0">
            <a:spAutoFit/>
          </a:bodyPr>
          <a:lstStyle/>
          <a:p>
            <a:r>
              <a:rPr lang="en-GB" sz="1400" dirty="0">
                <a:latin typeface="Seabird SF" pitchFamily="2" charset="0"/>
              </a:rPr>
              <a:t>What do the statistics suggest about gender and crime? Give three trends:</a:t>
            </a:r>
          </a:p>
          <a:p>
            <a:endParaRPr lang="en-GB" sz="1400" dirty="0">
              <a:latin typeface="Seabird SF" pitchFamily="2" charset="0"/>
            </a:endParaRPr>
          </a:p>
          <a:p>
            <a:endParaRPr lang="en-GB" sz="1400" dirty="0">
              <a:latin typeface="Seabird SF" pitchFamily="2" charset="0"/>
            </a:endParaRPr>
          </a:p>
          <a:p>
            <a:endParaRPr lang="en-GB" sz="1400" dirty="0">
              <a:latin typeface="Seabird SF" pitchFamily="2" charset="0"/>
            </a:endParaRPr>
          </a:p>
          <a:p>
            <a:endParaRPr lang="en-GB" sz="1400" dirty="0">
              <a:latin typeface="Seabird SF" pitchFamily="2" charset="0"/>
            </a:endParaRPr>
          </a:p>
          <a:p>
            <a:endParaRPr lang="en-GB" sz="1400" dirty="0">
              <a:latin typeface="Seabird SF" pitchFamily="2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59032" y="2549523"/>
            <a:ext cx="5996444" cy="2462213"/>
          </a:xfrm>
          <a:prstGeom prst="rect">
            <a:avLst/>
          </a:prstGeom>
          <a:noFill/>
          <a:ln>
            <a:solidFill>
              <a:schemeClr val="tx1"/>
            </a:solidFill>
            <a:prstDash val="dashDot"/>
          </a:ln>
        </p:spPr>
        <p:txBody>
          <a:bodyPr wrap="square" rtlCol="0">
            <a:spAutoFit/>
          </a:bodyPr>
          <a:lstStyle/>
          <a:p>
            <a:r>
              <a:rPr lang="en-GB" sz="1400" dirty="0">
                <a:latin typeface="Seabird SF" pitchFamily="2" charset="0"/>
              </a:rPr>
              <a:t>Explanation 1: Males commit more crime due as an expression of masculinity</a:t>
            </a:r>
          </a:p>
          <a:p>
            <a:r>
              <a:rPr lang="en-GB" sz="1400" dirty="0">
                <a:latin typeface="Seabird SF" pitchFamily="2" charset="0"/>
              </a:rPr>
              <a:t>Explanation: </a:t>
            </a:r>
          </a:p>
          <a:p>
            <a:endParaRPr lang="en-GB" sz="1400" dirty="0">
              <a:latin typeface="Seabird SF" pitchFamily="2" charset="0"/>
            </a:endParaRPr>
          </a:p>
          <a:p>
            <a:endParaRPr lang="en-GB" sz="1400" dirty="0">
              <a:latin typeface="Seabird SF" pitchFamily="2" charset="0"/>
            </a:endParaRPr>
          </a:p>
          <a:p>
            <a:endParaRPr lang="en-GB" sz="1400" dirty="0">
              <a:latin typeface="Seabird SF" pitchFamily="2" charset="0"/>
            </a:endParaRPr>
          </a:p>
          <a:p>
            <a:endParaRPr lang="en-GB" sz="1400" dirty="0">
              <a:latin typeface="Seabird SF" pitchFamily="2" charset="0"/>
            </a:endParaRPr>
          </a:p>
          <a:p>
            <a:r>
              <a:rPr lang="en-GB" sz="1400" dirty="0">
                <a:latin typeface="Seabird SF" pitchFamily="2" charset="0"/>
              </a:rPr>
              <a:t>Evaluation:</a:t>
            </a:r>
          </a:p>
          <a:p>
            <a:endParaRPr lang="en-GB" sz="1400" dirty="0">
              <a:latin typeface="Seabird SF" pitchFamily="2" charset="0"/>
            </a:endParaRPr>
          </a:p>
          <a:p>
            <a:endParaRPr lang="en-GB" sz="1400" dirty="0">
              <a:latin typeface="Seabird SF" pitchFamily="2" charset="0"/>
            </a:endParaRPr>
          </a:p>
          <a:p>
            <a:endParaRPr lang="en-GB" sz="1400" dirty="0">
              <a:latin typeface="Seabird SF" pitchFamily="2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59032" y="5091408"/>
            <a:ext cx="5996444" cy="2462213"/>
          </a:xfrm>
          <a:prstGeom prst="rect">
            <a:avLst/>
          </a:prstGeom>
          <a:noFill/>
          <a:ln>
            <a:solidFill>
              <a:schemeClr val="tx1"/>
            </a:solidFill>
            <a:prstDash val="dashDot"/>
          </a:ln>
        </p:spPr>
        <p:txBody>
          <a:bodyPr wrap="square" rtlCol="0">
            <a:spAutoFit/>
          </a:bodyPr>
          <a:lstStyle/>
          <a:p>
            <a:r>
              <a:rPr lang="en-GB" sz="1400" dirty="0">
                <a:latin typeface="Seabird SF" pitchFamily="2" charset="0"/>
              </a:rPr>
              <a:t>Explanation 2: women get away with committing crime </a:t>
            </a:r>
          </a:p>
          <a:p>
            <a:r>
              <a:rPr lang="en-GB" sz="1400" dirty="0">
                <a:latin typeface="Seabird SF" pitchFamily="2" charset="0"/>
              </a:rPr>
              <a:t>Explanation: </a:t>
            </a:r>
          </a:p>
          <a:p>
            <a:endParaRPr lang="en-GB" sz="1400" dirty="0">
              <a:latin typeface="Seabird SF" pitchFamily="2" charset="0"/>
            </a:endParaRPr>
          </a:p>
          <a:p>
            <a:endParaRPr lang="en-GB" sz="1400" dirty="0">
              <a:latin typeface="Seabird SF" pitchFamily="2" charset="0"/>
            </a:endParaRPr>
          </a:p>
          <a:p>
            <a:endParaRPr lang="en-GB" sz="1400" dirty="0">
              <a:latin typeface="Seabird SF" pitchFamily="2" charset="0"/>
            </a:endParaRPr>
          </a:p>
          <a:p>
            <a:endParaRPr lang="en-GB" sz="1400" dirty="0">
              <a:latin typeface="Seabird SF" pitchFamily="2" charset="0"/>
            </a:endParaRPr>
          </a:p>
          <a:p>
            <a:endParaRPr lang="en-GB" sz="1400" dirty="0">
              <a:latin typeface="Seabird SF" pitchFamily="2" charset="0"/>
            </a:endParaRPr>
          </a:p>
          <a:p>
            <a:endParaRPr lang="en-GB" sz="1400" dirty="0">
              <a:latin typeface="Seabird SF" pitchFamily="2" charset="0"/>
            </a:endParaRPr>
          </a:p>
          <a:p>
            <a:r>
              <a:rPr lang="en-GB" sz="1400" dirty="0">
                <a:latin typeface="Seabird SF" pitchFamily="2" charset="0"/>
              </a:rPr>
              <a:t>Evaluation:</a:t>
            </a:r>
          </a:p>
          <a:p>
            <a:endParaRPr lang="en-GB" sz="1400" dirty="0">
              <a:latin typeface="Seabird SF" pitchFamily="2" charset="0"/>
            </a:endParaRPr>
          </a:p>
          <a:p>
            <a:endParaRPr lang="en-GB" sz="1400" dirty="0">
              <a:latin typeface="Seabird SF" pitchFamily="2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417785" y="143433"/>
            <a:ext cx="5996444" cy="2462213"/>
          </a:xfrm>
          <a:prstGeom prst="rect">
            <a:avLst/>
          </a:prstGeom>
          <a:noFill/>
          <a:ln>
            <a:solidFill>
              <a:schemeClr val="tx1"/>
            </a:solidFill>
            <a:prstDash val="dashDot"/>
          </a:ln>
        </p:spPr>
        <p:txBody>
          <a:bodyPr wrap="square" rtlCol="0">
            <a:spAutoFit/>
          </a:bodyPr>
          <a:lstStyle/>
          <a:p>
            <a:r>
              <a:rPr lang="en-GB" sz="1400" dirty="0">
                <a:latin typeface="Seabird SF" pitchFamily="2" charset="0"/>
              </a:rPr>
              <a:t>Explanation 3: Women do not commit crimes due to being socially controlled</a:t>
            </a:r>
          </a:p>
          <a:p>
            <a:r>
              <a:rPr lang="en-GB" sz="1400" dirty="0">
                <a:latin typeface="Seabird SF" pitchFamily="2" charset="0"/>
              </a:rPr>
              <a:t>Explanation: </a:t>
            </a:r>
          </a:p>
          <a:p>
            <a:endParaRPr lang="en-GB" sz="1400" dirty="0">
              <a:latin typeface="Seabird SF" pitchFamily="2" charset="0"/>
            </a:endParaRPr>
          </a:p>
          <a:p>
            <a:endParaRPr lang="en-GB" sz="1400" dirty="0">
              <a:latin typeface="Seabird SF" pitchFamily="2" charset="0"/>
            </a:endParaRPr>
          </a:p>
          <a:p>
            <a:endParaRPr lang="en-GB" sz="1400" dirty="0">
              <a:latin typeface="Seabird SF" pitchFamily="2" charset="0"/>
            </a:endParaRPr>
          </a:p>
          <a:p>
            <a:endParaRPr lang="en-GB" sz="1400" dirty="0">
              <a:latin typeface="Seabird SF" pitchFamily="2" charset="0"/>
            </a:endParaRPr>
          </a:p>
          <a:p>
            <a:r>
              <a:rPr lang="en-GB" sz="1400" dirty="0">
                <a:latin typeface="Seabird SF" pitchFamily="2" charset="0"/>
              </a:rPr>
              <a:t>Evaluation:</a:t>
            </a:r>
          </a:p>
          <a:p>
            <a:endParaRPr lang="en-GB" sz="1400" dirty="0">
              <a:latin typeface="Seabird SF" pitchFamily="2" charset="0"/>
            </a:endParaRPr>
          </a:p>
          <a:p>
            <a:endParaRPr lang="en-GB" sz="1400" dirty="0">
              <a:latin typeface="Seabird SF" pitchFamily="2" charset="0"/>
            </a:endParaRPr>
          </a:p>
          <a:p>
            <a:endParaRPr lang="en-GB" sz="1400" dirty="0">
              <a:latin typeface="Seabird SF" pitchFamily="2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417785" y="2666530"/>
            <a:ext cx="5996444" cy="2462213"/>
          </a:xfrm>
          <a:prstGeom prst="rect">
            <a:avLst/>
          </a:prstGeom>
          <a:noFill/>
          <a:ln>
            <a:solidFill>
              <a:schemeClr val="tx1"/>
            </a:solidFill>
            <a:prstDash val="dashDot"/>
          </a:ln>
        </p:spPr>
        <p:txBody>
          <a:bodyPr wrap="square" rtlCol="0">
            <a:spAutoFit/>
          </a:bodyPr>
          <a:lstStyle/>
          <a:p>
            <a:r>
              <a:rPr lang="en-GB" sz="1400" dirty="0">
                <a:latin typeface="Seabird SF" pitchFamily="2" charset="0"/>
              </a:rPr>
              <a:t>Explanation 4: female criminality is actually on the increase due to liberation</a:t>
            </a:r>
          </a:p>
          <a:p>
            <a:r>
              <a:rPr lang="en-GB" sz="1400" dirty="0">
                <a:latin typeface="Seabird SF" pitchFamily="2" charset="0"/>
              </a:rPr>
              <a:t>Explanation: </a:t>
            </a:r>
          </a:p>
          <a:p>
            <a:endParaRPr lang="en-GB" sz="1400" dirty="0">
              <a:latin typeface="Seabird SF" pitchFamily="2" charset="0"/>
            </a:endParaRPr>
          </a:p>
          <a:p>
            <a:endParaRPr lang="en-GB" sz="1400" dirty="0">
              <a:latin typeface="Seabird SF" pitchFamily="2" charset="0"/>
            </a:endParaRPr>
          </a:p>
          <a:p>
            <a:endParaRPr lang="en-GB" sz="1400" dirty="0">
              <a:latin typeface="Seabird SF" pitchFamily="2" charset="0"/>
            </a:endParaRPr>
          </a:p>
          <a:p>
            <a:endParaRPr lang="en-GB" sz="1400" dirty="0">
              <a:latin typeface="Seabird SF" pitchFamily="2" charset="0"/>
            </a:endParaRPr>
          </a:p>
          <a:p>
            <a:r>
              <a:rPr lang="en-GB" sz="1400" dirty="0">
                <a:latin typeface="Seabird SF" pitchFamily="2" charset="0"/>
              </a:rPr>
              <a:t>Evaluation:</a:t>
            </a:r>
          </a:p>
          <a:p>
            <a:endParaRPr lang="en-GB" sz="1400" dirty="0">
              <a:latin typeface="Seabird SF" pitchFamily="2" charset="0"/>
            </a:endParaRPr>
          </a:p>
          <a:p>
            <a:endParaRPr lang="en-GB" sz="1400" dirty="0">
              <a:latin typeface="Seabird SF" pitchFamily="2" charset="0"/>
            </a:endParaRPr>
          </a:p>
          <a:p>
            <a:endParaRPr lang="en-GB" sz="1400" dirty="0">
              <a:latin typeface="Seabird SF" pitchFamily="2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417785" y="5189627"/>
            <a:ext cx="5996444" cy="2462213"/>
          </a:xfrm>
          <a:prstGeom prst="rect">
            <a:avLst/>
          </a:prstGeom>
          <a:noFill/>
          <a:ln>
            <a:solidFill>
              <a:schemeClr val="tx1"/>
            </a:solidFill>
            <a:prstDash val="dashDot"/>
          </a:ln>
        </p:spPr>
        <p:txBody>
          <a:bodyPr wrap="square" rtlCol="0">
            <a:spAutoFit/>
          </a:bodyPr>
          <a:lstStyle/>
          <a:p>
            <a:r>
              <a:rPr lang="en-GB" sz="1400" dirty="0">
                <a:latin typeface="Seabird SF" pitchFamily="2" charset="0"/>
              </a:rPr>
              <a:t>Explanation 5: women are treated more harshly by the CJS when caught which can deter further criminality</a:t>
            </a:r>
          </a:p>
          <a:p>
            <a:r>
              <a:rPr lang="en-GB" sz="1400" dirty="0">
                <a:latin typeface="Seabird SF" pitchFamily="2" charset="0"/>
              </a:rPr>
              <a:t>Explanation: </a:t>
            </a:r>
          </a:p>
          <a:p>
            <a:endParaRPr lang="en-GB" sz="1400" dirty="0">
              <a:latin typeface="Seabird SF" pitchFamily="2" charset="0"/>
            </a:endParaRPr>
          </a:p>
          <a:p>
            <a:endParaRPr lang="en-GB" sz="1400" dirty="0">
              <a:latin typeface="Seabird SF" pitchFamily="2" charset="0"/>
            </a:endParaRPr>
          </a:p>
          <a:p>
            <a:endParaRPr lang="en-GB" sz="1400" dirty="0">
              <a:latin typeface="Seabird SF" pitchFamily="2" charset="0"/>
            </a:endParaRPr>
          </a:p>
          <a:p>
            <a:endParaRPr lang="en-GB" sz="1400" dirty="0">
              <a:latin typeface="Seabird SF" pitchFamily="2" charset="0"/>
            </a:endParaRPr>
          </a:p>
          <a:p>
            <a:r>
              <a:rPr lang="en-GB" sz="1400" dirty="0">
                <a:latin typeface="Seabird SF" pitchFamily="2" charset="0"/>
              </a:rPr>
              <a:t>Evaluation:</a:t>
            </a:r>
          </a:p>
          <a:p>
            <a:endParaRPr lang="en-GB" sz="1400" dirty="0">
              <a:latin typeface="Seabird SF" pitchFamily="2" charset="0"/>
            </a:endParaRPr>
          </a:p>
          <a:p>
            <a:endParaRPr lang="en-GB" sz="1400" dirty="0">
              <a:latin typeface="Seabird SF" pitchFamily="2" charset="0"/>
            </a:endParaRPr>
          </a:p>
          <a:p>
            <a:endParaRPr lang="en-GB" sz="1400" dirty="0">
              <a:latin typeface="Seabird SF" pitchFamily="2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0621288" y="7368955"/>
            <a:ext cx="1792941" cy="83099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latin typeface="Seabird SF" pitchFamily="2" charset="0"/>
              </a:rPr>
              <a:t>Challenge: are there any OCS on reoffending and gender which supports this?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59032" y="7784453"/>
            <a:ext cx="10175886" cy="1600438"/>
          </a:xfrm>
          <a:prstGeom prst="rect">
            <a:avLst/>
          </a:prstGeom>
          <a:noFill/>
          <a:ln>
            <a:solidFill>
              <a:schemeClr val="tx1"/>
            </a:solidFill>
            <a:prstDash val="dashDot"/>
          </a:ln>
        </p:spPr>
        <p:txBody>
          <a:bodyPr wrap="square" rtlCol="0">
            <a:spAutoFit/>
          </a:bodyPr>
          <a:lstStyle/>
          <a:p>
            <a:endParaRPr lang="en-GB" sz="1400" dirty="0">
              <a:latin typeface="Seabird SF" pitchFamily="2" charset="0"/>
            </a:endParaRPr>
          </a:p>
          <a:p>
            <a:endParaRPr lang="en-GB" sz="1400" dirty="0">
              <a:latin typeface="Seabird SF" pitchFamily="2" charset="0"/>
            </a:endParaRPr>
          </a:p>
          <a:p>
            <a:endParaRPr lang="en-GB" sz="1400" dirty="0">
              <a:latin typeface="Seabird SF" pitchFamily="2" charset="0"/>
            </a:endParaRPr>
          </a:p>
          <a:p>
            <a:endParaRPr lang="en-GB" sz="1400" dirty="0">
              <a:latin typeface="Seabird SF" pitchFamily="2" charset="0"/>
            </a:endParaRPr>
          </a:p>
          <a:p>
            <a:endParaRPr lang="en-GB" sz="1400" dirty="0">
              <a:latin typeface="Seabird SF" pitchFamily="2" charset="0"/>
            </a:endParaRPr>
          </a:p>
          <a:p>
            <a:endParaRPr lang="en-GB" sz="1400" dirty="0">
              <a:latin typeface="Seabird SF" pitchFamily="2" charset="0"/>
            </a:endParaRPr>
          </a:p>
          <a:p>
            <a:endParaRPr lang="en-GB" sz="1400" dirty="0">
              <a:latin typeface="Seabird SF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63787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278850" y="986118"/>
            <a:ext cx="5996444" cy="1384995"/>
          </a:xfrm>
          <a:prstGeom prst="rect">
            <a:avLst/>
          </a:prstGeom>
          <a:noFill/>
          <a:ln>
            <a:solidFill>
              <a:schemeClr val="tx1"/>
            </a:solidFill>
            <a:prstDash val="dashDot"/>
          </a:ln>
        </p:spPr>
        <p:txBody>
          <a:bodyPr wrap="square" rtlCol="0">
            <a:spAutoFit/>
          </a:bodyPr>
          <a:lstStyle/>
          <a:p>
            <a:r>
              <a:rPr lang="en-GB" sz="1400" dirty="0">
                <a:latin typeface="Seabird SF" pitchFamily="2" charset="0"/>
              </a:rPr>
              <a:t>What do the statistics suggest about age and crime? Give three trends:</a:t>
            </a:r>
          </a:p>
          <a:p>
            <a:endParaRPr lang="en-GB" sz="1400" dirty="0">
              <a:latin typeface="Seabird SF" pitchFamily="2" charset="0"/>
            </a:endParaRPr>
          </a:p>
          <a:p>
            <a:endParaRPr lang="en-GB" sz="1400" dirty="0">
              <a:latin typeface="Seabird SF" pitchFamily="2" charset="0"/>
            </a:endParaRPr>
          </a:p>
          <a:p>
            <a:endParaRPr lang="en-GB" sz="1400" dirty="0">
              <a:latin typeface="Seabird SF" pitchFamily="2" charset="0"/>
            </a:endParaRPr>
          </a:p>
          <a:p>
            <a:endParaRPr lang="en-GB" sz="1400" dirty="0">
              <a:latin typeface="Seabird SF" pitchFamily="2" charset="0"/>
            </a:endParaRPr>
          </a:p>
          <a:p>
            <a:endParaRPr lang="en-GB" sz="1400" dirty="0">
              <a:latin typeface="Seabird SF" pitchFamily="2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59032" y="2549523"/>
            <a:ext cx="5996444" cy="2246769"/>
          </a:xfrm>
          <a:prstGeom prst="rect">
            <a:avLst/>
          </a:prstGeom>
          <a:noFill/>
          <a:ln>
            <a:solidFill>
              <a:schemeClr val="tx1"/>
            </a:solidFill>
            <a:prstDash val="dashDot"/>
          </a:ln>
        </p:spPr>
        <p:txBody>
          <a:bodyPr wrap="square" rtlCol="0">
            <a:spAutoFit/>
          </a:bodyPr>
          <a:lstStyle/>
          <a:p>
            <a:r>
              <a:rPr lang="en-GB" sz="1400" dirty="0">
                <a:latin typeface="Seabird SF" pitchFamily="2" charset="0"/>
              </a:rPr>
              <a:t>Explanation 1: </a:t>
            </a:r>
          </a:p>
          <a:p>
            <a:r>
              <a:rPr lang="en-GB" sz="1400" dirty="0">
                <a:latin typeface="Seabird SF" pitchFamily="2" charset="0"/>
              </a:rPr>
              <a:t>Explanation: </a:t>
            </a:r>
          </a:p>
          <a:p>
            <a:endParaRPr lang="en-GB" sz="1400" dirty="0">
              <a:latin typeface="Seabird SF" pitchFamily="2" charset="0"/>
            </a:endParaRPr>
          </a:p>
          <a:p>
            <a:endParaRPr lang="en-GB" sz="1400" dirty="0">
              <a:latin typeface="Seabird SF" pitchFamily="2" charset="0"/>
            </a:endParaRPr>
          </a:p>
          <a:p>
            <a:endParaRPr lang="en-GB" sz="1400" dirty="0">
              <a:latin typeface="Seabird SF" pitchFamily="2" charset="0"/>
            </a:endParaRPr>
          </a:p>
          <a:p>
            <a:endParaRPr lang="en-GB" sz="1400" dirty="0">
              <a:latin typeface="Seabird SF" pitchFamily="2" charset="0"/>
            </a:endParaRPr>
          </a:p>
          <a:p>
            <a:r>
              <a:rPr lang="en-GB" sz="1400" dirty="0">
                <a:latin typeface="Seabird SF" pitchFamily="2" charset="0"/>
              </a:rPr>
              <a:t>Evaluation:</a:t>
            </a:r>
          </a:p>
          <a:p>
            <a:endParaRPr lang="en-GB" sz="1400" dirty="0">
              <a:latin typeface="Seabird SF" pitchFamily="2" charset="0"/>
            </a:endParaRPr>
          </a:p>
          <a:p>
            <a:endParaRPr lang="en-GB" sz="1400" dirty="0">
              <a:latin typeface="Seabird SF" pitchFamily="2" charset="0"/>
            </a:endParaRPr>
          </a:p>
          <a:p>
            <a:endParaRPr lang="en-GB" sz="1400" dirty="0">
              <a:latin typeface="Seabird SF" pitchFamily="2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59032" y="5091408"/>
            <a:ext cx="5996444" cy="2462213"/>
          </a:xfrm>
          <a:prstGeom prst="rect">
            <a:avLst/>
          </a:prstGeom>
          <a:noFill/>
          <a:ln>
            <a:solidFill>
              <a:schemeClr val="tx1"/>
            </a:solidFill>
            <a:prstDash val="dashDot"/>
          </a:ln>
        </p:spPr>
        <p:txBody>
          <a:bodyPr wrap="square" rtlCol="0">
            <a:spAutoFit/>
          </a:bodyPr>
          <a:lstStyle/>
          <a:p>
            <a:r>
              <a:rPr lang="en-GB" sz="1400" dirty="0">
                <a:latin typeface="Seabird SF" pitchFamily="2" charset="0"/>
              </a:rPr>
              <a:t>Explanation 2:</a:t>
            </a:r>
          </a:p>
          <a:p>
            <a:r>
              <a:rPr lang="en-GB" sz="1400" dirty="0">
                <a:latin typeface="Seabird SF" pitchFamily="2" charset="0"/>
              </a:rPr>
              <a:t>Explanation: </a:t>
            </a:r>
          </a:p>
          <a:p>
            <a:endParaRPr lang="en-GB" sz="1400" dirty="0">
              <a:latin typeface="Seabird SF" pitchFamily="2" charset="0"/>
            </a:endParaRPr>
          </a:p>
          <a:p>
            <a:endParaRPr lang="en-GB" sz="1400" dirty="0">
              <a:latin typeface="Seabird SF" pitchFamily="2" charset="0"/>
            </a:endParaRPr>
          </a:p>
          <a:p>
            <a:endParaRPr lang="en-GB" sz="1400" dirty="0">
              <a:latin typeface="Seabird SF" pitchFamily="2" charset="0"/>
            </a:endParaRPr>
          </a:p>
          <a:p>
            <a:endParaRPr lang="en-GB" sz="1400" dirty="0">
              <a:latin typeface="Seabird SF" pitchFamily="2" charset="0"/>
            </a:endParaRPr>
          </a:p>
          <a:p>
            <a:endParaRPr lang="en-GB" sz="1400" dirty="0">
              <a:latin typeface="Seabird SF" pitchFamily="2" charset="0"/>
            </a:endParaRPr>
          </a:p>
          <a:p>
            <a:endParaRPr lang="en-GB" sz="1400" dirty="0">
              <a:latin typeface="Seabird SF" pitchFamily="2" charset="0"/>
            </a:endParaRPr>
          </a:p>
          <a:p>
            <a:r>
              <a:rPr lang="en-GB" sz="1400" dirty="0">
                <a:latin typeface="Seabird SF" pitchFamily="2" charset="0"/>
              </a:rPr>
              <a:t>Evaluation:</a:t>
            </a:r>
          </a:p>
          <a:p>
            <a:endParaRPr lang="en-GB" sz="1400" dirty="0">
              <a:latin typeface="Seabird SF" pitchFamily="2" charset="0"/>
            </a:endParaRPr>
          </a:p>
          <a:p>
            <a:endParaRPr lang="en-GB" sz="1400" dirty="0">
              <a:latin typeface="Seabird SF" pitchFamily="2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417785" y="143433"/>
            <a:ext cx="5996444" cy="2246769"/>
          </a:xfrm>
          <a:prstGeom prst="rect">
            <a:avLst/>
          </a:prstGeom>
          <a:noFill/>
          <a:ln>
            <a:solidFill>
              <a:schemeClr val="tx1"/>
            </a:solidFill>
            <a:prstDash val="dashDot"/>
          </a:ln>
        </p:spPr>
        <p:txBody>
          <a:bodyPr wrap="square" rtlCol="0">
            <a:spAutoFit/>
          </a:bodyPr>
          <a:lstStyle/>
          <a:p>
            <a:r>
              <a:rPr lang="en-GB" sz="1400" dirty="0">
                <a:latin typeface="Seabird SF" pitchFamily="2" charset="0"/>
              </a:rPr>
              <a:t>Explanation 3: </a:t>
            </a:r>
          </a:p>
          <a:p>
            <a:r>
              <a:rPr lang="en-GB" sz="1400" dirty="0">
                <a:latin typeface="Seabird SF" pitchFamily="2" charset="0"/>
              </a:rPr>
              <a:t>Explanation: </a:t>
            </a:r>
          </a:p>
          <a:p>
            <a:endParaRPr lang="en-GB" sz="1400" dirty="0">
              <a:latin typeface="Seabird SF" pitchFamily="2" charset="0"/>
            </a:endParaRPr>
          </a:p>
          <a:p>
            <a:endParaRPr lang="en-GB" sz="1400" dirty="0">
              <a:latin typeface="Seabird SF" pitchFamily="2" charset="0"/>
            </a:endParaRPr>
          </a:p>
          <a:p>
            <a:endParaRPr lang="en-GB" sz="1400" dirty="0">
              <a:latin typeface="Seabird SF" pitchFamily="2" charset="0"/>
            </a:endParaRPr>
          </a:p>
          <a:p>
            <a:endParaRPr lang="en-GB" sz="1400" dirty="0">
              <a:latin typeface="Seabird SF" pitchFamily="2" charset="0"/>
            </a:endParaRPr>
          </a:p>
          <a:p>
            <a:r>
              <a:rPr lang="en-GB" sz="1400" dirty="0">
                <a:latin typeface="Seabird SF" pitchFamily="2" charset="0"/>
              </a:rPr>
              <a:t>Evaluation:</a:t>
            </a:r>
          </a:p>
          <a:p>
            <a:endParaRPr lang="en-GB" sz="1400" dirty="0">
              <a:latin typeface="Seabird SF" pitchFamily="2" charset="0"/>
            </a:endParaRPr>
          </a:p>
          <a:p>
            <a:endParaRPr lang="en-GB" sz="1400" dirty="0">
              <a:latin typeface="Seabird SF" pitchFamily="2" charset="0"/>
            </a:endParaRPr>
          </a:p>
          <a:p>
            <a:endParaRPr lang="en-GB" sz="1400" dirty="0">
              <a:latin typeface="Seabird SF" pitchFamily="2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417785" y="2666530"/>
            <a:ext cx="5996444" cy="2031325"/>
          </a:xfrm>
          <a:prstGeom prst="rect">
            <a:avLst/>
          </a:prstGeom>
          <a:noFill/>
          <a:ln>
            <a:solidFill>
              <a:schemeClr val="tx1"/>
            </a:solidFill>
            <a:prstDash val="dashDot"/>
          </a:ln>
        </p:spPr>
        <p:txBody>
          <a:bodyPr wrap="square" rtlCol="0">
            <a:spAutoFit/>
          </a:bodyPr>
          <a:lstStyle/>
          <a:p>
            <a:r>
              <a:rPr lang="en-GB" sz="1400" dirty="0">
                <a:latin typeface="Seabird SF" pitchFamily="2" charset="0"/>
              </a:rPr>
              <a:t>Explanation 4: Explanation: </a:t>
            </a:r>
          </a:p>
          <a:p>
            <a:endParaRPr lang="en-GB" sz="1400" dirty="0">
              <a:latin typeface="Seabird SF" pitchFamily="2" charset="0"/>
            </a:endParaRPr>
          </a:p>
          <a:p>
            <a:endParaRPr lang="en-GB" sz="1400" dirty="0">
              <a:latin typeface="Seabird SF" pitchFamily="2" charset="0"/>
            </a:endParaRPr>
          </a:p>
          <a:p>
            <a:endParaRPr lang="en-GB" sz="1400" dirty="0">
              <a:latin typeface="Seabird SF" pitchFamily="2" charset="0"/>
            </a:endParaRPr>
          </a:p>
          <a:p>
            <a:endParaRPr lang="en-GB" sz="1400" dirty="0">
              <a:latin typeface="Seabird SF" pitchFamily="2" charset="0"/>
            </a:endParaRPr>
          </a:p>
          <a:p>
            <a:r>
              <a:rPr lang="en-GB" sz="1400" dirty="0">
                <a:latin typeface="Seabird SF" pitchFamily="2" charset="0"/>
              </a:rPr>
              <a:t>Evaluation:</a:t>
            </a:r>
          </a:p>
          <a:p>
            <a:endParaRPr lang="en-GB" sz="1400" dirty="0">
              <a:latin typeface="Seabird SF" pitchFamily="2" charset="0"/>
            </a:endParaRPr>
          </a:p>
          <a:p>
            <a:endParaRPr lang="en-GB" sz="1400" dirty="0">
              <a:latin typeface="Seabird SF" pitchFamily="2" charset="0"/>
            </a:endParaRPr>
          </a:p>
          <a:p>
            <a:endParaRPr lang="en-GB" sz="1400" dirty="0">
              <a:latin typeface="Seabird SF" pitchFamily="2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417785" y="5189627"/>
            <a:ext cx="5996444" cy="2246769"/>
          </a:xfrm>
          <a:prstGeom prst="rect">
            <a:avLst/>
          </a:prstGeom>
          <a:noFill/>
          <a:ln>
            <a:solidFill>
              <a:schemeClr val="tx1"/>
            </a:solidFill>
            <a:prstDash val="dashDot"/>
          </a:ln>
        </p:spPr>
        <p:txBody>
          <a:bodyPr wrap="square" rtlCol="0">
            <a:spAutoFit/>
          </a:bodyPr>
          <a:lstStyle/>
          <a:p>
            <a:r>
              <a:rPr lang="en-GB" sz="1400" dirty="0">
                <a:latin typeface="Seabird SF" pitchFamily="2" charset="0"/>
              </a:rPr>
              <a:t>Explanation 5: Explanation: </a:t>
            </a:r>
          </a:p>
          <a:p>
            <a:endParaRPr lang="en-GB" sz="1400" dirty="0">
              <a:latin typeface="Seabird SF" pitchFamily="2" charset="0"/>
            </a:endParaRPr>
          </a:p>
          <a:p>
            <a:endParaRPr lang="en-GB" sz="1400" dirty="0">
              <a:latin typeface="Seabird SF" pitchFamily="2" charset="0"/>
            </a:endParaRPr>
          </a:p>
          <a:p>
            <a:endParaRPr lang="en-GB" sz="1400" dirty="0">
              <a:latin typeface="Seabird SF" pitchFamily="2" charset="0"/>
            </a:endParaRPr>
          </a:p>
          <a:p>
            <a:endParaRPr lang="en-GB" sz="1400" dirty="0">
              <a:latin typeface="Seabird SF" pitchFamily="2" charset="0"/>
            </a:endParaRPr>
          </a:p>
          <a:p>
            <a:r>
              <a:rPr lang="en-GB" sz="1400" dirty="0">
                <a:latin typeface="Seabird SF" pitchFamily="2" charset="0"/>
              </a:rPr>
              <a:t>Evaluation:</a:t>
            </a:r>
          </a:p>
          <a:p>
            <a:endParaRPr lang="en-GB" sz="1400" dirty="0">
              <a:latin typeface="Seabird SF" pitchFamily="2" charset="0"/>
            </a:endParaRPr>
          </a:p>
          <a:p>
            <a:endParaRPr lang="en-GB" sz="1400" dirty="0">
              <a:latin typeface="Seabird SF" pitchFamily="2" charset="0"/>
            </a:endParaRPr>
          </a:p>
          <a:p>
            <a:endParaRPr lang="en-GB" sz="1400" dirty="0">
              <a:latin typeface="Seabird SF" pitchFamily="2" charset="0"/>
            </a:endParaRPr>
          </a:p>
          <a:p>
            <a:endParaRPr lang="en-GB" sz="1400" dirty="0">
              <a:latin typeface="Seabird SF" pitchFamily="2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259031" y="7784453"/>
            <a:ext cx="12155197" cy="1600438"/>
          </a:xfrm>
          <a:prstGeom prst="rect">
            <a:avLst/>
          </a:prstGeom>
          <a:noFill/>
          <a:ln>
            <a:solidFill>
              <a:schemeClr val="tx1"/>
            </a:solidFill>
            <a:prstDash val="dashDot"/>
          </a:ln>
        </p:spPr>
        <p:txBody>
          <a:bodyPr wrap="square" rtlCol="0">
            <a:spAutoFit/>
          </a:bodyPr>
          <a:lstStyle/>
          <a:p>
            <a:endParaRPr lang="en-GB" sz="1400" dirty="0">
              <a:latin typeface="Seabird SF" pitchFamily="2" charset="0"/>
            </a:endParaRPr>
          </a:p>
          <a:p>
            <a:endParaRPr lang="en-GB" sz="1400" dirty="0">
              <a:latin typeface="Seabird SF" pitchFamily="2" charset="0"/>
            </a:endParaRPr>
          </a:p>
          <a:p>
            <a:endParaRPr lang="en-GB" sz="1400" dirty="0">
              <a:latin typeface="Seabird SF" pitchFamily="2" charset="0"/>
            </a:endParaRPr>
          </a:p>
          <a:p>
            <a:endParaRPr lang="en-GB" sz="1400" dirty="0">
              <a:latin typeface="Seabird SF" pitchFamily="2" charset="0"/>
            </a:endParaRPr>
          </a:p>
          <a:p>
            <a:endParaRPr lang="en-GB" sz="1400" dirty="0">
              <a:latin typeface="Seabird SF" pitchFamily="2" charset="0"/>
            </a:endParaRPr>
          </a:p>
          <a:p>
            <a:endParaRPr lang="en-GB" sz="1400" dirty="0">
              <a:latin typeface="Seabird SF" pitchFamily="2" charset="0"/>
            </a:endParaRPr>
          </a:p>
          <a:p>
            <a:endParaRPr lang="en-GB" sz="1400" dirty="0">
              <a:latin typeface="Seabird SF" pitchFamily="2" charset="0"/>
            </a:endParaRPr>
          </a:p>
        </p:txBody>
      </p:sp>
      <p:pic>
        <p:nvPicPr>
          <p:cNvPr id="2" name="Picture 1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359" y="131339"/>
            <a:ext cx="6249272" cy="6763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15647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278850" y="986118"/>
            <a:ext cx="5996444" cy="1384995"/>
          </a:xfrm>
          <a:prstGeom prst="rect">
            <a:avLst/>
          </a:prstGeom>
          <a:noFill/>
          <a:ln>
            <a:solidFill>
              <a:schemeClr val="tx1"/>
            </a:solidFill>
            <a:prstDash val="dashDot"/>
          </a:ln>
        </p:spPr>
        <p:txBody>
          <a:bodyPr wrap="square" rtlCol="0">
            <a:spAutoFit/>
          </a:bodyPr>
          <a:lstStyle/>
          <a:p>
            <a:r>
              <a:rPr lang="en-GB" sz="1400" dirty="0">
                <a:latin typeface="Seabird SF" pitchFamily="2" charset="0"/>
              </a:rPr>
              <a:t>What do the statistics suggest about age and crime? Give three trends:</a:t>
            </a:r>
          </a:p>
          <a:p>
            <a:endParaRPr lang="en-GB" sz="1400" dirty="0">
              <a:latin typeface="Seabird SF" pitchFamily="2" charset="0"/>
            </a:endParaRPr>
          </a:p>
          <a:p>
            <a:endParaRPr lang="en-GB" sz="1400" dirty="0">
              <a:latin typeface="Seabird SF" pitchFamily="2" charset="0"/>
            </a:endParaRPr>
          </a:p>
          <a:p>
            <a:endParaRPr lang="en-GB" sz="1400" dirty="0">
              <a:latin typeface="Seabird SF" pitchFamily="2" charset="0"/>
            </a:endParaRPr>
          </a:p>
          <a:p>
            <a:endParaRPr lang="en-GB" sz="1400" dirty="0">
              <a:latin typeface="Seabird SF" pitchFamily="2" charset="0"/>
            </a:endParaRPr>
          </a:p>
          <a:p>
            <a:endParaRPr lang="en-GB" sz="1400" dirty="0">
              <a:latin typeface="Seabird SF" pitchFamily="2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59032" y="2549523"/>
            <a:ext cx="5996444" cy="2246769"/>
          </a:xfrm>
          <a:prstGeom prst="rect">
            <a:avLst/>
          </a:prstGeom>
          <a:noFill/>
          <a:ln>
            <a:solidFill>
              <a:schemeClr val="tx1"/>
            </a:solidFill>
            <a:prstDash val="dashDot"/>
          </a:ln>
        </p:spPr>
        <p:txBody>
          <a:bodyPr wrap="square" rtlCol="0">
            <a:spAutoFit/>
          </a:bodyPr>
          <a:lstStyle/>
          <a:p>
            <a:r>
              <a:rPr lang="en-GB" sz="1400" dirty="0">
                <a:latin typeface="Seabird SF" pitchFamily="2" charset="0"/>
              </a:rPr>
              <a:t>Explanation 1: </a:t>
            </a:r>
          </a:p>
          <a:p>
            <a:r>
              <a:rPr lang="en-GB" sz="1400" dirty="0">
                <a:latin typeface="Seabird SF" pitchFamily="2" charset="0"/>
              </a:rPr>
              <a:t>Explanation: </a:t>
            </a:r>
          </a:p>
          <a:p>
            <a:endParaRPr lang="en-GB" sz="1400" dirty="0">
              <a:latin typeface="Seabird SF" pitchFamily="2" charset="0"/>
            </a:endParaRPr>
          </a:p>
          <a:p>
            <a:endParaRPr lang="en-GB" sz="1400" dirty="0">
              <a:latin typeface="Seabird SF" pitchFamily="2" charset="0"/>
            </a:endParaRPr>
          </a:p>
          <a:p>
            <a:endParaRPr lang="en-GB" sz="1400" dirty="0">
              <a:latin typeface="Seabird SF" pitchFamily="2" charset="0"/>
            </a:endParaRPr>
          </a:p>
          <a:p>
            <a:endParaRPr lang="en-GB" sz="1400" dirty="0">
              <a:latin typeface="Seabird SF" pitchFamily="2" charset="0"/>
            </a:endParaRPr>
          </a:p>
          <a:p>
            <a:r>
              <a:rPr lang="en-GB" sz="1400" dirty="0">
                <a:latin typeface="Seabird SF" pitchFamily="2" charset="0"/>
              </a:rPr>
              <a:t>Evaluation:</a:t>
            </a:r>
          </a:p>
          <a:p>
            <a:endParaRPr lang="en-GB" sz="1400" dirty="0">
              <a:latin typeface="Seabird SF" pitchFamily="2" charset="0"/>
            </a:endParaRPr>
          </a:p>
          <a:p>
            <a:endParaRPr lang="en-GB" sz="1400" dirty="0">
              <a:latin typeface="Seabird SF" pitchFamily="2" charset="0"/>
            </a:endParaRPr>
          </a:p>
          <a:p>
            <a:endParaRPr lang="en-GB" sz="1400" dirty="0">
              <a:latin typeface="Seabird SF" pitchFamily="2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59032" y="5091408"/>
            <a:ext cx="5996444" cy="2462213"/>
          </a:xfrm>
          <a:prstGeom prst="rect">
            <a:avLst/>
          </a:prstGeom>
          <a:noFill/>
          <a:ln>
            <a:solidFill>
              <a:schemeClr val="tx1"/>
            </a:solidFill>
            <a:prstDash val="dashDot"/>
          </a:ln>
        </p:spPr>
        <p:txBody>
          <a:bodyPr wrap="square" rtlCol="0">
            <a:spAutoFit/>
          </a:bodyPr>
          <a:lstStyle/>
          <a:p>
            <a:r>
              <a:rPr lang="en-GB" sz="1400" dirty="0">
                <a:latin typeface="Seabird SF" pitchFamily="2" charset="0"/>
              </a:rPr>
              <a:t>Explanation 2:</a:t>
            </a:r>
          </a:p>
          <a:p>
            <a:r>
              <a:rPr lang="en-GB" sz="1400" dirty="0">
                <a:latin typeface="Seabird SF" pitchFamily="2" charset="0"/>
              </a:rPr>
              <a:t>Explanation: </a:t>
            </a:r>
          </a:p>
          <a:p>
            <a:endParaRPr lang="en-GB" sz="1400" dirty="0">
              <a:latin typeface="Seabird SF" pitchFamily="2" charset="0"/>
            </a:endParaRPr>
          </a:p>
          <a:p>
            <a:endParaRPr lang="en-GB" sz="1400" dirty="0">
              <a:latin typeface="Seabird SF" pitchFamily="2" charset="0"/>
            </a:endParaRPr>
          </a:p>
          <a:p>
            <a:endParaRPr lang="en-GB" sz="1400" dirty="0">
              <a:latin typeface="Seabird SF" pitchFamily="2" charset="0"/>
            </a:endParaRPr>
          </a:p>
          <a:p>
            <a:endParaRPr lang="en-GB" sz="1400" dirty="0">
              <a:latin typeface="Seabird SF" pitchFamily="2" charset="0"/>
            </a:endParaRPr>
          </a:p>
          <a:p>
            <a:endParaRPr lang="en-GB" sz="1400" dirty="0">
              <a:latin typeface="Seabird SF" pitchFamily="2" charset="0"/>
            </a:endParaRPr>
          </a:p>
          <a:p>
            <a:endParaRPr lang="en-GB" sz="1400" dirty="0">
              <a:latin typeface="Seabird SF" pitchFamily="2" charset="0"/>
            </a:endParaRPr>
          </a:p>
          <a:p>
            <a:r>
              <a:rPr lang="en-GB" sz="1400" dirty="0">
                <a:latin typeface="Seabird SF" pitchFamily="2" charset="0"/>
              </a:rPr>
              <a:t>Evaluation:</a:t>
            </a:r>
          </a:p>
          <a:p>
            <a:endParaRPr lang="en-GB" sz="1400" dirty="0">
              <a:latin typeface="Seabird SF" pitchFamily="2" charset="0"/>
            </a:endParaRPr>
          </a:p>
          <a:p>
            <a:endParaRPr lang="en-GB" sz="1400" dirty="0">
              <a:latin typeface="Seabird SF" pitchFamily="2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417785" y="143433"/>
            <a:ext cx="5996444" cy="2246769"/>
          </a:xfrm>
          <a:prstGeom prst="rect">
            <a:avLst/>
          </a:prstGeom>
          <a:noFill/>
          <a:ln>
            <a:solidFill>
              <a:schemeClr val="tx1"/>
            </a:solidFill>
            <a:prstDash val="dashDot"/>
          </a:ln>
        </p:spPr>
        <p:txBody>
          <a:bodyPr wrap="square" rtlCol="0">
            <a:spAutoFit/>
          </a:bodyPr>
          <a:lstStyle/>
          <a:p>
            <a:r>
              <a:rPr lang="en-GB" sz="1400" dirty="0">
                <a:latin typeface="Seabird SF" pitchFamily="2" charset="0"/>
              </a:rPr>
              <a:t>Explanation 3: </a:t>
            </a:r>
          </a:p>
          <a:p>
            <a:r>
              <a:rPr lang="en-GB" sz="1400" dirty="0">
                <a:latin typeface="Seabird SF" pitchFamily="2" charset="0"/>
              </a:rPr>
              <a:t>Explanation: </a:t>
            </a:r>
          </a:p>
          <a:p>
            <a:endParaRPr lang="en-GB" sz="1400" dirty="0">
              <a:latin typeface="Seabird SF" pitchFamily="2" charset="0"/>
            </a:endParaRPr>
          </a:p>
          <a:p>
            <a:endParaRPr lang="en-GB" sz="1400" dirty="0">
              <a:latin typeface="Seabird SF" pitchFamily="2" charset="0"/>
            </a:endParaRPr>
          </a:p>
          <a:p>
            <a:endParaRPr lang="en-GB" sz="1400" dirty="0">
              <a:latin typeface="Seabird SF" pitchFamily="2" charset="0"/>
            </a:endParaRPr>
          </a:p>
          <a:p>
            <a:endParaRPr lang="en-GB" sz="1400" dirty="0">
              <a:latin typeface="Seabird SF" pitchFamily="2" charset="0"/>
            </a:endParaRPr>
          </a:p>
          <a:p>
            <a:r>
              <a:rPr lang="en-GB" sz="1400" dirty="0">
                <a:latin typeface="Seabird SF" pitchFamily="2" charset="0"/>
              </a:rPr>
              <a:t>Evaluation:</a:t>
            </a:r>
          </a:p>
          <a:p>
            <a:endParaRPr lang="en-GB" sz="1400" dirty="0">
              <a:latin typeface="Seabird SF" pitchFamily="2" charset="0"/>
            </a:endParaRPr>
          </a:p>
          <a:p>
            <a:endParaRPr lang="en-GB" sz="1400" dirty="0">
              <a:latin typeface="Seabird SF" pitchFamily="2" charset="0"/>
            </a:endParaRPr>
          </a:p>
          <a:p>
            <a:endParaRPr lang="en-GB" sz="1400" dirty="0">
              <a:latin typeface="Seabird SF" pitchFamily="2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417785" y="2666530"/>
            <a:ext cx="5996444" cy="2031325"/>
          </a:xfrm>
          <a:prstGeom prst="rect">
            <a:avLst/>
          </a:prstGeom>
          <a:noFill/>
          <a:ln>
            <a:solidFill>
              <a:schemeClr val="tx1"/>
            </a:solidFill>
            <a:prstDash val="dashDot"/>
          </a:ln>
        </p:spPr>
        <p:txBody>
          <a:bodyPr wrap="square" rtlCol="0">
            <a:spAutoFit/>
          </a:bodyPr>
          <a:lstStyle/>
          <a:p>
            <a:r>
              <a:rPr lang="en-GB" sz="1400" dirty="0">
                <a:latin typeface="Seabird SF" pitchFamily="2" charset="0"/>
              </a:rPr>
              <a:t>Explanation 4: Explanation: </a:t>
            </a:r>
          </a:p>
          <a:p>
            <a:endParaRPr lang="en-GB" sz="1400" dirty="0">
              <a:latin typeface="Seabird SF" pitchFamily="2" charset="0"/>
            </a:endParaRPr>
          </a:p>
          <a:p>
            <a:endParaRPr lang="en-GB" sz="1400" dirty="0">
              <a:latin typeface="Seabird SF" pitchFamily="2" charset="0"/>
            </a:endParaRPr>
          </a:p>
          <a:p>
            <a:endParaRPr lang="en-GB" sz="1400" dirty="0">
              <a:latin typeface="Seabird SF" pitchFamily="2" charset="0"/>
            </a:endParaRPr>
          </a:p>
          <a:p>
            <a:endParaRPr lang="en-GB" sz="1400" dirty="0">
              <a:latin typeface="Seabird SF" pitchFamily="2" charset="0"/>
            </a:endParaRPr>
          </a:p>
          <a:p>
            <a:r>
              <a:rPr lang="en-GB" sz="1400" dirty="0">
                <a:latin typeface="Seabird SF" pitchFamily="2" charset="0"/>
              </a:rPr>
              <a:t>Evaluation:</a:t>
            </a:r>
          </a:p>
          <a:p>
            <a:endParaRPr lang="en-GB" sz="1400" dirty="0">
              <a:latin typeface="Seabird SF" pitchFamily="2" charset="0"/>
            </a:endParaRPr>
          </a:p>
          <a:p>
            <a:endParaRPr lang="en-GB" sz="1400" dirty="0">
              <a:latin typeface="Seabird SF" pitchFamily="2" charset="0"/>
            </a:endParaRPr>
          </a:p>
          <a:p>
            <a:endParaRPr lang="en-GB" sz="1400" dirty="0">
              <a:latin typeface="Seabird SF" pitchFamily="2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417785" y="5189627"/>
            <a:ext cx="5996444" cy="2246769"/>
          </a:xfrm>
          <a:prstGeom prst="rect">
            <a:avLst/>
          </a:prstGeom>
          <a:noFill/>
          <a:ln>
            <a:solidFill>
              <a:schemeClr val="tx1"/>
            </a:solidFill>
            <a:prstDash val="dashDot"/>
          </a:ln>
        </p:spPr>
        <p:txBody>
          <a:bodyPr wrap="square" rtlCol="0">
            <a:spAutoFit/>
          </a:bodyPr>
          <a:lstStyle/>
          <a:p>
            <a:r>
              <a:rPr lang="en-GB" sz="1400" dirty="0">
                <a:latin typeface="Seabird SF" pitchFamily="2" charset="0"/>
              </a:rPr>
              <a:t>Explanation 5: Explanation: </a:t>
            </a:r>
          </a:p>
          <a:p>
            <a:endParaRPr lang="en-GB" sz="1400" dirty="0">
              <a:latin typeface="Seabird SF" pitchFamily="2" charset="0"/>
            </a:endParaRPr>
          </a:p>
          <a:p>
            <a:endParaRPr lang="en-GB" sz="1400" dirty="0">
              <a:latin typeface="Seabird SF" pitchFamily="2" charset="0"/>
            </a:endParaRPr>
          </a:p>
          <a:p>
            <a:endParaRPr lang="en-GB" sz="1400" dirty="0">
              <a:latin typeface="Seabird SF" pitchFamily="2" charset="0"/>
            </a:endParaRPr>
          </a:p>
          <a:p>
            <a:endParaRPr lang="en-GB" sz="1400" dirty="0">
              <a:latin typeface="Seabird SF" pitchFamily="2" charset="0"/>
            </a:endParaRPr>
          </a:p>
          <a:p>
            <a:r>
              <a:rPr lang="en-GB" sz="1400" dirty="0">
                <a:latin typeface="Seabird SF" pitchFamily="2" charset="0"/>
              </a:rPr>
              <a:t>Evaluation:</a:t>
            </a:r>
          </a:p>
          <a:p>
            <a:endParaRPr lang="en-GB" sz="1400" dirty="0">
              <a:latin typeface="Seabird SF" pitchFamily="2" charset="0"/>
            </a:endParaRPr>
          </a:p>
          <a:p>
            <a:endParaRPr lang="en-GB" sz="1400" dirty="0">
              <a:latin typeface="Seabird SF" pitchFamily="2" charset="0"/>
            </a:endParaRPr>
          </a:p>
          <a:p>
            <a:endParaRPr lang="en-GB" sz="1400" dirty="0">
              <a:latin typeface="Seabird SF" pitchFamily="2" charset="0"/>
            </a:endParaRPr>
          </a:p>
          <a:p>
            <a:endParaRPr lang="en-GB" sz="1400" dirty="0">
              <a:latin typeface="Seabird SF" pitchFamily="2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259031" y="7784453"/>
            <a:ext cx="12155197" cy="1600438"/>
          </a:xfrm>
          <a:prstGeom prst="rect">
            <a:avLst/>
          </a:prstGeom>
          <a:noFill/>
          <a:ln>
            <a:solidFill>
              <a:schemeClr val="tx1"/>
            </a:solidFill>
            <a:prstDash val="dashDot"/>
          </a:ln>
        </p:spPr>
        <p:txBody>
          <a:bodyPr wrap="square" rtlCol="0">
            <a:spAutoFit/>
          </a:bodyPr>
          <a:lstStyle/>
          <a:p>
            <a:endParaRPr lang="en-GB" sz="1400" dirty="0">
              <a:latin typeface="Seabird SF" pitchFamily="2" charset="0"/>
            </a:endParaRPr>
          </a:p>
          <a:p>
            <a:endParaRPr lang="en-GB" sz="1400" dirty="0">
              <a:latin typeface="Seabird SF" pitchFamily="2" charset="0"/>
            </a:endParaRPr>
          </a:p>
          <a:p>
            <a:endParaRPr lang="en-GB" sz="1400" dirty="0">
              <a:latin typeface="Seabird SF" pitchFamily="2" charset="0"/>
            </a:endParaRPr>
          </a:p>
          <a:p>
            <a:endParaRPr lang="en-GB" sz="1400" dirty="0">
              <a:latin typeface="Seabird SF" pitchFamily="2" charset="0"/>
            </a:endParaRPr>
          </a:p>
          <a:p>
            <a:endParaRPr lang="en-GB" sz="1400" dirty="0">
              <a:latin typeface="Seabird SF" pitchFamily="2" charset="0"/>
            </a:endParaRPr>
          </a:p>
          <a:p>
            <a:endParaRPr lang="en-GB" sz="1400" dirty="0">
              <a:latin typeface="Seabird SF" pitchFamily="2" charset="0"/>
            </a:endParaRPr>
          </a:p>
          <a:p>
            <a:endParaRPr lang="en-GB" sz="1400" dirty="0">
              <a:latin typeface="Seabird SF" pitchFamily="2" charset="0"/>
            </a:endParaRPr>
          </a:p>
        </p:txBody>
      </p:sp>
      <p:pic>
        <p:nvPicPr>
          <p:cNvPr id="3" name="Picture 2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8850" y="238269"/>
            <a:ext cx="5538906" cy="4527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33863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278850" y="986118"/>
            <a:ext cx="5996444" cy="1384995"/>
          </a:xfrm>
          <a:prstGeom prst="rect">
            <a:avLst/>
          </a:prstGeom>
          <a:noFill/>
          <a:ln>
            <a:solidFill>
              <a:schemeClr val="tx1"/>
            </a:solidFill>
            <a:prstDash val="dashDot"/>
          </a:ln>
        </p:spPr>
        <p:txBody>
          <a:bodyPr wrap="square" rtlCol="0">
            <a:spAutoFit/>
          </a:bodyPr>
          <a:lstStyle/>
          <a:p>
            <a:r>
              <a:rPr lang="en-GB" sz="1400" dirty="0">
                <a:latin typeface="Seabird SF" pitchFamily="2" charset="0"/>
              </a:rPr>
              <a:t>What do the statistics suggest about age and crime? Give three trends:</a:t>
            </a:r>
          </a:p>
          <a:p>
            <a:endParaRPr lang="en-GB" sz="1400" dirty="0">
              <a:latin typeface="Seabird SF" pitchFamily="2" charset="0"/>
            </a:endParaRPr>
          </a:p>
          <a:p>
            <a:endParaRPr lang="en-GB" sz="1400" dirty="0">
              <a:latin typeface="Seabird SF" pitchFamily="2" charset="0"/>
            </a:endParaRPr>
          </a:p>
          <a:p>
            <a:endParaRPr lang="en-GB" sz="1400" dirty="0">
              <a:latin typeface="Seabird SF" pitchFamily="2" charset="0"/>
            </a:endParaRPr>
          </a:p>
          <a:p>
            <a:endParaRPr lang="en-GB" sz="1400" dirty="0">
              <a:latin typeface="Seabird SF" pitchFamily="2" charset="0"/>
            </a:endParaRPr>
          </a:p>
          <a:p>
            <a:endParaRPr lang="en-GB" sz="1400" dirty="0">
              <a:latin typeface="Seabird SF" pitchFamily="2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59032" y="2549523"/>
            <a:ext cx="5996444" cy="2246769"/>
          </a:xfrm>
          <a:prstGeom prst="rect">
            <a:avLst/>
          </a:prstGeom>
          <a:noFill/>
          <a:ln>
            <a:solidFill>
              <a:schemeClr val="tx1"/>
            </a:solidFill>
            <a:prstDash val="dashDot"/>
          </a:ln>
        </p:spPr>
        <p:txBody>
          <a:bodyPr wrap="square" rtlCol="0">
            <a:spAutoFit/>
          </a:bodyPr>
          <a:lstStyle/>
          <a:p>
            <a:r>
              <a:rPr lang="en-GB" sz="1400" dirty="0">
                <a:latin typeface="Seabird SF" pitchFamily="2" charset="0"/>
              </a:rPr>
              <a:t>Explanation 1: </a:t>
            </a:r>
          </a:p>
          <a:p>
            <a:r>
              <a:rPr lang="en-GB" sz="1400" dirty="0">
                <a:latin typeface="Seabird SF" pitchFamily="2" charset="0"/>
              </a:rPr>
              <a:t>Explanation: </a:t>
            </a:r>
          </a:p>
          <a:p>
            <a:endParaRPr lang="en-GB" sz="1400" dirty="0">
              <a:latin typeface="Seabird SF" pitchFamily="2" charset="0"/>
            </a:endParaRPr>
          </a:p>
          <a:p>
            <a:endParaRPr lang="en-GB" sz="1400" dirty="0">
              <a:latin typeface="Seabird SF" pitchFamily="2" charset="0"/>
            </a:endParaRPr>
          </a:p>
          <a:p>
            <a:endParaRPr lang="en-GB" sz="1400" dirty="0">
              <a:latin typeface="Seabird SF" pitchFamily="2" charset="0"/>
            </a:endParaRPr>
          </a:p>
          <a:p>
            <a:endParaRPr lang="en-GB" sz="1400" dirty="0">
              <a:latin typeface="Seabird SF" pitchFamily="2" charset="0"/>
            </a:endParaRPr>
          </a:p>
          <a:p>
            <a:r>
              <a:rPr lang="en-GB" sz="1400" dirty="0">
                <a:latin typeface="Seabird SF" pitchFamily="2" charset="0"/>
              </a:rPr>
              <a:t>Evaluation:</a:t>
            </a:r>
          </a:p>
          <a:p>
            <a:endParaRPr lang="en-GB" sz="1400" dirty="0">
              <a:latin typeface="Seabird SF" pitchFamily="2" charset="0"/>
            </a:endParaRPr>
          </a:p>
          <a:p>
            <a:endParaRPr lang="en-GB" sz="1400" dirty="0">
              <a:latin typeface="Seabird SF" pitchFamily="2" charset="0"/>
            </a:endParaRPr>
          </a:p>
          <a:p>
            <a:endParaRPr lang="en-GB" sz="1400" dirty="0">
              <a:latin typeface="Seabird SF" pitchFamily="2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59032" y="5091408"/>
            <a:ext cx="5996444" cy="2462213"/>
          </a:xfrm>
          <a:prstGeom prst="rect">
            <a:avLst/>
          </a:prstGeom>
          <a:noFill/>
          <a:ln>
            <a:solidFill>
              <a:schemeClr val="tx1"/>
            </a:solidFill>
            <a:prstDash val="dashDot"/>
          </a:ln>
        </p:spPr>
        <p:txBody>
          <a:bodyPr wrap="square" rtlCol="0">
            <a:spAutoFit/>
          </a:bodyPr>
          <a:lstStyle/>
          <a:p>
            <a:r>
              <a:rPr lang="en-GB" sz="1400" dirty="0">
                <a:latin typeface="Seabird SF" pitchFamily="2" charset="0"/>
              </a:rPr>
              <a:t>Explanation 2:</a:t>
            </a:r>
          </a:p>
          <a:p>
            <a:r>
              <a:rPr lang="en-GB" sz="1400" dirty="0">
                <a:latin typeface="Seabird SF" pitchFamily="2" charset="0"/>
              </a:rPr>
              <a:t>Explanation: </a:t>
            </a:r>
          </a:p>
          <a:p>
            <a:endParaRPr lang="en-GB" sz="1400" dirty="0">
              <a:latin typeface="Seabird SF" pitchFamily="2" charset="0"/>
            </a:endParaRPr>
          </a:p>
          <a:p>
            <a:endParaRPr lang="en-GB" sz="1400" dirty="0">
              <a:latin typeface="Seabird SF" pitchFamily="2" charset="0"/>
            </a:endParaRPr>
          </a:p>
          <a:p>
            <a:endParaRPr lang="en-GB" sz="1400" dirty="0">
              <a:latin typeface="Seabird SF" pitchFamily="2" charset="0"/>
            </a:endParaRPr>
          </a:p>
          <a:p>
            <a:endParaRPr lang="en-GB" sz="1400" dirty="0">
              <a:latin typeface="Seabird SF" pitchFamily="2" charset="0"/>
            </a:endParaRPr>
          </a:p>
          <a:p>
            <a:endParaRPr lang="en-GB" sz="1400" dirty="0">
              <a:latin typeface="Seabird SF" pitchFamily="2" charset="0"/>
            </a:endParaRPr>
          </a:p>
          <a:p>
            <a:endParaRPr lang="en-GB" sz="1400" dirty="0">
              <a:latin typeface="Seabird SF" pitchFamily="2" charset="0"/>
            </a:endParaRPr>
          </a:p>
          <a:p>
            <a:r>
              <a:rPr lang="en-GB" sz="1400" dirty="0">
                <a:latin typeface="Seabird SF" pitchFamily="2" charset="0"/>
              </a:rPr>
              <a:t>Evaluation:</a:t>
            </a:r>
          </a:p>
          <a:p>
            <a:endParaRPr lang="en-GB" sz="1400" dirty="0">
              <a:latin typeface="Seabird SF" pitchFamily="2" charset="0"/>
            </a:endParaRPr>
          </a:p>
          <a:p>
            <a:endParaRPr lang="en-GB" sz="1400" dirty="0">
              <a:latin typeface="Seabird SF" pitchFamily="2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417785" y="143433"/>
            <a:ext cx="5996444" cy="2246769"/>
          </a:xfrm>
          <a:prstGeom prst="rect">
            <a:avLst/>
          </a:prstGeom>
          <a:noFill/>
          <a:ln>
            <a:solidFill>
              <a:schemeClr val="tx1"/>
            </a:solidFill>
            <a:prstDash val="dashDot"/>
          </a:ln>
        </p:spPr>
        <p:txBody>
          <a:bodyPr wrap="square" rtlCol="0">
            <a:spAutoFit/>
          </a:bodyPr>
          <a:lstStyle/>
          <a:p>
            <a:r>
              <a:rPr lang="en-GB" sz="1400" dirty="0">
                <a:latin typeface="Seabird SF" pitchFamily="2" charset="0"/>
              </a:rPr>
              <a:t>Explanation 3: </a:t>
            </a:r>
          </a:p>
          <a:p>
            <a:r>
              <a:rPr lang="en-GB" sz="1400" dirty="0">
                <a:latin typeface="Seabird SF" pitchFamily="2" charset="0"/>
              </a:rPr>
              <a:t>Explanation: </a:t>
            </a:r>
          </a:p>
          <a:p>
            <a:endParaRPr lang="en-GB" sz="1400" dirty="0">
              <a:latin typeface="Seabird SF" pitchFamily="2" charset="0"/>
            </a:endParaRPr>
          </a:p>
          <a:p>
            <a:endParaRPr lang="en-GB" sz="1400" dirty="0">
              <a:latin typeface="Seabird SF" pitchFamily="2" charset="0"/>
            </a:endParaRPr>
          </a:p>
          <a:p>
            <a:endParaRPr lang="en-GB" sz="1400" dirty="0">
              <a:latin typeface="Seabird SF" pitchFamily="2" charset="0"/>
            </a:endParaRPr>
          </a:p>
          <a:p>
            <a:endParaRPr lang="en-GB" sz="1400" dirty="0">
              <a:latin typeface="Seabird SF" pitchFamily="2" charset="0"/>
            </a:endParaRPr>
          </a:p>
          <a:p>
            <a:r>
              <a:rPr lang="en-GB" sz="1400" dirty="0">
                <a:latin typeface="Seabird SF" pitchFamily="2" charset="0"/>
              </a:rPr>
              <a:t>Evaluation:</a:t>
            </a:r>
          </a:p>
          <a:p>
            <a:endParaRPr lang="en-GB" sz="1400" dirty="0">
              <a:latin typeface="Seabird SF" pitchFamily="2" charset="0"/>
            </a:endParaRPr>
          </a:p>
          <a:p>
            <a:endParaRPr lang="en-GB" sz="1400" dirty="0">
              <a:latin typeface="Seabird SF" pitchFamily="2" charset="0"/>
            </a:endParaRPr>
          </a:p>
          <a:p>
            <a:endParaRPr lang="en-GB" sz="1400" dirty="0">
              <a:latin typeface="Seabird SF" pitchFamily="2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417785" y="2666530"/>
            <a:ext cx="5996444" cy="2031325"/>
          </a:xfrm>
          <a:prstGeom prst="rect">
            <a:avLst/>
          </a:prstGeom>
          <a:noFill/>
          <a:ln>
            <a:solidFill>
              <a:schemeClr val="tx1"/>
            </a:solidFill>
            <a:prstDash val="dashDot"/>
          </a:ln>
        </p:spPr>
        <p:txBody>
          <a:bodyPr wrap="square" rtlCol="0">
            <a:spAutoFit/>
          </a:bodyPr>
          <a:lstStyle/>
          <a:p>
            <a:r>
              <a:rPr lang="en-GB" sz="1400" dirty="0">
                <a:latin typeface="Seabird SF" pitchFamily="2" charset="0"/>
              </a:rPr>
              <a:t>Explanation 4: Explanation: </a:t>
            </a:r>
          </a:p>
          <a:p>
            <a:endParaRPr lang="en-GB" sz="1400" dirty="0">
              <a:latin typeface="Seabird SF" pitchFamily="2" charset="0"/>
            </a:endParaRPr>
          </a:p>
          <a:p>
            <a:endParaRPr lang="en-GB" sz="1400" dirty="0">
              <a:latin typeface="Seabird SF" pitchFamily="2" charset="0"/>
            </a:endParaRPr>
          </a:p>
          <a:p>
            <a:endParaRPr lang="en-GB" sz="1400" dirty="0">
              <a:latin typeface="Seabird SF" pitchFamily="2" charset="0"/>
            </a:endParaRPr>
          </a:p>
          <a:p>
            <a:endParaRPr lang="en-GB" sz="1400" dirty="0">
              <a:latin typeface="Seabird SF" pitchFamily="2" charset="0"/>
            </a:endParaRPr>
          </a:p>
          <a:p>
            <a:r>
              <a:rPr lang="en-GB" sz="1400" dirty="0">
                <a:latin typeface="Seabird SF" pitchFamily="2" charset="0"/>
              </a:rPr>
              <a:t>Evaluation:</a:t>
            </a:r>
          </a:p>
          <a:p>
            <a:endParaRPr lang="en-GB" sz="1400" dirty="0">
              <a:latin typeface="Seabird SF" pitchFamily="2" charset="0"/>
            </a:endParaRPr>
          </a:p>
          <a:p>
            <a:endParaRPr lang="en-GB" sz="1400" dirty="0">
              <a:latin typeface="Seabird SF" pitchFamily="2" charset="0"/>
            </a:endParaRPr>
          </a:p>
          <a:p>
            <a:endParaRPr lang="en-GB" sz="1400" dirty="0">
              <a:latin typeface="Seabird SF" pitchFamily="2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417785" y="5189627"/>
            <a:ext cx="5996444" cy="2246769"/>
          </a:xfrm>
          <a:prstGeom prst="rect">
            <a:avLst/>
          </a:prstGeom>
          <a:noFill/>
          <a:ln>
            <a:solidFill>
              <a:schemeClr val="tx1"/>
            </a:solidFill>
            <a:prstDash val="dashDot"/>
          </a:ln>
        </p:spPr>
        <p:txBody>
          <a:bodyPr wrap="square" rtlCol="0">
            <a:spAutoFit/>
          </a:bodyPr>
          <a:lstStyle/>
          <a:p>
            <a:r>
              <a:rPr lang="en-GB" sz="1400" dirty="0">
                <a:latin typeface="Seabird SF" pitchFamily="2" charset="0"/>
              </a:rPr>
              <a:t>Explanation 5: Explanation: </a:t>
            </a:r>
          </a:p>
          <a:p>
            <a:endParaRPr lang="en-GB" sz="1400" dirty="0">
              <a:latin typeface="Seabird SF" pitchFamily="2" charset="0"/>
            </a:endParaRPr>
          </a:p>
          <a:p>
            <a:endParaRPr lang="en-GB" sz="1400" dirty="0">
              <a:latin typeface="Seabird SF" pitchFamily="2" charset="0"/>
            </a:endParaRPr>
          </a:p>
          <a:p>
            <a:endParaRPr lang="en-GB" sz="1400" dirty="0">
              <a:latin typeface="Seabird SF" pitchFamily="2" charset="0"/>
            </a:endParaRPr>
          </a:p>
          <a:p>
            <a:endParaRPr lang="en-GB" sz="1400" dirty="0">
              <a:latin typeface="Seabird SF" pitchFamily="2" charset="0"/>
            </a:endParaRPr>
          </a:p>
          <a:p>
            <a:r>
              <a:rPr lang="en-GB" sz="1400" dirty="0">
                <a:latin typeface="Seabird SF" pitchFamily="2" charset="0"/>
              </a:rPr>
              <a:t>Evaluation:</a:t>
            </a:r>
          </a:p>
          <a:p>
            <a:endParaRPr lang="en-GB" sz="1400" dirty="0">
              <a:latin typeface="Seabird SF" pitchFamily="2" charset="0"/>
            </a:endParaRPr>
          </a:p>
          <a:p>
            <a:endParaRPr lang="en-GB" sz="1400" dirty="0">
              <a:latin typeface="Seabird SF" pitchFamily="2" charset="0"/>
            </a:endParaRPr>
          </a:p>
          <a:p>
            <a:endParaRPr lang="en-GB" sz="1400" dirty="0">
              <a:latin typeface="Seabird SF" pitchFamily="2" charset="0"/>
            </a:endParaRPr>
          </a:p>
          <a:p>
            <a:endParaRPr lang="en-GB" sz="1400" dirty="0">
              <a:latin typeface="Seabird SF" pitchFamily="2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259031" y="7784453"/>
            <a:ext cx="12155197" cy="1600438"/>
          </a:xfrm>
          <a:prstGeom prst="rect">
            <a:avLst/>
          </a:prstGeom>
          <a:noFill/>
          <a:ln>
            <a:solidFill>
              <a:schemeClr val="tx1"/>
            </a:solidFill>
            <a:prstDash val="dashDot"/>
          </a:ln>
        </p:spPr>
        <p:txBody>
          <a:bodyPr wrap="square" rtlCol="0">
            <a:spAutoFit/>
          </a:bodyPr>
          <a:lstStyle/>
          <a:p>
            <a:endParaRPr lang="en-GB" sz="1400" dirty="0">
              <a:latin typeface="Seabird SF" pitchFamily="2" charset="0"/>
            </a:endParaRPr>
          </a:p>
          <a:p>
            <a:endParaRPr lang="en-GB" sz="1400" dirty="0">
              <a:latin typeface="Seabird SF" pitchFamily="2" charset="0"/>
            </a:endParaRPr>
          </a:p>
          <a:p>
            <a:endParaRPr lang="en-GB" sz="1400" dirty="0">
              <a:latin typeface="Seabird SF" pitchFamily="2" charset="0"/>
            </a:endParaRPr>
          </a:p>
          <a:p>
            <a:endParaRPr lang="en-GB" sz="1400" dirty="0">
              <a:latin typeface="Seabird SF" pitchFamily="2" charset="0"/>
            </a:endParaRPr>
          </a:p>
          <a:p>
            <a:endParaRPr lang="en-GB" sz="1400" dirty="0">
              <a:latin typeface="Seabird SF" pitchFamily="2" charset="0"/>
            </a:endParaRPr>
          </a:p>
          <a:p>
            <a:endParaRPr lang="en-GB" sz="1400" dirty="0">
              <a:latin typeface="Seabird SF" pitchFamily="2" charset="0"/>
            </a:endParaRPr>
          </a:p>
          <a:p>
            <a:endParaRPr lang="en-GB" sz="1400" dirty="0">
              <a:latin typeface="Seabird SF" pitchFamily="2" charset="0"/>
            </a:endParaRPr>
          </a:p>
        </p:txBody>
      </p:sp>
      <p:pic>
        <p:nvPicPr>
          <p:cNvPr id="2" name="Picture 1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8850" y="169032"/>
            <a:ext cx="5745432" cy="5373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87090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49</TotalTime>
  <Words>261</Words>
  <Application>Microsoft Office PowerPoint</Application>
  <PresentationFormat>A3 Paper (297x420 mm)</PresentationFormat>
  <Paragraphs>198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Seabird SF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>Tuxford Academy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Lucy Cluley</dc:creator>
  <cp:lastModifiedBy>Chris</cp:lastModifiedBy>
  <cp:revision>4</cp:revision>
  <dcterms:created xsi:type="dcterms:W3CDTF">2018-02-01T16:52:34Z</dcterms:created>
  <dcterms:modified xsi:type="dcterms:W3CDTF">2018-02-15T10:45:02Z</dcterms:modified>
</cp:coreProperties>
</file>