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801600" cy="9601200" type="A3"/>
  <p:notesSz cx="6858000" cy="9144000"/>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582" y="34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982596"/>
            <a:ext cx="10881360" cy="2058035"/>
          </a:xfrm>
        </p:spPr>
        <p:txBody>
          <a:bodyPr/>
          <a:lstStyle/>
          <a:p>
            <a:r>
              <a:rPr lang="en-US" smtClean="0"/>
              <a:t>Click to edit Master title style</a:t>
            </a:r>
            <a:endParaRPr lang="en-GB"/>
          </a:p>
        </p:txBody>
      </p:sp>
      <p:sp>
        <p:nvSpPr>
          <p:cNvPr id="3" name="Subtitle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DB24918-040E-4378-9F36-3F9913134027}" type="datetimeFigureOut">
              <a:rPr lang="en-GB" smtClean="0"/>
              <a:t>01/10/2017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597219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B24918-040E-4378-9F36-3F9913134027}" type="datetimeFigureOut">
              <a:rPr lang="en-GB" smtClean="0"/>
              <a:t>01/10/2017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2702143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994959" y="537845"/>
            <a:ext cx="4031615" cy="1147032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95668" y="537845"/>
            <a:ext cx="11885930" cy="1147032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B24918-040E-4378-9F36-3F9913134027}" type="datetimeFigureOut">
              <a:rPr lang="en-GB" smtClean="0"/>
              <a:t>01/10/2017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120108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B24918-040E-4378-9F36-3F9913134027}" type="datetimeFigureOut">
              <a:rPr lang="en-GB" smtClean="0"/>
              <a:t>01/10/2017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979673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8" y="6169661"/>
            <a:ext cx="10881360" cy="1906905"/>
          </a:xfrm>
        </p:spPr>
        <p:txBody>
          <a:bodyPr anchor="t"/>
          <a:lstStyle>
            <a:lvl1pPr algn="l">
              <a:defRPr sz="5600" b="1" cap="all"/>
            </a:lvl1pPr>
          </a:lstStyle>
          <a:p>
            <a:r>
              <a:rPr lang="en-US" smtClean="0"/>
              <a:t>Click to edit Master title style</a:t>
            </a:r>
            <a:endParaRPr lang="en-GB"/>
          </a:p>
        </p:txBody>
      </p:sp>
      <p:sp>
        <p:nvSpPr>
          <p:cNvPr id="3" name="Text Placeholder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B24918-040E-4378-9F36-3F9913134027}" type="datetimeFigureOut">
              <a:rPr lang="en-GB" smtClean="0"/>
              <a:t>01/10/2017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1919402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DB24918-040E-4378-9F36-3F9913134027}" type="datetimeFigureOut">
              <a:rPr lang="en-GB" smtClean="0"/>
              <a:t>01/10/2017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1474292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80" y="384493"/>
            <a:ext cx="11521440" cy="16002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4" name="Content Placeholder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6" name="Content Placeholder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DB24918-040E-4378-9F36-3F9913134027}" type="datetimeFigureOut">
              <a:rPr lang="en-GB" smtClean="0"/>
              <a:t>01/10/2017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2103146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DB24918-040E-4378-9F36-3F9913134027}" type="datetimeFigureOut">
              <a:rPr lang="en-GB" smtClean="0"/>
              <a:t>01/10/2017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174714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B24918-040E-4378-9F36-3F9913134027}" type="datetimeFigureOut">
              <a:rPr lang="en-GB" smtClean="0"/>
              <a:t>01/10/2017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1507621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1" y="382270"/>
            <a:ext cx="4211638" cy="1626870"/>
          </a:xfrm>
        </p:spPr>
        <p:txBody>
          <a:bodyPr anchor="b"/>
          <a:lstStyle>
            <a:lvl1pPr algn="l">
              <a:defRPr sz="2800" b="1"/>
            </a:lvl1pPr>
          </a:lstStyle>
          <a:p>
            <a:r>
              <a:rPr lang="en-US" smtClean="0"/>
              <a:t>Click to edit Master title style</a:t>
            </a:r>
            <a:endParaRPr lang="en-GB"/>
          </a:p>
        </p:txBody>
      </p:sp>
      <p:sp>
        <p:nvSpPr>
          <p:cNvPr id="3" name="Content Placeholder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24918-040E-4378-9F36-3F9913134027}" type="datetimeFigureOut">
              <a:rPr lang="en-GB" smtClean="0"/>
              <a:t>01/10/2017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3844251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6720840"/>
            <a:ext cx="7680960" cy="793433"/>
          </a:xfrm>
        </p:spPr>
        <p:txBody>
          <a:bodyPr anchor="b"/>
          <a:lstStyle>
            <a:lvl1pPr algn="l">
              <a:defRPr sz="2800" b="1"/>
            </a:lvl1pPr>
          </a:lstStyle>
          <a:p>
            <a:r>
              <a:rPr lang="en-US" smtClean="0"/>
              <a:t>Click to edit Master title style</a:t>
            </a:r>
            <a:endParaRPr lang="en-GB"/>
          </a:p>
        </p:txBody>
      </p:sp>
      <p:sp>
        <p:nvSpPr>
          <p:cNvPr id="3" name="Picture Placeholder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24918-040E-4378-9F36-3F9913134027}" type="datetimeFigureOut">
              <a:rPr lang="en-GB" smtClean="0"/>
              <a:t>01/10/2017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ED33CB-A552-476D-BA97-ADED1F9AF9BF}" type="slidenum">
              <a:rPr lang="en-GB" smtClean="0"/>
              <a:t>‹#›</a:t>
            </a:fld>
            <a:endParaRPr lang="en-GB"/>
          </a:p>
        </p:txBody>
      </p:sp>
    </p:spTree>
    <p:extLst>
      <p:ext uri="{BB962C8B-B14F-4D97-AF65-F5344CB8AC3E}">
        <p14:creationId xmlns:p14="http://schemas.microsoft.com/office/powerpoint/2010/main" val="3215611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1DB24918-040E-4378-9F36-3F9913134027}" type="datetimeFigureOut">
              <a:rPr lang="en-GB" smtClean="0"/>
              <a:t>01/10/2017</a:t>
            </a:fld>
            <a:endParaRPr lang="en-GB"/>
          </a:p>
        </p:txBody>
      </p:sp>
      <p:sp>
        <p:nvSpPr>
          <p:cNvPr id="5" name="Footer Placeholder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75ED33CB-A552-476D-BA97-ADED1F9AF9BF}" type="slidenum">
              <a:rPr lang="en-GB" smtClean="0"/>
              <a:t>‹#›</a:t>
            </a:fld>
            <a:endParaRPr lang="en-GB"/>
          </a:p>
        </p:txBody>
      </p:sp>
    </p:spTree>
    <p:extLst>
      <p:ext uri="{BB962C8B-B14F-4D97-AF65-F5344CB8AC3E}">
        <p14:creationId xmlns:p14="http://schemas.microsoft.com/office/powerpoint/2010/main" val="376816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7.xml"/><Relationship Id="rId4" Type="http://schemas.openxmlformats.org/officeDocument/2006/relationships/image" Target="../media/image3.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a:extLst>
              <a:ext uri="{28A0092B-C50C-407E-A947-70E740481C1C}">
                <a14:useLocalDpi xmlns:a14="http://schemas.microsoft.com/office/drawing/2010/main" val="0"/>
              </a:ext>
            </a:extLst>
          </a:blip>
          <a:srcRect l="19363" t="-4214"/>
          <a:stretch/>
        </p:blipFill>
        <p:spPr>
          <a:xfrm>
            <a:off x="496144" y="243139"/>
            <a:ext cx="3169568" cy="518161"/>
          </a:xfrm>
          <a:prstGeom prst="rect">
            <a:avLst/>
          </a:prstGeom>
        </p:spPr>
      </p:pic>
      <p:pic>
        <p:nvPicPr>
          <p:cNvPr id="5" name="Picture 4"/>
          <p:cNvPicPr/>
          <p:nvPr/>
        </p:nvPicPr>
        <p:blipFill rotWithShape="1">
          <a:blip r:embed="rId3">
            <a:extLst>
              <a:ext uri="{28A0092B-C50C-407E-A947-70E740481C1C}">
                <a14:useLocalDpi xmlns:a14="http://schemas.microsoft.com/office/drawing/2010/main" val="0"/>
              </a:ext>
            </a:extLst>
          </a:blip>
          <a:srcRect t="7936"/>
          <a:stretch/>
        </p:blipFill>
        <p:spPr bwMode="auto">
          <a:xfrm>
            <a:off x="3808512" y="243140"/>
            <a:ext cx="2933065" cy="539115"/>
          </a:xfrm>
          <a:prstGeom prst="rect">
            <a:avLst/>
          </a:prstGeom>
          <a:ln>
            <a:noFill/>
          </a:ln>
          <a:extLst>
            <a:ext uri="{53640926-AAD7-44D8-BBD7-CCE9431645EC}">
              <a14:shadowObscured xmlns:a14="http://schemas.microsoft.com/office/drawing/2010/main"/>
            </a:ext>
          </a:extLst>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0880" y="241633"/>
            <a:ext cx="5176664" cy="499127"/>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2778196085"/>
              </p:ext>
            </p:extLst>
          </p:nvPr>
        </p:nvGraphicFramePr>
        <p:xfrm>
          <a:off x="6849589" y="3216424"/>
          <a:ext cx="5635352" cy="5984240"/>
        </p:xfrm>
        <a:graphic>
          <a:graphicData uri="http://schemas.openxmlformats.org/drawingml/2006/table">
            <a:tbl>
              <a:tblPr firstRow="1" bandRow="1">
                <a:tableStyleId>{5940675A-B579-460E-94D1-54222C63F5DA}</a:tableStyleId>
              </a:tblPr>
              <a:tblGrid>
                <a:gridCol w="1672158"/>
                <a:gridCol w="3963194"/>
              </a:tblGrid>
              <a:tr h="370840">
                <a:tc gridSpan="2">
                  <a:txBody>
                    <a:bodyPr/>
                    <a:lstStyle/>
                    <a:p>
                      <a:pPr algn="ctr"/>
                      <a:r>
                        <a:rPr lang="en-GB" sz="1200" dirty="0" smtClean="0">
                          <a:latin typeface="AvantGarde Bk BT" panose="020B0402020202020204" pitchFamily="34" charset="0"/>
                        </a:rPr>
                        <a:t>Evaluating Research</a:t>
                      </a:r>
                      <a:endParaRPr lang="en-GB" sz="1200" dirty="0">
                        <a:latin typeface="AvantGarde Bk BT" panose="020B0402020202020204" pitchFamily="34" charset="0"/>
                      </a:endParaRPr>
                    </a:p>
                  </a:txBody>
                  <a:tcPr>
                    <a:solidFill>
                      <a:schemeClr val="bg1">
                        <a:lumMod val="85000"/>
                      </a:schemeClr>
                    </a:solidFill>
                  </a:tcPr>
                </a:tc>
                <a:tc hMerge="1">
                  <a:txBody>
                    <a:bodyPr/>
                    <a:lstStyle/>
                    <a:p>
                      <a:endParaRPr lang="en-GB" dirty="0"/>
                    </a:p>
                  </a:txBody>
                  <a:tcPr/>
                </a:tc>
              </a:tr>
              <a:tr h="370840">
                <a:tc>
                  <a:txBody>
                    <a:bodyPr/>
                    <a:lstStyle/>
                    <a:p>
                      <a:r>
                        <a:rPr lang="en-GB" sz="1200" dirty="0" smtClean="0">
                          <a:latin typeface="AvantGarde Bk BT" panose="020B0402020202020204" pitchFamily="34" charset="0"/>
                        </a:rPr>
                        <a:t>Practical</a:t>
                      </a:r>
                      <a:endParaRPr lang="en-GB" sz="1200" dirty="0">
                        <a:latin typeface="AvantGarde Bk BT" panose="020B0402020202020204" pitchFamily="34" charset="0"/>
                      </a:endParaRPr>
                    </a:p>
                  </a:txBody>
                  <a:tcPr/>
                </a:tc>
                <a:tc>
                  <a:txBody>
                    <a:bodyPr/>
                    <a:lstStyle/>
                    <a:p>
                      <a:r>
                        <a:rPr lang="en-GB" sz="1100" dirty="0" smtClean="0">
                          <a:latin typeface="AvantGarde Bk BT" panose="020B0402020202020204" pitchFamily="34" charset="0"/>
                        </a:rPr>
                        <a:t>the amount of time the research will take, how much it will cost, whether you can achieve funding, opportunities for research including ease of access to respondents, and the personal skills and characteristics of the researcher.</a:t>
                      </a:r>
                      <a:endParaRPr lang="en-GB" sz="11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Ethical</a:t>
                      </a:r>
                      <a:endParaRPr lang="en-GB" sz="1200" dirty="0">
                        <a:latin typeface="AvantGarde Bk BT" panose="020B0402020202020204" pitchFamily="34" charset="0"/>
                      </a:endParaRPr>
                    </a:p>
                  </a:txBody>
                  <a:tcPr/>
                </a:tc>
                <a:tc>
                  <a:txBody>
                    <a:bodyPr/>
                    <a:lstStyle/>
                    <a:p>
                      <a:r>
                        <a:rPr lang="en-GB" sz="1100" dirty="0" smtClean="0">
                          <a:latin typeface="AvantGarde Bk BT" panose="020B0402020202020204" pitchFamily="34" charset="0"/>
                        </a:rPr>
                        <a:t>Ethical research should gain informed consent, ensure confidentiality, be legal and ensure that respondents and those related to them are not subjected to harm. </a:t>
                      </a:r>
                      <a:endParaRPr lang="en-GB" sz="11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Reliable</a:t>
                      </a:r>
                      <a:endParaRPr lang="en-GB" sz="1200" dirty="0">
                        <a:latin typeface="AvantGarde Bk BT" panose="020B0402020202020204" pitchFamily="34" charset="0"/>
                      </a:endParaRPr>
                    </a:p>
                  </a:txBody>
                  <a:tcPr/>
                </a:tc>
                <a:tc>
                  <a:txBody>
                    <a:bodyPr/>
                    <a:lstStyle/>
                    <a:p>
                      <a:r>
                        <a:rPr lang="en-GB" sz="1100" dirty="0" smtClean="0">
                          <a:latin typeface="AvantGarde Bk BT" panose="020B0402020202020204" pitchFamily="34" charset="0"/>
                        </a:rPr>
                        <a:t> If research is reliable, it means if someone else repeats the same research with the same population then they should achieve the same results. In order to be reliable, research needs to be easily repeatable.</a:t>
                      </a:r>
                      <a:endParaRPr lang="en-GB" sz="11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Validity </a:t>
                      </a:r>
                      <a:endParaRPr lang="en-GB" sz="1200" dirty="0">
                        <a:latin typeface="AvantGarde Bk BT" panose="020B0402020202020204" pitchFamily="34" charset="0"/>
                      </a:endParaRPr>
                    </a:p>
                  </a:txBody>
                  <a:tcPr/>
                </a:tc>
                <a:tc>
                  <a:txBody>
                    <a:bodyPr/>
                    <a:lstStyle/>
                    <a:p>
                      <a:r>
                        <a:rPr lang="en-GB" sz="1100" dirty="0" smtClean="0">
                          <a:latin typeface="AvantGarde Bk BT" panose="020B0402020202020204" pitchFamily="34" charset="0"/>
                        </a:rPr>
                        <a:t>Research is valid if it provides a true picture of what is really ‘out there’ in world. Generally speaking, the more in depth the research, the fuller picture we get of the thoughts and feelings of the individuals acting, so the more valid the data and then more the researcher stands back and allows the respondents to ‘speak for themselves’ the more valid the data.</a:t>
                      </a:r>
                      <a:endParaRPr lang="en-GB" sz="11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Examples</a:t>
                      </a:r>
                      <a:endParaRPr lang="en-GB" sz="1200" dirty="0">
                        <a:latin typeface="AvantGarde Bk BT" panose="020B0402020202020204" pitchFamily="34" charset="0"/>
                      </a:endParaRPr>
                    </a:p>
                  </a:txBody>
                  <a:tcPr/>
                </a:tc>
                <a:tc>
                  <a:txBody>
                    <a:bodyPr/>
                    <a:lstStyle/>
                    <a:p>
                      <a:r>
                        <a:rPr lang="en-GB" sz="1100" dirty="0" smtClean="0">
                          <a:latin typeface="AvantGarde Bk BT" panose="020B0402020202020204" pitchFamily="34" charset="0"/>
                        </a:rPr>
                        <a:t>Can</a:t>
                      </a:r>
                      <a:r>
                        <a:rPr lang="en-GB" sz="1100" baseline="0" dirty="0" smtClean="0">
                          <a:latin typeface="AvantGarde Bk BT" panose="020B0402020202020204" pitchFamily="34" charset="0"/>
                        </a:rPr>
                        <a:t> you use examples of research to support your points?</a:t>
                      </a:r>
                      <a:endParaRPr lang="en-GB" sz="11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Representativeness</a:t>
                      </a:r>
                      <a:endParaRPr lang="en-GB" sz="1200" dirty="0">
                        <a:latin typeface="AvantGarde Bk BT" panose="020B0402020202020204" pitchFamily="34" charset="0"/>
                      </a:endParaRPr>
                    </a:p>
                  </a:txBody>
                  <a:tcPr/>
                </a:tc>
                <a:tc>
                  <a:txBody>
                    <a:bodyPr/>
                    <a:lstStyle/>
                    <a:p>
                      <a:r>
                        <a:rPr lang="en-GB" sz="1100" dirty="0" smtClean="0">
                          <a:latin typeface="AvantGarde Bk BT" panose="020B0402020202020204" pitchFamily="34" charset="0"/>
                        </a:rPr>
                        <a:t>Research is representative if the research sample reflects the characteristics of the wider population that is being studied. Whether a sample is representative thus depends on who is being studied. If one’s research aim is to look at the experiences of all white male AS Sociology students studying sociology, then one’s sample should consist of all white, male sociology students.</a:t>
                      </a:r>
                      <a:endParaRPr lang="en-GB" sz="11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Theoretical</a:t>
                      </a:r>
                      <a:r>
                        <a:rPr lang="en-GB" sz="1200" baseline="0" dirty="0" smtClean="0">
                          <a:latin typeface="AvantGarde Bk BT" panose="020B0402020202020204" pitchFamily="34" charset="0"/>
                        </a:rPr>
                        <a:t> </a:t>
                      </a:r>
                      <a:endParaRPr lang="en-GB" sz="1200" dirty="0">
                        <a:latin typeface="AvantGarde Bk BT" panose="020B0402020202020204" pitchFamily="34" charset="0"/>
                      </a:endParaRPr>
                    </a:p>
                  </a:txBody>
                  <a:tcPr/>
                </a:tc>
                <a:tc>
                  <a:txBody>
                    <a:bodyPr/>
                    <a:lstStyle/>
                    <a:p>
                      <a:r>
                        <a:rPr lang="en-GB" sz="1100" dirty="0" smtClean="0">
                          <a:latin typeface="AvantGarde Bk BT" panose="020B0402020202020204" pitchFamily="34" charset="0"/>
                        </a:rPr>
                        <a:t>When evaluating</a:t>
                      </a:r>
                      <a:r>
                        <a:rPr lang="en-GB" sz="1100" baseline="0" dirty="0" smtClean="0">
                          <a:latin typeface="AvantGarde Bk BT" panose="020B0402020202020204" pitchFamily="34" charset="0"/>
                        </a:rPr>
                        <a:t> research, compare the approach used in the study given to the opposing approach, why would they use the opposite type of data, </a:t>
                      </a:r>
                      <a:endParaRPr lang="en-GB" sz="1100" dirty="0">
                        <a:latin typeface="AvantGarde Bk BT" panose="020B0402020202020204" pitchFamily="34" charset="0"/>
                      </a:endParaRPr>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345422658"/>
              </p:ext>
            </p:extLst>
          </p:nvPr>
        </p:nvGraphicFramePr>
        <p:xfrm>
          <a:off x="352128" y="1272208"/>
          <a:ext cx="5904656" cy="6151880"/>
        </p:xfrm>
        <a:graphic>
          <a:graphicData uri="http://schemas.openxmlformats.org/drawingml/2006/table">
            <a:tbl>
              <a:tblPr firstRow="1" bandRow="1">
                <a:tableStyleId>{5940675A-B579-460E-94D1-54222C63F5DA}</a:tableStyleId>
              </a:tblPr>
              <a:tblGrid>
                <a:gridCol w="1080120"/>
                <a:gridCol w="4824536"/>
              </a:tblGrid>
              <a:tr h="370840">
                <a:tc gridSpan="2">
                  <a:txBody>
                    <a:bodyPr/>
                    <a:lstStyle/>
                    <a:p>
                      <a:pPr algn="ctr"/>
                      <a:r>
                        <a:rPr lang="en-GB" sz="1200" dirty="0" smtClean="0">
                          <a:latin typeface="AvantGarde Bk BT" panose="020B0402020202020204" pitchFamily="34" charset="0"/>
                        </a:rPr>
                        <a:t>Positivism </a:t>
                      </a:r>
                      <a:endParaRPr lang="en-GB" sz="1200" dirty="0">
                        <a:latin typeface="AvantGarde Bk BT" panose="020B0402020202020204" pitchFamily="34" charset="0"/>
                      </a:endParaRPr>
                    </a:p>
                  </a:txBody>
                  <a:tcPr>
                    <a:solidFill>
                      <a:schemeClr val="bg1">
                        <a:lumMod val="85000"/>
                      </a:schemeClr>
                    </a:solidFill>
                  </a:tcPr>
                </a:tc>
                <a:tc hMerge="1">
                  <a:txBody>
                    <a:bodyPr/>
                    <a:lstStyle/>
                    <a:p>
                      <a:endParaRPr lang="en-GB"/>
                    </a:p>
                  </a:txBody>
                  <a:tcPr/>
                </a:tc>
              </a:tr>
              <a:tr h="349240">
                <a:tc>
                  <a:txBody>
                    <a:bodyPr/>
                    <a:lstStyle/>
                    <a:p>
                      <a:r>
                        <a:rPr lang="en-GB" sz="1200" dirty="0" smtClean="0">
                          <a:latin typeface="AvantGarde Bk BT" panose="020B0402020202020204" pitchFamily="34" charset="0"/>
                        </a:rPr>
                        <a:t>Quantitative</a:t>
                      </a:r>
                      <a:r>
                        <a:rPr lang="en-GB" sz="1200" baseline="0" dirty="0" smtClean="0">
                          <a:latin typeface="AvantGarde Bk BT" panose="020B0402020202020204" pitchFamily="34" charset="0"/>
                        </a:rPr>
                        <a:t> </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refers to information that appears in numerical form, or in the form of statistics.</a:t>
                      </a:r>
                      <a:endParaRPr lang="en-GB" sz="12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social facts</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Social facts are things such as institutions, norms and values which exist external to the individual and constrain the individual. Durkheim – that we should never reduce the study of society to the level of the individual, we should remain at the level of social facts and aim to explain social action in relation to social facts.</a:t>
                      </a:r>
                      <a:endParaRPr lang="en-GB" sz="12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Aim </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interested in trends and patterns rather than individuals.</a:t>
                      </a:r>
                      <a:endParaRPr lang="en-GB" sz="12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Link to theory </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Derive</a:t>
                      </a:r>
                      <a:r>
                        <a:rPr lang="en-GB" sz="1200" baseline="0" dirty="0" smtClean="0">
                          <a:latin typeface="AvantGarde Bk BT" panose="020B0402020202020204" pitchFamily="34" charset="0"/>
                        </a:rPr>
                        <a:t> from macro sociology </a:t>
                      </a:r>
                      <a:endParaRPr lang="en-GB" sz="12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Objective </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 is knowledge which is free of the biases, opinions and values of the researcher, it reflects what is really ‘out there’ in the social world.</a:t>
                      </a:r>
                      <a:endParaRPr lang="en-GB" sz="1200" dirty="0">
                        <a:latin typeface="AvantGarde Bk BT" panose="020B0402020202020204" pitchFamily="34" charset="0"/>
                      </a:endParaRPr>
                    </a:p>
                  </a:txBody>
                  <a:tcPr/>
                </a:tc>
              </a:tr>
              <a:tr h="370840">
                <a:tc gridSpan="2">
                  <a:txBody>
                    <a:bodyPr/>
                    <a:lstStyle/>
                    <a:p>
                      <a:pPr algn="ctr"/>
                      <a:r>
                        <a:rPr lang="en-GB" sz="1200" dirty="0" smtClean="0">
                          <a:latin typeface="AvantGarde Bk BT" panose="020B0402020202020204" pitchFamily="34" charset="0"/>
                        </a:rPr>
                        <a:t>Interpretivism</a:t>
                      </a:r>
                      <a:r>
                        <a:rPr lang="en-GB" sz="1200" baseline="0" dirty="0" smtClean="0">
                          <a:latin typeface="AvantGarde Bk BT" panose="020B0402020202020204" pitchFamily="34" charset="0"/>
                        </a:rPr>
                        <a:t> </a:t>
                      </a:r>
                      <a:endParaRPr lang="en-GB" sz="1200" dirty="0">
                        <a:latin typeface="AvantGarde Bk BT" panose="020B0402020202020204" pitchFamily="34" charset="0"/>
                      </a:endParaRPr>
                    </a:p>
                  </a:txBody>
                  <a:tcPr>
                    <a:solidFill>
                      <a:schemeClr val="bg1">
                        <a:lumMod val="85000"/>
                      </a:schemeClr>
                    </a:solidFill>
                  </a:tcPr>
                </a:tc>
                <a:tc hMerge="1">
                  <a:txBody>
                    <a:bodyPr/>
                    <a:lstStyle/>
                    <a:p>
                      <a:endParaRPr lang="en-GB"/>
                    </a:p>
                  </a:txBody>
                  <a:tcPr/>
                </a:tc>
              </a:tr>
              <a:tr h="370840">
                <a:tc>
                  <a:txBody>
                    <a:bodyPr/>
                    <a:lstStyle/>
                    <a:p>
                      <a:pPr algn="l"/>
                      <a:r>
                        <a:rPr lang="en-GB" sz="1200" dirty="0" smtClean="0">
                          <a:latin typeface="AvantGarde Bk BT" panose="020B0402020202020204" pitchFamily="34" charset="0"/>
                        </a:rPr>
                        <a:t>Qualitative </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refers to information that appears in written, visual or audio form, such as transcripts of interviews, newspapers and web sites</a:t>
                      </a:r>
                      <a:endParaRPr lang="en-GB" sz="1200" dirty="0">
                        <a:latin typeface="AvantGarde Bk BT" panose="020B0402020202020204" pitchFamily="34" charset="0"/>
                      </a:endParaRPr>
                    </a:p>
                  </a:txBody>
                  <a:tcPr/>
                </a:tc>
              </a:tr>
              <a:tr h="370840">
                <a:tc>
                  <a:txBody>
                    <a:bodyPr/>
                    <a:lstStyle/>
                    <a:p>
                      <a:pPr algn="l"/>
                      <a:r>
                        <a:rPr lang="en-GB" sz="1200" dirty="0" smtClean="0">
                          <a:latin typeface="AvantGarde Bk BT" panose="020B0402020202020204" pitchFamily="34" charset="0"/>
                        </a:rPr>
                        <a:t>Verstehen </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Verstehen is a German word meaning to 'understand in a deep way' that also refers to an approach within sociology. In this approach, when a researcher aims to understand another person's experience, he can try to put himself in the other person's shoes</a:t>
                      </a:r>
                      <a:endParaRPr lang="en-GB" sz="12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Aim </a:t>
                      </a:r>
                      <a:endParaRPr lang="en-GB" sz="1200" dirty="0">
                        <a:latin typeface="AvantGarde Bk BT" panose="020B0402020202020204" pitchFamily="34" charset="0"/>
                      </a:endParaRPr>
                    </a:p>
                  </a:txBody>
                  <a:tcPr/>
                </a:tc>
                <a:tc>
                  <a:txBody>
                    <a:bodyPr/>
                    <a:lstStyle/>
                    <a:p>
                      <a:pPr algn="ctr"/>
                      <a:r>
                        <a:rPr lang="en-GB" sz="1200" dirty="0" smtClean="0">
                          <a:latin typeface="AvantGarde Bk BT" panose="020B0402020202020204" pitchFamily="34" charset="0"/>
                        </a:rPr>
                        <a:t>individuals are intricate and complex and different people experience and understand the same ‘objective reality’ in very different ways . It is important to build</a:t>
                      </a:r>
                      <a:r>
                        <a:rPr lang="en-GB" sz="1200" baseline="0" dirty="0" smtClean="0">
                          <a:latin typeface="AvantGarde Bk BT" panose="020B0402020202020204" pitchFamily="34" charset="0"/>
                        </a:rPr>
                        <a:t> </a:t>
                      </a:r>
                      <a:r>
                        <a:rPr lang="en-GB" sz="1200" b="1" baseline="0" dirty="0" smtClean="0">
                          <a:latin typeface="AvantGarde Bk BT" panose="020B0402020202020204" pitchFamily="34" charset="0"/>
                        </a:rPr>
                        <a:t>rapport </a:t>
                      </a:r>
                      <a:r>
                        <a:rPr lang="en-GB" sz="1200" b="0" baseline="0" dirty="0" smtClean="0">
                          <a:latin typeface="AvantGarde Bk BT" panose="020B0402020202020204" pitchFamily="34" charset="0"/>
                        </a:rPr>
                        <a:t>and gather valid data </a:t>
                      </a:r>
                      <a:endParaRPr lang="en-GB" sz="1200" dirty="0">
                        <a:latin typeface="AvantGarde Bk BT" panose="020B0402020202020204" pitchFamily="34" charset="0"/>
                      </a:endParaRPr>
                    </a:p>
                  </a:txBody>
                  <a:tcPr/>
                </a:tc>
              </a:tr>
              <a:tr h="370840">
                <a:tc>
                  <a:txBody>
                    <a:bodyPr/>
                    <a:lstStyle/>
                    <a:p>
                      <a:r>
                        <a:rPr lang="en-GB" sz="1200" dirty="0" smtClean="0">
                          <a:latin typeface="AvantGarde Bk BT" panose="020B0402020202020204" pitchFamily="34" charset="0"/>
                        </a:rPr>
                        <a:t>Link to theory </a:t>
                      </a:r>
                      <a:endParaRPr lang="en-GB" sz="1200" dirty="0">
                        <a:latin typeface="AvantGarde Bk BT" panose="020B0402020202020204" pitchFamily="34" charset="0"/>
                      </a:endParaRPr>
                    </a:p>
                  </a:txBody>
                  <a:tcPr/>
                </a:tc>
                <a:tc>
                  <a:txBody>
                    <a:bodyPr/>
                    <a:lstStyle/>
                    <a:p>
                      <a:pPr algn="ctr"/>
                      <a:r>
                        <a:rPr lang="en-GB" sz="1200" dirty="0" smtClean="0">
                          <a:latin typeface="AvantGarde Bk BT" panose="020B0402020202020204" pitchFamily="34" charset="0"/>
                        </a:rPr>
                        <a:t>derive from ‘social action theory‘ (micro sociology)</a:t>
                      </a:r>
                      <a:endParaRPr lang="en-GB" sz="1200" dirty="0">
                        <a:latin typeface="AvantGarde Bk BT" panose="020B0402020202020204" pitchFamily="34" charset="0"/>
                      </a:endParaRPr>
                    </a:p>
                  </a:txBody>
                  <a:tcPr/>
                </a:tc>
              </a:tr>
              <a:tr h="370840">
                <a:tc>
                  <a:txBody>
                    <a:bodyPr/>
                    <a:lstStyle/>
                    <a:p>
                      <a:pPr algn="l"/>
                      <a:r>
                        <a:rPr lang="en-GB" sz="1200" dirty="0" smtClean="0">
                          <a:latin typeface="AvantGarde Bk BT" panose="020B0402020202020204" pitchFamily="34" charset="0"/>
                        </a:rPr>
                        <a:t>Subjective</a:t>
                      </a:r>
                      <a:endParaRPr lang="en-GB" sz="1200" dirty="0">
                        <a:latin typeface="AvantGarde Bk BT" panose="020B0402020202020204" pitchFamily="34" charset="0"/>
                      </a:endParaRPr>
                    </a:p>
                  </a:txBody>
                  <a:tcPr/>
                </a:tc>
                <a:tc>
                  <a:txBody>
                    <a:bodyPr/>
                    <a:lstStyle/>
                    <a:p>
                      <a:pPr algn="ctr"/>
                      <a:r>
                        <a:rPr lang="en-GB" sz="1200" dirty="0" smtClean="0">
                          <a:latin typeface="AvantGarde Bk BT" panose="020B0402020202020204" pitchFamily="34" charset="0"/>
                        </a:rPr>
                        <a:t>is knowledge based purely on the opinions of the individual, reflecting their values and biases, their point of view</a:t>
                      </a:r>
                      <a:endParaRPr lang="en-GB" sz="1200" dirty="0">
                        <a:latin typeface="AvantGarde Bk BT" panose="020B0402020202020204" pitchFamily="34" charset="0"/>
                      </a:endParaRPr>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369625501"/>
              </p:ext>
            </p:extLst>
          </p:nvPr>
        </p:nvGraphicFramePr>
        <p:xfrm>
          <a:off x="6817540" y="984176"/>
          <a:ext cx="5703940" cy="1997328"/>
        </p:xfrm>
        <a:graphic>
          <a:graphicData uri="http://schemas.openxmlformats.org/drawingml/2006/table">
            <a:tbl>
              <a:tblPr firstRow="1" bandRow="1">
                <a:tableStyleId>{5940675A-B579-460E-94D1-54222C63F5DA}</a:tableStyleId>
              </a:tblPr>
              <a:tblGrid>
                <a:gridCol w="2851970"/>
                <a:gridCol w="2851970"/>
              </a:tblGrid>
              <a:tr h="384710">
                <a:tc>
                  <a:txBody>
                    <a:bodyPr/>
                    <a:lstStyle/>
                    <a:p>
                      <a:pPr algn="ctr"/>
                      <a:r>
                        <a:rPr lang="en-GB" sz="1200" dirty="0" smtClean="0">
                          <a:latin typeface="AvantGarde Bk BT" panose="020B0402020202020204" pitchFamily="34" charset="0"/>
                        </a:rPr>
                        <a:t>Primary Research </a:t>
                      </a:r>
                      <a:endParaRPr lang="en-GB" sz="1200" dirty="0">
                        <a:latin typeface="AvantGarde Bk BT" panose="020B0402020202020204" pitchFamily="34" charset="0"/>
                      </a:endParaRPr>
                    </a:p>
                  </a:txBody>
                  <a:tcPr>
                    <a:solidFill>
                      <a:schemeClr val="bg1">
                        <a:lumMod val="85000"/>
                      </a:schemeClr>
                    </a:solidFill>
                  </a:tcPr>
                </a:tc>
                <a:tc>
                  <a:txBody>
                    <a:bodyPr/>
                    <a:lstStyle/>
                    <a:p>
                      <a:pPr algn="ctr"/>
                      <a:r>
                        <a:rPr lang="en-GB" sz="1200" dirty="0" smtClean="0">
                          <a:latin typeface="AvantGarde Bk BT" panose="020B0402020202020204" pitchFamily="34" charset="0"/>
                        </a:rPr>
                        <a:t>Secondary Research </a:t>
                      </a:r>
                      <a:endParaRPr lang="en-GB" sz="1200" dirty="0">
                        <a:latin typeface="AvantGarde Bk BT" panose="020B0402020202020204" pitchFamily="34" charset="0"/>
                      </a:endParaRPr>
                    </a:p>
                  </a:txBody>
                  <a:tcPr>
                    <a:solidFill>
                      <a:schemeClr val="bg1">
                        <a:lumMod val="85000"/>
                      </a:schemeClr>
                    </a:solidFill>
                  </a:tcPr>
                </a:tc>
              </a:tr>
              <a:tr h="1612618">
                <a:tc>
                  <a:txBody>
                    <a:bodyPr/>
                    <a:lstStyle/>
                    <a:p>
                      <a:r>
                        <a:rPr lang="en-GB" sz="1200" dirty="0" smtClean="0">
                          <a:latin typeface="AvantGarde Bk BT" panose="020B0402020202020204" pitchFamily="34" charset="0"/>
                        </a:rPr>
                        <a:t> is data collected first hand by the researcher herself. If a sociologist is conducting her own unique sociological research, she will normally have specific research questions she wants answered and thus tailor her research methods to get the data she wants</a:t>
                      </a:r>
                      <a:endParaRPr lang="en-GB" sz="1200" dirty="0">
                        <a:latin typeface="AvantGarde Bk BT" panose="020B0402020202020204" pitchFamily="34" charset="0"/>
                      </a:endParaRPr>
                    </a:p>
                  </a:txBody>
                  <a:tcPr/>
                </a:tc>
                <a:tc>
                  <a:txBody>
                    <a:bodyPr/>
                    <a:lstStyle/>
                    <a:p>
                      <a:r>
                        <a:rPr lang="en-GB" sz="1200" dirty="0" smtClean="0">
                          <a:latin typeface="AvantGarde Bk BT" panose="020B0402020202020204" pitchFamily="34" charset="0"/>
                        </a:rPr>
                        <a:t>is data that has been collected by previous researchers or organisations such as the government. </a:t>
                      </a:r>
                      <a:endParaRPr lang="en-GB" sz="1200" dirty="0">
                        <a:latin typeface="AvantGarde Bk BT" panose="020B0402020202020204" pitchFamily="34" charset="0"/>
                      </a:endParaRPr>
                    </a:p>
                  </a:txBody>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317567921"/>
              </p:ext>
            </p:extLst>
          </p:nvPr>
        </p:nvGraphicFramePr>
        <p:xfrm>
          <a:off x="352128" y="8021485"/>
          <a:ext cx="5760368" cy="1193800"/>
        </p:xfrm>
        <a:graphic>
          <a:graphicData uri="http://schemas.openxmlformats.org/drawingml/2006/table">
            <a:tbl>
              <a:tblPr firstRow="1" bandRow="1">
                <a:tableStyleId>{5C22544A-7EE6-4342-B048-85BDC9FD1C3A}</a:tableStyleId>
              </a:tblPr>
              <a:tblGrid>
                <a:gridCol w="2880184"/>
                <a:gridCol w="2880184"/>
              </a:tblGrid>
              <a:tr h="370840">
                <a:tc>
                  <a:txBody>
                    <a:bodyPr/>
                    <a:lstStyle/>
                    <a:p>
                      <a:pPr algn="ctr"/>
                      <a:r>
                        <a:rPr lang="en-GB" sz="1200" dirty="0" smtClean="0">
                          <a:solidFill>
                            <a:schemeClr val="tx1"/>
                          </a:solidFill>
                          <a:latin typeface="AvantGarde Bk BT" panose="020B0402020202020204" pitchFamily="34" charset="0"/>
                        </a:rPr>
                        <a:t>Operationalisation </a:t>
                      </a:r>
                      <a:endParaRPr lang="en-GB" sz="1200" dirty="0">
                        <a:solidFill>
                          <a:schemeClr val="tx1"/>
                        </a:solidFill>
                        <a:latin typeface="AvantGarde Bk BT" panose="020B04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GB" sz="1200" dirty="0" smtClean="0">
                          <a:solidFill>
                            <a:schemeClr val="tx1"/>
                          </a:solidFill>
                          <a:latin typeface="AvantGarde Bk BT" panose="020B0402020202020204" pitchFamily="34" charset="0"/>
                        </a:rPr>
                        <a:t>Reflexivity</a:t>
                      </a:r>
                      <a:endParaRPr lang="en-GB" sz="1200" dirty="0">
                        <a:solidFill>
                          <a:schemeClr val="tx1"/>
                        </a:solidFill>
                        <a:latin typeface="AvantGarde Bk BT" panose="020B04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70840">
                <a:tc>
                  <a:txBody>
                    <a:bodyPr/>
                    <a:lstStyle/>
                    <a:p>
                      <a:r>
                        <a:rPr lang="en-GB" sz="1200" dirty="0" smtClean="0">
                          <a:latin typeface="AvantGarde Bk BT" panose="020B0402020202020204" pitchFamily="34" charset="0"/>
                        </a:rPr>
                        <a:t>It is necessary to turn a concept into something measurable</a:t>
                      </a:r>
                    </a:p>
                    <a:p>
                      <a:endParaRPr lang="en-GB" sz="1200" dirty="0">
                        <a:latin typeface="AvantGarde Bk BT" panose="020B04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smtClean="0">
                          <a:latin typeface="AvantGarde Bk BT" panose="020B0402020202020204" pitchFamily="34" charset="0"/>
                        </a:rPr>
                        <a:t>Reflexive journal, where the interviewer logs the details of how he or she may have influenced the results of each interview</a:t>
                      </a:r>
                      <a:endParaRPr lang="en-GB" sz="1200" dirty="0">
                        <a:latin typeface="AvantGarde Bk BT" panose="020B04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0" name="Up Arrow 9"/>
          <p:cNvSpPr/>
          <p:nvPr/>
        </p:nvSpPr>
        <p:spPr>
          <a:xfrm rot="18220997">
            <a:off x="6827901" y="7047676"/>
            <a:ext cx="772825" cy="2180269"/>
          </a:xfrm>
          <a:prstGeom prst="up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40198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664</Words>
  <Application>Microsoft Office PowerPoint</Application>
  <PresentationFormat>A3 Paper (297x420 mm)</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Tuxford Academy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Cluley</dc:creator>
  <cp:lastModifiedBy>Lucy Cluley</cp:lastModifiedBy>
  <cp:revision>5</cp:revision>
  <dcterms:created xsi:type="dcterms:W3CDTF">2017-10-01T09:23:12Z</dcterms:created>
  <dcterms:modified xsi:type="dcterms:W3CDTF">2017-10-01T14:56:59Z</dcterms:modified>
</cp:coreProperties>
</file>