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061" autoAdjust="0"/>
  </p:normalViewPr>
  <p:slideViewPr>
    <p:cSldViewPr snapToGrid="0" showGuides="1">
      <p:cViewPr varScale="1">
        <p:scale>
          <a:sx n="79" d="100"/>
          <a:sy n="79" d="100"/>
        </p:scale>
        <p:origin x="28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-41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0599D-E226-4EBF-95B3-6EF4F3BAC000}" type="datetimeFigureOut">
              <a:rPr lang="en-GB" smtClean="0"/>
              <a:t>07/07/2017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DDC0E-32F5-40BD-8DA4-24E55182F9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34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Notes</a:t>
            </a:r>
          </a:p>
          <a:p>
            <a:endParaRPr lang="en-GB" b="1" dirty="0"/>
          </a:p>
          <a:p>
            <a:pPr marL="228600" indent="-228600">
              <a:buAutoNum type="arabicPeriod"/>
            </a:pPr>
            <a:r>
              <a:rPr lang="en-GB" b="1" dirty="0">
                <a:solidFill>
                  <a:srgbClr val="FF0000"/>
                </a:solidFill>
              </a:rPr>
              <a:t>Inner (red) triangle</a:t>
            </a:r>
            <a:r>
              <a:rPr lang="en-GB" b="0" dirty="0"/>
              <a:t>: Focus on motivated </a:t>
            </a:r>
            <a:r>
              <a:rPr lang="en-GB" b="1" dirty="0"/>
              <a:t>offender</a:t>
            </a:r>
            <a:r>
              <a:rPr lang="en-GB" b="0" dirty="0"/>
              <a:t> in a </a:t>
            </a:r>
            <a:r>
              <a:rPr lang="en-GB" b="1" dirty="0"/>
              <a:t>place</a:t>
            </a:r>
            <a:r>
              <a:rPr lang="en-GB" b="0" dirty="0"/>
              <a:t> they believe offers criminal opportunities and with a desirable </a:t>
            </a:r>
            <a:r>
              <a:rPr lang="en-GB" b="1" dirty="0"/>
              <a:t>target</a:t>
            </a:r>
            <a:r>
              <a:rPr lang="en-GB" b="0" dirty="0"/>
              <a:t>. If all three exist criminal behaviour is highly-likely.</a:t>
            </a:r>
          </a:p>
          <a:p>
            <a:pPr marL="228600" indent="-228600">
              <a:buAutoNum type="arabicPeriod"/>
            </a:pPr>
            <a:endParaRPr lang="en-GB" b="0" dirty="0"/>
          </a:p>
          <a:p>
            <a:pPr marL="228600" indent="-228600">
              <a:buAutoNum type="arabicPeriod"/>
            </a:pPr>
            <a:r>
              <a:rPr lang="en-GB" b="1" dirty="0"/>
              <a:t>Outer (yellow) triangle</a:t>
            </a:r>
            <a:r>
              <a:rPr lang="en-GB" b="0" dirty="0"/>
              <a:t>: </a:t>
            </a:r>
            <a:r>
              <a:rPr lang="en-GB" b="0"/>
              <a:t>The social controls </a:t>
            </a:r>
            <a:r>
              <a:rPr lang="en-GB" b="0" dirty="0"/>
              <a:t>surrounding potential offenders Focus on the protections that exist in places and around targets (</a:t>
            </a:r>
            <a:r>
              <a:rPr lang="en-GB" b="1" dirty="0"/>
              <a:t>managers</a:t>
            </a:r>
            <a:r>
              <a:rPr lang="en-GB" b="0" dirty="0"/>
              <a:t>, </a:t>
            </a:r>
            <a:r>
              <a:rPr lang="en-GB" b="1" dirty="0"/>
              <a:t>guardians</a:t>
            </a:r>
            <a:r>
              <a:rPr lang="en-GB" b="0" dirty="0"/>
              <a:t>) and the </a:t>
            </a:r>
            <a:r>
              <a:rPr lang="en-GB" b="1" dirty="0"/>
              <a:t>handlers </a:t>
            </a:r>
            <a:r>
              <a:rPr lang="en-GB" b="0" dirty="0"/>
              <a:t>who exert some control (including self-control) over potential offenders. Presence of any of these makes criminal behaviour less-likely.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DDC0E-32F5-40BD-8DA4-24E55182F91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776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4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53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6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10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08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25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309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55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24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42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24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94EE-0725-456D-9CE1-55C949932C3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0F252-F090-49EE-B610-7C8BDE49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1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hortcutstv.com/blog" TargetMode="External"/><Relationship Id="rId5" Type="http://schemas.openxmlformats.org/officeDocument/2006/relationships/slide" Target="slide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://www.shortcutstv.com/blog" TargetMode="Externa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048872"/>
            <a:ext cx="12191999" cy="491377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1" y="0"/>
            <a:ext cx="12192000" cy="70788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20th Century Font" panose="00000400000000000000" pitchFamily="2" charset="0"/>
              </a:rPr>
              <a:t>Visualising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48872"/>
            <a:ext cx="12192000" cy="4913802"/>
          </a:xfrm>
          <a:prstGeom prst="rect">
            <a:avLst/>
          </a:prstGeom>
        </p:spPr>
      </p:pic>
      <p:sp>
        <p:nvSpPr>
          <p:cNvPr id="5" name="Isosceles Triangle 4">
            <a:hlinkClick r:id="rId5" action="ppaction://hlinksldjump" tooltip="The Three-Cornered Approach"/>
          </p:cNvPr>
          <p:cNvSpPr/>
          <p:nvPr/>
        </p:nvSpPr>
        <p:spPr>
          <a:xfrm>
            <a:off x="2704012" y="1817619"/>
            <a:ext cx="4519750" cy="3917986"/>
          </a:xfrm>
          <a:prstGeom prst="triangle">
            <a:avLst/>
          </a:prstGeom>
          <a:solidFill>
            <a:srgbClr val="FFFF00"/>
          </a:solidFill>
          <a:effectLst>
            <a:outerShdw blurRad="317500" dist="241300" dir="14400000" sx="120000" sy="120000" algn="ctr" rotWithShape="0">
              <a:schemeClr val="tx1">
                <a:alpha val="35000"/>
              </a:scheme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6048375"/>
            <a:ext cx="12192000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20th Century Font" panose="00000400000000000000" pitchFamily="2" charset="0"/>
              </a:rPr>
              <a:t>Clarke and Eck (2003)</a:t>
            </a:r>
            <a:endParaRPr lang="en-US" sz="3200" dirty="0">
              <a:latin typeface="20th Century Font" panose="000004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" y="390246"/>
            <a:ext cx="12191998" cy="120032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GB" sz="7200" dirty="0">
                <a:latin typeface="20th Century Font" panose="00000400000000000000" pitchFamily="2" charset="0"/>
              </a:rPr>
              <a:t>Routine Activities Theory</a:t>
            </a:r>
          </a:p>
        </p:txBody>
      </p:sp>
      <p:sp>
        <p:nvSpPr>
          <p:cNvPr id="10" name="Isosceles Triangle 9">
            <a:hlinkClick r:id="" action="ppaction://noaction"/>
          </p:cNvPr>
          <p:cNvSpPr/>
          <p:nvPr/>
        </p:nvSpPr>
        <p:spPr>
          <a:xfrm>
            <a:off x="5704117" y="2249201"/>
            <a:ext cx="3039292" cy="2721035"/>
          </a:xfrm>
          <a:prstGeom prst="triangle">
            <a:avLst/>
          </a:prstGeom>
          <a:solidFill>
            <a:srgbClr val="FF0000"/>
          </a:solidFill>
          <a:effectLst>
            <a:outerShdw blurRad="317500" dist="241300" dir="14400000" sx="120000" sy="120000" algn="ctr" rotWithShape="0">
              <a:schemeClr val="tx1">
                <a:alpha val="34000"/>
              </a:scheme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hlinkClick r:id="rId6"/>
            <a:extLst>
              <a:ext uri="{FF2B5EF4-FFF2-40B4-BE49-F238E27FC236}">
                <a16:creationId xmlns:a16="http://schemas.microsoft.com/office/drawing/2014/main" id="{557B086F-3627-4CC7-8C14-84CF66968B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640" y="5962674"/>
            <a:ext cx="852308" cy="852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42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500"/>
                            </p:stCondLst>
                            <p:childTnLst>
                              <p:par>
                                <p:cTn id="2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8" grpId="0"/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EFD21BA-8F52-4FA9-ACBA-3B5056A6C34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48872"/>
            <a:ext cx="12192000" cy="4913802"/>
          </a:xfrm>
          <a:prstGeom prst="rect">
            <a:avLst/>
          </a:prstGeom>
        </p:spPr>
      </p:pic>
      <p:sp>
        <p:nvSpPr>
          <p:cNvPr id="5" name="Isosceles Triangle 4">
            <a:hlinkClick r:id="rId4" action="ppaction://hlinksldjump" tooltip="The Three-Cornered Approach"/>
          </p:cNvPr>
          <p:cNvSpPr/>
          <p:nvPr/>
        </p:nvSpPr>
        <p:spPr>
          <a:xfrm>
            <a:off x="3375692" y="999872"/>
            <a:ext cx="5581475" cy="4474479"/>
          </a:xfrm>
          <a:prstGeom prst="triangle">
            <a:avLst>
              <a:gd name="adj" fmla="val 50768"/>
            </a:avLst>
          </a:prstGeom>
          <a:solidFill>
            <a:srgbClr val="FFFF00"/>
          </a:solidFill>
          <a:effectLst>
            <a:outerShdw blurRad="317500" dist="241300" dir="14400000" sx="120000" sy="120000" algn="ctr" rotWithShape="0">
              <a:schemeClr val="tx1">
                <a:alpha val="28000"/>
              </a:scheme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6048375"/>
            <a:ext cx="12192000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20th Century Font" panose="00000400000000000000" pitchFamily="2" charset="0"/>
              </a:rPr>
              <a:t>Clarke and Eck (2003)</a:t>
            </a:r>
            <a:endParaRPr lang="en-US" sz="3200" dirty="0">
              <a:latin typeface="20th Century Font" panose="000004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529" y="-151457"/>
            <a:ext cx="12191998" cy="120032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GB" sz="7200" dirty="0">
                <a:latin typeface="20th Century Font" panose="00000400000000000000" pitchFamily="2" charset="0"/>
              </a:rPr>
              <a:t>Routine Activities Theory</a:t>
            </a:r>
          </a:p>
        </p:txBody>
      </p:sp>
      <p:sp>
        <p:nvSpPr>
          <p:cNvPr id="10" name="Isosceles Triangle 9"/>
          <p:cNvSpPr/>
          <p:nvPr/>
        </p:nvSpPr>
        <p:spPr>
          <a:xfrm>
            <a:off x="4313760" y="1902021"/>
            <a:ext cx="3760844" cy="3091801"/>
          </a:xfrm>
          <a:prstGeom prst="triangle">
            <a:avLst/>
          </a:prstGeom>
          <a:solidFill>
            <a:srgbClr val="FF0000"/>
          </a:solidFill>
          <a:effectLst>
            <a:outerShdw blurRad="317500" dist="241300" dir="14400000" sx="120000" sy="120000" algn="ctr" rotWithShape="0">
              <a:schemeClr val="tx1">
                <a:alpha val="25000"/>
              </a:scheme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640" y="5962674"/>
            <a:ext cx="852308" cy="8523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B14D6CB-CB44-4703-A729-B4FA0845332D}"/>
              </a:ext>
            </a:extLst>
          </p:cNvPr>
          <p:cNvSpPr txBox="1"/>
          <p:nvPr/>
        </p:nvSpPr>
        <p:spPr>
          <a:xfrm rot="18056037">
            <a:off x="3238102" y="3035274"/>
            <a:ext cx="36431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Offender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AFFD00-1386-47A6-B138-DBE4A72FE29A}"/>
              </a:ext>
            </a:extLst>
          </p:cNvPr>
          <p:cNvSpPr txBox="1"/>
          <p:nvPr/>
        </p:nvSpPr>
        <p:spPr>
          <a:xfrm rot="3514412">
            <a:off x="5532224" y="3035275"/>
            <a:ext cx="3579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F69D57E-6F68-4980-AAE8-C49267067BE6}"/>
              </a:ext>
            </a:extLst>
          </p:cNvPr>
          <p:cNvSpPr txBox="1"/>
          <p:nvPr/>
        </p:nvSpPr>
        <p:spPr>
          <a:xfrm>
            <a:off x="4149154" y="4929511"/>
            <a:ext cx="4090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F5D89B-3766-4901-9919-CB50A04C8F7F}"/>
              </a:ext>
            </a:extLst>
          </p:cNvPr>
          <p:cNvSpPr txBox="1"/>
          <p:nvPr/>
        </p:nvSpPr>
        <p:spPr>
          <a:xfrm rot="18123551">
            <a:off x="1890459" y="2768525"/>
            <a:ext cx="53893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Handler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F97297-9127-47B0-96AF-7B4B37958DF1}"/>
              </a:ext>
            </a:extLst>
          </p:cNvPr>
          <p:cNvSpPr txBox="1"/>
          <p:nvPr/>
        </p:nvSpPr>
        <p:spPr>
          <a:xfrm>
            <a:off x="3375692" y="5439455"/>
            <a:ext cx="5581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Guardian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E473D8-1DFD-4638-AF75-8AEC2C2616CF}"/>
              </a:ext>
            </a:extLst>
          </p:cNvPr>
          <p:cNvSpPr txBox="1"/>
          <p:nvPr/>
        </p:nvSpPr>
        <p:spPr>
          <a:xfrm rot="3500737">
            <a:off x="5203988" y="2800926"/>
            <a:ext cx="5211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9B2827B-FDFF-4F33-B8E5-405421BF9D3B}"/>
              </a:ext>
            </a:extLst>
          </p:cNvPr>
          <p:cNvSpPr/>
          <p:nvPr/>
        </p:nvSpPr>
        <p:spPr>
          <a:xfrm>
            <a:off x="265211" y="925429"/>
            <a:ext cx="4212558" cy="1200329"/>
          </a:xfrm>
          <a:prstGeom prst="rect">
            <a:avLst/>
          </a:prstGeom>
          <a:solidFill>
            <a:srgbClr val="7030A0">
              <a:alpha val="25000"/>
            </a:srgb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Handler</a:t>
            </a:r>
          </a:p>
          <a:p>
            <a:r>
              <a:rPr lang="en-GB" dirty="0"/>
              <a:t>Someone, such as friends or family, with an emotional investment in controlling criminal behaviour (includes self </a:t>
            </a:r>
            <a:r>
              <a:rPr lang="en-GB"/>
              <a:t>control).</a:t>
            </a:r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98419BE-EE89-4861-9343-E35CF1CF1C27}"/>
              </a:ext>
            </a:extLst>
          </p:cNvPr>
          <p:cNvSpPr/>
          <p:nvPr/>
        </p:nvSpPr>
        <p:spPr>
          <a:xfrm>
            <a:off x="487264" y="2323872"/>
            <a:ext cx="3007648" cy="1477328"/>
          </a:xfrm>
          <a:prstGeom prst="rect">
            <a:avLst/>
          </a:prstGeom>
          <a:solidFill>
            <a:srgbClr val="7030A0">
              <a:alpha val="25000"/>
            </a:srgb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Manager</a:t>
            </a:r>
          </a:p>
          <a:p>
            <a:r>
              <a:rPr lang="en-GB" dirty="0"/>
              <a:t>People, such as shopkeepers or homeowners, with direct personal investment in securing a place or target.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F6F70B-4859-4508-858D-8EC08F627E52}"/>
              </a:ext>
            </a:extLst>
          </p:cNvPr>
          <p:cNvSpPr/>
          <p:nvPr/>
        </p:nvSpPr>
        <p:spPr>
          <a:xfrm>
            <a:off x="69246" y="4040040"/>
            <a:ext cx="3984399" cy="1754326"/>
          </a:xfrm>
          <a:prstGeom prst="rect">
            <a:avLst/>
          </a:prstGeom>
          <a:solidFill>
            <a:srgbClr val="7030A0">
              <a:alpha val="25000"/>
            </a:srgb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Guardian</a:t>
            </a:r>
          </a:p>
          <a:p>
            <a:pPr algn="ctr"/>
            <a:r>
              <a:rPr lang="en-GB" dirty="0"/>
              <a:t>Those, such as police officers or security guards, with an indirect investment in securing a place or target. Guardianship may involve direct (guards) and indirect (CCTV) surveillance.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5767AF3-4BA7-43A5-8DD1-D9582B7674AC}"/>
              </a:ext>
            </a:extLst>
          </p:cNvPr>
          <p:cNvSpPr/>
          <p:nvPr/>
        </p:nvSpPr>
        <p:spPr>
          <a:xfrm>
            <a:off x="7533968" y="978252"/>
            <a:ext cx="4374388" cy="1200329"/>
          </a:xfrm>
          <a:prstGeom prst="rect">
            <a:avLst/>
          </a:prstGeom>
          <a:solidFill>
            <a:srgbClr val="0000FF">
              <a:alpha val="20000"/>
            </a:srgb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rgbClr val="0000FF"/>
                </a:solidFill>
              </a:rPr>
              <a:t>Offender</a:t>
            </a:r>
          </a:p>
          <a:p>
            <a:r>
              <a:rPr lang="en-GB" dirty="0"/>
              <a:t>People who are positioned to take advantage of routine criminal opportunities whenever and wherever they are presented.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D66F446-2E99-4928-A2A7-F1769B47F723}"/>
              </a:ext>
            </a:extLst>
          </p:cNvPr>
          <p:cNvSpPr/>
          <p:nvPr/>
        </p:nvSpPr>
        <p:spPr>
          <a:xfrm>
            <a:off x="8719441" y="2498446"/>
            <a:ext cx="2913591" cy="1200329"/>
          </a:xfrm>
          <a:prstGeom prst="rect">
            <a:avLst/>
          </a:prstGeom>
          <a:solidFill>
            <a:srgbClr val="0000FF">
              <a:alpha val="20000"/>
            </a:srgb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rgbClr val="0000FF"/>
                </a:solidFill>
              </a:rPr>
              <a:t>Place</a:t>
            </a:r>
          </a:p>
          <a:p>
            <a:r>
              <a:rPr lang="en-GB" dirty="0"/>
              <a:t>An area within which a suitable target exists, such as a shop or home.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AC516F7-8321-44E4-A240-8F23C8B6A999}"/>
              </a:ext>
            </a:extLst>
          </p:cNvPr>
          <p:cNvSpPr/>
          <p:nvPr/>
        </p:nvSpPr>
        <p:spPr>
          <a:xfrm>
            <a:off x="9011069" y="4191165"/>
            <a:ext cx="3005592" cy="1200329"/>
          </a:xfrm>
          <a:prstGeom prst="rect">
            <a:avLst/>
          </a:prstGeom>
          <a:solidFill>
            <a:srgbClr val="0000FF">
              <a:alpha val="20000"/>
            </a:srgb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rgbClr val="0000FF"/>
                </a:solidFill>
              </a:rPr>
              <a:t>Target</a:t>
            </a:r>
          </a:p>
          <a:p>
            <a:r>
              <a:rPr lang="en-GB" dirty="0"/>
              <a:t>A suitable, accessible, object to be stolen or person to be victimised.</a:t>
            </a:r>
          </a:p>
        </p:txBody>
      </p:sp>
    </p:spTree>
    <p:extLst>
      <p:ext uri="{BB962C8B-B14F-4D97-AF65-F5344CB8AC3E}">
        <p14:creationId xmlns:p14="http://schemas.microsoft.com/office/powerpoint/2010/main" val="78624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7" grpId="0"/>
      <p:bldP spid="12" grpId="0"/>
      <p:bldP spid="15" grpId="0"/>
      <p:bldP spid="16" grpId="0"/>
      <p:bldP spid="17" grpId="0"/>
      <p:bldP spid="18" grpId="0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243</Words>
  <Application>Microsoft Office PowerPoint</Application>
  <PresentationFormat>Widescreen</PresentationFormat>
  <Paragraphs>29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20th Century Font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livesey</dc:creator>
  <cp:lastModifiedBy>Chris</cp:lastModifiedBy>
  <cp:revision>83</cp:revision>
  <dcterms:created xsi:type="dcterms:W3CDTF">2017-03-12T16:40:15Z</dcterms:created>
  <dcterms:modified xsi:type="dcterms:W3CDTF">2017-07-07T10:22:49Z</dcterms:modified>
</cp:coreProperties>
</file>