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13" autoAdjust="0"/>
    <p:restoredTop sz="95349" autoAdjust="0"/>
  </p:normalViewPr>
  <p:slideViewPr>
    <p:cSldViewPr snapToGrid="0" showGuides="1">
      <p:cViewPr varScale="1">
        <p:scale>
          <a:sx n="85" d="100"/>
          <a:sy n="85" d="100"/>
        </p:scale>
        <p:origin x="17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5.xml"/><Relationship Id="rId1" Type="http://schemas.openxmlformats.org/officeDocument/2006/relationships/slide" Target="../slides/slide3.xml"/><Relationship Id="rId5" Type="http://schemas.openxmlformats.org/officeDocument/2006/relationships/slide" Target="../slides/slide4.xml"/><Relationship Id="rId4" Type="http://schemas.openxmlformats.org/officeDocument/2006/relationships/slide" Target="../slides/slide7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5.xml"/><Relationship Id="rId1" Type="http://schemas.openxmlformats.org/officeDocument/2006/relationships/slide" Target="../slides/slide2.xml"/><Relationship Id="rId6" Type="http://schemas.openxmlformats.org/officeDocument/2006/relationships/slide" Target="../slides/slide3.xml"/><Relationship Id="rId5" Type="http://schemas.openxmlformats.org/officeDocument/2006/relationships/slide" Target="../slides/slide4.xml"/><Relationship Id="rId4" Type="http://schemas.openxmlformats.org/officeDocument/2006/relationships/slide" Target="../slides/slide7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5.xml"/><Relationship Id="rId1" Type="http://schemas.openxmlformats.org/officeDocument/2006/relationships/slide" Target="../slides/slide2.xml"/><Relationship Id="rId6" Type="http://schemas.openxmlformats.org/officeDocument/2006/relationships/slide" Target="../slides/slide3.xml"/><Relationship Id="rId5" Type="http://schemas.openxmlformats.org/officeDocument/2006/relationships/slide" Target="../slides/slide4.xml"/><Relationship Id="rId4" Type="http://schemas.openxmlformats.org/officeDocument/2006/relationships/slide" Target="../slides/slide7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5.xml"/><Relationship Id="rId1" Type="http://schemas.openxmlformats.org/officeDocument/2006/relationships/slide" Target="../slides/slide2.xml"/><Relationship Id="rId6" Type="http://schemas.openxmlformats.org/officeDocument/2006/relationships/slide" Target="../slides/slide3.xml"/><Relationship Id="rId5" Type="http://schemas.openxmlformats.org/officeDocument/2006/relationships/slide" Target="../slides/slide4.xml"/><Relationship Id="rId4" Type="http://schemas.openxmlformats.org/officeDocument/2006/relationships/slide" Target="../slides/slide7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5.xml"/><Relationship Id="rId1" Type="http://schemas.openxmlformats.org/officeDocument/2006/relationships/slide" Target="../slides/slide2.xml"/><Relationship Id="rId6" Type="http://schemas.openxmlformats.org/officeDocument/2006/relationships/slide" Target="../slides/slide3.xml"/><Relationship Id="rId5" Type="http://schemas.openxmlformats.org/officeDocument/2006/relationships/slide" Target="../slides/slide4.xml"/><Relationship Id="rId4" Type="http://schemas.openxmlformats.org/officeDocument/2006/relationships/slide" Target="../slides/slide7.xm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5.xml"/><Relationship Id="rId1" Type="http://schemas.openxmlformats.org/officeDocument/2006/relationships/slide" Target="../slides/slide2.xml"/><Relationship Id="rId6" Type="http://schemas.openxmlformats.org/officeDocument/2006/relationships/slide" Target="../slides/slide3.xml"/><Relationship Id="rId5" Type="http://schemas.openxmlformats.org/officeDocument/2006/relationships/slide" Target="../slides/slide4.xml"/><Relationship Id="rId4" Type="http://schemas.openxmlformats.org/officeDocument/2006/relationships/slide" Target="../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/>
      <dgm:t>
        <a:bodyPr/>
        <a:lstStyle/>
        <a:p>
          <a:r>
            <a: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BFA060C7-6E19-4A5D-AD2B-4459F92B1068}">
      <dgm:prSet phldrT="[Text]" custT="1"/>
      <dgm:spPr/>
      <dgm:t>
        <a:bodyPr/>
        <a:lstStyle/>
        <a:p>
          <a:r>
            <a:rPr lang="en-GB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24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>
        <a:solidFill>
          <a:schemeClr val="accent1"/>
        </a:solidFill>
      </dgm:spPr>
      <dgm:t>
        <a:bodyPr/>
        <a:lstStyle/>
        <a:p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BFA060C7-6E19-4A5D-AD2B-4459F92B1068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 </a:t>
          </a:r>
        </a:p>
        <a:p>
          <a:pPr>
            <a:spcAft>
              <a:spcPts val="0"/>
            </a:spcAft>
          </a:pPr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Rules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Alert People’s Conscience</a:t>
          </a:r>
        </a:p>
      </dgm: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Assist Compliance</a:t>
          </a:r>
          <a:endParaRPr lang="en-US" sz="2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Drug Abuse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Promote Rules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 custLinFactNeighborY="17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/>
      <dgm:t>
        <a:bodyPr/>
        <a:lstStyle/>
        <a:p>
          <a:r>
            <a: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BFA060C7-6E19-4A5D-AD2B-4459F92B1068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>
        <a:solidFill>
          <a:schemeClr val="accent1"/>
        </a:solidFill>
      </dgm:spPr>
      <dgm:t>
        <a:bodyPr/>
        <a:lstStyle/>
        <a:p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BFA060C7-6E19-4A5D-AD2B-4459F92B1068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Harden Targets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Screen Exits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Deflect Offenders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Tools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Access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 custLinFactNeighborY="17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/>
      <dgm:t>
        <a:bodyPr/>
        <a:lstStyle/>
        <a:p>
          <a:r>
            <a: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BFA060C7-6E19-4A5D-AD2B-4459F92B1068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>
        <a:solidFill>
          <a:schemeClr val="accent1"/>
        </a:solidFill>
      </dgm:spPr>
      <dgm:t>
        <a:bodyPr/>
        <a:lstStyle/>
        <a:p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BFA060C7-6E19-4A5D-AD2B-4459F92B1068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GB" sz="2200" b="1" dirty="0"/>
            <a:t>Extend</a:t>
          </a:r>
        </a:p>
        <a:p>
          <a:pPr>
            <a:spcAft>
              <a:spcPts val="0"/>
            </a:spcAft>
          </a:pPr>
          <a:r>
            <a:rPr lang="en-GB" sz="2200" b="1" dirty="0"/>
            <a:t>Guardian ship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2000" b="1" dirty="0"/>
            <a:t>Reduce Anonymity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GB" sz="2400" b="1" dirty="0"/>
            <a:t>Utilise</a:t>
          </a:r>
        </a:p>
        <a:p>
          <a:pPr>
            <a:spcAft>
              <a:spcPts val="0"/>
            </a:spcAft>
          </a:pPr>
          <a:r>
            <a:rPr lang="en-GB" sz="2400" b="1" dirty="0"/>
            <a:t>Site Managers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1800" b="1" dirty="0"/>
            <a:t>Strengthen Formal Surveillance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1800" b="1" dirty="0"/>
            <a:t>Assist Natural Surveillance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/>
      <dgm:t>
        <a:bodyPr/>
        <a:lstStyle/>
        <a:p>
          <a:r>
            <a: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BFA060C7-6E19-4A5D-AD2B-4459F92B1068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>
        <a:solidFill>
          <a:schemeClr val="accent1"/>
        </a:solidFill>
      </dgm:spPr>
      <dgm:t>
        <a:bodyPr/>
        <a:lstStyle/>
        <a:p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BFA060C7-6E19-4A5D-AD2B-4459F92B1068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Conceal Targets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Identify Property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Disrupt Markets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Deny Benefits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Targets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 custLinFactNeighborY="17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/>
      <dgm:t>
        <a:bodyPr/>
        <a:lstStyle/>
        <a:p>
          <a:r>
            <a: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BFA060C7-6E19-4A5D-AD2B-4459F92B1068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>
        <a:solidFill>
          <a:schemeClr val="accent1"/>
        </a:solidFill>
      </dgm:spPr>
      <dgm:t>
        <a:bodyPr/>
        <a:lstStyle/>
        <a:p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BFA060C7-6E19-4A5D-AD2B-4459F92B1068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Stress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Emotional Arousal</a:t>
          </a:r>
          <a:endParaRPr lang="en-US" sz="2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Neutralise Peer Pressure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Discourage Imitation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Avoid Disputes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 custLinFactNeighborY="17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/>
      <dgm:t>
        <a:bodyPr/>
        <a:lstStyle/>
        <a:p>
          <a:r>
            <a: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BFA060C7-6E19-4A5D-AD2B-4459F92B1068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3455807" y="2225421"/>
          <a:ext cx="2474981" cy="24749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18260" y="2587874"/>
        <a:ext cx="1750075" cy="1750075"/>
      </dsp:txXfrm>
    </dsp:sp>
    <dsp:sp modelId="{9D2869A6-CA7A-42DC-A15C-47D18BFB242E}">
      <dsp:nvSpPr>
        <dsp:cNvPr id="0" name=""/>
        <dsp:cNvSpPr/>
      </dsp:nvSpPr>
      <dsp:spPr>
        <a:xfrm>
          <a:off x="3827054" y="-28762"/>
          <a:ext cx="1732486" cy="17324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80771" y="224955"/>
        <a:ext cx="1225052" cy="1225052"/>
      </dsp:txXfrm>
    </dsp:sp>
    <dsp:sp modelId="{90E17D79-0C95-413F-B433-4894366327AE}">
      <dsp:nvSpPr>
        <dsp:cNvPr id="0" name=""/>
        <dsp:cNvSpPr/>
      </dsp:nvSpPr>
      <dsp:spPr>
        <a:xfrm>
          <a:off x="6323988" y="1785366"/>
          <a:ext cx="1732486" cy="17324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77705" y="2039083"/>
        <a:ext cx="1225052" cy="1225052"/>
      </dsp:txXfrm>
    </dsp:sp>
    <dsp:sp modelId="{5338D871-ECD8-4921-B979-05FD0519ECD4}">
      <dsp:nvSpPr>
        <dsp:cNvPr id="0" name=""/>
        <dsp:cNvSpPr/>
      </dsp:nvSpPr>
      <dsp:spPr>
        <a:xfrm>
          <a:off x="5370244" y="4720687"/>
          <a:ext cx="1732486" cy="173248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23961" y="4974404"/>
        <a:ext cx="1225052" cy="1225052"/>
      </dsp:txXfrm>
    </dsp:sp>
    <dsp:sp modelId="{6D984F02-5030-452B-A5C9-845446F18693}">
      <dsp:nvSpPr>
        <dsp:cNvPr id="0" name=""/>
        <dsp:cNvSpPr/>
      </dsp:nvSpPr>
      <dsp:spPr>
        <a:xfrm>
          <a:off x="2174033" y="4615387"/>
          <a:ext cx="1952148" cy="194308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24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59918" y="4899946"/>
        <a:ext cx="1380378" cy="1373970"/>
      </dsp:txXfrm>
    </dsp:sp>
    <dsp:sp modelId="{420DE225-DE9F-499D-91E6-A7DBA53EE567}">
      <dsp:nvSpPr>
        <dsp:cNvPr id="0" name=""/>
        <dsp:cNvSpPr/>
      </dsp:nvSpPr>
      <dsp:spPr>
        <a:xfrm>
          <a:off x="1330120" y="1785366"/>
          <a:ext cx="1732486" cy="173248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3837" y="2039083"/>
        <a:ext cx="1225052" cy="122505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3455807" y="2234400"/>
          <a:ext cx="2474981" cy="2474981"/>
        </a:xfrm>
        <a:prstGeom prst="ellipse">
          <a:avLst/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18260" y="2596853"/>
        <a:ext cx="1750075" cy="1750075"/>
      </dsp:txXfrm>
    </dsp:sp>
    <dsp:sp modelId="{9D2869A6-CA7A-42DC-A15C-47D18BFB242E}">
      <dsp:nvSpPr>
        <dsp:cNvPr id="0" name=""/>
        <dsp:cNvSpPr/>
      </dsp:nvSpPr>
      <dsp:spPr>
        <a:xfrm>
          <a:off x="3827054" y="-28762"/>
          <a:ext cx="1732486" cy="173248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Rules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80771" y="224955"/>
        <a:ext cx="1225052" cy="1225052"/>
      </dsp:txXfrm>
    </dsp:sp>
    <dsp:sp modelId="{90E17D79-0C95-413F-B433-4894366327AE}">
      <dsp:nvSpPr>
        <dsp:cNvPr id="0" name=""/>
        <dsp:cNvSpPr/>
      </dsp:nvSpPr>
      <dsp:spPr>
        <a:xfrm>
          <a:off x="6323988" y="1785366"/>
          <a:ext cx="1732486" cy="173248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Promote Rules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77705" y="2039083"/>
        <a:ext cx="1225052" cy="1225052"/>
      </dsp:txXfrm>
    </dsp:sp>
    <dsp:sp modelId="{5338D871-ECD8-4921-B979-05FD0519ECD4}">
      <dsp:nvSpPr>
        <dsp:cNvPr id="0" name=""/>
        <dsp:cNvSpPr/>
      </dsp:nvSpPr>
      <dsp:spPr>
        <a:xfrm>
          <a:off x="5370244" y="4720687"/>
          <a:ext cx="1732486" cy="173248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Alert People’s Conscience</a:t>
          </a:r>
        </a:p>
      </dsp:txBody>
      <dsp:txXfrm>
        <a:off x="5623961" y="4974404"/>
        <a:ext cx="1225052" cy="1225052"/>
      </dsp:txXfrm>
    </dsp:sp>
    <dsp:sp modelId="{6D984F02-5030-452B-A5C9-845446F18693}">
      <dsp:nvSpPr>
        <dsp:cNvPr id="0" name=""/>
        <dsp:cNvSpPr/>
      </dsp:nvSpPr>
      <dsp:spPr>
        <a:xfrm>
          <a:off x="2174033" y="4615387"/>
          <a:ext cx="1952148" cy="194308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Assist Compliance</a:t>
          </a:r>
          <a:endParaRPr lang="en-U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59918" y="4899946"/>
        <a:ext cx="1380378" cy="1373970"/>
      </dsp:txXfrm>
    </dsp:sp>
    <dsp:sp modelId="{420DE225-DE9F-499D-91E6-A7DBA53EE567}">
      <dsp:nvSpPr>
        <dsp:cNvPr id="0" name=""/>
        <dsp:cNvSpPr/>
      </dsp:nvSpPr>
      <dsp:spPr>
        <a:xfrm>
          <a:off x="1330120" y="1785366"/>
          <a:ext cx="1732486" cy="173248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Drug Abuse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3837" y="2039083"/>
        <a:ext cx="1225052" cy="122505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1880000"/>
            <a:gd name="adj2" fmla="val 16200000"/>
            <a:gd name="adj3" fmla="val 4639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7560000"/>
            <a:gd name="adj2" fmla="val 11880000"/>
            <a:gd name="adj3" fmla="val 463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3240000"/>
            <a:gd name="adj2" fmla="val 7560000"/>
            <a:gd name="adj3" fmla="val 463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20520000"/>
            <a:gd name="adj2" fmla="val 3240000"/>
            <a:gd name="adj3" fmla="val 463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6200000"/>
            <a:gd name="adj2" fmla="val 20520000"/>
            <a:gd name="adj3" fmla="val 463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954910" y="591500"/>
          <a:ext cx="658343" cy="658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1322" y="687912"/>
        <a:ext cx="465519" cy="465519"/>
      </dsp:txXfrm>
    </dsp:sp>
    <dsp:sp modelId="{9D2869A6-CA7A-42DC-A15C-47D18BFB242E}">
      <dsp:nvSpPr>
        <dsp:cNvPr id="0" name=""/>
        <dsp:cNvSpPr/>
      </dsp:nvSpPr>
      <dsp:spPr>
        <a:xfrm>
          <a:off x="1053662" y="-8466"/>
          <a:ext cx="460840" cy="46084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1150" y="59022"/>
        <a:ext cx="325864" cy="325864"/>
      </dsp:txXfrm>
    </dsp:sp>
    <dsp:sp modelId="{90E17D79-0C95-413F-B433-4894366327AE}">
      <dsp:nvSpPr>
        <dsp:cNvPr id="0" name=""/>
        <dsp:cNvSpPr/>
      </dsp:nvSpPr>
      <dsp:spPr>
        <a:xfrm>
          <a:off x="1718183" y="474336"/>
          <a:ext cx="460840" cy="46084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85671" y="541824"/>
        <a:ext cx="325864" cy="325864"/>
      </dsp:txXfrm>
    </dsp:sp>
    <dsp:sp modelId="{5338D871-ECD8-4921-B979-05FD0519ECD4}">
      <dsp:nvSpPr>
        <dsp:cNvPr id="0" name=""/>
        <dsp:cNvSpPr/>
      </dsp:nvSpPr>
      <dsp:spPr>
        <a:xfrm>
          <a:off x="1464359" y="1255527"/>
          <a:ext cx="460840" cy="4608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31847" y="1323015"/>
        <a:ext cx="325864" cy="325864"/>
      </dsp:txXfrm>
    </dsp:sp>
    <dsp:sp modelId="{6D984F02-5030-452B-A5C9-845446F18693}">
      <dsp:nvSpPr>
        <dsp:cNvPr id="0" name=""/>
        <dsp:cNvSpPr/>
      </dsp:nvSpPr>
      <dsp:spPr>
        <a:xfrm>
          <a:off x="613750" y="1227517"/>
          <a:ext cx="519270" cy="5168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795" y="1303209"/>
        <a:ext cx="367180" cy="365475"/>
      </dsp:txXfrm>
    </dsp:sp>
    <dsp:sp modelId="{420DE225-DE9F-499D-91E6-A7DBA53EE567}">
      <dsp:nvSpPr>
        <dsp:cNvPr id="0" name=""/>
        <dsp:cNvSpPr/>
      </dsp:nvSpPr>
      <dsp:spPr>
        <a:xfrm>
          <a:off x="389141" y="474336"/>
          <a:ext cx="460840" cy="46084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6629" y="541824"/>
        <a:ext cx="325864" cy="3258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3455807" y="2234400"/>
          <a:ext cx="2474981" cy="2474981"/>
        </a:xfrm>
        <a:prstGeom prst="ellipse">
          <a:avLst/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18260" y="2596853"/>
        <a:ext cx="1750075" cy="1750075"/>
      </dsp:txXfrm>
    </dsp:sp>
    <dsp:sp modelId="{9D2869A6-CA7A-42DC-A15C-47D18BFB242E}">
      <dsp:nvSpPr>
        <dsp:cNvPr id="0" name=""/>
        <dsp:cNvSpPr/>
      </dsp:nvSpPr>
      <dsp:spPr>
        <a:xfrm>
          <a:off x="3827054" y="-28762"/>
          <a:ext cx="1732486" cy="17324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Harden Targets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80771" y="224955"/>
        <a:ext cx="1225052" cy="1225052"/>
      </dsp:txXfrm>
    </dsp:sp>
    <dsp:sp modelId="{90E17D79-0C95-413F-B433-4894366327AE}">
      <dsp:nvSpPr>
        <dsp:cNvPr id="0" name=""/>
        <dsp:cNvSpPr/>
      </dsp:nvSpPr>
      <dsp:spPr>
        <a:xfrm>
          <a:off x="6323988" y="1785366"/>
          <a:ext cx="1732486" cy="17324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Access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77705" y="2039083"/>
        <a:ext cx="1225052" cy="1225052"/>
      </dsp:txXfrm>
    </dsp:sp>
    <dsp:sp modelId="{5338D871-ECD8-4921-B979-05FD0519ECD4}">
      <dsp:nvSpPr>
        <dsp:cNvPr id="0" name=""/>
        <dsp:cNvSpPr/>
      </dsp:nvSpPr>
      <dsp:spPr>
        <a:xfrm>
          <a:off x="5370244" y="4720687"/>
          <a:ext cx="1732486" cy="17324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Screen Exits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23961" y="4974404"/>
        <a:ext cx="1225052" cy="1225052"/>
      </dsp:txXfrm>
    </dsp:sp>
    <dsp:sp modelId="{6D984F02-5030-452B-A5C9-845446F18693}">
      <dsp:nvSpPr>
        <dsp:cNvPr id="0" name=""/>
        <dsp:cNvSpPr/>
      </dsp:nvSpPr>
      <dsp:spPr>
        <a:xfrm>
          <a:off x="2174033" y="4615387"/>
          <a:ext cx="1952148" cy="19430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Deflect Offenders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59918" y="4899946"/>
        <a:ext cx="1380378" cy="1373970"/>
      </dsp:txXfrm>
    </dsp:sp>
    <dsp:sp modelId="{420DE225-DE9F-499D-91E6-A7DBA53EE567}">
      <dsp:nvSpPr>
        <dsp:cNvPr id="0" name=""/>
        <dsp:cNvSpPr/>
      </dsp:nvSpPr>
      <dsp:spPr>
        <a:xfrm>
          <a:off x="1330120" y="1785366"/>
          <a:ext cx="1732486" cy="17324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Tools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3837" y="2039083"/>
        <a:ext cx="1225052" cy="12250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1880000"/>
            <a:gd name="adj2" fmla="val 16200000"/>
            <a:gd name="adj3" fmla="val 4639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7560000"/>
            <a:gd name="adj2" fmla="val 11880000"/>
            <a:gd name="adj3" fmla="val 463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3240000"/>
            <a:gd name="adj2" fmla="val 7560000"/>
            <a:gd name="adj3" fmla="val 463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20520000"/>
            <a:gd name="adj2" fmla="val 3240000"/>
            <a:gd name="adj3" fmla="val 463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6200000"/>
            <a:gd name="adj2" fmla="val 20520000"/>
            <a:gd name="adj3" fmla="val 463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954910" y="591500"/>
          <a:ext cx="658343" cy="658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1322" y="687912"/>
        <a:ext cx="465519" cy="465519"/>
      </dsp:txXfrm>
    </dsp:sp>
    <dsp:sp modelId="{9D2869A6-CA7A-42DC-A15C-47D18BFB242E}">
      <dsp:nvSpPr>
        <dsp:cNvPr id="0" name=""/>
        <dsp:cNvSpPr/>
      </dsp:nvSpPr>
      <dsp:spPr>
        <a:xfrm>
          <a:off x="1053662" y="-8466"/>
          <a:ext cx="460840" cy="46084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1150" y="59022"/>
        <a:ext cx="325864" cy="325864"/>
      </dsp:txXfrm>
    </dsp:sp>
    <dsp:sp modelId="{90E17D79-0C95-413F-B433-4894366327AE}">
      <dsp:nvSpPr>
        <dsp:cNvPr id="0" name=""/>
        <dsp:cNvSpPr/>
      </dsp:nvSpPr>
      <dsp:spPr>
        <a:xfrm>
          <a:off x="1718183" y="474336"/>
          <a:ext cx="460840" cy="46084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85671" y="541824"/>
        <a:ext cx="325864" cy="325864"/>
      </dsp:txXfrm>
    </dsp:sp>
    <dsp:sp modelId="{5338D871-ECD8-4921-B979-05FD0519ECD4}">
      <dsp:nvSpPr>
        <dsp:cNvPr id="0" name=""/>
        <dsp:cNvSpPr/>
      </dsp:nvSpPr>
      <dsp:spPr>
        <a:xfrm>
          <a:off x="1464359" y="1255527"/>
          <a:ext cx="460840" cy="4608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31847" y="1323015"/>
        <a:ext cx="325864" cy="325864"/>
      </dsp:txXfrm>
    </dsp:sp>
    <dsp:sp modelId="{6D984F02-5030-452B-A5C9-845446F18693}">
      <dsp:nvSpPr>
        <dsp:cNvPr id="0" name=""/>
        <dsp:cNvSpPr/>
      </dsp:nvSpPr>
      <dsp:spPr>
        <a:xfrm>
          <a:off x="613750" y="1227517"/>
          <a:ext cx="519270" cy="5168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795" y="1303209"/>
        <a:ext cx="367180" cy="365475"/>
      </dsp:txXfrm>
    </dsp:sp>
    <dsp:sp modelId="{420DE225-DE9F-499D-91E6-A7DBA53EE567}">
      <dsp:nvSpPr>
        <dsp:cNvPr id="0" name=""/>
        <dsp:cNvSpPr/>
      </dsp:nvSpPr>
      <dsp:spPr>
        <a:xfrm>
          <a:off x="389141" y="474336"/>
          <a:ext cx="460840" cy="46084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6629" y="541824"/>
        <a:ext cx="325864" cy="3258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3455807" y="2225421"/>
          <a:ext cx="2474981" cy="2474981"/>
        </a:xfrm>
        <a:prstGeom prst="ellipse">
          <a:avLst/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18260" y="2587874"/>
        <a:ext cx="1750075" cy="1750075"/>
      </dsp:txXfrm>
    </dsp:sp>
    <dsp:sp modelId="{9D2869A6-CA7A-42DC-A15C-47D18BFB242E}">
      <dsp:nvSpPr>
        <dsp:cNvPr id="0" name=""/>
        <dsp:cNvSpPr/>
      </dsp:nvSpPr>
      <dsp:spPr>
        <a:xfrm>
          <a:off x="3827054" y="-28762"/>
          <a:ext cx="1732486" cy="17324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200" b="1" kern="1200" dirty="0"/>
            <a:t>Extend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200" b="1" kern="1200" dirty="0"/>
            <a:t>Guardian ship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80771" y="224955"/>
        <a:ext cx="1225052" cy="1225052"/>
      </dsp:txXfrm>
    </dsp:sp>
    <dsp:sp modelId="{90E17D79-0C95-413F-B433-4894366327AE}">
      <dsp:nvSpPr>
        <dsp:cNvPr id="0" name=""/>
        <dsp:cNvSpPr/>
      </dsp:nvSpPr>
      <dsp:spPr>
        <a:xfrm>
          <a:off x="6323988" y="1785366"/>
          <a:ext cx="1732486" cy="17324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Assist Natural Surveillance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77705" y="2039083"/>
        <a:ext cx="1225052" cy="1225052"/>
      </dsp:txXfrm>
    </dsp:sp>
    <dsp:sp modelId="{5338D871-ECD8-4921-B979-05FD0519ECD4}">
      <dsp:nvSpPr>
        <dsp:cNvPr id="0" name=""/>
        <dsp:cNvSpPr/>
      </dsp:nvSpPr>
      <dsp:spPr>
        <a:xfrm>
          <a:off x="5370244" y="4720687"/>
          <a:ext cx="1732486" cy="17324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Reduce Anonymity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23961" y="4974404"/>
        <a:ext cx="1225052" cy="1225052"/>
      </dsp:txXfrm>
    </dsp:sp>
    <dsp:sp modelId="{6D984F02-5030-452B-A5C9-845446F18693}">
      <dsp:nvSpPr>
        <dsp:cNvPr id="0" name=""/>
        <dsp:cNvSpPr/>
      </dsp:nvSpPr>
      <dsp:spPr>
        <a:xfrm>
          <a:off x="2174033" y="4615387"/>
          <a:ext cx="1952148" cy="194308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400" b="1" kern="1200" dirty="0"/>
            <a:t>Utilise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400" b="1" kern="1200" dirty="0"/>
            <a:t>Site Managers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59918" y="4899946"/>
        <a:ext cx="1380378" cy="1373970"/>
      </dsp:txXfrm>
    </dsp:sp>
    <dsp:sp modelId="{420DE225-DE9F-499D-91E6-A7DBA53EE567}">
      <dsp:nvSpPr>
        <dsp:cNvPr id="0" name=""/>
        <dsp:cNvSpPr/>
      </dsp:nvSpPr>
      <dsp:spPr>
        <a:xfrm>
          <a:off x="1330120" y="1785366"/>
          <a:ext cx="1732486" cy="17324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Strengthen Formal Surveillance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3837" y="2039083"/>
        <a:ext cx="1225052" cy="12250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1880000"/>
            <a:gd name="adj2" fmla="val 16200000"/>
            <a:gd name="adj3" fmla="val 4639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7560000"/>
            <a:gd name="adj2" fmla="val 11880000"/>
            <a:gd name="adj3" fmla="val 463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3240000"/>
            <a:gd name="adj2" fmla="val 7560000"/>
            <a:gd name="adj3" fmla="val 463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20520000"/>
            <a:gd name="adj2" fmla="val 3240000"/>
            <a:gd name="adj3" fmla="val 463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6200000"/>
            <a:gd name="adj2" fmla="val 20520000"/>
            <a:gd name="adj3" fmla="val 463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954910" y="591500"/>
          <a:ext cx="658343" cy="658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1322" y="687912"/>
        <a:ext cx="465519" cy="465519"/>
      </dsp:txXfrm>
    </dsp:sp>
    <dsp:sp modelId="{9D2869A6-CA7A-42DC-A15C-47D18BFB242E}">
      <dsp:nvSpPr>
        <dsp:cNvPr id="0" name=""/>
        <dsp:cNvSpPr/>
      </dsp:nvSpPr>
      <dsp:spPr>
        <a:xfrm>
          <a:off x="1053662" y="-8466"/>
          <a:ext cx="460840" cy="46084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1150" y="59022"/>
        <a:ext cx="325864" cy="325864"/>
      </dsp:txXfrm>
    </dsp:sp>
    <dsp:sp modelId="{90E17D79-0C95-413F-B433-4894366327AE}">
      <dsp:nvSpPr>
        <dsp:cNvPr id="0" name=""/>
        <dsp:cNvSpPr/>
      </dsp:nvSpPr>
      <dsp:spPr>
        <a:xfrm>
          <a:off x="1718183" y="474336"/>
          <a:ext cx="460840" cy="46084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85671" y="541824"/>
        <a:ext cx="325864" cy="325864"/>
      </dsp:txXfrm>
    </dsp:sp>
    <dsp:sp modelId="{5338D871-ECD8-4921-B979-05FD0519ECD4}">
      <dsp:nvSpPr>
        <dsp:cNvPr id="0" name=""/>
        <dsp:cNvSpPr/>
      </dsp:nvSpPr>
      <dsp:spPr>
        <a:xfrm>
          <a:off x="1464359" y="1255527"/>
          <a:ext cx="460840" cy="4608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31847" y="1323015"/>
        <a:ext cx="325864" cy="325864"/>
      </dsp:txXfrm>
    </dsp:sp>
    <dsp:sp modelId="{6D984F02-5030-452B-A5C9-845446F18693}">
      <dsp:nvSpPr>
        <dsp:cNvPr id="0" name=""/>
        <dsp:cNvSpPr/>
      </dsp:nvSpPr>
      <dsp:spPr>
        <a:xfrm>
          <a:off x="613750" y="1227517"/>
          <a:ext cx="519270" cy="5168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795" y="1303209"/>
        <a:ext cx="367180" cy="365475"/>
      </dsp:txXfrm>
    </dsp:sp>
    <dsp:sp modelId="{420DE225-DE9F-499D-91E6-A7DBA53EE567}">
      <dsp:nvSpPr>
        <dsp:cNvPr id="0" name=""/>
        <dsp:cNvSpPr/>
      </dsp:nvSpPr>
      <dsp:spPr>
        <a:xfrm>
          <a:off x="389141" y="474336"/>
          <a:ext cx="460840" cy="46084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6629" y="541824"/>
        <a:ext cx="325864" cy="3258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3455807" y="2234400"/>
          <a:ext cx="2474981" cy="2474981"/>
        </a:xfrm>
        <a:prstGeom prst="ellipse">
          <a:avLst/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18260" y="2596853"/>
        <a:ext cx="1750075" cy="1750075"/>
      </dsp:txXfrm>
    </dsp:sp>
    <dsp:sp modelId="{9D2869A6-CA7A-42DC-A15C-47D18BFB242E}">
      <dsp:nvSpPr>
        <dsp:cNvPr id="0" name=""/>
        <dsp:cNvSpPr/>
      </dsp:nvSpPr>
      <dsp:spPr>
        <a:xfrm>
          <a:off x="3827054" y="-28762"/>
          <a:ext cx="1732486" cy="173248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Conceal Targets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80771" y="224955"/>
        <a:ext cx="1225052" cy="1225052"/>
      </dsp:txXfrm>
    </dsp:sp>
    <dsp:sp modelId="{90E17D79-0C95-413F-B433-4894366327AE}">
      <dsp:nvSpPr>
        <dsp:cNvPr id="0" name=""/>
        <dsp:cNvSpPr/>
      </dsp:nvSpPr>
      <dsp:spPr>
        <a:xfrm>
          <a:off x="6323988" y="1785366"/>
          <a:ext cx="1732486" cy="173248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Targets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77705" y="2039083"/>
        <a:ext cx="1225052" cy="1225052"/>
      </dsp:txXfrm>
    </dsp:sp>
    <dsp:sp modelId="{5338D871-ECD8-4921-B979-05FD0519ECD4}">
      <dsp:nvSpPr>
        <dsp:cNvPr id="0" name=""/>
        <dsp:cNvSpPr/>
      </dsp:nvSpPr>
      <dsp:spPr>
        <a:xfrm>
          <a:off x="5370244" y="4720687"/>
          <a:ext cx="1732486" cy="173248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Identify Property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23961" y="4974404"/>
        <a:ext cx="1225052" cy="1225052"/>
      </dsp:txXfrm>
    </dsp:sp>
    <dsp:sp modelId="{6D984F02-5030-452B-A5C9-845446F18693}">
      <dsp:nvSpPr>
        <dsp:cNvPr id="0" name=""/>
        <dsp:cNvSpPr/>
      </dsp:nvSpPr>
      <dsp:spPr>
        <a:xfrm>
          <a:off x="2174033" y="4615387"/>
          <a:ext cx="1952148" cy="194308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Disrupt Markets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59918" y="4899946"/>
        <a:ext cx="1380378" cy="1373970"/>
      </dsp:txXfrm>
    </dsp:sp>
    <dsp:sp modelId="{420DE225-DE9F-499D-91E6-A7DBA53EE567}">
      <dsp:nvSpPr>
        <dsp:cNvPr id="0" name=""/>
        <dsp:cNvSpPr/>
      </dsp:nvSpPr>
      <dsp:spPr>
        <a:xfrm>
          <a:off x="1330120" y="1785366"/>
          <a:ext cx="1732486" cy="173248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Deny Benefits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3837" y="2039083"/>
        <a:ext cx="1225052" cy="12250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1880000"/>
            <a:gd name="adj2" fmla="val 16200000"/>
            <a:gd name="adj3" fmla="val 4639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7560000"/>
            <a:gd name="adj2" fmla="val 11880000"/>
            <a:gd name="adj3" fmla="val 463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3240000"/>
            <a:gd name="adj2" fmla="val 7560000"/>
            <a:gd name="adj3" fmla="val 463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20520000"/>
            <a:gd name="adj2" fmla="val 3240000"/>
            <a:gd name="adj3" fmla="val 463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6200000"/>
            <a:gd name="adj2" fmla="val 20520000"/>
            <a:gd name="adj3" fmla="val 463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954910" y="591500"/>
          <a:ext cx="658343" cy="658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1322" y="687912"/>
        <a:ext cx="465519" cy="465519"/>
      </dsp:txXfrm>
    </dsp:sp>
    <dsp:sp modelId="{9D2869A6-CA7A-42DC-A15C-47D18BFB242E}">
      <dsp:nvSpPr>
        <dsp:cNvPr id="0" name=""/>
        <dsp:cNvSpPr/>
      </dsp:nvSpPr>
      <dsp:spPr>
        <a:xfrm>
          <a:off x="1053662" y="-8466"/>
          <a:ext cx="460840" cy="46084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1150" y="59022"/>
        <a:ext cx="325864" cy="325864"/>
      </dsp:txXfrm>
    </dsp:sp>
    <dsp:sp modelId="{90E17D79-0C95-413F-B433-4894366327AE}">
      <dsp:nvSpPr>
        <dsp:cNvPr id="0" name=""/>
        <dsp:cNvSpPr/>
      </dsp:nvSpPr>
      <dsp:spPr>
        <a:xfrm>
          <a:off x="1718183" y="474336"/>
          <a:ext cx="460840" cy="46084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85671" y="541824"/>
        <a:ext cx="325864" cy="325864"/>
      </dsp:txXfrm>
    </dsp:sp>
    <dsp:sp modelId="{5338D871-ECD8-4921-B979-05FD0519ECD4}">
      <dsp:nvSpPr>
        <dsp:cNvPr id="0" name=""/>
        <dsp:cNvSpPr/>
      </dsp:nvSpPr>
      <dsp:spPr>
        <a:xfrm>
          <a:off x="1464359" y="1255527"/>
          <a:ext cx="460840" cy="4608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31847" y="1323015"/>
        <a:ext cx="325864" cy="325864"/>
      </dsp:txXfrm>
    </dsp:sp>
    <dsp:sp modelId="{6D984F02-5030-452B-A5C9-845446F18693}">
      <dsp:nvSpPr>
        <dsp:cNvPr id="0" name=""/>
        <dsp:cNvSpPr/>
      </dsp:nvSpPr>
      <dsp:spPr>
        <a:xfrm>
          <a:off x="613750" y="1227517"/>
          <a:ext cx="519270" cy="5168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795" y="1303209"/>
        <a:ext cx="367180" cy="365475"/>
      </dsp:txXfrm>
    </dsp:sp>
    <dsp:sp modelId="{420DE225-DE9F-499D-91E6-A7DBA53EE567}">
      <dsp:nvSpPr>
        <dsp:cNvPr id="0" name=""/>
        <dsp:cNvSpPr/>
      </dsp:nvSpPr>
      <dsp:spPr>
        <a:xfrm>
          <a:off x="389141" y="474336"/>
          <a:ext cx="460840" cy="46084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6629" y="541824"/>
        <a:ext cx="325864" cy="3258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3455807" y="2234400"/>
          <a:ext cx="2474981" cy="2474981"/>
        </a:xfrm>
        <a:prstGeom prst="ellipse">
          <a:avLst/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18260" y="2596853"/>
        <a:ext cx="1750075" cy="1750075"/>
      </dsp:txXfrm>
    </dsp:sp>
    <dsp:sp modelId="{9D2869A6-CA7A-42DC-A15C-47D18BFB242E}">
      <dsp:nvSpPr>
        <dsp:cNvPr id="0" name=""/>
        <dsp:cNvSpPr/>
      </dsp:nvSpPr>
      <dsp:spPr>
        <a:xfrm>
          <a:off x="3827054" y="-28762"/>
          <a:ext cx="1732486" cy="173248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Stress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80771" y="224955"/>
        <a:ext cx="1225052" cy="1225052"/>
      </dsp:txXfrm>
    </dsp:sp>
    <dsp:sp modelId="{90E17D79-0C95-413F-B433-4894366327AE}">
      <dsp:nvSpPr>
        <dsp:cNvPr id="0" name=""/>
        <dsp:cNvSpPr/>
      </dsp:nvSpPr>
      <dsp:spPr>
        <a:xfrm>
          <a:off x="6323988" y="1785366"/>
          <a:ext cx="1732486" cy="173248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Avoid Disputes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77705" y="2039083"/>
        <a:ext cx="1225052" cy="1225052"/>
      </dsp:txXfrm>
    </dsp:sp>
    <dsp:sp modelId="{5338D871-ECD8-4921-B979-05FD0519ECD4}">
      <dsp:nvSpPr>
        <dsp:cNvPr id="0" name=""/>
        <dsp:cNvSpPr/>
      </dsp:nvSpPr>
      <dsp:spPr>
        <a:xfrm>
          <a:off x="5370244" y="4720687"/>
          <a:ext cx="1732486" cy="173248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Emotional Arousal</a:t>
          </a:r>
          <a:endParaRPr lang="en-U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23961" y="4974404"/>
        <a:ext cx="1225052" cy="1225052"/>
      </dsp:txXfrm>
    </dsp:sp>
    <dsp:sp modelId="{6D984F02-5030-452B-A5C9-845446F18693}">
      <dsp:nvSpPr>
        <dsp:cNvPr id="0" name=""/>
        <dsp:cNvSpPr/>
      </dsp:nvSpPr>
      <dsp:spPr>
        <a:xfrm>
          <a:off x="2174033" y="4615387"/>
          <a:ext cx="1952148" cy="194308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Neutralise Peer Pressure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59918" y="4899946"/>
        <a:ext cx="1380378" cy="1373970"/>
      </dsp:txXfrm>
    </dsp:sp>
    <dsp:sp modelId="{420DE225-DE9F-499D-91E6-A7DBA53EE567}">
      <dsp:nvSpPr>
        <dsp:cNvPr id="0" name=""/>
        <dsp:cNvSpPr/>
      </dsp:nvSpPr>
      <dsp:spPr>
        <a:xfrm>
          <a:off x="1330120" y="1785366"/>
          <a:ext cx="1732486" cy="173248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Discourage Imitation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3837" y="2039083"/>
        <a:ext cx="1225052" cy="12250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1880000"/>
            <a:gd name="adj2" fmla="val 16200000"/>
            <a:gd name="adj3" fmla="val 4639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7560000"/>
            <a:gd name="adj2" fmla="val 11880000"/>
            <a:gd name="adj3" fmla="val 463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3240000"/>
            <a:gd name="adj2" fmla="val 7560000"/>
            <a:gd name="adj3" fmla="val 463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20520000"/>
            <a:gd name="adj2" fmla="val 3240000"/>
            <a:gd name="adj3" fmla="val 463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6200000"/>
            <a:gd name="adj2" fmla="val 20520000"/>
            <a:gd name="adj3" fmla="val 463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954910" y="591500"/>
          <a:ext cx="658343" cy="658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1322" y="687912"/>
        <a:ext cx="465519" cy="465519"/>
      </dsp:txXfrm>
    </dsp:sp>
    <dsp:sp modelId="{9D2869A6-CA7A-42DC-A15C-47D18BFB242E}">
      <dsp:nvSpPr>
        <dsp:cNvPr id="0" name=""/>
        <dsp:cNvSpPr/>
      </dsp:nvSpPr>
      <dsp:spPr>
        <a:xfrm>
          <a:off x="1053662" y="-8466"/>
          <a:ext cx="460840" cy="46084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1150" y="59022"/>
        <a:ext cx="325864" cy="325864"/>
      </dsp:txXfrm>
    </dsp:sp>
    <dsp:sp modelId="{90E17D79-0C95-413F-B433-4894366327AE}">
      <dsp:nvSpPr>
        <dsp:cNvPr id="0" name=""/>
        <dsp:cNvSpPr/>
      </dsp:nvSpPr>
      <dsp:spPr>
        <a:xfrm>
          <a:off x="1718183" y="474336"/>
          <a:ext cx="460840" cy="46084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85671" y="541824"/>
        <a:ext cx="325864" cy="325864"/>
      </dsp:txXfrm>
    </dsp:sp>
    <dsp:sp modelId="{5338D871-ECD8-4921-B979-05FD0519ECD4}">
      <dsp:nvSpPr>
        <dsp:cNvPr id="0" name=""/>
        <dsp:cNvSpPr/>
      </dsp:nvSpPr>
      <dsp:spPr>
        <a:xfrm>
          <a:off x="1464359" y="1255527"/>
          <a:ext cx="460840" cy="4608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31847" y="1323015"/>
        <a:ext cx="325864" cy="325864"/>
      </dsp:txXfrm>
    </dsp:sp>
    <dsp:sp modelId="{6D984F02-5030-452B-A5C9-845446F18693}">
      <dsp:nvSpPr>
        <dsp:cNvPr id="0" name=""/>
        <dsp:cNvSpPr/>
      </dsp:nvSpPr>
      <dsp:spPr>
        <a:xfrm>
          <a:off x="613750" y="1227517"/>
          <a:ext cx="519270" cy="5168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795" y="1303209"/>
        <a:ext cx="367180" cy="365475"/>
      </dsp:txXfrm>
    </dsp:sp>
    <dsp:sp modelId="{420DE225-DE9F-499D-91E6-A7DBA53EE567}">
      <dsp:nvSpPr>
        <dsp:cNvPr id="0" name=""/>
        <dsp:cNvSpPr/>
      </dsp:nvSpPr>
      <dsp:spPr>
        <a:xfrm>
          <a:off x="389141" y="474336"/>
          <a:ext cx="460840" cy="46084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6629" y="541824"/>
        <a:ext cx="325864" cy="325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2D81F-4D5F-4AB6-98CA-3FEAC9AC9BC0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911AD-9B55-4025-8D75-9CD5BE57C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 Menu:</a:t>
            </a:r>
            <a:r>
              <a:rPr lang="en-GB" baseline="0" dirty="0"/>
              <a:t> </a:t>
            </a:r>
            <a:r>
              <a:rPr lang="en-GB" dirty="0"/>
              <a:t>5 major categories of situational crime prevention</a:t>
            </a:r>
          </a:p>
          <a:p>
            <a:r>
              <a:rPr lang="en-GB" dirty="0"/>
              <a:t>Click a circle (e.g. Increase Risk) to go to</a:t>
            </a:r>
            <a:r>
              <a:rPr lang="en-GB" baseline="0" dirty="0"/>
              <a:t> techniques and Examples screen for that category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911AD-9B55-4025-8D75-9CD5BE57C5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8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Strategy Screen (e.g. Increase Effort)</a:t>
            </a:r>
          </a:p>
          <a:p>
            <a:r>
              <a:rPr lang="en-GB" dirty="0"/>
              <a:t>Each of the 5 circles represents a situational crime prevention Technique for a specific Strategy. </a:t>
            </a:r>
          </a:p>
          <a:p>
            <a:r>
              <a:rPr lang="en-GB" dirty="0"/>
              <a:t>Click a circle (e.g. Harden Targets) to</a:t>
            </a:r>
            <a:r>
              <a:rPr lang="en-GB" baseline="0" dirty="0"/>
              <a:t> show </a:t>
            </a:r>
            <a:r>
              <a:rPr lang="en-GB" dirty="0"/>
              <a:t>a brief explanation and examples.</a:t>
            </a:r>
          </a:p>
          <a:p>
            <a:r>
              <a:rPr lang="en-GB" dirty="0"/>
              <a:t>Click the circle again if you want to hide the explanation and examples.</a:t>
            </a:r>
          </a:p>
          <a:p>
            <a:r>
              <a:rPr lang="en-GB" dirty="0"/>
              <a:t>The centre circle is a navigation menu for the Presentation:</a:t>
            </a:r>
            <a:r>
              <a:rPr lang="en-GB" baseline="0" dirty="0"/>
              <a:t> click the centre (blue) Strategies circle to go back to Main Menu or click one of the other coloured circles to go to the relevant Technique screen.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911AD-9B55-4025-8D75-9CD5BE57C5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2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64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5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6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1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0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25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0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5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45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42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42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C94EE-0725-456D-9CE1-55C949932C3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1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ortcutstv.com/blo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.jpg"/><Relationship Id="rId4" Type="http://schemas.openxmlformats.org/officeDocument/2006/relationships/diagramData" Target="../diagrams/data1.xml"/><Relationship Id="rId9" Type="http://schemas.openxmlformats.org/officeDocument/2006/relationships/hyperlink" Target="http://www.shortcutstv.com/blo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diagramColors" Target="../diagrams/colors3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2.xml"/><Relationship Id="rId12" Type="http://schemas.openxmlformats.org/officeDocument/2006/relationships/diagramQuickStyle" Target="../diagrams/quickStyl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Layout" Target="../diagrams/layout3.xml"/><Relationship Id="rId5" Type="http://schemas.openxmlformats.org/officeDocument/2006/relationships/diagramLayout" Target="../diagrams/layout2.xml"/><Relationship Id="rId15" Type="http://schemas.openxmlformats.org/officeDocument/2006/relationships/hyperlink" Target="http://www.shortcutstv.com/blog" TargetMode="External"/><Relationship Id="rId10" Type="http://schemas.openxmlformats.org/officeDocument/2006/relationships/diagramData" Target="../diagrams/data3.xml"/><Relationship Id="rId4" Type="http://schemas.openxmlformats.org/officeDocument/2006/relationships/diagramData" Target="../diagrams/data2.xml"/><Relationship Id="rId9" Type="http://schemas.openxmlformats.org/officeDocument/2006/relationships/slide" Target="slide3.xml"/><Relationship Id="rId14" Type="http://schemas.microsoft.com/office/2007/relationships/diagramDrawing" Target="../diagrams/drawing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diagramDrawing" Target="../diagrams/drawing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diagramColors" Target="../diagrams/colors5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QuickStyle" Target="../diagrams/quickStyle5.xml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2.jpg"/><Relationship Id="rId10" Type="http://schemas.openxmlformats.org/officeDocument/2006/relationships/diagramLayout" Target="../diagrams/layout5.xml"/><Relationship Id="rId4" Type="http://schemas.openxmlformats.org/officeDocument/2006/relationships/diagramLayout" Target="../diagrams/layout4.xml"/><Relationship Id="rId9" Type="http://schemas.openxmlformats.org/officeDocument/2006/relationships/diagramData" Target="../diagrams/data5.xml"/><Relationship Id="rId14" Type="http://schemas.openxmlformats.org/officeDocument/2006/relationships/hyperlink" Target="http://www.shortcutstv.com/blo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diagramDrawing" Target="../diagrams/drawing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11" Type="http://schemas.openxmlformats.org/officeDocument/2006/relationships/diagramQuickStyle" Target="../diagrams/quickStyle7.xml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2.jpg"/><Relationship Id="rId10" Type="http://schemas.openxmlformats.org/officeDocument/2006/relationships/diagramLayout" Target="../diagrams/layout7.xml"/><Relationship Id="rId4" Type="http://schemas.openxmlformats.org/officeDocument/2006/relationships/diagramLayout" Target="../diagrams/layout6.xml"/><Relationship Id="rId9" Type="http://schemas.openxmlformats.org/officeDocument/2006/relationships/diagramData" Target="../diagrams/data7.xml"/><Relationship Id="rId14" Type="http://schemas.openxmlformats.org/officeDocument/2006/relationships/hyperlink" Target="http://www.shortcutstv.com/blo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diagramDrawing" Target="../diagrams/drawing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openxmlformats.org/officeDocument/2006/relationships/diagramColors" Target="../diagrams/colors9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11" Type="http://schemas.openxmlformats.org/officeDocument/2006/relationships/diagramQuickStyle" Target="../diagrams/quickStyle9.xml"/><Relationship Id="rId5" Type="http://schemas.openxmlformats.org/officeDocument/2006/relationships/diagramQuickStyle" Target="../diagrams/quickStyle8.xml"/><Relationship Id="rId15" Type="http://schemas.openxmlformats.org/officeDocument/2006/relationships/image" Target="../media/image2.jpg"/><Relationship Id="rId10" Type="http://schemas.openxmlformats.org/officeDocument/2006/relationships/diagramLayout" Target="../diagrams/layout9.xml"/><Relationship Id="rId4" Type="http://schemas.openxmlformats.org/officeDocument/2006/relationships/diagramLayout" Target="../diagrams/layout8.xml"/><Relationship Id="rId9" Type="http://schemas.openxmlformats.org/officeDocument/2006/relationships/diagramData" Target="../diagrams/data9.xml"/><Relationship Id="rId14" Type="http://schemas.openxmlformats.org/officeDocument/2006/relationships/hyperlink" Target="http://www.shortcutstv.com/blo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diagramDrawing" Target="../diagrams/drawing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diagramColors" Target="../diagrams/colors1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11" Type="http://schemas.openxmlformats.org/officeDocument/2006/relationships/diagramQuickStyle" Target="../diagrams/quickStyle11.xml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2.jpg"/><Relationship Id="rId10" Type="http://schemas.openxmlformats.org/officeDocument/2006/relationships/diagramLayout" Target="../diagrams/layout11.xml"/><Relationship Id="rId4" Type="http://schemas.openxmlformats.org/officeDocument/2006/relationships/diagramLayout" Target="../diagrams/layout10.xml"/><Relationship Id="rId9" Type="http://schemas.openxmlformats.org/officeDocument/2006/relationships/diagramData" Target="../diagrams/data11.xml"/><Relationship Id="rId14" Type="http://schemas.openxmlformats.org/officeDocument/2006/relationships/hyperlink" Target="http://www.shortcutstv.com/blo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099"/>
            <a:ext cx="12191999" cy="4913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924661"/>
            <a:ext cx="12192000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20th Century Font" panose="00000400000000000000" pitchFamily="2" charset="0"/>
              </a:rPr>
              <a:t>Cornish and Clarke (2003) </a:t>
            </a:r>
          </a:p>
        </p:txBody>
      </p:sp>
      <p:sp>
        <p:nvSpPr>
          <p:cNvPr id="9" name="Rectangle 8"/>
          <p:cNvSpPr/>
          <p:nvPr/>
        </p:nvSpPr>
        <p:spPr>
          <a:xfrm>
            <a:off x="-2" y="-191858"/>
            <a:ext cx="12191999" cy="1200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7200" dirty="0">
                <a:latin typeface="20th Century Font" panose="00000400000000000000" pitchFamily="2" charset="0"/>
              </a:rPr>
              <a:t>Situational Crime Prevention</a:t>
            </a: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128" y="5924661"/>
            <a:ext cx="914400" cy="914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" y="2047460"/>
            <a:ext cx="12191998" cy="23083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7200" dirty="0">
                <a:latin typeface="20th Century Font" panose="00000400000000000000" pitchFamily="2" charset="0"/>
              </a:rPr>
              <a:t>Five Strategies and Twenty-Five Techniques </a:t>
            </a:r>
            <a:endParaRPr lang="en-US" sz="7200" dirty="0">
              <a:latin typeface="20th Century Fo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423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0"/>
    </mc:Choice>
    <mc:Fallback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72100"/>
            <a:ext cx="12191999" cy="4883272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84374152"/>
              </p:ext>
            </p:extLst>
          </p:nvPr>
        </p:nvGraphicFramePr>
        <p:xfrm>
          <a:off x="1402702" y="125629"/>
          <a:ext cx="9386596" cy="6529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95128" y="0"/>
            <a:ext cx="4096869" cy="8925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20th Century Font" panose="00000400000000000000" pitchFamily="2" charset="0"/>
              </a:rPr>
              <a:t>Strategies and Techniques</a:t>
            </a:r>
          </a:p>
          <a:p>
            <a:pPr algn="ctr"/>
            <a:r>
              <a:rPr lang="en-GB" sz="2600" dirty="0">
                <a:latin typeface="20th Century Font" panose="00000400000000000000" pitchFamily="2" charset="0"/>
              </a:rPr>
              <a:t>Cornish and Clarke (2003) </a:t>
            </a:r>
          </a:p>
        </p:txBody>
      </p:sp>
      <p:pic>
        <p:nvPicPr>
          <p:cNvPr id="5" name="Picture 4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130" y="5855372"/>
            <a:ext cx="914400" cy="91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470" y="153889"/>
            <a:ext cx="5029198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Situational Crime Prevention</a:t>
            </a:r>
          </a:p>
        </p:txBody>
      </p:sp>
    </p:spTree>
    <p:extLst>
      <p:ext uri="{BB962C8B-B14F-4D97-AF65-F5344CB8AC3E}">
        <p14:creationId xmlns:p14="http://schemas.microsoft.com/office/powerpoint/2010/main" val="126119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095128" y="0"/>
            <a:ext cx="4096869" cy="8925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20th Century Font" panose="00000400000000000000" pitchFamily="2" charset="0"/>
              </a:rPr>
              <a:t>Strategies and Techniques</a:t>
            </a:r>
          </a:p>
          <a:p>
            <a:pPr algn="ctr"/>
            <a:r>
              <a:rPr lang="en-GB" sz="2600" dirty="0">
                <a:latin typeface="20th Century Font" panose="00000400000000000000" pitchFamily="2" charset="0"/>
              </a:rPr>
              <a:t>Cornish and Clarke (2003)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72100"/>
            <a:ext cx="12191999" cy="4883272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650709"/>
              </p:ext>
            </p:extLst>
          </p:nvPr>
        </p:nvGraphicFramePr>
        <p:xfrm>
          <a:off x="1402702" y="125629"/>
          <a:ext cx="9386596" cy="6529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angle 6"/>
          <p:cNvSpPr/>
          <p:nvPr/>
        </p:nvSpPr>
        <p:spPr>
          <a:xfrm>
            <a:off x="7053396" y="651696"/>
            <a:ext cx="3773939" cy="1200329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Harden Targets</a:t>
            </a:r>
          </a:p>
          <a:p>
            <a:r>
              <a:rPr lang="en-GB" dirty="0">
                <a:solidFill>
                  <a:schemeClr val="bg1"/>
                </a:solidFill>
              </a:rPr>
              <a:t>Physical barriers to obstruct offender access to a potential target:</a:t>
            </a:r>
          </a:p>
          <a:p>
            <a:r>
              <a:rPr lang="en-GB" dirty="0">
                <a:solidFill>
                  <a:schemeClr val="bg1"/>
                </a:solidFill>
              </a:rPr>
              <a:t>E.g. Locks, Anti-robbery screens</a:t>
            </a:r>
          </a:p>
        </p:txBody>
      </p:sp>
      <p:sp>
        <p:nvSpPr>
          <p:cNvPr id="9" name="Rectangle 8"/>
          <p:cNvSpPr/>
          <p:nvPr/>
        </p:nvSpPr>
        <p:spPr>
          <a:xfrm>
            <a:off x="9228666" y="2849335"/>
            <a:ext cx="2721410" cy="1477328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Control Access</a:t>
            </a:r>
          </a:p>
          <a:p>
            <a:r>
              <a:rPr lang="en-US" dirty="0">
                <a:solidFill>
                  <a:schemeClr val="bg1"/>
                </a:solidFill>
              </a:rPr>
              <a:t>Barriers to access to  vulnerable areas:</a:t>
            </a:r>
          </a:p>
          <a:p>
            <a:r>
              <a:rPr lang="en-GB" dirty="0">
                <a:solidFill>
                  <a:schemeClr val="bg1"/>
                </a:solidFill>
              </a:rPr>
              <a:t>E.g. Entry phones, Electronic keys, </a:t>
            </a:r>
            <a:r>
              <a:rPr lang="en-GB" dirty="0" err="1">
                <a:solidFill>
                  <a:schemeClr val="bg1"/>
                </a:solidFill>
              </a:rPr>
              <a:t>Alleygates</a:t>
            </a:r>
            <a:r>
              <a:rPr lang="en-GB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83669" y="4890939"/>
            <a:ext cx="2806980" cy="923330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Screen Exits</a:t>
            </a:r>
          </a:p>
          <a:p>
            <a:r>
              <a:rPr lang="en-GB" dirty="0">
                <a:solidFill>
                  <a:schemeClr val="bg1"/>
                </a:solidFill>
              </a:rPr>
              <a:t>E.g. Electronic tags / devices in shops to prevent theft.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057" y="4152275"/>
            <a:ext cx="3482275" cy="1200329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Deflect Offenders</a:t>
            </a:r>
          </a:p>
          <a:p>
            <a:r>
              <a:rPr lang="en-GB" dirty="0">
                <a:solidFill>
                  <a:schemeClr val="bg1"/>
                </a:solidFill>
              </a:rPr>
              <a:t>Provide alternatives for activities:</a:t>
            </a:r>
          </a:p>
          <a:p>
            <a:r>
              <a:rPr lang="en-GB" dirty="0">
                <a:solidFill>
                  <a:schemeClr val="bg1"/>
                </a:solidFill>
              </a:rPr>
              <a:t>E.g.  Youth meeting areas, litter bins, streaming music services.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682" y="1039380"/>
            <a:ext cx="2797610" cy="2031325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Control Tools</a:t>
            </a:r>
          </a:p>
          <a:p>
            <a:r>
              <a:rPr lang="en-GB" dirty="0">
                <a:solidFill>
                  <a:schemeClr val="bg1"/>
                </a:solidFill>
              </a:rPr>
              <a:t>Universal measures to control tools and weapons used in crime:</a:t>
            </a:r>
          </a:p>
          <a:p>
            <a:r>
              <a:rPr lang="en-GB" dirty="0">
                <a:solidFill>
                  <a:schemeClr val="bg1"/>
                </a:solidFill>
              </a:rPr>
              <a:t>E.g. Access to guns and knives, electronic disabling of phones, cars, etc.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41156" y="286868"/>
            <a:ext cx="1347725" cy="1370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14821" y="2055043"/>
            <a:ext cx="1491952" cy="13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84175" y="4813664"/>
            <a:ext cx="1979629" cy="1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18622" y="4807670"/>
            <a:ext cx="1742377" cy="1847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24347" y="1857080"/>
            <a:ext cx="1828800" cy="190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hlinkClick r:id="rId9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4116826037"/>
              </p:ext>
            </p:extLst>
          </p:nvPr>
        </p:nvGraphicFramePr>
        <p:xfrm>
          <a:off x="4830935" y="2648523"/>
          <a:ext cx="2568165" cy="1735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7737" y="6013993"/>
            <a:ext cx="3757586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Increase Effort</a:t>
            </a:r>
          </a:p>
        </p:txBody>
      </p:sp>
      <p:pic>
        <p:nvPicPr>
          <p:cNvPr id="20" name="Picture 19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130" y="5855372"/>
            <a:ext cx="914400" cy="914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4470" y="153889"/>
            <a:ext cx="5029198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Situational Crime Prevention</a:t>
            </a:r>
          </a:p>
        </p:txBody>
      </p:sp>
    </p:spTree>
    <p:extLst>
      <p:ext uri="{BB962C8B-B14F-4D97-AF65-F5344CB8AC3E}">
        <p14:creationId xmlns:p14="http://schemas.microsoft.com/office/powerpoint/2010/main" val="158880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095128" y="0"/>
            <a:ext cx="4096869" cy="8925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20th Century Font" panose="00000400000000000000" pitchFamily="2" charset="0"/>
              </a:rPr>
              <a:t>Strategies and Techniques</a:t>
            </a:r>
          </a:p>
          <a:p>
            <a:pPr algn="ctr"/>
            <a:r>
              <a:rPr lang="en-GB" sz="2600" dirty="0">
                <a:latin typeface="20th Century Font" panose="00000400000000000000" pitchFamily="2" charset="0"/>
              </a:rPr>
              <a:t>Cornish and Clarke (2003)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100"/>
            <a:ext cx="12191997" cy="4883272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63224252"/>
              </p:ext>
            </p:extLst>
          </p:nvPr>
        </p:nvGraphicFramePr>
        <p:xfrm>
          <a:off x="1402702" y="125629"/>
          <a:ext cx="9386596" cy="6529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6827316" y="779744"/>
            <a:ext cx="4802698" cy="1477328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Extend Guardianship</a:t>
            </a:r>
          </a:p>
          <a:p>
            <a:r>
              <a:rPr lang="en-GB" dirty="0">
                <a:solidFill>
                  <a:schemeClr val="bg1"/>
                </a:solidFill>
              </a:rPr>
              <a:t>Extending the number of “eyes on the street” to enhance safety:</a:t>
            </a:r>
          </a:p>
          <a:p>
            <a:r>
              <a:rPr lang="en-GB" dirty="0">
                <a:solidFill>
                  <a:schemeClr val="bg1"/>
                </a:solidFill>
              </a:rPr>
              <a:t>E.g. Reporting suspicious incidents, Neighbourhood Watch, “Cell-phone surveillance”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28665" y="2849335"/>
            <a:ext cx="2876477" cy="1754326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Assist Natural Surveillance</a:t>
            </a:r>
          </a:p>
          <a:p>
            <a:r>
              <a:rPr lang="en-GB" dirty="0">
                <a:solidFill>
                  <a:schemeClr val="bg1"/>
                </a:solidFill>
              </a:rPr>
              <a:t>Making it easier for people to </a:t>
            </a:r>
            <a:r>
              <a:rPr lang="en-GB" dirty="0" err="1">
                <a:solidFill>
                  <a:schemeClr val="bg1"/>
                </a:solidFill>
              </a:rPr>
              <a:t>surveil</a:t>
            </a:r>
            <a:r>
              <a:rPr lang="en-GB" dirty="0">
                <a:solidFill>
                  <a:schemeClr val="bg1"/>
                </a:solidFill>
              </a:rPr>
              <a:t> areas as they go about their normal business.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E.g. Improved street lighting, Defensible space,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057" y="4152275"/>
            <a:ext cx="3630331" cy="1477328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Utilise Site Managers</a:t>
            </a:r>
          </a:p>
          <a:p>
            <a:r>
              <a:rPr lang="en-GB" dirty="0">
                <a:solidFill>
                  <a:schemeClr val="bg1"/>
                </a:solidFill>
              </a:rPr>
              <a:t>People conduct soft surveillance in the course of their work.</a:t>
            </a:r>
          </a:p>
          <a:p>
            <a:r>
              <a:rPr lang="en-GB" dirty="0">
                <a:solidFill>
                  <a:schemeClr val="bg1"/>
                </a:solidFill>
              </a:rPr>
              <a:t>E.g. Attendants, maintenance workers, porters. Reward vigilance.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681" y="1039380"/>
            <a:ext cx="3507475" cy="1477328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Strengthen Formal Surveillance</a:t>
            </a:r>
          </a:p>
          <a:p>
            <a:r>
              <a:rPr lang="en-GB" dirty="0">
                <a:solidFill>
                  <a:schemeClr val="bg1"/>
                </a:solidFill>
              </a:rPr>
              <a:t>Deterring unwanted activities through clearly-visible surveillance:</a:t>
            </a:r>
          </a:p>
          <a:p>
            <a:r>
              <a:rPr lang="en-GB" dirty="0">
                <a:solidFill>
                  <a:schemeClr val="bg1"/>
                </a:solidFill>
              </a:rPr>
              <a:t>E.g. Uniformed security  guards, CCTV, alarms.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44353" y="216742"/>
            <a:ext cx="1689997" cy="1370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63332" y="4846855"/>
            <a:ext cx="1979629" cy="1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60675" y="4715136"/>
            <a:ext cx="1742377" cy="1847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18547" y="1881927"/>
            <a:ext cx="1726207" cy="190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7737" y="6013993"/>
            <a:ext cx="3757586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latin typeface="20th Century Font" panose="00000400000000000000" pitchFamily="2" charset="0"/>
              </a:rPr>
              <a:t>Increase Risk</a:t>
            </a:r>
            <a:endParaRPr lang="en-GB" sz="3200" dirty="0">
              <a:latin typeface="20th Century Font" panose="00000400000000000000" pitchFamily="2" charset="0"/>
            </a:endParaRPr>
          </a:p>
        </p:txBody>
      </p:sp>
      <p:graphicFrame>
        <p:nvGraphicFramePr>
          <p:cNvPr id="20" name="Diagram 19">
            <a:hlinkClick r:id="rId8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2056303544"/>
              </p:ext>
            </p:extLst>
          </p:nvPr>
        </p:nvGraphicFramePr>
        <p:xfrm>
          <a:off x="4830935" y="2648523"/>
          <a:ext cx="2568165" cy="1735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1" name="Picture 20">
            <a:hlinkClick r:id="rId14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130" y="5855372"/>
            <a:ext cx="914400" cy="914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70" y="153889"/>
            <a:ext cx="5029198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Situational Crime Prevention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83668" y="4890939"/>
            <a:ext cx="3373861" cy="1477328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Reduce Anonymity</a:t>
            </a:r>
            <a:endParaRPr lang="en-GB" dirty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Develop ways to increase people’s familiarity with each another. </a:t>
            </a:r>
          </a:p>
          <a:p>
            <a:r>
              <a:rPr lang="en-GB" dirty="0">
                <a:solidFill>
                  <a:schemeClr val="bg1"/>
                </a:solidFill>
              </a:rPr>
              <a:t>E.g. Identity cards in taxis, school uniforms.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10284" y="1999693"/>
            <a:ext cx="1491952" cy="13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777155" y="2052738"/>
            <a:ext cx="1697225" cy="1374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4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095128" y="0"/>
            <a:ext cx="4096869" cy="8925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20th Century Font" panose="00000400000000000000" pitchFamily="2" charset="0"/>
              </a:rPr>
              <a:t>Strategies and Techniques</a:t>
            </a:r>
          </a:p>
          <a:p>
            <a:pPr algn="ctr"/>
            <a:r>
              <a:rPr lang="en-GB" sz="2600" dirty="0">
                <a:latin typeface="20th Century Font" panose="00000400000000000000" pitchFamily="2" charset="0"/>
              </a:rPr>
              <a:t>Cornish and Clarke (2003)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72100"/>
            <a:ext cx="12191996" cy="4883272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51000952"/>
              </p:ext>
            </p:extLst>
          </p:nvPr>
        </p:nvGraphicFramePr>
        <p:xfrm>
          <a:off x="1402702" y="125629"/>
          <a:ext cx="9386596" cy="6529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7053395" y="651696"/>
            <a:ext cx="5057547" cy="1477328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Conceal Targets </a:t>
            </a:r>
          </a:p>
          <a:p>
            <a:r>
              <a:rPr lang="en-GB" dirty="0">
                <a:solidFill>
                  <a:schemeClr val="bg1"/>
                </a:solidFill>
              </a:rPr>
              <a:t>Reduce chances of victimisation by keeping potential targets out of plain view:</a:t>
            </a:r>
          </a:p>
          <a:p>
            <a:r>
              <a:rPr lang="en-GB" dirty="0">
                <a:solidFill>
                  <a:schemeClr val="bg1"/>
                </a:solidFill>
              </a:rPr>
              <a:t>E.g. Unmarked bullion trucks, hiding jewellery, phones, etc. while walking alone, off-street parking.</a:t>
            </a:r>
          </a:p>
        </p:txBody>
      </p:sp>
      <p:sp>
        <p:nvSpPr>
          <p:cNvPr id="9" name="Rectangle 8"/>
          <p:cNvSpPr/>
          <p:nvPr/>
        </p:nvSpPr>
        <p:spPr>
          <a:xfrm>
            <a:off x="9215989" y="2485368"/>
            <a:ext cx="2882276" cy="2308324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Remove Targets</a:t>
            </a:r>
          </a:p>
          <a:p>
            <a:r>
              <a:rPr lang="en-GB" dirty="0">
                <a:solidFill>
                  <a:schemeClr val="bg1"/>
                </a:solidFill>
              </a:rPr>
              <a:t>Reduce chances of victimisation by securing potential targets:</a:t>
            </a:r>
          </a:p>
          <a:p>
            <a:r>
              <a:rPr lang="en-GB" dirty="0">
                <a:solidFill>
                  <a:schemeClr val="bg1"/>
                </a:solidFill>
              </a:rPr>
              <a:t>E.g. Women’s refuges, not carrying cash in public, securing valuable property overnight.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928" y="758169"/>
            <a:ext cx="3530777" cy="1754326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Deny Benefits</a:t>
            </a:r>
          </a:p>
          <a:p>
            <a:r>
              <a:rPr lang="en-GB" dirty="0">
                <a:solidFill>
                  <a:schemeClr val="bg1"/>
                </a:solidFill>
              </a:rPr>
              <a:t>Deterring offenders by denying them the benefits of crime:</a:t>
            </a:r>
          </a:p>
          <a:p>
            <a:r>
              <a:rPr lang="en-GB" dirty="0">
                <a:solidFill>
                  <a:schemeClr val="bg1"/>
                </a:solidFill>
              </a:rPr>
              <a:t>E.g. PIN numbers on debit cards, photos on credit cards, rapid graffiti removal, clothing ink tags.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1968" y="269822"/>
            <a:ext cx="1347725" cy="1370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93144" y="2122035"/>
            <a:ext cx="1491952" cy="13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69735" y="4854782"/>
            <a:ext cx="1979629" cy="1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32036" y="4783972"/>
            <a:ext cx="1742377" cy="1847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5902" y="1868768"/>
            <a:ext cx="1828800" cy="190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7737" y="6013993"/>
            <a:ext cx="3757586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Reduce Reward</a:t>
            </a:r>
          </a:p>
        </p:txBody>
      </p:sp>
      <p:graphicFrame>
        <p:nvGraphicFramePr>
          <p:cNvPr id="20" name="Diagram 19">
            <a:hlinkClick r:id="rId8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2056303544"/>
              </p:ext>
            </p:extLst>
          </p:nvPr>
        </p:nvGraphicFramePr>
        <p:xfrm>
          <a:off x="4830935" y="2648523"/>
          <a:ext cx="2568165" cy="1735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1" name="Picture 20">
            <a:hlinkClick r:id="rId14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130" y="5855372"/>
            <a:ext cx="914400" cy="914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70" y="153889"/>
            <a:ext cx="5029198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Situational Crime Prevention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83668" y="4890939"/>
            <a:ext cx="3345649" cy="1477328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Identify Property</a:t>
            </a:r>
          </a:p>
          <a:p>
            <a:r>
              <a:rPr lang="en-GB" dirty="0">
                <a:solidFill>
                  <a:schemeClr val="bg1"/>
                </a:solidFill>
              </a:rPr>
              <a:t>Using indelible ownership marks on property to prevent reselling:</a:t>
            </a:r>
          </a:p>
          <a:p>
            <a:r>
              <a:rPr lang="en-GB" dirty="0">
                <a:solidFill>
                  <a:schemeClr val="bg1"/>
                </a:solidFill>
              </a:rPr>
              <a:t>E.g. Ultra-violet marking of computers etc.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5988" y="3906809"/>
            <a:ext cx="3482275" cy="1754326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Disrupt Markets</a:t>
            </a:r>
          </a:p>
          <a:p>
            <a:r>
              <a:rPr lang="en-GB" dirty="0">
                <a:solidFill>
                  <a:schemeClr val="bg1"/>
                </a:solidFill>
              </a:rPr>
              <a:t>Reduce market for stolen goods to discourage burglary and theft:</a:t>
            </a:r>
          </a:p>
          <a:p>
            <a:r>
              <a:rPr lang="en-GB" dirty="0">
                <a:solidFill>
                  <a:schemeClr val="bg1"/>
                </a:solidFill>
              </a:rPr>
              <a:t>E.g. Licensing street vendors, monitoring pawn shops, identity cards for door-to-door salespeople.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2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2" grpId="0" animBg="1"/>
      <p:bldP spid="12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095128" y="0"/>
            <a:ext cx="4096869" cy="8925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20th Century Font" panose="00000400000000000000" pitchFamily="2" charset="0"/>
              </a:rPr>
              <a:t>Strategies and Techniques</a:t>
            </a:r>
          </a:p>
          <a:p>
            <a:pPr algn="ctr"/>
            <a:r>
              <a:rPr lang="en-GB" sz="2600" dirty="0">
                <a:latin typeface="20th Century Font" panose="00000400000000000000" pitchFamily="2" charset="0"/>
              </a:rPr>
              <a:t>Cornish and Clarke (2003)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972100"/>
            <a:ext cx="12191994" cy="4883272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38692510"/>
              </p:ext>
            </p:extLst>
          </p:nvPr>
        </p:nvGraphicFramePr>
        <p:xfrm>
          <a:off x="1402702" y="125629"/>
          <a:ext cx="9386596" cy="6529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6997775" y="630639"/>
            <a:ext cx="4461782" cy="1477328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Reduce Frustration and Stress</a:t>
            </a:r>
          </a:p>
          <a:p>
            <a:r>
              <a:rPr lang="en-GB" dirty="0">
                <a:solidFill>
                  <a:schemeClr val="bg1"/>
                </a:solidFill>
              </a:rPr>
              <a:t>Measures to calm / change people’s mood:</a:t>
            </a:r>
          </a:p>
          <a:p>
            <a:r>
              <a:rPr lang="en-GB" dirty="0">
                <a:solidFill>
                  <a:schemeClr val="bg1"/>
                </a:solidFill>
              </a:rPr>
              <a:t>E.g. Improved street  / workplace lighting, online services to reduce queues,  public seating, polite assistants.</a:t>
            </a:r>
          </a:p>
        </p:txBody>
      </p:sp>
      <p:sp>
        <p:nvSpPr>
          <p:cNvPr id="9" name="Rectangle 8"/>
          <p:cNvSpPr/>
          <p:nvPr/>
        </p:nvSpPr>
        <p:spPr>
          <a:xfrm>
            <a:off x="9220904" y="2473034"/>
            <a:ext cx="2882277" cy="2308324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Avoid Disputes</a:t>
            </a:r>
          </a:p>
          <a:p>
            <a:r>
              <a:rPr lang="en-GB" dirty="0">
                <a:solidFill>
                  <a:schemeClr val="bg1"/>
                </a:solidFill>
              </a:rPr>
              <a:t>Measures designed to prevent disputes arising:</a:t>
            </a:r>
          </a:p>
          <a:p>
            <a:r>
              <a:rPr lang="en-GB" dirty="0">
                <a:solidFill>
                  <a:schemeClr val="bg1"/>
                </a:solidFill>
              </a:rPr>
              <a:t>E.g. Fixed cab fares, traffic reduction measures, separating rival fans in stadia, reduced crowding in pubs.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1704" y="3780484"/>
            <a:ext cx="3785871" cy="1754326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Neutralise Peer Pressure</a:t>
            </a:r>
          </a:p>
          <a:p>
            <a:r>
              <a:rPr lang="en-GB" dirty="0">
                <a:solidFill>
                  <a:schemeClr val="bg1"/>
                </a:solidFill>
              </a:rPr>
              <a:t>Measures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to reduce negative or promote positive influence of peers: </a:t>
            </a:r>
          </a:p>
          <a:p>
            <a:r>
              <a:rPr lang="en-GB" dirty="0">
                <a:solidFill>
                  <a:schemeClr val="bg1"/>
                </a:solidFill>
              </a:rPr>
              <a:t>E.g. Zero-tolerance of school bullying, anti-drug campaigns, “friends don’t let friends drink-and-drive”.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682" y="1039380"/>
            <a:ext cx="2501866" cy="2308324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Discourage Imitation</a:t>
            </a:r>
          </a:p>
          <a:p>
            <a:r>
              <a:rPr lang="en-GB" dirty="0">
                <a:solidFill>
                  <a:schemeClr val="bg1"/>
                </a:solidFill>
              </a:rPr>
              <a:t>Measures to prevent “copy-cat” offending:</a:t>
            </a:r>
          </a:p>
          <a:p>
            <a:r>
              <a:rPr lang="en-GB" dirty="0">
                <a:solidFill>
                  <a:schemeClr val="bg1"/>
                </a:solidFill>
              </a:rPr>
              <a:t>E.g. Rapid repair of vandalised property (“Broken Windows”), parental controls on TV programming.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83942" y="273226"/>
            <a:ext cx="1347725" cy="1370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93144" y="2066136"/>
            <a:ext cx="1491952" cy="13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94152" y="4873798"/>
            <a:ext cx="1979629" cy="1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94042" y="4753280"/>
            <a:ext cx="1742377" cy="1847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4547" y="1917143"/>
            <a:ext cx="1828800" cy="190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7737" y="6013993"/>
            <a:ext cx="3757586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Reduce Stimulus</a:t>
            </a:r>
          </a:p>
        </p:txBody>
      </p:sp>
      <p:graphicFrame>
        <p:nvGraphicFramePr>
          <p:cNvPr id="20" name="Diagram 19">
            <a:hlinkClick r:id="rId8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2056303544"/>
              </p:ext>
            </p:extLst>
          </p:nvPr>
        </p:nvGraphicFramePr>
        <p:xfrm>
          <a:off x="4830935" y="2648523"/>
          <a:ext cx="2568165" cy="1735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1" name="Picture 20">
            <a:hlinkClick r:id="rId14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130" y="5855372"/>
            <a:ext cx="914400" cy="914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70" y="153889"/>
            <a:ext cx="5029198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Situational Crime Prevention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83668" y="4890939"/>
            <a:ext cx="2891741" cy="1754326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Reduce Emotional Arousal</a:t>
            </a:r>
          </a:p>
          <a:p>
            <a:r>
              <a:rPr lang="en-GB" dirty="0">
                <a:solidFill>
                  <a:schemeClr val="bg1"/>
                </a:solidFill>
              </a:rPr>
              <a:t>Measures to eliminate emotional responses:</a:t>
            </a:r>
          </a:p>
          <a:p>
            <a:r>
              <a:rPr lang="en-GB" dirty="0">
                <a:solidFill>
                  <a:schemeClr val="bg1"/>
                </a:solidFill>
              </a:rPr>
              <a:t>E.g. Banning hate speech,  convicted paedophiles not housed near schools.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1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095128" y="0"/>
            <a:ext cx="4096869" cy="8925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20th Century Font" panose="00000400000000000000" pitchFamily="2" charset="0"/>
              </a:rPr>
              <a:t>Strategies and Techniques</a:t>
            </a:r>
          </a:p>
          <a:p>
            <a:pPr algn="ctr"/>
            <a:r>
              <a:rPr lang="en-GB" sz="2600" dirty="0">
                <a:latin typeface="20th Century Font" panose="00000400000000000000" pitchFamily="2" charset="0"/>
              </a:rPr>
              <a:t>Cornish and Clarke (2003)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100"/>
            <a:ext cx="12191999" cy="4883272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71027846"/>
              </p:ext>
            </p:extLst>
          </p:nvPr>
        </p:nvGraphicFramePr>
        <p:xfrm>
          <a:off x="1402702" y="125629"/>
          <a:ext cx="9386596" cy="6529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7053396" y="651696"/>
            <a:ext cx="5110867" cy="1200329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Set Rules</a:t>
            </a:r>
          </a:p>
          <a:p>
            <a:r>
              <a:rPr lang="en-GB" dirty="0">
                <a:solidFill>
                  <a:schemeClr val="bg1"/>
                </a:solidFill>
              </a:rPr>
              <a:t>Clear and concise rules to encourage compliance:</a:t>
            </a:r>
          </a:p>
          <a:p>
            <a:r>
              <a:rPr lang="en-GB" dirty="0">
                <a:solidFill>
                  <a:schemeClr val="bg1"/>
                </a:solidFill>
              </a:rPr>
              <a:t>E.g. Signed student agreements, codes of conduct for schools, organisations, etc.</a:t>
            </a:r>
          </a:p>
        </p:txBody>
      </p:sp>
      <p:sp>
        <p:nvSpPr>
          <p:cNvPr id="9" name="Rectangle 8"/>
          <p:cNvSpPr/>
          <p:nvPr/>
        </p:nvSpPr>
        <p:spPr>
          <a:xfrm>
            <a:off x="9307908" y="2326168"/>
            <a:ext cx="2721410" cy="1477328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Promote Rules</a:t>
            </a:r>
          </a:p>
          <a:p>
            <a:r>
              <a:rPr lang="en-GB" dirty="0">
                <a:solidFill>
                  <a:schemeClr val="bg1"/>
                </a:solidFill>
              </a:rPr>
              <a:t>Make people aware of behavioural rules:</a:t>
            </a:r>
          </a:p>
          <a:p>
            <a:r>
              <a:rPr lang="en-GB" dirty="0">
                <a:solidFill>
                  <a:schemeClr val="bg1"/>
                </a:solidFill>
              </a:rPr>
              <a:t>E.g. Signs (“No parking”, “No smoking”).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057" y="4152275"/>
            <a:ext cx="3704266" cy="1200329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Assist Compliance</a:t>
            </a:r>
          </a:p>
          <a:p>
            <a:r>
              <a:rPr lang="en-GB" dirty="0">
                <a:solidFill>
                  <a:schemeClr val="bg1"/>
                </a:solidFill>
              </a:rPr>
              <a:t>Measures that help people conform:</a:t>
            </a:r>
          </a:p>
          <a:p>
            <a:r>
              <a:rPr lang="en-GB" dirty="0">
                <a:solidFill>
                  <a:schemeClr val="bg1"/>
                </a:solidFill>
              </a:rPr>
              <a:t>E.g. Non-alcoholic drinks, litter bins, public lavatories.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681" y="1039380"/>
            <a:ext cx="2759445" cy="2862322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Control Drug Abuse</a:t>
            </a:r>
          </a:p>
          <a:p>
            <a:r>
              <a:rPr lang="en-GB" dirty="0">
                <a:solidFill>
                  <a:schemeClr val="bg1"/>
                </a:solidFill>
              </a:rPr>
              <a:t>Develop ways to control effects of drug and alcohol abuse:</a:t>
            </a:r>
          </a:p>
          <a:p>
            <a:r>
              <a:rPr lang="en-GB" dirty="0">
                <a:solidFill>
                  <a:schemeClr val="bg1"/>
                </a:solidFill>
              </a:rPr>
              <a:t>E.g. Legalising / licensing marijuana, free breathalyser tests in pubs, designated driver schemes, improved training for bartenders.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85433" y="194583"/>
            <a:ext cx="1840228" cy="1370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920727" y="2034435"/>
            <a:ext cx="1491952" cy="13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24934" y="4890939"/>
            <a:ext cx="1979629" cy="1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74088" y="4619303"/>
            <a:ext cx="1742377" cy="1847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84514" y="1849669"/>
            <a:ext cx="1828800" cy="190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7737" y="6013993"/>
            <a:ext cx="3757586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Remove Excuses</a:t>
            </a:r>
          </a:p>
        </p:txBody>
      </p:sp>
      <p:graphicFrame>
        <p:nvGraphicFramePr>
          <p:cNvPr id="20" name="Diagram 19">
            <a:hlinkClick r:id="rId8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2056303544"/>
              </p:ext>
            </p:extLst>
          </p:nvPr>
        </p:nvGraphicFramePr>
        <p:xfrm>
          <a:off x="4830935" y="2648523"/>
          <a:ext cx="2568165" cy="1735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1" name="Picture 20">
            <a:hlinkClick r:id="rId14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130" y="5855372"/>
            <a:ext cx="914400" cy="914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70" y="153889"/>
            <a:ext cx="5029198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Situational Crime Prevention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58141" y="4331771"/>
            <a:ext cx="3498760" cy="2031325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Alert People’s Conscience</a:t>
            </a:r>
          </a:p>
          <a:p>
            <a:r>
              <a:rPr lang="en-GB" dirty="0">
                <a:solidFill>
                  <a:schemeClr val="bg1"/>
                </a:solidFill>
              </a:rPr>
              <a:t>Use people’s moral values to influence their behaviour:</a:t>
            </a:r>
          </a:p>
          <a:p>
            <a:r>
              <a:rPr lang="en-GB" dirty="0">
                <a:solidFill>
                  <a:schemeClr val="bg1"/>
                </a:solidFill>
              </a:rPr>
              <a:t>E.g. Warning signs for speeding, “Piracy is a crime” warnings on CDs and DVDs, “Please do not litter” appeals in public places.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9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27D11CD-BC10-45F7-9FD7-1ABAE52F2C38}">
  <we:reference id="wa104178141" version="3.0.11.7" store="en-US" storeType="OMEX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1003</Words>
  <Application>Microsoft Office PowerPoint</Application>
  <PresentationFormat>Widescreen</PresentationFormat>
  <Paragraphs>173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20th Century Font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livesey</dc:creator>
  <cp:lastModifiedBy>chris livesey</cp:lastModifiedBy>
  <cp:revision>200</cp:revision>
  <dcterms:created xsi:type="dcterms:W3CDTF">2017-03-12T16:40:15Z</dcterms:created>
  <dcterms:modified xsi:type="dcterms:W3CDTF">2017-06-02T13:36:11Z</dcterms:modified>
</cp:coreProperties>
</file>