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BB518-CE56-40FF-9584-BCD29C41A863}" type="datetimeFigureOut">
              <a:rPr lang="en-US" smtClean="0"/>
              <a:pPr/>
              <a:t>4/7/2016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08BEB-512C-43EB-8FD1-73A498F5B7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.uk/imgres?imgurl=http://www.soc.ucla.edu/Pictures/Katz.jpg&amp;imgrefurl=http://www.soc.ucla.edu/people/faculty?lid=48&amp;usg=__B4zqznqk7Sw53Qfo4oLu_lG48_w=&amp;h=484&amp;w=382&amp;sz=24&amp;hl=en&amp;start=2&amp;tbnid=IkKLzJECcyhKpM:&amp;tbnh=129&amp;tbnw=102&amp;prev=/images?q=jack+katz&amp;hl=en&amp;sa=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307183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erlin Sans FB" pitchFamily="34" charset="0"/>
              </a:rPr>
              <a:t>White Collar Crime</a:t>
            </a:r>
          </a:p>
        </p:txBody>
      </p:sp>
      <p:sp>
        <p:nvSpPr>
          <p:cNvPr id="5" name="Folded Corner 4"/>
          <p:cNvSpPr/>
          <p:nvPr/>
        </p:nvSpPr>
        <p:spPr>
          <a:xfrm rot="353631">
            <a:off x="314418" y="1115671"/>
            <a:ext cx="2357454" cy="2071702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Berlin Sans FB" pitchFamily="34" charset="0"/>
              </a:rPr>
              <a:t>Newburn</a:t>
            </a:r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 (2007):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 The study of crime focuses on crimes of the powerless rather than the powerful</a:t>
            </a:r>
          </a:p>
        </p:txBody>
      </p:sp>
      <p:sp>
        <p:nvSpPr>
          <p:cNvPr id="6" name="Folded Corner 5"/>
          <p:cNvSpPr/>
          <p:nvPr/>
        </p:nvSpPr>
        <p:spPr>
          <a:xfrm rot="20782676">
            <a:off x="2782539" y="962828"/>
            <a:ext cx="2357454" cy="2071702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en-GB" dirty="0" err="1">
                <a:solidFill>
                  <a:schemeClr val="tx1"/>
                </a:solidFill>
                <a:latin typeface="Berlin Sans FB" pitchFamily="34" charset="0"/>
              </a:rPr>
              <a:t>Timner</a:t>
            </a:r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 &amp; </a:t>
            </a:r>
            <a:r>
              <a:rPr lang="en-GB" dirty="0" err="1">
                <a:solidFill>
                  <a:schemeClr val="tx1"/>
                </a:solidFill>
                <a:latin typeface="Berlin Sans FB" pitchFamily="34" charset="0"/>
              </a:rPr>
              <a:t>Eitzen</a:t>
            </a:r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 (1989):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Focus is always on crimes on the ‘streets’, not crimes on the ‘suites’.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57158" y="3571876"/>
            <a:ext cx="4143404" cy="2796798"/>
            <a:chOff x="357158" y="3571876"/>
            <a:chExt cx="4143404" cy="2796798"/>
          </a:xfrm>
        </p:grpSpPr>
        <p:pic>
          <p:nvPicPr>
            <p:cNvPr id="11266" name="Picture 2" descr="http://www2.asanet.org/governance/sutherlan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350222">
              <a:off x="357158" y="3571876"/>
              <a:ext cx="1928826" cy="27967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grpSp>
          <p:nvGrpSpPr>
            <p:cNvPr id="16" name="Group 15"/>
            <p:cNvGrpSpPr/>
            <p:nvPr/>
          </p:nvGrpSpPr>
          <p:grpSpPr>
            <a:xfrm>
              <a:off x="2071670" y="3571876"/>
              <a:ext cx="2428892" cy="2714644"/>
              <a:chOff x="2071670" y="3571876"/>
              <a:chExt cx="2428892" cy="2714644"/>
            </a:xfrm>
            <a:blipFill>
              <a:blip r:embed="rId3"/>
              <a:tile tx="0" ty="0" sx="100000" sy="100000" flip="none" algn="tl"/>
            </a:blipFill>
          </p:grpSpPr>
          <p:sp>
            <p:nvSpPr>
              <p:cNvPr id="11268" name="Document"/>
              <p:cNvSpPr>
                <a:spLocks noEditPoints="1" noChangeArrowheads="1"/>
              </p:cNvSpPr>
              <p:nvPr/>
            </p:nvSpPr>
            <p:spPr bwMode="auto">
              <a:xfrm rot="21320604">
                <a:off x="2071670" y="3571876"/>
                <a:ext cx="2428892" cy="2714644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dirty="0">
                    <a:latin typeface="Berlin Sans FB" pitchFamily="34" charset="0"/>
                  </a:rPr>
                  <a:t>Sutherland (1949) coined the term ‘White-Collar Crime’ when setting out to show that crime was not just a working-class phenomena.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71670" y="3786190"/>
                <a:ext cx="214314" cy="21431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etal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 rot="1306979">
            <a:off x="5305095" y="1033722"/>
            <a:ext cx="3034371" cy="4919893"/>
            <a:chOff x="2035336" y="2789719"/>
            <a:chExt cx="2449526" cy="2714644"/>
          </a:xfrm>
          <a:solidFill>
            <a:schemeClr val="bg1"/>
          </a:solidFill>
        </p:grpSpPr>
        <p:sp>
          <p:nvSpPr>
            <p:cNvPr id="18" name="Document"/>
            <p:cNvSpPr>
              <a:spLocks noEditPoints="1" noChangeArrowheads="1"/>
            </p:cNvSpPr>
            <p:nvPr/>
          </p:nvSpPr>
          <p:spPr bwMode="auto">
            <a:xfrm rot="21320604">
              <a:off x="2055970" y="2789719"/>
              <a:ext cx="2428892" cy="2714644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dirty="0">
                  <a:latin typeface="Berlin Sans FB" pitchFamily="34" charset="0"/>
                </a:rPr>
                <a:t>Definition:</a:t>
              </a:r>
            </a:p>
            <a:p>
              <a:pPr algn="ctr"/>
              <a:r>
                <a:rPr lang="en-GB" dirty="0">
                  <a:latin typeface="Berlin Sans FB" pitchFamily="34" charset="0"/>
                </a:rPr>
                <a:t>White-Collar Crime refers to offences committed by middle-class individuals who abuse their work positions within organisations for personal gain at the expense of the organisation and/or clients of the organisation</a:t>
              </a:r>
            </a:p>
            <a:p>
              <a:pPr algn="ctr"/>
              <a:r>
                <a:rPr lang="en-GB" i="1" dirty="0">
                  <a:latin typeface="Berlin Sans FB" pitchFamily="34" charset="0"/>
                </a:rPr>
                <a:t>(Browne 2009)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035336" y="2920341"/>
              <a:ext cx="172503" cy="11735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dsnell.zynet.co.uk/QS/images/dia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863" y="233853"/>
            <a:ext cx="4428192" cy="6338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9" name="Group 8"/>
          <p:cNvGrpSpPr/>
          <p:nvPr/>
        </p:nvGrpSpPr>
        <p:grpSpPr>
          <a:xfrm rot="562282">
            <a:off x="399146" y="440337"/>
            <a:ext cx="3789047" cy="2071702"/>
            <a:chOff x="211042" y="478000"/>
            <a:chExt cx="3789047" cy="2071702"/>
          </a:xfrm>
        </p:grpSpPr>
        <p:grpSp>
          <p:nvGrpSpPr>
            <p:cNvPr id="7" name="Group 6"/>
            <p:cNvGrpSpPr/>
            <p:nvPr/>
          </p:nvGrpSpPr>
          <p:grpSpPr>
            <a:xfrm>
              <a:off x="211042" y="478000"/>
              <a:ext cx="3789047" cy="2071702"/>
              <a:chOff x="211042" y="478000"/>
              <a:chExt cx="3789047" cy="2071702"/>
            </a:xfrm>
          </p:grpSpPr>
          <p:sp>
            <p:nvSpPr>
              <p:cNvPr id="4" name="Rounded Rectangle 3"/>
              <p:cNvSpPr/>
              <p:nvPr/>
            </p:nvSpPr>
            <p:spPr>
              <a:xfrm rot="20648243">
                <a:off x="211042" y="478000"/>
                <a:ext cx="3786214" cy="2071702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 rot="20631996">
                <a:off x="381752" y="1193370"/>
                <a:ext cx="3618337" cy="120400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dirty="0">
                  <a:solidFill>
                    <a:schemeClr val="tx1"/>
                  </a:solidFill>
                  <a:latin typeface="Berlin Sans FB" pitchFamily="34" charset="0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 rot="20653564">
              <a:off x="306850" y="593660"/>
              <a:ext cx="3099106" cy="58477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My Name Is…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29256" y="500043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empus Sans ITC" pitchFamily="82" charset="0"/>
              </a:rPr>
              <a:t>Fraud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57818" y="142873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empus Sans ITC" pitchFamily="82" charset="0"/>
              </a:rPr>
              <a:t>Fiddling Expenses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18" y="221455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empus Sans ITC" pitchFamily="82" charset="0"/>
              </a:rPr>
              <a:t>Embezzlemen</a:t>
            </a:r>
            <a:r>
              <a:rPr lang="en-GB" sz="3600" b="1" dirty="0">
                <a:latin typeface="Tempus Sans ITC" pitchFamily="82" charset="0"/>
              </a:rPr>
              <a:t>t</a:t>
            </a:r>
            <a:endParaRPr lang="en-GB" sz="2000" b="1" dirty="0">
              <a:latin typeface="Tempus Sans ITC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314324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empus Sans ITC" pitchFamily="82" charset="0"/>
              </a:rPr>
              <a:t>Forgery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86380" y="4071942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empus Sans ITC" pitchFamily="82" charset="0"/>
              </a:rPr>
              <a:t>Collusion </a:t>
            </a:r>
            <a:r>
              <a:rPr lang="en-GB" sz="2400" b="1" dirty="0">
                <a:latin typeface="Tempus Sans ITC" pitchFamily="82" charset="0"/>
              </a:rPr>
              <a:t>(Price fixing)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57818" y="4786322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empus Sans ITC" pitchFamily="82" charset="0"/>
              </a:rPr>
              <a:t>Insurance Scams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57818" y="564357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empus Sans ITC" pitchFamily="82" charset="0"/>
              </a:rPr>
              <a:t>Tax Evasion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85720" y="2857496"/>
            <a:ext cx="3643338" cy="3643338"/>
            <a:chOff x="323867" y="2895643"/>
            <a:chExt cx="3643338" cy="3643338"/>
          </a:xfrm>
        </p:grpSpPr>
        <p:pic>
          <p:nvPicPr>
            <p:cNvPr id="14340" name="Picture 4" descr="https://zone.artizans.com/images/previews/ARG211.30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386428">
              <a:off x="323867" y="2895643"/>
              <a:ext cx="3643338" cy="36433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27" name="Oval 26"/>
            <p:cNvSpPr/>
            <p:nvPr/>
          </p:nvSpPr>
          <p:spPr>
            <a:xfrm rot="1306979">
              <a:off x="355701" y="3070574"/>
              <a:ext cx="213689" cy="212686"/>
            </a:xfrm>
            <a:prstGeom prst="ellipse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Oval 28"/>
          <p:cNvSpPr/>
          <p:nvPr/>
        </p:nvSpPr>
        <p:spPr>
          <a:xfrm rot="1306979">
            <a:off x="3532264" y="2818115"/>
            <a:ext cx="213689" cy="21268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 rot="21223322">
            <a:off x="571472" y="1357298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erlin Sans FB" pitchFamily="34" charset="0"/>
              </a:rPr>
              <a:t>What might be classed as ‘White-Collar Crime?’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vig-fp.pearsoned.co.uk/bigcovers/05822989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3100" y="1743075"/>
            <a:ext cx="3390900" cy="5114925"/>
          </a:xfrm>
          <a:prstGeom prst="rect">
            <a:avLst/>
          </a:prstGeom>
          <a:noFill/>
        </p:spPr>
      </p:pic>
      <p:sp>
        <p:nvSpPr>
          <p:cNvPr id="5" name="Folded Corner 4"/>
          <p:cNvSpPr/>
          <p:nvPr/>
        </p:nvSpPr>
        <p:spPr>
          <a:xfrm rot="21333856">
            <a:off x="3026032" y="390714"/>
            <a:ext cx="2816378" cy="2620192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 In 2002, </a:t>
            </a:r>
            <a:r>
              <a:rPr lang="en-GB" dirty="0" err="1">
                <a:solidFill>
                  <a:schemeClr val="tx1"/>
                </a:solidFill>
                <a:latin typeface="Berlin Sans FB" pitchFamily="34" charset="0"/>
              </a:rPr>
              <a:t>Worldcom</a:t>
            </a:r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 (Telephone company in the USA) was forced to explain why $4 Billion was missing from it’s accounts.  Shares dropped from $64 to 20 cents &amp; investors lost millions.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071810"/>
            <a:ext cx="91440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As the definition of White Collar Crime is so vague it can be split into two main types:</a:t>
            </a:r>
          </a:p>
        </p:txBody>
      </p:sp>
      <p:grpSp>
        <p:nvGrpSpPr>
          <p:cNvPr id="13" name="Group 12"/>
          <p:cNvGrpSpPr/>
          <p:nvPr/>
        </p:nvGrpSpPr>
        <p:grpSpPr>
          <a:xfrm rot="1018811">
            <a:off x="1013004" y="3742275"/>
            <a:ext cx="3036888" cy="2970524"/>
            <a:chOff x="1697763" y="2833849"/>
            <a:chExt cx="2451558" cy="1478589"/>
          </a:xfrm>
          <a:solidFill>
            <a:schemeClr val="bg1"/>
          </a:solidFill>
        </p:grpSpPr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 rot="20293021">
              <a:off x="1720429" y="2833849"/>
              <a:ext cx="2428892" cy="147858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i="1" dirty="0">
                <a:latin typeface="Berlin Sans FB" pitchFamily="34" charset="0"/>
              </a:endParaRPr>
            </a:p>
            <a:p>
              <a:pPr algn="ctr"/>
              <a:r>
                <a:rPr lang="en-GB" b="1" i="1" dirty="0">
                  <a:latin typeface="Berlin Sans FB" pitchFamily="34" charset="0"/>
                </a:rPr>
                <a:t>Corporate Crime: </a:t>
              </a:r>
            </a:p>
            <a:p>
              <a:pPr algn="ctr"/>
              <a:r>
                <a:rPr lang="en-GB" i="1" dirty="0">
                  <a:latin typeface="Berlin Sans FB" pitchFamily="34" charset="0"/>
                </a:rPr>
                <a:t>Crime committed by companies against employees or the public.</a:t>
              </a:r>
            </a:p>
            <a:p>
              <a:pPr algn="ctr"/>
              <a:endParaRPr lang="en-GB" i="1" dirty="0">
                <a:latin typeface="Berlin Sans FB" pitchFamily="34" charset="0"/>
              </a:endParaRPr>
            </a:p>
            <a:p>
              <a:pPr algn="ctr"/>
              <a:r>
                <a:rPr lang="en-GB" i="1" dirty="0">
                  <a:latin typeface="Berlin Sans FB" pitchFamily="34" charset="0"/>
                </a:rPr>
                <a:t>(This is explored further in a separate PowerPoint) 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697763" y="3135901"/>
              <a:ext cx="178560" cy="10588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 rot="1593711">
            <a:off x="4484221" y="3784437"/>
            <a:ext cx="3242186" cy="2851663"/>
            <a:chOff x="1697765" y="2833849"/>
            <a:chExt cx="2451556" cy="1478589"/>
          </a:xfrm>
          <a:solidFill>
            <a:schemeClr val="bg1"/>
          </a:solidFill>
        </p:grpSpPr>
        <p:sp>
          <p:nvSpPr>
            <p:cNvPr id="17" name="Document"/>
            <p:cNvSpPr>
              <a:spLocks noEditPoints="1" noChangeArrowheads="1"/>
            </p:cNvSpPr>
            <p:nvPr/>
          </p:nvSpPr>
          <p:spPr bwMode="auto">
            <a:xfrm rot="20293021">
              <a:off x="1720429" y="2833849"/>
              <a:ext cx="2428892" cy="147858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i="1" dirty="0">
                <a:latin typeface="Berlin Sans FB" pitchFamily="34" charset="0"/>
              </a:endParaRPr>
            </a:p>
            <a:p>
              <a:pPr algn="ctr"/>
              <a:r>
                <a:rPr lang="en-GB" b="1" i="1" dirty="0">
                  <a:latin typeface="Berlin Sans FB" pitchFamily="34" charset="0"/>
                </a:rPr>
                <a:t>Occupational Crime: </a:t>
              </a:r>
            </a:p>
            <a:p>
              <a:pPr algn="ctr"/>
              <a:r>
                <a:rPr lang="en-GB" i="1" dirty="0">
                  <a:latin typeface="Berlin Sans FB" pitchFamily="34" charset="0"/>
                </a:rPr>
                <a:t>Crime committed against a company by an employee.</a:t>
              </a:r>
            </a:p>
            <a:p>
              <a:pPr algn="ctr"/>
              <a:endParaRPr lang="en-GB" i="1" dirty="0">
                <a:latin typeface="Berlin Sans FB" pitchFamily="34" charset="0"/>
              </a:endParaRPr>
            </a:p>
            <a:p>
              <a:pPr algn="ctr"/>
              <a:r>
                <a:rPr lang="en-GB" i="1" dirty="0">
                  <a:latin typeface="Berlin Sans FB" pitchFamily="34" charset="0"/>
                </a:rPr>
                <a:t>(This will be explored here)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697765" y="3152261"/>
              <a:ext cx="166236" cy="101495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Folded Corner 1"/>
          <p:cNvSpPr/>
          <p:nvPr/>
        </p:nvSpPr>
        <p:spPr>
          <a:xfrm rot="268684">
            <a:off x="5876130" y="109173"/>
            <a:ext cx="2890775" cy="2410323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en-GB" dirty="0" err="1">
                <a:solidFill>
                  <a:schemeClr val="tx1"/>
                </a:solidFill>
                <a:latin typeface="Berlin Sans FB" pitchFamily="34" charset="0"/>
              </a:rPr>
              <a:t>Croall</a:t>
            </a:r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 (2001): Often doctors will falsify prescriptions and patient records to claim more funding from the NHS. One GP made over £700,000 over 5 years doing this.</a:t>
            </a:r>
          </a:p>
        </p:txBody>
      </p:sp>
      <p:sp>
        <p:nvSpPr>
          <p:cNvPr id="3" name="Folded Corner 2"/>
          <p:cNvSpPr/>
          <p:nvPr/>
        </p:nvSpPr>
        <p:spPr>
          <a:xfrm rot="21017191">
            <a:off x="186005" y="220072"/>
            <a:ext cx="2816378" cy="2444189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In 2007, the millionaire Conrad Black (former owner of the </a:t>
            </a:r>
            <a:r>
              <a:rPr lang="en-GB" i="1" dirty="0">
                <a:solidFill>
                  <a:schemeClr val="tx1"/>
                </a:solidFill>
                <a:latin typeface="Berlin Sans FB" pitchFamily="34" charset="0"/>
              </a:rPr>
              <a:t>Daily Telegraph </a:t>
            </a:r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was jailed for 6 years after defrauding shareholders out of millions of dollars.</a:t>
            </a:r>
            <a:endParaRPr lang="en-GB" i="1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715148"/>
            <a:chOff x="285720" y="285728"/>
            <a:chExt cx="8376616" cy="635795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285728"/>
              <a:ext cx="8376616" cy="6357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1136447" y="571481"/>
              <a:ext cx="2094169" cy="7867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Berlin Sans FB" pitchFamily="34" charset="0"/>
                </a:rPr>
                <a:t>Occupational Crime: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8596" y="1428736"/>
            <a:ext cx="785818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Ditton (1977) &amp; Mars (1982) found that </a:t>
            </a:r>
            <a:r>
              <a:rPr lang="en-GB" sz="2000">
                <a:latin typeface="Berlin Sans FB" pitchFamily="34" charset="0"/>
              </a:rPr>
              <a:t>many employees </a:t>
            </a:r>
            <a:r>
              <a:rPr lang="en-GB" sz="2000" dirty="0">
                <a:latin typeface="Berlin Sans FB" pitchFamily="34" charset="0"/>
              </a:rPr>
              <a:t>(in a wide range of occupations), thought that it was a ‘perk’ of the job &amp; legitimate to steal from their workplaces.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96" y="2643182"/>
            <a:ext cx="785818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&gt; Why might stealing from the office be seen as ok but stealing from someone’s home not be?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596" y="3571876"/>
            <a:ext cx="78581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&gt; How might this be linked to labelling theory?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596" y="4143380"/>
            <a:ext cx="78581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&gt; How might Marxists view this type of crime?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8596" y="4786322"/>
            <a:ext cx="785818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&gt; What methodological issues might you encounter if you were to research the extent of occupational crime.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14282" y="214290"/>
            <a:ext cx="52149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erlin Sans FB" pitchFamily="34" charset="0"/>
              </a:rPr>
              <a:t>Official Statistics &amp; White-Collar Crime</a:t>
            </a:r>
          </a:p>
        </p:txBody>
      </p:sp>
      <p:sp>
        <p:nvSpPr>
          <p:cNvPr id="3" name="Folded Corner 2"/>
          <p:cNvSpPr/>
          <p:nvPr/>
        </p:nvSpPr>
        <p:spPr>
          <a:xfrm rot="353631">
            <a:off x="328789" y="992673"/>
            <a:ext cx="2760104" cy="2372323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Official statistics tell us that most crime is working-class crime. White-collar crime is under-represented within these statistics and are thus misleading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14282" y="3857628"/>
            <a:ext cx="2571768" cy="1844086"/>
            <a:chOff x="714348" y="3740661"/>
            <a:chExt cx="2571768" cy="1844086"/>
          </a:xfrm>
        </p:grpSpPr>
        <p:sp>
          <p:nvSpPr>
            <p:cNvPr id="5" name="Document"/>
            <p:cNvSpPr>
              <a:spLocks noEditPoints="1" noChangeArrowheads="1"/>
            </p:cNvSpPr>
            <p:nvPr/>
          </p:nvSpPr>
          <p:spPr bwMode="auto">
            <a:xfrm rot="20786998">
              <a:off x="802058" y="3740661"/>
              <a:ext cx="2428892" cy="1844086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dirty="0">
                  <a:latin typeface="Berlin Sans FB" pitchFamily="34" charset="0"/>
                </a:rPr>
                <a:t>Why might White-   Collar crime be under-represented within official statistics?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714348" y="4071942"/>
              <a:ext cx="214314" cy="21431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071802" y="5000636"/>
              <a:ext cx="214314" cy="214314"/>
            </a:xfrm>
            <a:prstGeom prst="ellipse">
              <a:avLst/>
            </a:prstGeom>
            <a:solidFill>
              <a:srgbClr val="0066FF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357554" y="100010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1) Difficult to Detect - ‘Invisible Crime’.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54" y="1857364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2) ‘Victimless’ Crime.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7554" y="250030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3) Crime may benefit all involved e.g. Bribery.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7554" y="3429000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4) Difficult to Investigate.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7554" y="4000504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5) Lack of awareness.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7554" y="4643446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6) Institutional Protection.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86116" y="521495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Berlin Sans FB" pitchFamily="34" charset="0"/>
              </a:rPr>
              <a:t>7) Lack of Convictions – Middle-Class offenders.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643042" y="714356"/>
            <a:ext cx="7286676" cy="5804473"/>
            <a:chOff x="1643042" y="714356"/>
            <a:chExt cx="7286676" cy="5804473"/>
          </a:xfrm>
        </p:grpSpPr>
        <p:grpSp>
          <p:nvGrpSpPr>
            <p:cNvPr id="24" name="Group 23"/>
            <p:cNvGrpSpPr/>
            <p:nvPr/>
          </p:nvGrpSpPr>
          <p:grpSpPr>
            <a:xfrm>
              <a:off x="1643042" y="714356"/>
              <a:ext cx="7286676" cy="5804473"/>
              <a:chOff x="1571605" y="642917"/>
              <a:chExt cx="7572396" cy="5804473"/>
            </a:xfrm>
          </p:grpSpPr>
          <p:pic>
            <p:nvPicPr>
              <p:cNvPr id="17411" name="Picture 3" descr="C:\Documents and Settings\markwa\Local Settings\Temporary Internet Files\Content.IE5\SYZV0TYO\MCDD00016_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71605" y="642917"/>
                <a:ext cx="7572396" cy="5804473"/>
              </a:xfrm>
              <a:prstGeom prst="rect">
                <a:avLst/>
              </a:prstGeom>
              <a:noFill/>
            </p:spPr>
          </p:pic>
          <p:grpSp>
            <p:nvGrpSpPr>
              <p:cNvPr id="22" name="Group 21"/>
              <p:cNvGrpSpPr/>
              <p:nvPr/>
            </p:nvGrpSpPr>
            <p:grpSpPr>
              <a:xfrm>
                <a:off x="3500430" y="1142984"/>
                <a:ext cx="3786278" cy="4023065"/>
                <a:chOff x="6214978" y="1477637"/>
                <a:chExt cx="2929022" cy="3237247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 rot="1414376">
                  <a:off x="8081770" y="1477637"/>
                  <a:ext cx="571504" cy="72309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214978" y="2000240"/>
                  <a:ext cx="2929022" cy="27146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367378" y="2152640"/>
                  <a:ext cx="2562340" cy="241936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3" name="Rectangle 22"/>
            <p:cNvSpPr/>
            <p:nvPr/>
          </p:nvSpPr>
          <p:spPr>
            <a:xfrm>
              <a:off x="3929058" y="2285992"/>
              <a:ext cx="2714644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/>
                  </a:solidFill>
                  <a:latin typeface="Berlin Sans FB" pitchFamily="34" charset="0"/>
                </a:rPr>
                <a:t>What are the implications of the under-representation of white-collar crimes in official statistics for the view that most criminals are working class?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14290"/>
            <a:ext cx="41434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Berlin Sans FB" pitchFamily="34" charset="0"/>
              </a:rPr>
              <a:t>Explaining Occupational Crime</a:t>
            </a:r>
          </a:p>
        </p:txBody>
      </p:sp>
      <p:sp>
        <p:nvSpPr>
          <p:cNvPr id="6" name="Folded Corner 5"/>
          <p:cNvSpPr/>
          <p:nvPr/>
        </p:nvSpPr>
        <p:spPr>
          <a:xfrm rot="268684">
            <a:off x="5661816" y="323463"/>
            <a:ext cx="2890775" cy="2410323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Based on what you have learnt already, can you think of any explanations as to why occupational crime occurs?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85720" y="809086"/>
            <a:ext cx="3805764" cy="2340332"/>
            <a:chOff x="285720" y="809086"/>
            <a:chExt cx="3805764" cy="2340332"/>
          </a:xfrm>
        </p:grpSpPr>
        <p:pic>
          <p:nvPicPr>
            <p:cNvPr id="8" name="Picture 7" descr="http://www2.asanet.org/governance/merton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365445">
              <a:off x="285720" y="928670"/>
              <a:ext cx="1357322" cy="12892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1" name="Document"/>
            <p:cNvSpPr>
              <a:spLocks noEditPoints="1" noChangeArrowheads="1"/>
            </p:cNvSpPr>
            <p:nvPr/>
          </p:nvSpPr>
          <p:spPr bwMode="auto">
            <a:xfrm rot="21320604">
              <a:off x="1662592" y="809086"/>
              <a:ext cx="2428892" cy="234033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dirty="0">
                  <a:latin typeface="Berlin Sans FB" pitchFamily="34" charset="0"/>
                </a:rPr>
                <a:t>Strain Theory &amp; Anomie </a:t>
              </a:r>
            </a:p>
            <a:p>
              <a:pPr algn="ctr"/>
              <a:r>
                <a:rPr lang="en-GB" dirty="0">
                  <a:latin typeface="Berlin Sans FB" pitchFamily="34" charset="0"/>
                </a:rPr>
                <a:t>(Merton):</a:t>
              </a:r>
            </a:p>
            <a:p>
              <a:pPr algn="ctr"/>
              <a:endParaRPr lang="en-GB" dirty="0">
                <a:latin typeface="Berlin Sans FB" pitchFamily="34" charset="0"/>
              </a:endParaRPr>
            </a:p>
            <a:p>
              <a:pPr algn="ctr"/>
              <a:r>
                <a:rPr lang="en-GB" dirty="0">
                  <a:latin typeface="Berlin Sans FB" pitchFamily="34" charset="0"/>
                </a:rPr>
                <a:t>Means &amp; Goals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7158" y="3246042"/>
            <a:ext cx="3357797" cy="3129463"/>
            <a:chOff x="357158" y="3214466"/>
            <a:chExt cx="3357797" cy="3129463"/>
          </a:xfrm>
        </p:grpSpPr>
        <p:pic>
          <p:nvPicPr>
            <p:cNvPr id="18438" name="Picture 6" descr="http://tbn3.google.com/images?q=tbn:IkKLzJECcyhKpM:http://www.soc.ucla.edu/Pictures/Katz.jp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216350">
              <a:off x="357158" y="3214686"/>
              <a:ext cx="1214446" cy="15359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8440" name="Picture 8" descr="https://www.carthage.edu/directory/facultypics/2007/Lyng_steve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33457">
              <a:off x="1571604" y="3214466"/>
              <a:ext cx="1143008" cy="15230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2" name="Document"/>
            <p:cNvSpPr>
              <a:spLocks noEditPoints="1" noChangeArrowheads="1"/>
            </p:cNvSpPr>
            <p:nvPr/>
          </p:nvSpPr>
          <p:spPr bwMode="auto">
            <a:xfrm rot="554395">
              <a:off x="1286063" y="4365408"/>
              <a:ext cx="2428892" cy="1978521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dirty="0">
                  <a:latin typeface="Berlin Sans FB" pitchFamily="34" charset="0"/>
                </a:rPr>
                <a:t>Edgework </a:t>
              </a:r>
            </a:p>
            <a:p>
              <a:pPr algn="ctr"/>
              <a:r>
                <a:rPr lang="en-GB" dirty="0">
                  <a:latin typeface="Berlin Sans FB" pitchFamily="34" charset="0"/>
                </a:rPr>
                <a:t>(Katz &amp; </a:t>
              </a:r>
              <a:r>
                <a:rPr lang="en-GB" dirty="0" err="1">
                  <a:latin typeface="Berlin Sans FB" pitchFamily="34" charset="0"/>
                </a:rPr>
                <a:t>Lyng</a:t>
              </a:r>
              <a:r>
                <a:rPr lang="en-GB" dirty="0">
                  <a:latin typeface="Berlin Sans FB" pitchFamily="34" charset="0"/>
                </a:rPr>
                <a:t>)</a:t>
              </a:r>
            </a:p>
            <a:p>
              <a:pPr algn="ctr"/>
              <a:endParaRPr lang="en-GB" dirty="0">
                <a:latin typeface="Berlin Sans FB" pitchFamily="34" charset="0"/>
              </a:endParaRPr>
            </a:p>
            <a:p>
              <a:pPr algn="ctr"/>
              <a:r>
                <a:rPr lang="en-GB" dirty="0">
                  <a:latin typeface="Berlin Sans FB" pitchFamily="34" charset="0"/>
                </a:rPr>
                <a:t>The Sociology of Risk Taking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86314" y="3286124"/>
            <a:ext cx="3643548" cy="2732192"/>
            <a:chOff x="4786314" y="3286124"/>
            <a:chExt cx="3643548" cy="2732192"/>
          </a:xfrm>
        </p:grpSpPr>
        <p:pic>
          <p:nvPicPr>
            <p:cNvPr id="18442" name="Picture 10" descr="http://www.asc41.com/photo.reckless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1221036">
              <a:off x="4786314" y="3286124"/>
              <a:ext cx="1428760" cy="17500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7" name="Document"/>
            <p:cNvSpPr>
              <a:spLocks noEditPoints="1" noChangeArrowheads="1"/>
            </p:cNvSpPr>
            <p:nvPr/>
          </p:nvSpPr>
          <p:spPr bwMode="auto">
            <a:xfrm rot="554395">
              <a:off x="6000970" y="4039795"/>
              <a:ext cx="2428892" cy="1978521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dirty="0">
                  <a:latin typeface="Berlin Sans FB" pitchFamily="34" charset="0"/>
                </a:rPr>
                <a:t>Control Theory (Reckless)</a:t>
              </a:r>
            </a:p>
            <a:p>
              <a:pPr algn="ctr"/>
              <a:endParaRPr lang="en-GB" dirty="0">
                <a:latin typeface="Berlin Sans FB" pitchFamily="34" charset="0"/>
              </a:endParaRPr>
            </a:p>
            <a:p>
              <a:pPr algn="ctr"/>
              <a:r>
                <a:rPr lang="en-GB" dirty="0">
                  <a:latin typeface="Berlin Sans FB" pitchFamily="34" charset="0"/>
                </a:rPr>
                <a:t>Market Culture, &amp; Victimless Crime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27584" y="492412"/>
            <a:ext cx="3643338" cy="6072230"/>
            <a:chOff x="804534" y="886240"/>
            <a:chExt cx="3063117" cy="5628076"/>
          </a:xfrm>
        </p:grpSpPr>
        <p:grpSp>
          <p:nvGrpSpPr>
            <p:cNvPr id="2" name="Group 1"/>
            <p:cNvGrpSpPr/>
            <p:nvPr/>
          </p:nvGrpSpPr>
          <p:grpSpPr>
            <a:xfrm>
              <a:off x="804534" y="886240"/>
              <a:ext cx="3063117" cy="5628076"/>
              <a:chOff x="2035336" y="2789074"/>
              <a:chExt cx="2472731" cy="3105397"/>
            </a:xfrm>
            <a:solidFill>
              <a:schemeClr val="bg1"/>
            </a:solidFill>
          </p:grpSpPr>
          <p:sp>
            <p:nvSpPr>
              <p:cNvPr id="3" name="Document"/>
              <p:cNvSpPr>
                <a:spLocks noEditPoints="1" noChangeArrowheads="1"/>
              </p:cNvSpPr>
              <p:nvPr/>
            </p:nvSpPr>
            <p:spPr bwMode="auto">
              <a:xfrm rot="21320604">
                <a:off x="2079176" y="2789074"/>
                <a:ext cx="2428891" cy="3105397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REMEMBER:</a:t>
                </a:r>
              </a:p>
              <a:p>
                <a:pPr algn="ctr"/>
                <a:endParaRPr lang="en-GB" sz="2000" i="1" dirty="0">
                  <a:latin typeface="Berlin Sans FB" pitchFamily="34" charset="0"/>
                </a:endParaRP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White-Collar Crime is linked to the following:</a:t>
                </a:r>
              </a:p>
              <a:p>
                <a:pPr algn="ctr"/>
                <a:endParaRPr lang="en-GB" sz="2000" i="1" dirty="0">
                  <a:latin typeface="Berlin Sans FB" pitchFamily="34" charset="0"/>
                </a:endParaRP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Marxism</a:t>
                </a: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Corporate Crime</a:t>
                </a: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Transnational Crime</a:t>
                </a: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Environmental ‘Green’ Crime</a:t>
                </a: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State Crime</a:t>
                </a: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Computer-based Crime</a:t>
                </a: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Globalisation &amp; Crime</a:t>
                </a:r>
              </a:p>
              <a:p>
                <a:pPr algn="ctr"/>
                <a:r>
                  <a:rPr lang="en-GB" sz="2000" i="1" dirty="0">
                    <a:latin typeface="Berlin Sans FB" pitchFamily="34" charset="0"/>
                  </a:rPr>
                  <a:t>&gt; The Social Construction of Crime Statistics</a:t>
                </a: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035336" y="2920341"/>
                <a:ext cx="172503" cy="117354"/>
              </a:xfrm>
              <a:prstGeom prst="ellipse">
                <a:avLst/>
              </a:prstGeom>
              <a:solidFill>
                <a:srgbClr val="0066FF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etal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3387162" y="886240"/>
              <a:ext cx="213690" cy="212687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Folded Corner 6"/>
          <p:cNvSpPr/>
          <p:nvPr/>
        </p:nvSpPr>
        <p:spPr>
          <a:xfrm rot="268684">
            <a:off x="5165739" y="2530062"/>
            <a:ext cx="2890775" cy="2410323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Berlin Sans FB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Berlin Sans FB" pitchFamily="34" charset="0"/>
              </a:rPr>
              <a:t>Based on what you now know about White-Collar Crime, how does it relate to the Marxist Theory of Crime?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3b054f7cbd7c8e456e861074ce64b5d2517f86"/>
  <p:tag name="ISPRING_RESOURCE_PATHS_HASH_PRESENTER" val="7f3f114eec9fbc888db4e9f6af6888b714a796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2016-04-07T12:50:11Z</dcterms:created>
  <dcterms:modified xsi:type="dcterms:W3CDTF">2016-04-07T12:55:48Z</dcterms:modified>
</cp:coreProperties>
</file>