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8" r:id="rId4"/>
    <p:sldId id="263" r:id="rId5"/>
    <p:sldId id="259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F0EA00"/>
    <a:srgbClr val="0000FF"/>
    <a:srgbClr val="DE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759" autoAdjust="0"/>
  </p:normalViewPr>
  <p:slideViewPr>
    <p:cSldViewPr snapToGrid="0">
      <p:cViewPr varScale="1">
        <p:scale>
          <a:sx n="53" d="100"/>
          <a:sy n="53" d="100"/>
        </p:scale>
        <p:origin x="1766" y="58"/>
      </p:cViewPr>
      <p:guideLst/>
    </p:cSldViewPr>
  </p:slideViewPr>
  <p:notesTextViewPr>
    <p:cViewPr>
      <p:scale>
        <a:sx n="1" d="1"/>
        <a:sy n="1" d="1"/>
      </p:scale>
      <p:origin x="0" y="-101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2EED-3165-45F1-B531-203AA640A4A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32D3A-69CC-4540-B7E9-6A23CE306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24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2000" b="1" dirty="0"/>
              <a:t>Navigation</a:t>
            </a:r>
          </a:p>
          <a:p>
            <a:endParaRPr lang="en-GB" dirty="0"/>
          </a:p>
          <a:p>
            <a:r>
              <a:rPr lang="en-GB" dirty="0"/>
              <a:t>To move around the Presentation you have two options: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1. Move the mouse pointer to the edge of the screen and the Presentation will move forwards or backwords one slide.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2. Use the Menu points at the bottom of the screen to move back / forward one slide from the highlighted page.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To return to the mani menu at the end of each section press the green button at the bottom right of the page.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session can be ended from the main menu by clicking the red button at the bottom left of the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92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57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09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017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433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7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98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00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87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571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603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62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021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3118-D154-2985-3A1A-C3557E2A2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6188E-4FFA-4380-FA99-30D9A62F3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C64FB-2A3F-D4B7-1261-B54ED41E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0DCA7-6C2E-BEA1-5FD9-A640FF96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6677-44C1-292B-017D-47F52422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98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BFF2-C87C-2DBB-D3FF-1A31CB26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76176-514E-494F-FA48-9D57522C9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43874-63E2-B5A7-AAD2-3466D4D2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3E32-04FB-BE5D-7A08-D6DBB9112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4CC26-9ADC-466C-A651-407AF5AE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32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87C8E-D80E-6DC5-4EE4-08F96741C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C6317-91BF-2558-30A6-A08F6BAA4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04782-8676-712E-32C2-52DAC59E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EC8A3-8A64-A481-179E-186BF122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B30C-E814-5725-038B-12BFD7CE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40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4A77-C0EC-E90C-087A-E7175729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926541"/>
            <a:ext cx="10972800" cy="166304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AB453-76B0-1DBA-9EE3-645CA9804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35636"/>
            <a:ext cx="10972800" cy="474663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9D4B-20DA-C5A9-370C-5C556DC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23F1A-779F-4295-3160-E943DBC0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49934F-55C5-A548-E041-1CB8C42DF0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2654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116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610518"/>
            <a:ext cx="6970824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4" y="2222065"/>
            <a:ext cx="6970825" cy="70295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745948-92EA-3E8A-1DBC-45422E91850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80323" y="3143243"/>
            <a:ext cx="6139069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7155554-9334-F8D5-FA7F-80CF2FB3BC7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580323" y="3754790"/>
            <a:ext cx="6139068" cy="70295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44C718E-DBD5-B640-39D2-7860AFE27FF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960666" y="4717060"/>
            <a:ext cx="6970823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073C5F-2FFF-4B6A-E630-E112FB5B952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60666" y="5328607"/>
            <a:ext cx="6970822" cy="70295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31490" y="2031153"/>
            <a:ext cx="3650910" cy="3650910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0843267-C01A-455A-D8A3-E8A7C6CFB0F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DAE6A71-9FA2-20A0-D992-DEBF7FF3301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5D3E6-EA9D-9DE8-6317-6DF86AEEDB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39138" y="6538913"/>
            <a:ext cx="3243262" cy="1825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821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2C780-6C1C-A81B-5B9E-735DFD6F43D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369902" y="2185522"/>
            <a:ext cx="3452196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29AB7CE-949B-41D7-A673-06B30968CD0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69902" y="2797069"/>
            <a:ext cx="3452194" cy="830639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C6C789A-7FB2-432A-6019-3F62E5386F2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987745" y="2185522"/>
            <a:ext cx="3452196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72CBAF-4BDE-95E9-99A1-9EDDBDEF84D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7987745" y="2797069"/>
            <a:ext cx="3452194" cy="830639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F48CE7A-5E89-3480-B862-44BFAC429981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761997" y="2185521"/>
            <a:ext cx="3452196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8CF0CF5-EF6E-47A1-80D2-088122A0E64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61997" y="2797068"/>
            <a:ext cx="3452194" cy="830639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EA2C811-2433-C4B8-E818-972740C4960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" y="5692875"/>
            <a:ext cx="10972800" cy="5394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3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611728"/>
            <a:ext cx="6922301" cy="56274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178669"/>
            <a:ext cx="6922300" cy="83701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31490" y="2031153"/>
            <a:ext cx="3650910" cy="3650910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146198" y="3092460"/>
            <a:ext cx="6736768" cy="622646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146197" y="3689968"/>
            <a:ext cx="6736767" cy="92610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378113" y="4763061"/>
            <a:ext cx="6504852" cy="5819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78112" y="5380382"/>
            <a:ext cx="6504851" cy="86563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31F54DF-E984-A005-B56B-B62147C13B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9138" y="6538913"/>
            <a:ext cx="3243262" cy="1825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7160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2439" y="1925949"/>
            <a:ext cx="5157787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2439" y="2537496"/>
            <a:ext cx="5157786" cy="8832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426387" y="1925949"/>
            <a:ext cx="5157787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426387" y="2537496"/>
            <a:ext cx="5157786" cy="8832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60665" y="3752680"/>
            <a:ext cx="5157787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60665" y="4364227"/>
            <a:ext cx="5157786" cy="8832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1C98F61-9164-7CDA-F0A4-B90327F23F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26200" y="3752850"/>
            <a:ext cx="5156200" cy="2457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2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7362553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925949"/>
            <a:ext cx="3259182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537496"/>
            <a:ext cx="3259180" cy="1215184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12973" y="1925949"/>
            <a:ext cx="3259182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712973" y="2537495"/>
            <a:ext cx="3259180" cy="119747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60665" y="3752680"/>
            <a:ext cx="7011488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60665" y="4364227"/>
            <a:ext cx="7011488" cy="8832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B6EDE2-F53E-7B97-FF80-7764EECA4C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85188" y="0"/>
            <a:ext cx="37068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2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81E5-DE3E-1E52-3179-344AB5B2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A41B8-CF99-8A7C-E16D-CFEF1E09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89524-6BA7-0F2E-1749-175C6928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74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6759F-66EA-8EE3-A2F4-F15BA2F9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48357-3F2C-483C-C0FC-FD9FB673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3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70FF-B529-E0E4-FEED-1C02E815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EAD04-3AFD-68E1-B73F-4F1A34E37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F76DE-AC2E-2087-7C65-C93D9773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459C2-708D-F79F-9212-4DBABB844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D7B38-B95A-EFBE-A035-2F87C62E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486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4A77-C0EC-E90C-087A-E7175729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926541"/>
            <a:ext cx="10972800" cy="166304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AB453-76B0-1DBA-9EE3-645CA9804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35636"/>
            <a:ext cx="10972800" cy="474663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9D4B-20DA-C5A9-370C-5C556DC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23F1A-779F-4295-3160-E943DBC0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49934F-55C5-A548-E041-1CB8C42DF0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2654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309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6FC4-D07C-A676-C2AC-8908044B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02EF6-074C-0B19-042D-FE9B8A73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7893-1C96-3FC0-7DA6-8127340F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5E2D6-338A-1F8E-9D5D-B277EDD89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507F-0BDD-033E-3CB4-8EDCA113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80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495C-FDED-581C-B5E4-24062764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4D12F-42C9-4404-8467-8EB7531BB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533C3-066C-B537-69E9-85D4480DD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A1B6-E8E9-B736-0AAE-F24C0556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72A49-2AE1-F8D7-3440-06A671D5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D743C-B0DD-17CD-0BAA-A8F1562B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75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B8C84-1A5B-46C8-72E1-41B08F80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7F45A-83FA-27D0-89B8-50DFC40E5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A92EB-F5A9-DF81-E90F-DD8AD5552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CC35C-1D6C-5F7E-7CB2-B817CE6BF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3956F-A61D-D40A-DFFA-AF22C605C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A8F6BB-ED66-6C3F-9E10-2F56FFDF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2676F-9613-622C-84BB-26E31DCE1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8F98CF-58B1-A5AF-6F4A-7018D5AB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4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6871-9C30-2E1A-D2EB-1F37D18B5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B53FA-0A20-E92B-5D07-32BBAD63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8B559-8982-22EA-7F6C-84E1CFE0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9492A-62B8-9FDD-CC0F-FB3EDDBB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66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8F91B9-71EA-AE80-2107-5F42BCA82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831F5-9C43-1693-52E5-784840E9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21D8B-1940-9205-2670-3A595D81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82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27DE-19AA-BB17-2A24-257F9D3D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61626-39B5-B5FB-80AB-B08A52E0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1E3E0-231D-E492-2043-BFA66421B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AF230-4AB2-AF90-C778-39CA85D0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04E7-6700-B31F-BB90-59477B49E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554CB-7EFA-52A8-8503-778A5024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97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4996-BDF1-9868-9C93-8ED2FAC6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B71D7-7371-62C2-F96F-C6ABF58799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7BE33-EA70-938F-4040-29E51C228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438C6-55B3-1E4D-A89B-C664B273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70824-25BE-52CA-9D3B-EAF05519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D0960-D920-A683-A7BD-54A28F8C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28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D2027-535A-B605-474F-FFBA5F3E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DA830-76ED-578A-8CBD-CE62B2DC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DC909-FE0C-3FFB-E77B-760531612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A066C-C077-44C2-B96D-0D56652E0BA9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EBDAC-B72B-8D2D-D1B5-021282156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23D50-BCAC-47B9-B794-462BD7BA5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64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7E25-C674-3745-6594-912F15B98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1847056"/>
            <a:ext cx="10629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64DF9-DAEC-F283-848F-16438F855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A0EC6-5648-844A-8827-911B009590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2390A06B-2D1F-A145-446B-BF268052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3537"/>
            <a:ext cx="10629900" cy="1236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D227A9A-BF27-C878-C29C-004A9358C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3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MV Boli" panose="0200050003020009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>
          <p15:clr>
            <a:srgbClr val="F26B43"/>
          </p15:clr>
        </p15:guide>
        <p15:guide id="2" pos="384">
          <p15:clr>
            <a:srgbClr val="F26B43"/>
          </p15:clr>
        </p15:guide>
        <p15:guide id="3" pos="600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912">
          <p15:clr>
            <a:srgbClr val="F26B43"/>
          </p15:clr>
        </p15:guide>
        <p15:guide id="6" orient="horz" pos="1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9.jpg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17.jp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0.jpg"/><Relationship Id="rId7" Type="http://schemas.openxmlformats.org/officeDocument/2006/relationships/slide" Target="slide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25.png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slide" Target="slide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hyperlink" Target="https://www.shortcutstv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hyperlink" Target="https://www.shortcutstv.com/" TargetMode="External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0.jpg"/><Relationship Id="rId2" Type="http://schemas.openxmlformats.org/officeDocument/2006/relationships/image" Target="../media/image2.png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slide" Target="slide24.xml"/><Relationship Id="rId5" Type="http://schemas.openxmlformats.org/officeDocument/2006/relationships/slide" Target="slide7.xml"/><Relationship Id="rId1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slide" Target="slide4.xml"/><Relationship Id="rId9" Type="http://schemas.openxmlformats.org/officeDocument/2006/relationships/image" Target="../media/image4.jpg"/><Relationship Id="rId1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8.jpeg"/><Relationship Id="rId7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2.jpg"/><Relationship Id="rId10" Type="http://schemas.openxmlformats.org/officeDocument/2006/relationships/image" Target="../media/image1.png"/><Relationship Id="rId4" Type="http://schemas.openxmlformats.org/officeDocument/2006/relationships/image" Target="../media/image11.jpg"/><Relationship Id="rId9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191E8-CF18-599A-863A-FB1AEF33B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7593" r="18021" b="21296"/>
          <a:stretch/>
        </p:blipFill>
        <p:spPr>
          <a:xfrm>
            <a:off x="0" y="0"/>
            <a:ext cx="12192000" cy="7158606"/>
          </a:xfrm>
          <a:prstGeom prst="rect">
            <a:avLst/>
          </a:prstGeom>
          <a:solidFill>
            <a:srgbClr val="0000FF">
              <a:alpha val="25000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53033-4205-EC37-5322-DD42026E4BAD}"/>
              </a:ext>
            </a:extLst>
          </p:cNvPr>
          <p:cNvSpPr txBox="1"/>
          <p:nvPr/>
        </p:nvSpPr>
        <p:spPr>
          <a:xfrm>
            <a:off x="3243470" y="-2444988"/>
            <a:ext cx="5705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DED900"/>
                </a:solidFill>
                <a:latin typeface="ABeeZee" panose="02000000000000000000" pitchFamily="50" charset="0"/>
              </a:defRPr>
            </a:lvl1pPr>
          </a:lstStyle>
          <a:p>
            <a:r>
              <a:rPr lang="en-GB" dirty="0"/>
              <a:t>A-Level Sociology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D79A1-C99A-CE1F-3DB7-1ECA1B41191E}"/>
              </a:ext>
            </a:extLst>
          </p:cNvPr>
          <p:cNvSpPr txBox="1"/>
          <p:nvPr/>
        </p:nvSpPr>
        <p:spPr>
          <a:xfrm>
            <a:off x="-5622290" y="2009643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100" dirty="0">
                <a:solidFill>
                  <a:srgbClr val="DED900"/>
                </a:solidFill>
                <a:latin typeface="Century Gothic" panose="020B0502020202020204" pitchFamily="34" charset="0"/>
              </a:rPr>
              <a:t>Defining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1D41F-2EAC-918F-4F79-68D4787F210B}"/>
              </a:ext>
            </a:extLst>
          </p:cNvPr>
          <p:cNvSpPr txBox="1"/>
          <p:nvPr/>
        </p:nvSpPr>
        <p:spPr>
          <a:xfrm>
            <a:off x="12314471" y="3194424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300" dirty="0">
                <a:solidFill>
                  <a:srgbClr val="DED900"/>
                </a:solidFill>
                <a:latin typeface="Century Gothic" panose="020B0502020202020204" pitchFamily="34" charset="0"/>
              </a:rPr>
              <a:t>Religion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BDA2D-DB1A-C8EB-06F2-7FA9F9E8F6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02" y="-3886045"/>
            <a:ext cx="6944139" cy="4161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3BCC08-9A4B-8A87-7CEB-433E346A38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368" y="5401129"/>
            <a:ext cx="6944139" cy="4161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46512F-D0B5-9151-94C6-705DC2D3502B}"/>
              </a:ext>
            </a:extLst>
          </p:cNvPr>
          <p:cNvSpPr txBox="1"/>
          <p:nvPr/>
        </p:nvSpPr>
        <p:spPr>
          <a:xfrm>
            <a:off x="3918857" y="8317847"/>
            <a:ext cx="452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rgbClr val="F0EA00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60395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2890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68353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5989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5719C4-80B7-0BCE-4D5C-13B79890F377}"/>
              </a:ext>
            </a:extLst>
          </p:cNvPr>
          <p:cNvSpPr txBox="1"/>
          <p:nvPr/>
        </p:nvSpPr>
        <p:spPr>
          <a:xfrm>
            <a:off x="1141186" y="3244334"/>
            <a:ext cx="448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content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religious beliefs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important.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F6F792-D776-50FA-D9FF-F512BF4A5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4" t="-948" r="31994" b="948"/>
          <a:stretch/>
        </p:blipFill>
        <p:spPr>
          <a:xfrm>
            <a:off x="8730343" y="2677326"/>
            <a:ext cx="2024744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4C0132-2D64-909A-5D33-56CDD3655829}"/>
              </a:ext>
            </a:extLst>
          </p:cNvPr>
          <p:cNvSpPr txBox="1"/>
          <p:nvPr/>
        </p:nvSpPr>
        <p:spPr>
          <a:xfrm>
            <a:off x="1141186" y="3833157"/>
            <a:ext cx="5520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"If your belief system plays some particular role either in your social life, in your society, or in your psychological life, then it is a religion; otherwise, it’s something else". </a:t>
            </a:r>
            <a:endParaRPr lang="en-GB" sz="24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21CFD-3794-4BBC-308B-CC9FE7E5E273}"/>
              </a:ext>
            </a:extLst>
          </p:cNvPr>
          <p:cNvSpPr txBox="1"/>
          <p:nvPr/>
        </p:nvSpPr>
        <p:spPr>
          <a:xfrm>
            <a:off x="1130300" y="2618919"/>
            <a:ext cx="2707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cline (2005):</a:t>
            </a:r>
            <a:endParaRPr lang="en-GB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893E0-B8F2-E5EC-4AE1-68EB2281D921}"/>
              </a:ext>
            </a:extLst>
          </p:cNvPr>
          <p:cNvSpPr txBox="1"/>
          <p:nvPr/>
        </p:nvSpPr>
        <p:spPr>
          <a:xfrm>
            <a:off x="-11647930" y="4024066"/>
            <a:ext cx="5805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integration: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specific ways social solidarity is created, through mechanisms like shared practices and experiences - things like religious services and ceremonies.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62EA6A-B775-5AE0-2C3B-28585C43AA88}"/>
              </a:ext>
            </a:extLst>
          </p:cNvPr>
          <p:cNvSpPr txBox="1"/>
          <p:nvPr/>
        </p:nvSpPr>
        <p:spPr>
          <a:xfrm>
            <a:off x="-11520906" y="3128052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3600" dirty="0" err="1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urkheim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1912)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E67958-7AFA-9F59-2A3F-3F641F091E97}"/>
              </a:ext>
            </a:extLst>
          </p:cNvPr>
          <p:cNvSpPr txBox="1"/>
          <p:nvPr/>
        </p:nvSpPr>
        <p:spPr>
          <a:xfrm>
            <a:off x="-8168640" y="3303451"/>
            <a:ext cx="200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249CF0-EC5E-0244-1C09-C36B1A9B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r="12615"/>
          <a:stretch/>
        </p:blipFill>
        <p:spPr>
          <a:xfrm>
            <a:off x="-5151120" y="26773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F2D0DE-C89C-4B73-8975-29B0667ECB32}"/>
              </a:ext>
            </a:extLst>
          </p:cNvPr>
          <p:cNvSpPr txBox="1"/>
          <p:nvPr/>
        </p:nvSpPr>
        <p:spPr>
          <a:xfrm>
            <a:off x="13368020" y="2708729"/>
            <a:ext cx="5531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is a belief system (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ideology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based on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faith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unconditional belief in a particular set of ideas.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49AFE-5AA3-8D62-71C1-C3157B7473A6}"/>
              </a:ext>
            </a:extLst>
          </p:cNvPr>
          <p:cNvSpPr txBox="1"/>
          <p:nvPr/>
        </p:nvSpPr>
        <p:spPr>
          <a:xfrm>
            <a:off x="13378906" y="3833157"/>
            <a:ext cx="53643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faith-based behaviour is seen as religious: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conventional forms, like a belief in "god“.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unconventional forms such as political ideologies like MAGA Trumpism.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3530BF-E363-A2B1-1AC9-DB45DE52E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4415"/>
          <a:stretch/>
        </p:blipFill>
        <p:spPr>
          <a:xfrm>
            <a:off x="19939000" y="26773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AB9D8FB-B4C1-8C99-A7DC-3479F90C4E16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6" name="Oval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DA3FF8-FA53-DDC4-02BC-DB8892154D1F}"/>
              </a:ext>
            </a:extLst>
          </p:cNvPr>
          <p:cNvSpPr/>
          <p:nvPr/>
        </p:nvSpPr>
        <p:spPr>
          <a:xfrm>
            <a:off x="4923351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3350E37-6FBD-B283-0A39-D4A78783B81D}"/>
              </a:ext>
            </a:extLst>
          </p:cNvPr>
          <p:cNvSpPr/>
          <p:nvPr/>
        </p:nvSpPr>
        <p:spPr>
          <a:xfrm>
            <a:off x="510219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A54AAEC-3309-8303-5FCE-AA13C86A5E59}"/>
              </a:ext>
            </a:extLst>
          </p:cNvPr>
          <p:cNvSpPr/>
          <p:nvPr/>
        </p:nvSpPr>
        <p:spPr>
          <a:xfrm>
            <a:off x="5281032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30" name="Oval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DBBA14-36C4-E570-DFEE-43FDD99CC162}"/>
              </a:ext>
            </a:extLst>
          </p:cNvPr>
          <p:cNvSpPr/>
          <p:nvPr/>
        </p:nvSpPr>
        <p:spPr>
          <a:xfrm>
            <a:off x="545987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0225916-AAFE-5C81-5513-6D2CA5715D6E}"/>
              </a:ext>
            </a:extLst>
          </p:cNvPr>
          <p:cNvSpPr/>
          <p:nvPr/>
        </p:nvSpPr>
        <p:spPr>
          <a:xfrm>
            <a:off x="563871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CA61DC0-E6C6-82CC-4B8A-B03899059F88}"/>
              </a:ext>
            </a:extLst>
          </p:cNvPr>
          <p:cNvSpPr/>
          <p:nvPr/>
        </p:nvSpPr>
        <p:spPr>
          <a:xfrm>
            <a:off x="581755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BD8A5B78-7701-788E-0501-4CC151B73DB6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2059A13D-1C3A-B9CA-0A30-ED67A0CD82F7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840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5989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5719C4-80B7-0BCE-4D5C-13B79890F377}"/>
              </a:ext>
            </a:extLst>
          </p:cNvPr>
          <p:cNvSpPr txBox="1"/>
          <p:nvPr/>
        </p:nvSpPr>
        <p:spPr>
          <a:xfrm>
            <a:off x="1130300" y="2708729"/>
            <a:ext cx="5531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is a belief system (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ideology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based on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faith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unconditional belief in a particular set of ideas.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4C0132-2D64-909A-5D33-56CDD3655829}"/>
              </a:ext>
            </a:extLst>
          </p:cNvPr>
          <p:cNvSpPr txBox="1"/>
          <p:nvPr/>
        </p:nvSpPr>
        <p:spPr>
          <a:xfrm>
            <a:off x="1141186" y="3833157"/>
            <a:ext cx="53643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faith-based behaviour is seen as religious: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conventional forms, like a belief in "god“.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unconventional forms such as political ideologies like MAGA Trumpism.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8AACD-4E05-FA81-2391-C1E1EACF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4415"/>
          <a:stretch/>
        </p:blipFill>
        <p:spPr>
          <a:xfrm>
            <a:off x="7701280" y="26773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979180-36E9-145E-FD3E-77C051395A96}"/>
              </a:ext>
            </a:extLst>
          </p:cNvPr>
          <p:cNvSpPr txBox="1"/>
          <p:nvPr/>
        </p:nvSpPr>
        <p:spPr>
          <a:xfrm>
            <a:off x="-10532654" y="3244334"/>
            <a:ext cx="448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content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religious beliefs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important.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5C2A6A-0DBE-DC26-F6C8-A624FF2C2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4" t="-948" r="31994" b="948"/>
          <a:stretch/>
        </p:blipFill>
        <p:spPr>
          <a:xfrm>
            <a:off x="-2943497" y="2677326"/>
            <a:ext cx="2024744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276617-EBD4-E9C9-4646-674959E8AE09}"/>
              </a:ext>
            </a:extLst>
          </p:cNvPr>
          <p:cNvSpPr txBox="1"/>
          <p:nvPr/>
        </p:nvSpPr>
        <p:spPr>
          <a:xfrm>
            <a:off x="-10532654" y="3833157"/>
            <a:ext cx="5520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"If your belief system plays some particular role either in your social life, in your society, or in your psychological life, then it is a religion; otherwise, it’s something else". </a:t>
            </a:r>
            <a:endParaRPr lang="en-GB" sz="24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1994A5-90A9-D214-1EA7-B2F5B9152909}"/>
              </a:ext>
            </a:extLst>
          </p:cNvPr>
          <p:cNvSpPr txBox="1"/>
          <p:nvPr/>
        </p:nvSpPr>
        <p:spPr>
          <a:xfrm>
            <a:off x="-7495540" y="2618919"/>
            <a:ext cx="2707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cline (2005):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7808A-A68B-88F9-3DCF-6A9C5B4C7210}"/>
              </a:ext>
            </a:extLst>
          </p:cNvPr>
          <p:cNvSpPr txBox="1"/>
          <p:nvPr/>
        </p:nvSpPr>
        <p:spPr>
          <a:xfrm>
            <a:off x="12919838" y="2569041"/>
            <a:ext cx="53643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definitions develop out of how people define their own behaviour.  R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eligion and religious behaviour are whatever people claim them to be. 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73F1E1-C80A-6F21-D739-A81698370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6421"/>
          <a:stretch/>
        </p:blipFill>
        <p:spPr>
          <a:xfrm>
            <a:off x="18573748" y="2677326"/>
            <a:ext cx="5007429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B95BCC-7F4F-5B19-1B5A-68F1F2F84B8B}"/>
              </a:ext>
            </a:extLst>
          </p:cNvPr>
          <p:cNvSpPr txBox="1"/>
          <p:nvPr/>
        </p:nvSpPr>
        <p:spPr>
          <a:xfrm>
            <a:off x="12919838" y="3833157"/>
            <a:ext cx="5164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overcomes problem of devising over-arching definition of religious behaviour.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 necessary to account for every tiny variation in beliefs and behaviours to develop a workable definition of religion.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8100CF-22E2-84CD-5245-791C4EE52C9C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5" name="Oval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29D181-24C4-F4E2-1513-A758EC1F5B3D}"/>
              </a:ext>
            </a:extLst>
          </p:cNvPr>
          <p:cNvSpPr/>
          <p:nvPr/>
        </p:nvSpPr>
        <p:spPr>
          <a:xfrm>
            <a:off x="4923351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425479-875D-E6CD-F812-6201DBE18BCE}"/>
              </a:ext>
            </a:extLst>
          </p:cNvPr>
          <p:cNvSpPr/>
          <p:nvPr/>
        </p:nvSpPr>
        <p:spPr>
          <a:xfrm>
            <a:off x="510219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583D25B-4029-41F1-D3CE-F5264443D545}"/>
              </a:ext>
            </a:extLst>
          </p:cNvPr>
          <p:cNvSpPr/>
          <p:nvPr/>
        </p:nvSpPr>
        <p:spPr>
          <a:xfrm>
            <a:off x="528103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8E2AEE-79F5-E620-337C-52D8D04BA54B}"/>
              </a:ext>
            </a:extLst>
          </p:cNvPr>
          <p:cNvSpPr/>
          <p:nvPr/>
        </p:nvSpPr>
        <p:spPr>
          <a:xfrm>
            <a:off x="5459873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79F5CB-30C3-5359-40FD-B707F9828E13}"/>
              </a:ext>
            </a:extLst>
          </p:cNvPr>
          <p:cNvSpPr/>
          <p:nvPr/>
        </p:nvSpPr>
        <p:spPr>
          <a:xfrm>
            <a:off x="563871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0E979C-83B0-00F3-EFFF-5AF971EB3337}"/>
              </a:ext>
            </a:extLst>
          </p:cNvPr>
          <p:cNvSpPr/>
          <p:nvPr/>
        </p:nvSpPr>
        <p:spPr>
          <a:xfrm>
            <a:off x="581755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6076F01-C6A0-4DB3-1F28-16BBFE13EA9A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B18AC66E-969D-1346-2D9E-C616EBE07AB4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041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620671" y="3833157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C0132-2D64-909A-5D33-56CDD3655829}"/>
              </a:ext>
            </a:extLst>
          </p:cNvPr>
          <p:cNvSpPr txBox="1"/>
          <p:nvPr/>
        </p:nvSpPr>
        <p:spPr>
          <a:xfrm>
            <a:off x="1204088" y="2569041"/>
            <a:ext cx="53643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definitions develop out of how people define their own behaviour.  R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eligion and religious behaviour are whatever people claim them to be. 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8AACD-4E05-FA81-2391-C1E1EACFF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6421"/>
          <a:stretch/>
        </p:blipFill>
        <p:spPr>
          <a:xfrm>
            <a:off x="6857998" y="2677326"/>
            <a:ext cx="5007429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04088" y="3833157"/>
            <a:ext cx="5164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overcomes problem of devising over-arching definition of religious behaviour.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 necessary to account for every tiny variation in beliefs and behaviours to develop a workable definition of religion.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6D073-5D35-5214-CC4E-F857BF022D7C}"/>
              </a:ext>
            </a:extLst>
          </p:cNvPr>
          <p:cNvSpPr txBox="1"/>
          <p:nvPr/>
        </p:nvSpPr>
        <p:spPr>
          <a:xfrm>
            <a:off x="-11747500" y="2708729"/>
            <a:ext cx="5531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is a belief system (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ideology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based on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faith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unconditional belief in a particular set of ideas.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851B2-226A-3B11-9D98-72E53DFACD51}"/>
              </a:ext>
            </a:extLst>
          </p:cNvPr>
          <p:cNvSpPr txBox="1"/>
          <p:nvPr/>
        </p:nvSpPr>
        <p:spPr>
          <a:xfrm>
            <a:off x="-11736614" y="3833157"/>
            <a:ext cx="53643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faith-based behaviour is seen as religious: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conventional forms, like a belief in "god“.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unconventional forms such as political ideologies like MAGA Trumpism.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50B34C-1ABA-65A6-6A8D-86C6335BE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4415"/>
          <a:stretch/>
        </p:blipFill>
        <p:spPr>
          <a:xfrm>
            <a:off x="-5176520" y="26773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A3B021-F172-06EA-7CF3-BFCADA750A90}"/>
              </a:ext>
            </a:extLst>
          </p:cNvPr>
          <p:cNvSpPr txBox="1"/>
          <p:nvPr/>
        </p:nvSpPr>
        <p:spPr>
          <a:xfrm>
            <a:off x="12786489" y="2530941"/>
            <a:ext cx="4396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roblem with this approach: religion is “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everywhere and nowhere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- from football to shopping to Church attendance.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76E34-121C-1124-81D5-A93F803CE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 b="5442"/>
          <a:stretch/>
        </p:blipFill>
        <p:spPr>
          <a:xfrm>
            <a:off x="190512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62C0E7-A257-3CD2-DE19-A08073D19307}"/>
              </a:ext>
            </a:extLst>
          </p:cNvPr>
          <p:cNvSpPr txBox="1"/>
          <p:nvPr/>
        </p:nvSpPr>
        <p:spPr>
          <a:xfrm>
            <a:off x="12786488" y="3833157"/>
            <a:ext cx="50849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Can’t identify those aspects of behaviour that are </a:t>
            </a:r>
            <a:r>
              <a:rPr lang="en-GB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uniquely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religious.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way of knowing if societies are becoming: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 religious (</a:t>
            </a:r>
            <a:r>
              <a:rPr lang="en-GB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secularisation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religious (</a:t>
            </a:r>
            <a:r>
              <a:rPr lang="en-GB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resacrilisation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6014B73-84DC-01C3-2B92-AF043A7EAFE4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4" name="Oval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BEA518-13B7-0AA6-C7D4-F313C45A7DB1}"/>
              </a:ext>
            </a:extLst>
          </p:cNvPr>
          <p:cNvSpPr/>
          <p:nvPr/>
        </p:nvSpPr>
        <p:spPr>
          <a:xfrm>
            <a:off x="4923351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F74A6AD-C380-C572-5EFE-F7DD8A578F8F}"/>
              </a:ext>
            </a:extLst>
          </p:cNvPr>
          <p:cNvSpPr/>
          <p:nvPr/>
        </p:nvSpPr>
        <p:spPr>
          <a:xfrm>
            <a:off x="510219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DC445BD-D06A-57B7-9005-5FEB324DA4FF}"/>
              </a:ext>
            </a:extLst>
          </p:cNvPr>
          <p:cNvSpPr/>
          <p:nvPr/>
        </p:nvSpPr>
        <p:spPr>
          <a:xfrm>
            <a:off x="528103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7" name="Oval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1AC753F-4208-4CAE-D57A-C67D6C578BE1}"/>
              </a:ext>
            </a:extLst>
          </p:cNvPr>
          <p:cNvSpPr/>
          <p:nvPr/>
        </p:nvSpPr>
        <p:spPr>
          <a:xfrm>
            <a:off x="545987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8D0E6F-3594-1882-79F4-1978F61B732B}"/>
              </a:ext>
            </a:extLst>
          </p:cNvPr>
          <p:cNvSpPr/>
          <p:nvPr/>
        </p:nvSpPr>
        <p:spPr>
          <a:xfrm>
            <a:off x="5638714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356233-C120-6FC4-40A0-70D1C63F1805}"/>
              </a:ext>
            </a:extLst>
          </p:cNvPr>
          <p:cNvSpPr/>
          <p:nvPr/>
        </p:nvSpPr>
        <p:spPr>
          <a:xfrm>
            <a:off x="581755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11BACA2A-2EE1-E4DA-8431-1A440835E8C9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4E63CBD8-9561-9172-4321-74C4562B7BD7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163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inclusion…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4C0132-2D64-909A-5D33-56CDD3655829}"/>
              </a:ext>
            </a:extLst>
          </p:cNvPr>
          <p:cNvSpPr txBox="1"/>
          <p:nvPr/>
        </p:nvSpPr>
        <p:spPr>
          <a:xfrm>
            <a:off x="1204089" y="2530941"/>
            <a:ext cx="4396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roblem with this approach: religion is “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everywhere and nowhere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- from football to shopping to Church attendance.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8AACD-4E05-FA81-2391-C1E1EACF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 b="5442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04088" y="3833157"/>
            <a:ext cx="50849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Can’t identify those aspects of behaviour that are </a:t>
            </a:r>
            <a:r>
              <a:rPr lang="en-GB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uniquely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religious.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way of knowing if societies are becoming: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 religious (</a:t>
            </a:r>
            <a:r>
              <a:rPr lang="en-GB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secularisation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religious (</a:t>
            </a:r>
            <a:r>
              <a:rPr lang="en-GB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resacrilisation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069BA0-2AD3-A852-D9ED-4A456F0F443D}"/>
              </a:ext>
            </a:extLst>
          </p:cNvPr>
          <p:cNvSpPr txBox="1"/>
          <p:nvPr/>
        </p:nvSpPr>
        <p:spPr>
          <a:xfrm>
            <a:off x="-12092812" y="2721441"/>
            <a:ext cx="53643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definitions develop out of how people define their own behaviour.  R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eligion and religious behaviour are whatever people claim them to be. 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070A0-C006-A0AE-531E-96C6690CC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6421"/>
          <a:stretch/>
        </p:blipFill>
        <p:spPr>
          <a:xfrm>
            <a:off x="-6438902" y="2829726"/>
            <a:ext cx="5007429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D49CB1-EE12-89A0-0947-0ED9064EDD3C}"/>
              </a:ext>
            </a:extLst>
          </p:cNvPr>
          <p:cNvSpPr txBox="1"/>
          <p:nvPr/>
        </p:nvSpPr>
        <p:spPr>
          <a:xfrm>
            <a:off x="-12092812" y="3985557"/>
            <a:ext cx="5164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overcomes problem of devising over-arching definition of religious behaviour.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 necessary to account for every tiny variation in beliefs and behaviours to develop a workable definition of religion.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47489A-F53B-CED4-53C2-5A1118CB13F3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0" name="Oval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7F2E12-4541-273A-88A2-DFFE8ADCF6C4}"/>
              </a:ext>
            </a:extLst>
          </p:cNvPr>
          <p:cNvSpPr/>
          <p:nvPr/>
        </p:nvSpPr>
        <p:spPr>
          <a:xfrm>
            <a:off x="4923351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91D9DA-84F1-FF33-F283-BCAD95B1BB4C}"/>
              </a:ext>
            </a:extLst>
          </p:cNvPr>
          <p:cNvSpPr/>
          <p:nvPr/>
        </p:nvSpPr>
        <p:spPr>
          <a:xfrm>
            <a:off x="510219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BA2645-D639-201D-EA4E-104061F4AFA8}"/>
              </a:ext>
            </a:extLst>
          </p:cNvPr>
          <p:cNvSpPr/>
          <p:nvPr/>
        </p:nvSpPr>
        <p:spPr>
          <a:xfrm>
            <a:off x="528103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49968FA-06AF-A7AF-F196-A8C1ABE7C57B}"/>
              </a:ext>
            </a:extLst>
          </p:cNvPr>
          <p:cNvSpPr/>
          <p:nvPr/>
        </p:nvSpPr>
        <p:spPr>
          <a:xfrm>
            <a:off x="545987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E3839B4-2256-BCCD-E676-DD0A24C77D6B}"/>
              </a:ext>
            </a:extLst>
          </p:cNvPr>
          <p:cNvSpPr/>
          <p:nvPr/>
        </p:nvSpPr>
        <p:spPr>
          <a:xfrm>
            <a:off x="563871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D80FF74-CF50-9868-0089-28609E26F50C}"/>
              </a:ext>
            </a:extLst>
          </p:cNvPr>
          <p:cNvSpPr/>
          <p:nvPr/>
        </p:nvSpPr>
        <p:spPr>
          <a:xfrm>
            <a:off x="5817553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925CEA9F-C241-112B-0E69-7346172074CF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hlinkClick r:id="rId5" action="ppaction://hlinksldjump"/>
            <a:extLst>
              <a:ext uri="{FF2B5EF4-FFF2-40B4-BE49-F238E27FC236}">
                <a16:creationId xmlns:a16="http://schemas.microsoft.com/office/drawing/2014/main" id="{2CF5FFA7-B8C9-577B-20D0-5EABF7469181}"/>
              </a:ext>
            </a:extLst>
          </p:cNvPr>
          <p:cNvSpPr/>
          <p:nvPr/>
        </p:nvSpPr>
        <p:spPr>
          <a:xfrm>
            <a:off x="11685832" y="6466585"/>
            <a:ext cx="122767" cy="121643"/>
          </a:xfrm>
          <a:prstGeom prst="ellipse">
            <a:avLst/>
          </a:prstGeo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17414-715D-5835-D523-221B86138558}"/>
              </a:ext>
            </a:extLst>
          </p:cNvPr>
          <p:cNvSpPr txBox="1"/>
          <p:nvPr/>
        </p:nvSpPr>
        <p:spPr>
          <a:xfrm>
            <a:off x="-1010566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018CE5-0DFA-F69E-DE06-881FDE5B267C}"/>
              </a:ext>
            </a:extLst>
          </p:cNvPr>
          <p:cNvSpPr txBox="1"/>
          <p:nvPr/>
        </p:nvSpPr>
        <p:spPr>
          <a:xfrm>
            <a:off x="-854080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7C3FF-C2C9-38BD-DB10-BAAC8746BE23}"/>
              </a:ext>
            </a:extLst>
          </p:cNvPr>
          <p:cNvSpPr txBox="1"/>
          <p:nvPr/>
        </p:nvSpPr>
        <p:spPr>
          <a:xfrm>
            <a:off x="-6907346" y="2964511"/>
            <a:ext cx="122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exclusion</a:t>
            </a:r>
          </a:p>
        </p:txBody>
      </p:sp>
      <p:sp>
        <p:nvSpPr>
          <p:cNvPr id="14" name="Rectangle 13">
            <a:hlinkClick r:id="rId6" action="ppaction://hlinksldjump"/>
            <a:extLst>
              <a:ext uri="{FF2B5EF4-FFF2-40B4-BE49-F238E27FC236}">
                <a16:creationId xmlns:a16="http://schemas.microsoft.com/office/drawing/2014/main" id="{4F51B89D-035C-4B7F-F85A-15E0873A6A89}"/>
              </a:ext>
            </a:extLst>
          </p:cNvPr>
          <p:cNvSpPr/>
          <p:nvPr/>
        </p:nvSpPr>
        <p:spPr>
          <a:xfrm>
            <a:off x="-10087491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19340464-C240-6C31-15E3-BAF2FBD30CDC}"/>
              </a:ext>
            </a:extLst>
          </p:cNvPr>
          <p:cNvSpPr/>
          <p:nvPr/>
        </p:nvSpPr>
        <p:spPr>
          <a:xfrm>
            <a:off x="-8523247" y="2953125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rId8" action="ppaction://hlinksldjump"/>
            <a:extLst>
              <a:ext uri="{FF2B5EF4-FFF2-40B4-BE49-F238E27FC236}">
                <a16:creationId xmlns:a16="http://schemas.microsoft.com/office/drawing/2014/main" id="{DFFA96B8-EA11-0E4E-F732-9425012729B8}"/>
              </a:ext>
            </a:extLst>
          </p:cNvPr>
          <p:cNvSpPr/>
          <p:nvPr/>
        </p:nvSpPr>
        <p:spPr>
          <a:xfrm>
            <a:off x="-6877952" y="2990763"/>
            <a:ext cx="988243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A2262C-D9C2-CF4F-9C8E-7FD617ADF8CC}"/>
              </a:ext>
            </a:extLst>
          </p:cNvPr>
          <p:cNvSpPr txBox="1"/>
          <p:nvPr/>
        </p:nvSpPr>
        <p:spPr>
          <a:xfrm>
            <a:off x="-1095502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060DC78-9C32-0C3B-CB25-D73F4C97FE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488898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5400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4C0132-2D64-909A-5D33-56CDD3655829}"/>
              </a:ext>
            </a:extLst>
          </p:cNvPr>
          <p:cNvSpPr txBox="1"/>
          <p:nvPr/>
        </p:nvSpPr>
        <p:spPr>
          <a:xfrm>
            <a:off x="1204089" y="2584106"/>
            <a:ext cx="5398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excludes 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quasi-religious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behaviour that might serve a similar function to religion but which is not actually religious in the strict sense of the term.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8AACD-4E05-FA81-2391-C1E1EACF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3007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04088" y="3833157"/>
            <a:ext cx="4537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 in god or the supernatural.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behaviour such as prayer, collective worship and ceremonies.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F66B7E-2735-A2E0-C866-CD516E182FBD}"/>
              </a:ext>
            </a:extLst>
          </p:cNvPr>
          <p:cNvSpPr txBox="1"/>
          <p:nvPr/>
        </p:nvSpPr>
        <p:spPr>
          <a:xfrm>
            <a:off x="-1125120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4379E-806F-D9E5-227F-DBC801654C4D}"/>
              </a:ext>
            </a:extLst>
          </p:cNvPr>
          <p:cNvSpPr txBox="1"/>
          <p:nvPr/>
        </p:nvSpPr>
        <p:spPr>
          <a:xfrm>
            <a:off x="-968634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inclusion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6C11F-A73C-B1FC-9B08-9547975A6C64}"/>
              </a:ext>
            </a:extLst>
          </p:cNvPr>
          <p:cNvSpPr txBox="1"/>
          <p:nvPr/>
        </p:nvSpPr>
        <p:spPr>
          <a:xfrm>
            <a:off x="-8052886" y="2964511"/>
            <a:ext cx="122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exclusion</a:t>
            </a:r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3F5CA7F-7CA4-01D7-0ECE-0C24463B70F1}"/>
              </a:ext>
            </a:extLst>
          </p:cNvPr>
          <p:cNvSpPr/>
          <p:nvPr/>
        </p:nvSpPr>
        <p:spPr>
          <a:xfrm>
            <a:off x="-11233031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9EA58E5F-B5A2-7331-DA30-0D1546D9D6A3}"/>
              </a:ext>
            </a:extLst>
          </p:cNvPr>
          <p:cNvSpPr/>
          <p:nvPr/>
        </p:nvSpPr>
        <p:spPr>
          <a:xfrm>
            <a:off x="-9668787" y="2953125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BF36A874-45B0-7EB8-346A-27633BECACD2}"/>
              </a:ext>
            </a:extLst>
          </p:cNvPr>
          <p:cNvSpPr/>
          <p:nvPr/>
        </p:nvSpPr>
        <p:spPr>
          <a:xfrm>
            <a:off x="-8023492" y="2990763"/>
            <a:ext cx="988243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A2F7D8-F422-F9D6-A0BE-06527CB7E4D3}"/>
              </a:ext>
            </a:extLst>
          </p:cNvPr>
          <p:cNvSpPr txBox="1"/>
          <p:nvPr/>
        </p:nvSpPr>
        <p:spPr>
          <a:xfrm>
            <a:off x="-1210056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2AB704-DCBE-153E-B2E0-B8E4CE26EF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603452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DAAA14-5ED5-B297-2D0E-40E067180F6D}"/>
              </a:ext>
            </a:extLst>
          </p:cNvPr>
          <p:cNvSpPr txBox="1"/>
          <p:nvPr/>
        </p:nvSpPr>
        <p:spPr>
          <a:xfrm>
            <a:off x="12815064" y="2555531"/>
            <a:ext cx="4415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not defined by faith alone: religious beliefs are 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qualitatively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different to other forms of belief. 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8C6BB3-71AB-E653-9CDC-B1EC8564D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r="11620"/>
          <a:stretch/>
        </p:blipFill>
        <p:spPr>
          <a:xfrm>
            <a:off x="190512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78F064-4075-5CE1-911D-8CE2C5E0C378}"/>
              </a:ext>
            </a:extLst>
          </p:cNvPr>
          <p:cNvSpPr txBox="1"/>
          <p:nvPr/>
        </p:nvSpPr>
        <p:spPr>
          <a:xfrm>
            <a:off x="12786488" y="3833157"/>
            <a:ext cx="51776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substantive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definition of religion focused on its content or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substance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beliefs, practices and organisations that are distinctively religious and which mark religious behaviour as qualitatively different to other, similar, behaviours. </a:t>
            </a:r>
          </a:p>
        </p:txBody>
      </p:sp>
      <p:sp>
        <p:nvSpPr>
          <p:cNvPr id="4" name="Oval 3">
            <a:hlinkClick r:id="rId9" action="ppaction://hlinksldjump"/>
            <a:extLst>
              <a:ext uri="{FF2B5EF4-FFF2-40B4-BE49-F238E27FC236}">
                <a16:creationId xmlns:a16="http://schemas.microsoft.com/office/drawing/2014/main" id="{3EB9F4F2-474B-CE14-FAA6-099739E78A4D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2" name="Oval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3198A1-EDF5-D8E9-302F-0C016C1E1144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9F20C1-36C9-2F79-D1B4-CDEE2C53F52F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69D3EF-32AA-ADEA-A900-E646880BA23C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E5F6C56-F194-2EC4-F557-09EDC7EB0B21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3D88EB-07B4-3DCE-7B49-94C599D2B0B4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E11BAC5-16B3-4535-A869-B17E01A38174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1D61ACD-2DF6-AF29-3D08-7A639ED9E6B1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A770313-9CBE-31AD-06D7-747E9F978B02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983B28-B549-83EA-8DD0-130949D6A787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37D564D3-ED60-C9E1-99A0-F8E139276E41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hlinkHover r:id="rId9" action="ppaction://hlinksldjump"/>
            <a:extLst>
              <a:ext uri="{FF2B5EF4-FFF2-40B4-BE49-F238E27FC236}">
                <a16:creationId xmlns:a16="http://schemas.microsoft.com/office/drawing/2014/main" id="{67BE696B-7B50-019F-316B-53ABA8965B75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92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620671" y="3680757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C0132-2D64-909A-5D33-56CDD3655829}"/>
              </a:ext>
            </a:extLst>
          </p:cNvPr>
          <p:cNvSpPr txBox="1"/>
          <p:nvPr/>
        </p:nvSpPr>
        <p:spPr>
          <a:xfrm>
            <a:off x="1232664" y="2555531"/>
            <a:ext cx="4415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not defined by faith alone: religious beliefs are 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qualitatively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different to other forms of belief. 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8AACD-4E05-FA81-2391-C1E1EACF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r="11620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04088" y="3833157"/>
            <a:ext cx="51776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substantive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definition of religion focused on its content or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substance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beliefs, practices and organisations that are distinctively religious and which mark religious behaviour as qualitatively different to other, similar, behaviours.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FF0B0-69FB-3985-A6A6-008A3DF43DF4}"/>
              </a:ext>
            </a:extLst>
          </p:cNvPr>
          <p:cNvSpPr txBox="1"/>
          <p:nvPr/>
        </p:nvSpPr>
        <p:spPr>
          <a:xfrm>
            <a:off x="-11546711" y="2736506"/>
            <a:ext cx="5398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excludes 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quasi-religious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behaviour that might serve a similar function to religion but which is not actually religious in the strict sense of the term.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4013B1-E8AA-A3CF-F854-16A4E6BB1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3007"/>
          <a:stretch/>
        </p:blipFill>
        <p:spPr>
          <a:xfrm>
            <a:off x="-5281985" y="28297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741D80-AAD9-55B0-018F-DAB4C5DAB554}"/>
              </a:ext>
            </a:extLst>
          </p:cNvPr>
          <p:cNvSpPr txBox="1"/>
          <p:nvPr/>
        </p:nvSpPr>
        <p:spPr>
          <a:xfrm>
            <a:off x="-11546712" y="3985557"/>
            <a:ext cx="4537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 in god or the supernatural.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behaviour such as prayer, collective worship and ceremonies.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31F266-5D64-5EE1-9539-779896B23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5287"/>
          <a:stretch/>
        </p:blipFill>
        <p:spPr>
          <a:xfrm>
            <a:off x="1956556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53E33D-52C4-2E05-8A58-C4D86C1FD168}"/>
              </a:ext>
            </a:extLst>
          </p:cNvPr>
          <p:cNvSpPr txBox="1"/>
          <p:nvPr/>
        </p:nvSpPr>
        <p:spPr>
          <a:xfrm>
            <a:off x="13300838" y="3833157"/>
            <a:ext cx="51776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“exclusive approaches restrict the term 'religion' to phenomena displaying definite properties which do not occur together in other phenomena"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C35F6-8F6E-59BB-9643-CC687C49AA84}"/>
              </a:ext>
            </a:extLst>
          </p:cNvPr>
          <p:cNvSpPr txBox="1"/>
          <p:nvPr/>
        </p:nvSpPr>
        <p:spPr>
          <a:xfrm>
            <a:off x="13300838" y="3097211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beckford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1980)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58B010A-0729-E1D1-074A-AE6F694E2351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74D2B3-DAF2-CF33-7433-377EDA6E43F5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2444F8-D232-C723-4B91-0B865ED33072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F354D1A-96BC-9F3E-76F5-20C9CB41E941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B6A359-CAE5-FF89-7574-C55C7A4C138E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06DBF-9965-12BA-5671-2AB24FF4A880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87DA865-165B-1988-496F-773A01AAEC55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EF8339-04AD-4F95-8C11-5D007949A3C4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49B9B3-5053-1D3B-CD7A-96EA498FF2D3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33AC32B-2CAD-9D31-6E90-3C6D744E4AEB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8D750F2-FCEF-4228-6CE9-1F4F0231DE12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C9C74CFF-C1F0-08E7-3BFA-A8F946F46790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046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8AACD-4E05-FA81-2391-C1E1EACF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5287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04088" y="3833157"/>
            <a:ext cx="51776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“exclusive approaches restrict the term 'religion' to phenomena displaying definite properties which do not occur together in other phenomena"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2200E-377D-B52C-8680-AED6986B1DA7}"/>
              </a:ext>
            </a:extLst>
          </p:cNvPr>
          <p:cNvSpPr txBox="1"/>
          <p:nvPr/>
        </p:nvSpPr>
        <p:spPr>
          <a:xfrm>
            <a:off x="1204088" y="3097211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beckford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1980)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9A477F-C10B-A126-8F61-EF8958ABE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b="291"/>
          <a:stretch/>
        </p:blipFill>
        <p:spPr>
          <a:xfrm>
            <a:off x="1894453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E75D6C-ADA1-8EF9-798D-B3279798A833}"/>
              </a:ext>
            </a:extLst>
          </p:cNvPr>
          <p:cNvSpPr txBox="1"/>
          <p:nvPr/>
        </p:nvSpPr>
        <p:spPr>
          <a:xfrm>
            <a:off x="12679808" y="3833157"/>
            <a:ext cx="5177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sacred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"that which is utterly and mysteriously precious in our experience"  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(Maguire, 2001)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76A8BC-7A8B-4391-68EB-2F05B650F07C}"/>
              </a:ext>
            </a:extLst>
          </p:cNvPr>
          <p:cNvSpPr txBox="1"/>
          <p:nvPr/>
        </p:nvSpPr>
        <p:spPr>
          <a:xfrm>
            <a:off x="12712256" y="2402143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essentialism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1F569E-B816-EEC4-8C73-82D367A77B46}"/>
              </a:ext>
            </a:extLst>
          </p:cNvPr>
          <p:cNvSpPr txBox="1"/>
          <p:nvPr/>
        </p:nvSpPr>
        <p:spPr>
          <a:xfrm>
            <a:off x="12773025" y="2965393"/>
            <a:ext cx="39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religions have </a:t>
            </a:r>
            <a:r>
              <a:rPr lang="en-GB" i="1" dirty="0">
                <a:solidFill>
                  <a:schemeClr val="bg1"/>
                </a:solidFill>
              </a:rPr>
              <a:t>unique characteristics </a:t>
            </a:r>
            <a:r>
              <a:rPr lang="en-GB" dirty="0">
                <a:solidFill>
                  <a:schemeClr val="bg1"/>
                </a:solidFill>
              </a:rPr>
              <a:t>that mark them apart from the everyday: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C24FDD-3420-11EF-FBA6-6645600353B1}"/>
              </a:ext>
            </a:extLst>
          </p:cNvPr>
          <p:cNvSpPr txBox="1"/>
          <p:nvPr/>
        </p:nvSpPr>
        <p:spPr>
          <a:xfrm>
            <a:off x="-10898376" y="2555531"/>
            <a:ext cx="4415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not defined by faith alone: religious beliefs are 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qualitatively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different to other forms of belief. 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A29180-47FF-C1B9-F3DB-24AA6BFF7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r="11620"/>
          <a:stretch/>
        </p:blipFill>
        <p:spPr>
          <a:xfrm>
            <a:off x="-466222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C5BE20D-9F3D-93BE-1CA3-F68E8C874C84}"/>
              </a:ext>
            </a:extLst>
          </p:cNvPr>
          <p:cNvSpPr txBox="1"/>
          <p:nvPr/>
        </p:nvSpPr>
        <p:spPr>
          <a:xfrm>
            <a:off x="-10926952" y="3833157"/>
            <a:ext cx="51776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substantive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definition of religion focused on its content or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substance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beliefs, practices and organisations that are distinctively religious and which mark religious behaviour as qualitatively different to other, similar, behaviours.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E87794-89D3-BF72-E42B-4EB766C1F7A5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8" name="Oval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E31266-14FF-C418-88C3-B56FE952B58A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75C553-E70C-FB7B-8AA0-E91E7F1CBED7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E521DD-24BF-6602-9064-9F685E63A0AC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629453-A830-8508-DC66-B47CE655338B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D6A328-5247-FA7C-609C-77DC66789364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790637-9510-427D-BD25-54CC65AAA45D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3CEF3C-4E0E-E860-6C94-AAA0265A711D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5B8AD7-4EF0-925B-AA52-436A5DBA4702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9E0C96-C4A9-D5CE-9663-B6CCB3632C39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59333B39-38EC-FD02-EF8B-52A09F34C9B8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E4121D55-7B5C-AE9C-F981-CA29CBF0C0FD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89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722200E-377D-B52C-8680-AED6986B1DA7}"/>
              </a:ext>
            </a:extLst>
          </p:cNvPr>
          <p:cNvSpPr txBox="1"/>
          <p:nvPr/>
        </p:nvSpPr>
        <p:spPr>
          <a:xfrm>
            <a:off x="1236536" y="2402143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essentialism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A7C4C-4E82-43E0-A159-0F726CE5A2A2}"/>
              </a:ext>
            </a:extLst>
          </p:cNvPr>
          <p:cNvSpPr txBox="1"/>
          <p:nvPr/>
        </p:nvSpPr>
        <p:spPr>
          <a:xfrm>
            <a:off x="1297305" y="2965393"/>
            <a:ext cx="39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religions have </a:t>
            </a:r>
            <a:r>
              <a:rPr lang="en-GB" i="1" dirty="0">
                <a:solidFill>
                  <a:schemeClr val="bg1"/>
                </a:solidFill>
              </a:rPr>
              <a:t>unique characteristics </a:t>
            </a:r>
            <a:r>
              <a:rPr lang="en-GB" dirty="0">
                <a:solidFill>
                  <a:schemeClr val="bg1"/>
                </a:solidFill>
              </a:rPr>
              <a:t>that mark them apart from the everyday: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620671" y="3680757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04088" y="3833157"/>
            <a:ext cx="5177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sacred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"that which is utterly and mysteriously precious in our experience"  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(Maguire, 2001)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4A72F6-0C5B-F79B-7126-8FE0E955E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5287"/>
          <a:stretch/>
        </p:blipFill>
        <p:spPr>
          <a:xfrm>
            <a:off x="-496702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E2D527-DE38-24BF-792D-6AA92AB16FE6}"/>
              </a:ext>
            </a:extLst>
          </p:cNvPr>
          <p:cNvSpPr txBox="1"/>
          <p:nvPr/>
        </p:nvSpPr>
        <p:spPr>
          <a:xfrm>
            <a:off x="-11231752" y="3833157"/>
            <a:ext cx="51776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“exclusive approaches restrict the term 'religion' to phenomena displaying definite properties which do not occur together in other phenomena"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15697-1FDC-6F04-7AD3-0A16A2FC5A92}"/>
              </a:ext>
            </a:extLst>
          </p:cNvPr>
          <p:cNvSpPr txBox="1"/>
          <p:nvPr/>
        </p:nvSpPr>
        <p:spPr>
          <a:xfrm>
            <a:off x="-11231752" y="3097211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beckford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1980)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DDDACA-B2E8-E0A7-96FF-F3E8EC3AD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r="12247"/>
          <a:stretch/>
        </p:blipFill>
        <p:spPr>
          <a:xfrm>
            <a:off x="19000974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94662D-3A8C-0976-098F-A45F9D98625E}"/>
              </a:ext>
            </a:extLst>
          </p:cNvPr>
          <p:cNvSpPr txBox="1"/>
          <p:nvPr/>
        </p:nvSpPr>
        <p:spPr>
          <a:xfrm>
            <a:off x="12736247" y="3833157"/>
            <a:ext cx="5177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oral codes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sacred origin,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DA37C2-E6E3-DC7B-924A-AEAEA215740E}"/>
              </a:ext>
            </a:extLst>
          </p:cNvPr>
          <p:cNvSpPr txBox="1"/>
          <p:nvPr/>
        </p:nvSpPr>
        <p:spPr>
          <a:xfrm>
            <a:off x="13179983" y="4232080"/>
            <a:ext cx="4362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xamples include the 10 Commandments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given to Moses by God in Christian religions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Sharia in Islam.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5CCD7-48AA-0B1E-36F0-1EB712386BB8}"/>
              </a:ext>
            </a:extLst>
          </p:cNvPr>
          <p:cNvSpPr txBox="1"/>
          <p:nvPr/>
        </p:nvSpPr>
        <p:spPr>
          <a:xfrm>
            <a:off x="12736247" y="5185707"/>
            <a:ext cx="5177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ommunication with the supernatural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through mechanisms such as prayer.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8AACD-4E05-FA81-2391-C1E1EACF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b="291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C279270-4A29-527E-5410-CE065B733EDB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DFC0A6-865C-94B8-288A-D471C9C4046A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96154E5-F7E4-697B-EB7E-BBD132895151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8CE8CE-EB53-45A0-3DD1-E03C1CFFD91D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2" name="Oval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582F29-AF66-0B7B-DDE8-90FB23664BAE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97D442C-6189-1FAB-EC87-7143928857ED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930673-3771-4D72-0B23-2F117BD35F5B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8A9A62-26AD-3257-22BB-77F9E1A8B6F3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F615786-FFC5-271E-F32B-E24991C753C0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1C917C-B164-9093-5628-79A077F443D8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189A6BCD-0DB3-737E-1DB2-42B7A4E75372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7C73F688-51AE-63A1-960D-3EFAE3ED6271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91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620671" y="3680757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08AACD-4E05-FA81-2391-C1E1EACF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r="12247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04088" y="3833157"/>
            <a:ext cx="5177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oral codes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sacred origin,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2200E-377D-B52C-8680-AED6986B1DA7}"/>
              </a:ext>
            </a:extLst>
          </p:cNvPr>
          <p:cNvSpPr txBox="1"/>
          <p:nvPr/>
        </p:nvSpPr>
        <p:spPr>
          <a:xfrm>
            <a:off x="1236536" y="2402143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essentialism:</a:t>
            </a:r>
            <a:endParaRPr lang="en-GB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A7C4C-4E82-43E0-A159-0F726CE5A2A2}"/>
              </a:ext>
            </a:extLst>
          </p:cNvPr>
          <p:cNvSpPr txBox="1"/>
          <p:nvPr/>
        </p:nvSpPr>
        <p:spPr>
          <a:xfrm>
            <a:off x="1297305" y="2965393"/>
            <a:ext cx="39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religions have </a:t>
            </a:r>
            <a:r>
              <a:rPr lang="en-GB" i="1" dirty="0">
                <a:solidFill>
                  <a:schemeClr val="bg1"/>
                </a:solidFill>
              </a:rPr>
              <a:t>unique characteristics </a:t>
            </a:r>
            <a:r>
              <a:rPr lang="en-GB" dirty="0">
                <a:solidFill>
                  <a:schemeClr val="bg1"/>
                </a:solidFill>
              </a:rPr>
              <a:t>that mark them apart from the everyday: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4D396A-9B97-A6D2-0ED5-F066D85D0399}"/>
              </a:ext>
            </a:extLst>
          </p:cNvPr>
          <p:cNvSpPr txBox="1"/>
          <p:nvPr/>
        </p:nvSpPr>
        <p:spPr>
          <a:xfrm>
            <a:off x="1647824" y="4232080"/>
            <a:ext cx="4362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xamples include the 10 Commandments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given to Moses by God in Christian religions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Sharia in Islam.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52E8D5-F77C-E7B0-4593-CE084BD5BDD2}"/>
              </a:ext>
            </a:extLst>
          </p:cNvPr>
          <p:cNvSpPr txBox="1"/>
          <p:nvPr/>
        </p:nvSpPr>
        <p:spPr>
          <a:xfrm>
            <a:off x="1204088" y="5185707"/>
            <a:ext cx="5177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ommunication with the supernatural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through mechanisms such as prayer.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8F86EC-6179-CAA2-556B-65C38D8E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b="291"/>
          <a:stretch/>
        </p:blipFill>
        <p:spPr>
          <a:xfrm>
            <a:off x="-511942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929DA0-08E2-090C-1E55-BBE7C9C00636}"/>
              </a:ext>
            </a:extLst>
          </p:cNvPr>
          <p:cNvSpPr txBox="1"/>
          <p:nvPr/>
        </p:nvSpPr>
        <p:spPr>
          <a:xfrm>
            <a:off x="-11384152" y="3833157"/>
            <a:ext cx="5177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sacred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"that which is utterly and mysteriously precious in our experience"  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(Maguire, 2001)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CBD62-04A3-94D8-4473-A80E7830CC79}"/>
              </a:ext>
            </a:extLst>
          </p:cNvPr>
          <p:cNvSpPr txBox="1"/>
          <p:nvPr/>
        </p:nvSpPr>
        <p:spPr>
          <a:xfrm>
            <a:off x="12834246" y="3865815"/>
            <a:ext cx="71019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Explains the individual's place in the world.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Provides a sense of moral and political order.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Explains "why we are here" and what happens after death.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E0D1F-5A9C-2B9B-DE26-4AAC82D0EB62}"/>
              </a:ext>
            </a:extLst>
          </p:cNvPr>
          <p:cNvSpPr txBox="1"/>
          <p:nvPr/>
        </p:nvSpPr>
        <p:spPr>
          <a:xfrm>
            <a:off x="12857922" y="2484489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luckmann</a:t>
            </a:r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(1967)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46D4A0-4AF3-CA6A-A519-B3AA5D0A06A7}"/>
              </a:ext>
            </a:extLst>
          </p:cNvPr>
          <p:cNvSpPr txBox="1"/>
          <p:nvPr/>
        </p:nvSpPr>
        <p:spPr>
          <a:xfrm>
            <a:off x="12857922" y="3165588"/>
            <a:ext cx="508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religion is a unique belief system because it: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91FF43-61E2-4774-07D2-FB43646F2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b="1101"/>
          <a:stretch/>
        </p:blipFill>
        <p:spPr>
          <a:xfrm>
            <a:off x="20416510" y="2233352"/>
            <a:ext cx="2449287" cy="35986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CBA9A4A-F531-7A44-A12F-D45DC2A12790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8C7C50F-CD18-F069-9057-4E895452242B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6694BE-CF08-25DD-F978-539AF4F98343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A22E01B-86FF-B3ED-C361-6B4550393F2E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CD90D7-F125-760B-9A38-A36476574147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71D755-62C6-9C84-0E40-A27E519A2622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3031DF3-7124-06EC-B818-8E80222A6E26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B7F9B07-E630-C907-C8D4-F24B42D73A1A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D3424BA-5DA7-C5CE-13EF-91A62D6E88C5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94A9F9E-2C17-F7F6-AA7F-B39F63BBF150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0F08E379-FF63-C15B-7036-26F8F69E9F6E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5CE34CCD-09B7-EB91-F074-90C9BEAAC81F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898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620671" y="3680757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73629" y="3865815"/>
            <a:ext cx="71019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Explains the individual's place in the world.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Provides a sense of moral and political order.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Explains "why we are here" and what happens after death.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2200E-377D-B52C-8680-AED6986B1DA7}"/>
              </a:ext>
            </a:extLst>
          </p:cNvPr>
          <p:cNvSpPr txBox="1"/>
          <p:nvPr/>
        </p:nvSpPr>
        <p:spPr>
          <a:xfrm>
            <a:off x="1297305" y="2484489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luckmann</a:t>
            </a:r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(1967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A7C4C-4E82-43E0-A159-0F726CE5A2A2}"/>
              </a:ext>
            </a:extLst>
          </p:cNvPr>
          <p:cNvSpPr txBox="1"/>
          <p:nvPr/>
        </p:nvSpPr>
        <p:spPr>
          <a:xfrm>
            <a:off x="1297305" y="3165588"/>
            <a:ext cx="508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religion is a unique belief system because it: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46EF5E-EEFB-2831-279B-373995A1F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b="1101"/>
          <a:stretch/>
        </p:blipFill>
        <p:spPr>
          <a:xfrm>
            <a:off x="8855893" y="2233352"/>
            <a:ext cx="2449287" cy="35986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455D9D-9F8E-ECF7-8D1A-C9211D0E2A65}"/>
              </a:ext>
            </a:extLst>
          </p:cNvPr>
          <p:cNvCxnSpPr>
            <a:cxnSpLocks/>
          </p:cNvCxnSpPr>
          <p:nvPr/>
        </p:nvCxnSpPr>
        <p:spPr>
          <a:xfrm flipH="1">
            <a:off x="-14237699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44F4842-6ABF-EC17-DB84-D9B1F0AD6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r="12247"/>
          <a:stretch/>
        </p:blipFill>
        <p:spPr>
          <a:xfrm>
            <a:off x="-5397284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951544-1DD0-94DC-98CD-81ED0905445E}"/>
              </a:ext>
            </a:extLst>
          </p:cNvPr>
          <p:cNvSpPr txBox="1"/>
          <p:nvPr/>
        </p:nvSpPr>
        <p:spPr>
          <a:xfrm>
            <a:off x="-11662011" y="3833157"/>
            <a:ext cx="5177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oral codes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sacred origin,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4E9F6D-F7D8-EF79-EB42-B81308FCCB90}"/>
              </a:ext>
            </a:extLst>
          </p:cNvPr>
          <p:cNvSpPr txBox="1"/>
          <p:nvPr/>
        </p:nvSpPr>
        <p:spPr>
          <a:xfrm>
            <a:off x="-11629563" y="2402143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essentialism:</a:t>
            </a:r>
            <a:endParaRPr lang="en-GB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1174F8-F20B-2775-C26F-BCA90C1D7750}"/>
              </a:ext>
            </a:extLst>
          </p:cNvPr>
          <p:cNvSpPr txBox="1"/>
          <p:nvPr/>
        </p:nvSpPr>
        <p:spPr>
          <a:xfrm>
            <a:off x="-11568794" y="2965393"/>
            <a:ext cx="39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religions have </a:t>
            </a:r>
            <a:r>
              <a:rPr lang="en-GB" i="1" dirty="0">
                <a:solidFill>
                  <a:schemeClr val="bg1"/>
                </a:solidFill>
              </a:rPr>
              <a:t>unique characteristics </a:t>
            </a:r>
            <a:r>
              <a:rPr lang="en-GB" dirty="0">
                <a:solidFill>
                  <a:schemeClr val="bg1"/>
                </a:solidFill>
              </a:rPr>
              <a:t>that mark them apart from the everyday: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3E4D71-B446-94CF-6FE0-1A857E31189E}"/>
              </a:ext>
            </a:extLst>
          </p:cNvPr>
          <p:cNvSpPr txBox="1"/>
          <p:nvPr/>
        </p:nvSpPr>
        <p:spPr>
          <a:xfrm>
            <a:off x="-11218275" y="4232080"/>
            <a:ext cx="4362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xamples include the 10 Commandments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given to Moses by God in Christian religions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Sharia in Islam.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F19CA-3E03-CEC3-67DA-7B5F7DAD126F}"/>
              </a:ext>
            </a:extLst>
          </p:cNvPr>
          <p:cNvSpPr txBox="1"/>
          <p:nvPr/>
        </p:nvSpPr>
        <p:spPr>
          <a:xfrm>
            <a:off x="-11662011" y="5185707"/>
            <a:ext cx="5177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ommunication with the supernatural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through mechanisms such as prayer.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F03F7B-AC03-B3BA-F652-81197E76574E}"/>
              </a:ext>
            </a:extLst>
          </p:cNvPr>
          <p:cNvSpPr txBox="1"/>
          <p:nvPr/>
        </p:nvSpPr>
        <p:spPr>
          <a:xfrm>
            <a:off x="12956392" y="3865815"/>
            <a:ext cx="52360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substantive definitions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it possible to measure levels of religious behaviour.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test, for example, whether society is becoming 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secularised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GB" sz="18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resacrilised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7E358D-15EA-0783-E301-D5A1E4DB4E36}"/>
              </a:ext>
            </a:extLst>
          </p:cNvPr>
          <p:cNvSpPr txBox="1"/>
          <p:nvPr/>
        </p:nvSpPr>
        <p:spPr>
          <a:xfrm>
            <a:off x="12980068" y="2588645"/>
            <a:ext cx="4493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xclusive approaches key into what we conventionally understand about religion: behaviour that is special and different.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C979E4-1416-0A69-33B9-0B6E89C6F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14546"/>
          <a:stretch/>
        </p:blipFill>
        <p:spPr>
          <a:xfrm>
            <a:off x="19151578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08C82F7-0649-C099-150C-1BA58392B225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77867C-B4C7-E805-22FE-384D1C5771D3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B9137A-9200-0347-059F-6560A85EEF6B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1B30A5-5BBE-F63E-ED4A-60747FEC7723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2" name="Oval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0F5124F-F1AD-A502-F227-9F30CA19D8D6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3EDCE2-2233-B0B2-6317-91F1155B248A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D718E1-E4B4-2309-9565-71536E33AAB3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BB3273B-6C3A-F96F-14DD-601A125E6702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FAE6A4-E77A-42A6-51DC-00B2A5907888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F97065-AF2A-10BF-AFA2-2684E27D6801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2D078B8E-45BF-C018-A5CF-59558472D4A2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DDDFF570-9A03-AEF4-902A-8C9679A3E955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71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191E8-CF18-599A-863A-FB1AEF33B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7593" r="18021" b="212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53033-4205-EC37-5322-DD42026E4BAD}"/>
              </a:ext>
            </a:extLst>
          </p:cNvPr>
          <p:cNvSpPr txBox="1"/>
          <p:nvPr/>
        </p:nvSpPr>
        <p:spPr>
          <a:xfrm>
            <a:off x="3243470" y="1529978"/>
            <a:ext cx="5705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DED900"/>
                </a:solidFill>
                <a:latin typeface="ABeeZee" panose="02000000000000000000" pitchFamily="50" charset="0"/>
              </a:defRPr>
            </a:lvl1pPr>
          </a:lstStyle>
          <a:p>
            <a:r>
              <a:rPr lang="en-GB" dirty="0"/>
              <a:t>A-Level Sociology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D79A1-C99A-CE1F-3DB7-1ECA1B41191E}"/>
              </a:ext>
            </a:extLst>
          </p:cNvPr>
          <p:cNvSpPr txBox="1"/>
          <p:nvPr/>
        </p:nvSpPr>
        <p:spPr>
          <a:xfrm>
            <a:off x="3243470" y="1964394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100" dirty="0">
                <a:solidFill>
                  <a:srgbClr val="DED900"/>
                </a:solidFill>
                <a:latin typeface="Century Gothic" panose="020B0502020202020204" pitchFamily="34" charset="0"/>
              </a:rPr>
              <a:t>Defining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1D41F-2EAC-918F-4F79-68D4787F210B}"/>
              </a:ext>
            </a:extLst>
          </p:cNvPr>
          <p:cNvSpPr txBox="1"/>
          <p:nvPr/>
        </p:nvSpPr>
        <p:spPr>
          <a:xfrm>
            <a:off x="3243470" y="3143958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300" dirty="0">
                <a:solidFill>
                  <a:srgbClr val="DED900"/>
                </a:solidFill>
                <a:latin typeface="Century Gothic" panose="020B0502020202020204" pitchFamily="34" charset="0"/>
              </a:rPr>
              <a:t>Religion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BDA2D-DB1A-C8EB-06F2-7FA9F9E8F6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42" y="-242532"/>
            <a:ext cx="6944139" cy="4161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3BCC08-9A4B-8A87-7CEB-433E346A38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8" y="1895929"/>
            <a:ext cx="6944139" cy="4161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8D9370-3D49-B7A5-49F6-A23FACCFA660}"/>
              </a:ext>
            </a:extLst>
          </p:cNvPr>
          <p:cNvSpPr txBox="1"/>
          <p:nvPr/>
        </p:nvSpPr>
        <p:spPr>
          <a:xfrm>
            <a:off x="3918857" y="4111607"/>
            <a:ext cx="452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rgbClr val="F0EA00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97688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620671" y="3680757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73629" y="3865815"/>
            <a:ext cx="52360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substantive definitions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it possible to measure levels of religious behaviour.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test, for example, whether society is becoming 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secularised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GB" sz="18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resacrilised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A7C4C-4E82-43E0-A159-0F726CE5A2A2}"/>
              </a:ext>
            </a:extLst>
          </p:cNvPr>
          <p:cNvSpPr txBox="1"/>
          <p:nvPr/>
        </p:nvSpPr>
        <p:spPr>
          <a:xfrm>
            <a:off x="1297305" y="2588645"/>
            <a:ext cx="4493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xclusive approaches key into what we conventionally understand about religion: behaviour that is special and different.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455D9D-9F8E-ECF7-8D1A-C9211D0E2A65}"/>
              </a:ext>
            </a:extLst>
          </p:cNvPr>
          <p:cNvCxnSpPr>
            <a:cxnSpLocks/>
          </p:cNvCxnSpPr>
          <p:nvPr/>
        </p:nvCxnSpPr>
        <p:spPr>
          <a:xfrm flipH="1">
            <a:off x="-14237699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E66A37-87C3-4AA3-8960-5C5420D7C2FB}"/>
              </a:ext>
            </a:extLst>
          </p:cNvPr>
          <p:cNvCxnSpPr>
            <a:cxnSpLocks/>
          </p:cNvCxnSpPr>
          <p:nvPr/>
        </p:nvCxnSpPr>
        <p:spPr>
          <a:xfrm flipH="1">
            <a:off x="-14020785" y="38379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32C69C-7E27-D358-6FFB-E360B5E470F1}"/>
              </a:ext>
            </a:extLst>
          </p:cNvPr>
          <p:cNvSpPr txBox="1"/>
          <p:nvPr/>
        </p:nvSpPr>
        <p:spPr>
          <a:xfrm>
            <a:off x="-11375556" y="4018215"/>
            <a:ext cx="71019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Explains the individual's place in the world.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Provides a sense of moral and political order.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Explains "why we are here" and what happens after death.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E71E6-3376-B68F-40A1-2AD7249727DF}"/>
              </a:ext>
            </a:extLst>
          </p:cNvPr>
          <p:cNvSpPr txBox="1"/>
          <p:nvPr/>
        </p:nvSpPr>
        <p:spPr>
          <a:xfrm>
            <a:off x="-11351880" y="2636889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luckmann</a:t>
            </a:r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(1967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8661E-ACB5-E910-6C57-8BCB2B3173D7}"/>
              </a:ext>
            </a:extLst>
          </p:cNvPr>
          <p:cNvSpPr txBox="1"/>
          <p:nvPr/>
        </p:nvSpPr>
        <p:spPr>
          <a:xfrm>
            <a:off x="-11351880" y="3317988"/>
            <a:ext cx="508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religion is a unique belief system because it: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FCBB4-FD55-3B1A-ED69-D515D0329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b="1101"/>
          <a:stretch/>
        </p:blipFill>
        <p:spPr>
          <a:xfrm>
            <a:off x="-3793292" y="2385752"/>
            <a:ext cx="2449287" cy="35986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261372-F88F-70DD-69B1-F5CF9E583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14546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AD1351-A42B-52EF-0E73-8C82DEFD8BF9}"/>
              </a:ext>
            </a:extLst>
          </p:cNvPr>
          <p:cNvCxnSpPr>
            <a:cxnSpLocks/>
          </p:cNvCxnSpPr>
          <p:nvPr/>
        </p:nvCxnSpPr>
        <p:spPr>
          <a:xfrm flipH="1">
            <a:off x="1306284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9CCD9F0-6194-19B4-F9F0-9E21A92BD63D}"/>
              </a:ext>
            </a:extLst>
          </p:cNvPr>
          <p:cNvSpPr txBox="1"/>
          <p:nvPr/>
        </p:nvSpPr>
        <p:spPr>
          <a:xfrm>
            <a:off x="15708068" y="3865815"/>
            <a:ext cx="5562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exclusive approaches simply adopt a definition that fits neatly with conventional, mainstream, world religions such as Christianity or Islam: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5CE20A4-1B18-BFB3-BDC9-0427D0E99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r="14216"/>
          <a:stretch/>
        </p:blipFill>
        <p:spPr>
          <a:xfrm>
            <a:off x="2190325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C3AFDEB-8D7B-57C0-31CD-A9B0B4CF4B33}"/>
              </a:ext>
            </a:extLst>
          </p:cNvPr>
          <p:cNvSpPr txBox="1"/>
          <p:nvPr/>
        </p:nvSpPr>
        <p:spPr>
          <a:xfrm>
            <a:off x="15731745" y="2538278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criticisms…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A4D52E-9DF7-22B2-DE28-1281EDAC0858}"/>
              </a:ext>
            </a:extLst>
          </p:cNvPr>
          <p:cNvSpPr txBox="1"/>
          <p:nvPr/>
        </p:nvSpPr>
        <p:spPr>
          <a:xfrm>
            <a:off x="15776483" y="3176866"/>
            <a:ext cx="571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religion have unique and exclusive features?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32251D-D59C-DC6C-FCDE-14A51AF33E6A}"/>
              </a:ext>
            </a:extLst>
          </p:cNvPr>
          <p:cNvSpPr txBox="1"/>
          <p:nvPr/>
        </p:nvSpPr>
        <p:spPr>
          <a:xfrm>
            <a:off x="15731745" y="4884422"/>
            <a:ext cx="5985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religion defined as whatever these institutions say it is?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08663F-E9A3-A15C-9201-080E5BC5FB06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6D7B5B-A894-6211-B4F2-36F75FF35628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927179-3D4A-75D5-C006-FCCFD0311A7C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9C43F5A-3178-ADBD-3F3F-7036CDEE64AF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C28611-F899-33A1-636A-201FB6B7602C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FEE543-4F2F-8F24-2BC5-D367E1C03D5E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500CD1-F021-F3B3-10C1-60D2927ADC14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C17801-E32E-5C91-0F66-0E2495A59F2C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E69569-7795-76DA-BD0A-02415D865DC2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F108522-1E1A-F933-D6E4-A0599FEBB516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0D173394-09D5-E151-72E3-658F066AAFC6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097E3368-5563-F471-9851-C2844A1083A4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49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1F655C-AAE5-3C0C-CE47-F3BDED0E8E9E}"/>
              </a:ext>
            </a:extLst>
          </p:cNvPr>
          <p:cNvSpPr txBox="1"/>
          <p:nvPr/>
        </p:nvSpPr>
        <p:spPr>
          <a:xfrm>
            <a:off x="1297305" y="2538278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criticisms…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7CD37C-B3EE-E2EA-E5E2-BDCB5115A143}"/>
              </a:ext>
            </a:extLst>
          </p:cNvPr>
          <p:cNvSpPr txBox="1"/>
          <p:nvPr/>
        </p:nvSpPr>
        <p:spPr>
          <a:xfrm>
            <a:off x="1342043" y="3176866"/>
            <a:ext cx="571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religion have unique and exclusive features?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73628" y="3865815"/>
            <a:ext cx="5562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exclusive approaches simply adopt a definition that fits neatly with conventional, mainstream, world religions such as Christianity or Islam: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261372-F88F-70DD-69B1-F5CF9E583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r="14216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2EEB21-128A-E5E9-9543-9DF4279D3DDA}"/>
              </a:ext>
            </a:extLst>
          </p:cNvPr>
          <p:cNvSpPr txBox="1"/>
          <p:nvPr/>
        </p:nvSpPr>
        <p:spPr>
          <a:xfrm>
            <a:off x="1297305" y="4884422"/>
            <a:ext cx="5985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religion defined as whatever these institutions say it is?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E363F1-DCB7-4251-75ED-C966C28B1CA2}"/>
              </a:ext>
            </a:extLst>
          </p:cNvPr>
          <p:cNvCxnSpPr>
            <a:cxnSpLocks/>
          </p:cNvCxnSpPr>
          <p:nvPr/>
        </p:nvCxnSpPr>
        <p:spPr>
          <a:xfrm flipH="1">
            <a:off x="-14566565" y="38379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CF52C4-4236-7206-8462-627266CB7664}"/>
              </a:ext>
            </a:extLst>
          </p:cNvPr>
          <p:cNvSpPr txBox="1"/>
          <p:nvPr/>
        </p:nvSpPr>
        <p:spPr>
          <a:xfrm>
            <a:off x="-11921336" y="4018215"/>
            <a:ext cx="52360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substantive definitions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it possible to measure levels of religious behaviour.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test, for example, whether society is becoming 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secularised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GB" sz="18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resacrilised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1B847E-BAED-6D8A-9486-B2A66CED8D9D}"/>
              </a:ext>
            </a:extLst>
          </p:cNvPr>
          <p:cNvSpPr txBox="1"/>
          <p:nvPr/>
        </p:nvSpPr>
        <p:spPr>
          <a:xfrm>
            <a:off x="-11897660" y="2741045"/>
            <a:ext cx="4493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xclusive approaches key into what we conventionally understand about religion: behaviour that is special and different.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F51281B-AF55-021E-1579-149CD2D4B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14546"/>
          <a:stretch/>
        </p:blipFill>
        <p:spPr>
          <a:xfrm>
            <a:off x="-5726150" y="28297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B62A21-22EE-D424-4489-BE0B23941482}"/>
              </a:ext>
            </a:extLst>
          </p:cNvPr>
          <p:cNvSpPr txBox="1"/>
          <p:nvPr/>
        </p:nvSpPr>
        <p:spPr>
          <a:xfrm>
            <a:off x="12605645" y="4018215"/>
            <a:ext cx="5095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major religions like Christianity have a vested interest in ensuring the product they are "selling" (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religious experience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is both unique and has limited competition?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9F7147-FD86-3DE0-B217-2B4A8B5298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0" r="-1143"/>
          <a:stretch/>
        </p:blipFill>
        <p:spPr>
          <a:xfrm>
            <a:off x="18800831" y="28297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28ADAF5-564E-DDDF-AB32-2B93F3527830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10F041-1772-7410-789E-0CDAB34AE464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867CEB-B284-D9EC-F2B2-D932C7E93278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29DDD7-8346-986F-4B3A-A0F232FA0934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E3EC77-BC47-F4C9-B303-13F01AE08E8F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DFA523-3CDD-5D5F-3599-3127AFE1A603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AA41C3-DFE5-7F8B-F209-D77CBAB65EF0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97A757-20D0-6684-F777-E94FBC9DCB79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D4FEDD-D5EF-77FC-FE41-A08767392801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A9A8DBA-5494-6CBE-B041-E83A0E67D556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18D33D10-C7CD-74B4-53D9-1C7E26F96BEE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11E55859-9E8D-A16C-192F-455E4AD012FA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459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73629" y="3865815"/>
            <a:ext cx="5095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major religions like Christianity have a vested interest in ensuring the product they are "selling" (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religious experience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is both unique and has limited competition?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261372-F88F-70DD-69B1-F5CF9E583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0" r="-1143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F655C-AAE5-3C0C-CE47-F3BDED0E8E9E}"/>
              </a:ext>
            </a:extLst>
          </p:cNvPr>
          <p:cNvSpPr txBox="1"/>
          <p:nvPr/>
        </p:nvSpPr>
        <p:spPr>
          <a:xfrm>
            <a:off x="1297305" y="2538278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criticisms…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7CD37C-B3EE-E2EA-E5E2-BDCB5115A143}"/>
              </a:ext>
            </a:extLst>
          </p:cNvPr>
          <p:cNvSpPr txBox="1"/>
          <p:nvPr/>
        </p:nvSpPr>
        <p:spPr>
          <a:xfrm>
            <a:off x="1342043" y="3176866"/>
            <a:ext cx="571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religion have unique and exclusive features?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CAA3C-C32A-BE8D-8495-516B0AA80D26}"/>
              </a:ext>
            </a:extLst>
          </p:cNvPr>
          <p:cNvSpPr txBox="1"/>
          <p:nvPr/>
        </p:nvSpPr>
        <p:spPr>
          <a:xfrm>
            <a:off x="-11225396" y="3865815"/>
            <a:ext cx="5562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exclusive approaches simply adopt a definition that fits neatly with conventional, mainstream, world religions such as Christianity or Islam: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DF5B9D-E457-4A0F-4A76-6992DCE42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r="14216"/>
          <a:stretch/>
        </p:blipFill>
        <p:spPr>
          <a:xfrm>
            <a:off x="-5030209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0F59A1-AF14-7911-0053-EAC3EA1067A8}"/>
              </a:ext>
            </a:extLst>
          </p:cNvPr>
          <p:cNvSpPr txBox="1"/>
          <p:nvPr/>
        </p:nvSpPr>
        <p:spPr>
          <a:xfrm>
            <a:off x="-11201719" y="4884422"/>
            <a:ext cx="5985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religion defined as whatever these institutions say it is?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ADEED3-B55F-E839-E4F1-088F387F23F0}"/>
              </a:ext>
            </a:extLst>
          </p:cNvPr>
          <p:cNvSpPr txBox="1"/>
          <p:nvPr/>
        </p:nvSpPr>
        <p:spPr>
          <a:xfrm>
            <a:off x="12725386" y="3865815"/>
            <a:ext cx="56758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the definition drawn so narrowly it both excludes behaviours not conventionally seen as religious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behaviour with some characteristics of mainstream religion but not others?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97A392-487F-32EF-69A4-9382D042E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1" r="15131"/>
          <a:stretch/>
        </p:blipFill>
        <p:spPr>
          <a:xfrm>
            <a:off x="18920573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D7284C-54A3-5ADB-A31E-36D4171F9193}"/>
              </a:ext>
            </a:extLst>
          </p:cNvPr>
          <p:cNvSpPr txBox="1"/>
          <p:nvPr/>
        </p:nvSpPr>
        <p:spPr>
          <a:xfrm>
            <a:off x="12749063" y="5128077"/>
            <a:ext cx="60178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Scientology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makes no distinction between "the sacred" and the "profane" but does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it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ideas about spirituality that are religious in nature?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1D55B3-C99C-E0A3-94B5-2FF61E9C13D8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5F25A1-9D1D-1D75-8B9A-AF3C93546C9E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AC0F3C-9C31-ED46-10EE-12AF08BB801B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D623BC-7BBF-63B6-51A7-8AF05FCE53B2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499D93-4D7D-EC98-BC3F-D0D7B3BC173B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19F729-B7AF-EBB2-B05B-D2AC4D65C1FB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AEDC66-5536-3CAD-2710-5E0247DE1500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7573DF9-A54C-DB95-2BEC-DE650A64FE83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3623F4-EE17-D069-00E0-6D5CB885079A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09C870-C464-B6F6-2D7A-55BBD1B8CE00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ADA42DE5-E305-51EF-B2FA-889827960932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90A6B7A0-E0B5-DB40-7C02-EAEB462B7465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81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1371600" y="3685535"/>
            <a:ext cx="13787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9494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51B83-3E07-BFAC-7D2B-7A60AE327C2B}"/>
              </a:ext>
            </a:extLst>
          </p:cNvPr>
          <p:cNvSpPr txBox="1"/>
          <p:nvPr/>
        </p:nvSpPr>
        <p:spPr>
          <a:xfrm>
            <a:off x="1273628" y="3865815"/>
            <a:ext cx="56758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the definition drawn so narrowly it both excludes behaviours not conventionally seen as religious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behaviour with some characteristics of mainstream religion but not others?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261372-F88F-70DD-69B1-F5CF9E583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1" r="15131"/>
          <a:stretch/>
        </p:blipFill>
        <p:spPr>
          <a:xfrm>
            <a:off x="74688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F655C-AAE5-3C0C-CE47-F3BDED0E8E9E}"/>
              </a:ext>
            </a:extLst>
          </p:cNvPr>
          <p:cNvSpPr txBox="1"/>
          <p:nvPr/>
        </p:nvSpPr>
        <p:spPr>
          <a:xfrm>
            <a:off x="1297305" y="2538278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criticisms…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7CD37C-B3EE-E2EA-E5E2-BDCB5115A143}"/>
              </a:ext>
            </a:extLst>
          </p:cNvPr>
          <p:cNvSpPr txBox="1"/>
          <p:nvPr/>
        </p:nvSpPr>
        <p:spPr>
          <a:xfrm>
            <a:off x="1342043" y="3176866"/>
            <a:ext cx="571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religion have unique and exclusive features?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5E9EA-A9E4-1808-0F35-8E90C1CFBD3A}"/>
              </a:ext>
            </a:extLst>
          </p:cNvPr>
          <p:cNvSpPr txBox="1"/>
          <p:nvPr/>
        </p:nvSpPr>
        <p:spPr>
          <a:xfrm>
            <a:off x="1297305" y="5128077"/>
            <a:ext cx="60178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Scientology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makes no distinction between "the sacred" and the "profane" but does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it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ideas about spirituality that are religious in nature?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5C0E4-A305-FD3F-86D8-657012920A66}"/>
              </a:ext>
            </a:extLst>
          </p:cNvPr>
          <p:cNvSpPr txBox="1"/>
          <p:nvPr/>
        </p:nvSpPr>
        <p:spPr>
          <a:xfrm>
            <a:off x="-10847773" y="4018215"/>
            <a:ext cx="5095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major religions like Christianity have a vested interest in ensuring the product they are "selling" (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religious experience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is both unique and has limited competition?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AC362-17DA-5777-F56A-7A833F7C6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0" r="-1143"/>
          <a:stretch/>
        </p:blipFill>
        <p:spPr>
          <a:xfrm>
            <a:off x="-4652587" y="28297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5695D0-9F6D-7EE0-021D-5235FEB50ECB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82F94A-1CD8-DA02-F895-17B76C0A520E}"/>
              </a:ext>
            </a:extLst>
          </p:cNvPr>
          <p:cNvSpPr/>
          <p:nvPr/>
        </p:nvSpPr>
        <p:spPr>
          <a:xfrm>
            <a:off x="492935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B0CC39-9B04-474C-113A-35AE34D33285}"/>
              </a:ext>
            </a:extLst>
          </p:cNvPr>
          <p:cNvSpPr/>
          <p:nvPr/>
        </p:nvSpPr>
        <p:spPr>
          <a:xfrm>
            <a:off x="511419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843F1F-2F35-62EA-A194-B976D03B0368}"/>
              </a:ext>
            </a:extLst>
          </p:cNvPr>
          <p:cNvSpPr/>
          <p:nvPr/>
        </p:nvSpPr>
        <p:spPr>
          <a:xfrm>
            <a:off x="529904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08432F-3757-76D8-2ADE-FFE7095A4576}"/>
              </a:ext>
            </a:extLst>
          </p:cNvPr>
          <p:cNvSpPr/>
          <p:nvPr/>
        </p:nvSpPr>
        <p:spPr>
          <a:xfrm>
            <a:off x="5483886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151CA1-4FD4-FBDC-96A3-AA1B3BEEE22B}"/>
              </a:ext>
            </a:extLst>
          </p:cNvPr>
          <p:cNvSpPr/>
          <p:nvPr/>
        </p:nvSpPr>
        <p:spPr>
          <a:xfrm>
            <a:off x="566873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2064BB-EB59-0C91-799C-E18C5E047214}"/>
              </a:ext>
            </a:extLst>
          </p:cNvPr>
          <p:cNvSpPr/>
          <p:nvPr/>
        </p:nvSpPr>
        <p:spPr>
          <a:xfrm>
            <a:off x="585357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AEB72AE-2DE8-E87A-0728-557747A9589F}"/>
              </a:ext>
            </a:extLst>
          </p:cNvPr>
          <p:cNvSpPr/>
          <p:nvPr/>
        </p:nvSpPr>
        <p:spPr>
          <a:xfrm>
            <a:off x="6038418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B96261C-D371-849A-1B10-8BA0CAF67D18}"/>
              </a:ext>
            </a:extLst>
          </p:cNvPr>
          <p:cNvSpPr/>
          <p:nvPr/>
        </p:nvSpPr>
        <p:spPr>
          <a:xfrm>
            <a:off x="622326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1E07DCF-D579-16D8-2E6F-D91299112673}"/>
              </a:ext>
            </a:extLst>
          </p:cNvPr>
          <p:cNvSpPr/>
          <p:nvPr/>
        </p:nvSpPr>
        <p:spPr>
          <a:xfrm>
            <a:off x="6408103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7F23633D-314C-F927-F7E0-647553486B31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hlinkClick r:id="rId5" action="ppaction://hlinksldjump"/>
            <a:extLst>
              <a:ext uri="{FF2B5EF4-FFF2-40B4-BE49-F238E27FC236}">
                <a16:creationId xmlns:a16="http://schemas.microsoft.com/office/drawing/2014/main" id="{74A12CCE-3FF1-298D-DA65-5089CA86E119}"/>
              </a:ext>
            </a:extLst>
          </p:cNvPr>
          <p:cNvSpPr/>
          <p:nvPr/>
        </p:nvSpPr>
        <p:spPr>
          <a:xfrm>
            <a:off x="11685832" y="6466585"/>
            <a:ext cx="122767" cy="121643"/>
          </a:xfrm>
          <a:prstGeom prst="ellipse">
            <a:avLst/>
          </a:prstGeo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24F58E-345B-3AB9-4707-D47E0FB7E392}"/>
              </a:ext>
            </a:extLst>
          </p:cNvPr>
          <p:cNvSpPr txBox="1"/>
          <p:nvPr/>
        </p:nvSpPr>
        <p:spPr>
          <a:xfrm>
            <a:off x="-1042316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60305-C5CC-4FF4-4CB4-5D487A60CE92}"/>
              </a:ext>
            </a:extLst>
          </p:cNvPr>
          <p:cNvSpPr txBox="1"/>
          <p:nvPr/>
        </p:nvSpPr>
        <p:spPr>
          <a:xfrm>
            <a:off x="-885830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inclusion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48988A-3C8C-B99B-AE68-5C2B0A718ADE}"/>
              </a:ext>
            </a:extLst>
          </p:cNvPr>
          <p:cNvSpPr txBox="1"/>
          <p:nvPr/>
        </p:nvSpPr>
        <p:spPr>
          <a:xfrm>
            <a:off x="-7224846" y="2964511"/>
            <a:ext cx="122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exclusion</a:t>
            </a:r>
          </a:p>
        </p:txBody>
      </p:sp>
      <p:sp>
        <p:nvSpPr>
          <p:cNvPr id="28" name="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AE6B0F3D-D329-441A-F6EA-8C429422B2E2}"/>
              </a:ext>
            </a:extLst>
          </p:cNvPr>
          <p:cNvSpPr/>
          <p:nvPr/>
        </p:nvSpPr>
        <p:spPr>
          <a:xfrm>
            <a:off x="-10404991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hlinkClick r:id="rId7" action="ppaction://hlinksldjump"/>
            <a:extLst>
              <a:ext uri="{FF2B5EF4-FFF2-40B4-BE49-F238E27FC236}">
                <a16:creationId xmlns:a16="http://schemas.microsoft.com/office/drawing/2014/main" id="{37D137E3-280A-0C12-58CD-6DBBCCCE5745}"/>
              </a:ext>
            </a:extLst>
          </p:cNvPr>
          <p:cNvSpPr/>
          <p:nvPr/>
        </p:nvSpPr>
        <p:spPr>
          <a:xfrm>
            <a:off x="-8840747" y="2953125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hlinkClick r:id="rId8" action="ppaction://hlinksldjump"/>
            <a:extLst>
              <a:ext uri="{FF2B5EF4-FFF2-40B4-BE49-F238E27FC236}">
                <a16:creationId xmlns:a16="http://schemas.microsoft.com/office/drawing/2014/main" id="{CD33D4C0-2601-74D5-823D-DD30EBFA99E4}"/>
              </a:ext>
            </a:extLst>
          </p:cNvPr>
          <p:cNvSpPr/>
          <p:nvPr/>
        </p:nvSpPr>
        <p:spPr>
          <a:xfrm>
            <a:off x="-7195452" y="2990763"/>
            <a:ext cx="988243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0844B4-5EB9-E41F-1B28-8CF0CABC8A85}"/>
              </a:ext>
            </a:extLst>
          </p:cNvPr>
          <p:cNvSpPr txBox="1"/>
          <p:nvPr/>
        </p:nvSpPr>
        <p:spPr>
          <a:xfrm>
            <a:off x="-1127252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5430B9-330C-AF4F-C6F4-18E167B219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520648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8499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43C4F-D59A-CA00-9128-6487BD41F1F2}"/>
              </a:ext>
            </a:extLst>
          </p:cNvPr>
          <p:cNvCxnSpPr>
            <a:cxnSpLocks/>
          </p:cNvCxnSpPr>
          <p:nvPr/>
        </p:nvCxnSpPr>
        <p:spPr>
          <a:xfrm flipH="1">
            <a:off x="-778510" y="3525520"/>
            <a:ext cx="131229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867FC84-845F-8143-E153-B4F968889901}"/>
              </a:ext>
            </a:extLst>
          </p:cNvPr>
          <p:cNvSpPr txBox="1"/>
          <p:nvPr/>
        </p:nvSpPr>
        <p:spPr>
          <a:xfrm>
            <a:off x="-76685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ShortCutstv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F412A3-51FE-6191-5A84-83854DA55B4C}"/>
              </a:ext>
            </a:extLst>
          </p:cNvPr>
          <p:cNvSpPr txBox="1"/>
          <p:nvPr/>
        </p:nvSpPr>
        <p:spPr>
          <a:xfrm>
            <a:off x="1153159" y="3876469"/>
            <a:ext cx="5094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 and Content</a:t>
            </a:r>
          </a:p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hris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Livesey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3A84B97-2BA1-D58A-D4B7-CB987E8D0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b="18475"/>
          <a:stretch/>
        </p:blipFill>
        <p:spPr>
          <a:xfrm>
            <a:off x="7502426" y="21912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1AFA0B9-7E8F-DFA8-67BB-542E40BC0597}"/>
              </a:ext>
            </a:extLst>
          </p:cNvPr>
          <p:cNvSpPr txBox="1"/>
          <p:nvPr/>
        </p:nvSpPr>
        <p:spPr>
          <a:xfrm>
            <a:off x="2968124" y="2646067"/>
            <a:ext cx="21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shortcutstv.com</a:t>
            </a:r>
            <a:endParaRPr lang="en-GB" sz="180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hlinkClick r:id="rId4"/>
            <a:extLst>
              <a:ext uri="{FF2B5EF4-FFF2-40B4-BE49-F238E27FC236}">
                <a16:creationId xmlns:a16="http://schemas.microsoft.com/office/drawing/2014/main" id="{F3A3B9D7-26FC-3869-3A71-61EA43BA3384}"/>
              </a:ext>
            </a:extLst>
          </p:cNvPr>
          <p:cNvSpPr/>
          <p:nvPr/>
        </p:nvSpPr>
        <p:spPr>
          <a:xfrm>
            <a:off x="2968123" y="2677326"/>
            <a:ext cx="1794377" cy="3380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880571-CAFE-87A4-ED09-B2856CFF5BB6}"/>
              </a:ext>
            </a:extLst>
          </p:cNvPr>
          <p:cNvSpPr txBox="1"/>
          <p:nvPr/>
        </p:nvSpPr>
        <p:spPr>
          <a:xfrm>
            <a:off x="-1004216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795C7-9CA9-0657-BB2F-E2103D0C68FA}"/>
              </a:ext>
            </a:extLst>
          </p:cNvPr>
          <p:cNvSpPr txBox="1"/>
          <p:nvPr/>
        </p:nvSpPr>
        <p:spPr>
          <a:xfrm>
            <a:off x="-847730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DE45D-59B3-1490-C9F4-EB9FE2B12CFA}"/>
              </a:ext>
            </a:extLst>
          </p:cNvPr>
          <p:cNvSpPr txBox="1"/>
          <p:nvPr/>
        </p:nvSpPr>
        <p:spPr>
          <a:xfrm>
            <a:off x="-6843846" y="2964511"/>
            <a:ext cx="122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exclusion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9C8B6EA7-AF7E-615A-023B-C23A3624E24E}"/>
              </a:ext>
            </a:extLst>
          </p:cNvPr>
          <p:cNvSpPr/>
          <p:nvPr/>
        </p:nvSpPr>
        <p:spPr>
          <a:xfrm>
            <a:off x="-10023991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25A7E2C1-E178-B9DE-CE83-A711EFBDE45F}"/>
              </a:ext>
            </a:extLst>
          </p:cNvPr>
          <p:cNvSpPr/>
          <p:nvPr/>
        </p:nvSpPr>
        <p:spPr>
          <a:xfrm>
            <a:off x="-8459747" y="2953125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720EBBD0-0CEF-4419-A531-3A3FCE399D3F}"/>
              </a:ext>
            </a:extLst>
          </p:cNvPr>
          <p:cNvSpPr/>
          <p:nvPr/>
        </p:nvSpPr>
        <p:spPr>
          <a:xfrm>
            <a:off x="-6814452" y="2990763"/>
            <a:ext cx="988243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15FF40-1923-C0CA-E196-5195B2B4C3D0}"/>
              </a:ext>
            </a:extLst>
          </p:cNvPr>
          <p:cNvSpPr txBox="1"/>
          <p:nvPr/>
        </p:nvSpPr>
        <p:spPr>
          <a:xfrm>
            <a:off x="-1089152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BDB95A-7CF7-98D8-EABC-E2072AE9D9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482548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84054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133703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FF18BF-14A7-340E-E844-BED889C6F833}"/>
              </a:ext>
            </a:extLst>
          </p:cNvPr>
          <p:cNvSpPr txBox="1"/>
          <p:nvPr/>
        </p:nvSpPr>
        <p:spPr>
          <a:xfrm>
            <a:off x="2901896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inclusion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D57DA-720E-2A57-7DE7-D972835A591C}"/>
              </a:ext>
            </a:extLst>
          </p:cNvPr>
          <p:cNvSpPr txBox="1"/>
          <p:nvPr/>
        </p:nvSpPr>
        <p:spPr>
          <a:xfrm>
            <a:off x="4535354" y="2964511"/>
            <a:ext cx="122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B018D-31F1-B014-4D1B-6EF696AD8BF6}"/>
              </a:ext>
            </a:extLst>
          </p:cNvPr>
          <p:cNvSpPr txBox="1"/>
          <p:nvPr/>
        </p:nvSpPr>
        <p:spPr>
          <a:xfrm>
            <a:off x="3243470" y="-7213972"/>
            <a:ext cx="5705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DED900"/>
                </a:solidFill>
                <a:latin typeface="ABeeZee" panose="02000000000000000000" pitchFamily="50" charset="0"/>
              </a:defRPr>
            </a:lvl1pPr>
          </a:lstStyle>
          <a:p>
            <a:r>
              <a:rPr lang="en-GB" dirty="0"/>
              <a:t>A-Level Sociology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55AEA-FA96-EC24-CC52-B318639ECABA}"/>
              </a:ext>
            </a:extLst>
          </p:cNvPr>
          <p:cNvSpPr txBox="1"/>
          <p:nvPr/>
        </p:nvSpPr>
        <p:spPr>
          <a:xfrm>
            <a:off x="3243470" y="-6855756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100" dirty="0">
                <a:solidFill>
                  <a:srgbClr val="DED900"/>
                </a:solidFill>
                <a:latin typeface="Century Gothic" panose="020B0502020202020204" pitchFamily="34" charset="0"/>
              </a:rPr>
              <a:t>Defining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2B9DC-BB6A-C19C-91D7-735BB9051135}"/>
              </a:ext>
            </a:extLst>
          </p:cNvPr>
          <p:cNvSpPr txBox="1"/>
          <p:nvPr/>
        </p:nvSpPr>
        <p:spPr>
          <a:xfrm>
            <a:off x="3243470" y="-5714292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300" dirty="0">
                <a:solidFill>
                  <a:srgbClr val="DED900"/>
                </a:solidFill>
                <a:latin typeface="Century Gothic" panose="020B0502020202020204" pitchFamily="34" charset="0"/>
              </a:rPr>
              <a:t>Religion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D4136-8EB3-0A38-BE09-3F3C9A633A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42" y="-6681432"/>
            <a:ext cx="6944139" cy="4161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DC7E60-9F30-3EF6-002E-E352405092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8" y="-4542971"/>
            <a:ext cx="6944139" cy="4161797"/>
          </a:xfrm>
          <a:prstGeom prst="rect">
            <a:avLst/>
          </a:prstGeom>
        </p:spPr>
      </p:pic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18B540F8-DB2F-A907-83AE-138196E61663}"/>
              </a:ext>
            </a:extLst>
          </p:cNvPr>
          <p:cNvSpPr/>
          <p:nvPr/>
        </p:nvSpPr>
        <p:spPr>
          <a:xfrm>
            <a:off x="1355209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768744EF-0377-52F6-28FF-10C79547D0BD}"/>
              </a:ext>
            </a:extLst>
          </p:cNvPr>
          <p:cNvSpPr/>
          <p:nvPr/>
        </p:nvSpPr>
        <p:spPr>
          <a:xfrm>
            <a:off x="2919453" y="2953125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Click r:id="rId6" action="ppaction://hlinksldjump"/>
            <a:extLst>
              <a:ext uri="{FF2B5EF4-FFF2-40B4-BE49-F238E27FC236}">
                <a16:creationId xmlns:a16="http://schemas.microsoft.com/office/drawing/2014/main" id="{31593DF1-D81D-0692-D2A1-51B5C7D7A88F}"/>
              </a:ext>
            </a:extLst>
          </p:cNvPr>
          <p:cNvSpPr/>
          <p:nvPr/>
        </p:nvSpPr>
        <p:spPr>
          <a:xfrm>
            <a:off x="4564748" y="2990763"/>
            <a:ext cx="988243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05B531-2F59-1304-E961-CAC25C2ECBA7}"/>
              </a:ext>
            </a:extLst>
          </p:cNvPr>
          <p:cNvSpPr txBox="1"/>
          <p:nvPr/>
        </p:nvSpPr>
        <p:spPr>
          <a:xfrm>
            <a:off x="48768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A6AF1D-DFF2-4D0C-7B29-D71086929D33}"/>
              </a:ext>
            </a:extLst>
          </p:cNvPr>
          <p:cNvCxnSpPr>
            <a:cxnSpLocks/>
          </p:cNvCxnSpPr>
          <p:nvPr/>
        </p:nvCxnSpPr>
        <p:spPr>
          <a:xfrm flipH="1">
            <a:off x="10220960" y="3700775"/>
            <a:ext cx="562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655D54C-1B1D-E7D3-EE5E-CFB6FD4C81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6553718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84957C-C8FA-74A9-618E-BDF51C129733}"/>
              </a:ext>
            </a:extLst>
          </p:cNvPr>
          <p:cNvSpPr txBox="1"/>
          <p:nvPr/>
        </p:nvSpPr>
        <p:spPr>
          <a:xfrm>
            <a:off x="16268700" y="1230776"/>
            <a:ext cx="68353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diversity…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FD63C6-2AAB-5919-AA03-BD0C36E0CEA8}"/>
              </a:ext>
            </a:extLst>
          </p:cNvPr>
          <p:cNvSpPr txBox="1"/>
          <p:nvPr/>
        </p:nvSpPr>
        <p:spPr>
          <a:xfrm>
            <a:off x="16357600" y="2646067"/>
            <a:ext cx="585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notable characteristic of religion is its diversity. Rather than being a single (homogeneous) entity the reality is one of wide variations across three dimensions: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ED6B39-0A9B-1E09-C07A-05EF4294AC0C}"/>
              </a:ext>
            </a:extLst>
          </p:cNvPr>
          <p:cNvSpPr txBox="1"/>
          <p:nvPr/>
        </p:nvSpPr>
        <p:spPr>
          <a:xfrm>
            <a:off x="16344901" y="3992288"/>
            <a:ext cx="63119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istorical</a:t>
            </a:r>
            <a:r>
              <a:rPr lang="en-GB" sz="1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same society over time.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ontemporary</a:t>
            </a:r>
            <a:r>
              <a:rPr lang="en-GB" sz="1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same society at the same time.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cross-cultural</a:t>
            </a:r>
            <a:r>
              <a:rPr lang="en-GB" sz="1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 different societies.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199ED6-C1D7-DA4B-5497-55A8A5678BE3}"/>
              </a:ext>
            </a:extLst>
          </p:cNvPr>
          <p:cNvCxnSpPr>
            <a:cxnSpLocks/>
          </p:cNvCxnSpPr>
          <p:nvPr/>
        </p:nvCxnSpPr>
        <p:spPr>
          <a:xfrm flipH="1">
            <a:off x="128270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DB5576B-CC54-8884-6AEB-ECC277F324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-954"/>
          <a:stretch/>
        </p:blipFill>
        <p:spPr>
          <a:xfrm>
            <a:off x="22506500" y="1900790"/>
            <a:ext cx="4340787" cy="28938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28" name="Straight Arrow Connector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B4534C-D37D-3D81-9E65-7DDEA69F16A1}"/>
              </a:ext>
            </a:extLst>
          </p:cNvPr>
          <p:cNvCxnSpPr>
            <a:cxnSpLocks/>
          </p:cNvCxnSpPr>
          <p:nvPr/>
        </p:nvCxnSpPr>
        <p:spPr>
          <a:xfrm>
            <a:off x="26283407" y="6385560"/>
            <a:ext cx="56388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0C8889-FAB6-4CF5-2E9A-34066FC0A2D2}"/>
              </a:ext>
            </a:extLst>
          </p:cNvPr>
          <p:cNvCxnSpPr>
            <a:cxnSpLocks/>
          </p:cNvCxnSpPr>
          <p:nvPr/>
        </p:nvCxnSpPr>
        <p:spPr>
          <a:xfrm flipH="1">
            <a:off x="138049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8E6CA3-35F6-4D1E-2678-8D691CFA5D8E}"/>
              </a:ext>
            </a:extLst>
          </p:cNvPr>
          <p:cNvSpPr txBox="1"/>
          <p:nvPr/>
        </p:nvSpPr>
        <p:spPr>
          <a:xfrm>
            <a:off x="224053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BDCF57-42D0-A6FE-D27D-8CA683A1FFEA}"/>
              </a:ext>
            </a:extLst>
          </p:cNvPr>
          <p:cNvSpPr txBox="1"/>
          <p:nvPr/>
        </p:nvSpPr>
        <p:spPr>
          <a:xfrm>
            <a:off x="17320770" y="4024066"/>
            <a:ext cx="58059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solidarity: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creates a feeling of belonging to a particular group by providing individuals with shared beliefs and values.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and social identity, by specifying a moral code to follow, such as the 10 Commandments of Christianity.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27845-576D-F496-CEB9-747CEC7DDD58}"/>
              </a:ext>
            </a:extLst>
          </p:cNvPr>
          <p:cNvSpPr txBox="1"/>
          <p:nvPr/>
        </p:nvSpPr>
        <p:spPr>
          <a:xfrm>
            <a:off x="17447794" y="3128052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3600" dirty="0" err="1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urkheim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1912)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56D70B-FBF6-E195-74C5-CBCB77F62EA1}"/>
              </a:ext>
            </a:extLst>
          </p:cNvPr>
          <p:cNvSpPr txBox="1"/>
          <p:nvPr/>
        </p:nvSpPr>
        <p:spPr>
          <a:xfrm>
            <a:off x="20800060" y="3303451"/>
            <a:ext cx="200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E4B655-1349-BE0C-EFB7-0E1A906459B1}"/>
              </a:ext>
            </a:extLst>
          </p:cNvPr>
          <p:cNvSpPr txBox="1"/>
          <p:nvPr/>
        </p:nvSpPr>
        <p:spPr>
          <a:xfrm>
            <a:off x="172466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inclusion…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97EA0FD-7850-D76F-5806-064FC937FBC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4703"/>
          <a:stretch/>
        </p:blipFill>
        <p:spPr>
          <a:xfrm>
            <a:off x="17505680" y="26773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E59E2C-42DE-FF70-C29D-E7804EC592FE}"/>
              </a:ext>
            </a:extLst>
          </p:cNvPr>
          <p:cNvSpPr txBox="1"/>
          <p:nvPr/>
        </p:nvSpPr>
        <p:spPr>
          <a:xfrm>
            <a:off x="3918857" y="-4829193"/>
            <a:ext cx="452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rgbClr val="F0EA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4768AC-0CEC-62ED-7C5F-4C2647E283E1}"/>
              </a:ext>
            </a:extLst>
          </p:cNvPr>
          <p:cNvSpPr txBox="1"/>
          <p:nvPr/>
        </p:nvSpPr>
        <p:spPr>
          <a:xfrm>
            <a:off x="207797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C1B113-D118-5A1D-57CA-4AFBBFDF7BA5}"/>
              </a:ext>
            </a:extLst>
          </p:cNvPr>
          <p:cNvSpPr txBox="1"/>
          <p:nvPr/>
        </p:nvSpPr>
        <p:spPr>
          <a:xfrm>
            <a:off x="149606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187531-CAA1-FDE5-BB9F-35BC4262AAA4}"/>
              </a:ext>
            </a:extLst>
          </p:cNvPr>
          <p:cNvSpPr txBox="1"/>
          <p:nvPr/>
        </p:nvSpPr>
        <p:spPr>
          <a:xfrm>
            <a:off x="15034389" y="2584106"/>
            <a:ext cx="5398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excludes 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quasi-religious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behaviour that might serve a similar function to religion but which is not actually religious in the strict sense of the term.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669E1C5-EF72-7022-9563-06F88AE7E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3007"/>
          <a:stretch/>
        </p:blipFill>
        <p:spPr>
          <a:xfrm>
            <a:off x="212991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D5515A5-E076-BBFF-F613-AA2803906A0A}"/>
              </a:ext>
            </a:extLst>
          </p:cNvPr>
          <p:cNvSpPr txBox="1"/>
          <p:nvPr/>
        </p:nvSpPr>
        <p:spPr>
          <a:xfrm>
            <a:off x="15034388" y="3833157"/>
            <a:ext cx="4537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 in god or the supernatural.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behaviour such as prayer, collective worship and ceremonies.</a:t>
            </a:r>
          </a:p>
        </p:txBody>
      </p:sp>
      <p:sp>
        <p:nvSpPr>
          <p:cNvPr id="36" name="Oval 35">
            <a:hlinkClick r:id="rId11" action="ppaction://hlinksldjump"/>
            <a:extLst>
              <a:ext uri="{FF2B5EF4-FFF2-40B4-BE49-F238E27FC236}">
                <a16:creationId xmlns:a16="http://schemas.microsoft.com/office/drawing/2014/main" id="{94907DB3-5618-36D8-E15C-82C173B54C42}"/>
              </a:ext>
            </a:extLst>
          </p:cNvPr>
          <p:cNvSpPr/>
          <p:nvPr/>
        </p:nvSpPr>
        <p:spPr>
          <a:xfrm>
            <a:off x="230421" y="6466585"/>
            <a:ext cx="122767" cy="121643"/>
          </a:xfrm>
          <a:prstGeom prst="ellipse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CBA71-D9BD-FCC5-8AAB-29A96A20161F}"/>
              </a:ext>
            </a:extLst>
          </p:cNvPr>
          <p:cNvSpPr txBox="1"/>
          <p:nvPr/>
        </p:nvSpPr>
        <p:spPr>
          <a:xfrm>
            <a:off x="13007560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ShortCutstv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B46DFB-FCAB-BB63-2CA3-12415FFB7F4C}"/>
              </a:ext>
            </a:extLst>
          </p:cNvPr>
          <p:cNvSpPr txBox="1"/>
          <p:nvPr/>
        </p:nvSpPr>
        <p:spPr>
          <a:xfrm>
            <a:off x="14927578" y="3876469"/>
            <a:ext cx="5094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 and Content</a:t>
            </a:r>
          </a:p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hris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Livesey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D616C0D-63AC-2633-F888-23AB9B5100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b="18475"/>
          <a:stretch/>
        </p:blipFill>
        <p:spPr>
          <a:xfrm>
            <a:off x="21276845" y="21912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C094954-41F4-F6AB-40F1-6D4E40547667}"/>
              </a:ext>
            </a:extLst>
          </p:cNvPr>
          <p:cNvSpPr txBox="1"/>
          <p:nvPr/>
        </p:nvSpPr>
        <p:spPr>
          <a:xfrm>
            <a:off x="16742543" y="2646067"/>
            <a:ext cx="21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shortcutstv.com</a:t>
            </a:r>
            <a:endParaRPr lang="en-GB" sz="180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hlinkClick r:id="rId13"/>
            <a:extLst>
              <a:ext uri="{FF2B5EF4-FFF2-40B4-BE49-F238E27FC236}">
                <a16:creationId xmlns:a16="http://schemas.microsoft.com/office/drawing/2014/main" id="{DA4176F0-F6C7-8743-DE95-8D31867F5BE6}"/>
              </a:ext>
            </a:extLst>
          </p:cNvPr>
          <p:cNvSpPr/>
          <p:nvPr/>
        </p:nvSpPr>
        <p:spPr>
          <a:xfrm>
            <a:off x="16742542" y="2677326"/>
            <a:ext cx="1794377" cy="3380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ABC30D-A8DC-47EA-2D2B-C7D696015761}"/>
              </a:ext>
            </a:extLst>
          </p:cNvPr>
          <p:cNvSpPr txBox="1"/>
          <p:nvPr/>
        </p:nvSpPr>
        <p:spPr>
          <a:xfrm>
            <a:off x="20589241" y="1765082"/>
            <a:ext cx="400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problems of definition exist because religion has a dual character.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78B6F1-BFFA-FFAF-A8A7-66D24104FCAC}"/>
              </a:ext>
            </a:extLst>
          </p:cNvPr>
          <p:cNvSpPr txBox="1"/>
          <p:nvPr/>
        </p:nvSpPr>
        <p:spPr>
          <a:xfrm>
            <a:off x="17394430" y="4024066"/>
            <a:ext cx="60802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socialisation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into a range of moral beliefs and values.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solidarity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sense we have things in common.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control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both direct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Islamic codes define what people may wear or eat, for example - and indirect (such as teaching moral codes of behaviour).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595BCD-5102-4BA5-3600-9CD57A6B7297}"/>
              </a:ext>
            </a:extLst>
          </p:cNvPr>
          <p:cNvSpPr txBox="1"/>
          <p:nvPr/>
        </p:nvSpPr>
        <p:spPr>
          <a:xfrm>
            <a:off x="17521454" y="3128052"/>
            <a:ext cx="1757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social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3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1B52087-2C37-4492-3F1D-25E8474217FC}"/>
              </a:ext>
            </a:extLst>
          </p:cNvPr>
          <p:cNvSpPr txBox="1"/>
          <p:nvPr/>
        </p:nvSpPr>
        <p:spPr>
          <a:xfrm>
            <a:off x="18837255" y="3303451"/>
            <a:ext cx="348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unctions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society.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1C050B4-3964-1192-6450-98552BC156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r="4647"/>
          <a:stretch/>
        </p:blipFill>
        <p:spPr>
          <a:xfrm>
            <a:off x="23303694" y="2677326"/>
            <a:ext cx="2740386" cy="20166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901C622-897B-56F8-2A7C-3C452694CF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r="7661"/>
          <a:stretch/>
        </p:blipFill>
        <p:spPr>
          <a:xfrm>
            <a:off x="14528211" y="2677326"/>
            <a:ext cx="2740386" cy="18269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4F4054F-064D-C9AA-44E1-086A98D99900}"/>
              </a:ext>
            </a:extLst>
          </p:cNvPr>
          <p:cNvSpPr txBox="1"/>
          <p:nvPr/>
        </p:nvSpPr>
        <p:spPr>
          <a:xfrm>
            <a:off x="15430500" y="1230776"/>
            <a:ext cx="68353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diversity…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3347EB-1287-2D88-4A3D-0B14C53509A6}"/>
              </a:ext>
            </a:extLst>
          </p:cNvPr>
          <p:cNvSpPr txBox="1"/>
          <p:nvPr/>
        </p:nvSpPr>
        <p:spPr>
          <a:xfrm>
            <a:off x="201066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5610B8-2E12-CE4B-DB62-9EF6411581DD}"/>
              </a:ext>
            </a:extLst>
          </p:cNvPr>
          <p:cNvSpPr txBox="1"/>
          <p:nvPr/>
        </p:nvSpPr>
        <p:spPr>
          <a:xfrm>
            <a:off x="142875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inclusion…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BB785E-D769-9832-BB3B-7B4B3CBC6939}"/>
              </a:ext>
            </a:extLst>
          </p:cNvPr>
          <p:cNvSpPr txBox="1"/>
          <p:nvPr/>
        </p:nvSpPr>
        <p:spPr>
          <a:xfrm>
            <a:off x="14361289" y="2530941"/>
            <a:ext cx="4396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roblem with this approach: religion is “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everywhere and nowhere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- from football to shopping to Church attendance.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F2AC63F-0612-8108-6E37-2C25C11D99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 b="5442"/>
          <a:stretch/>
        </p:blipFill>
        <p:spPr>
          <a:xfrm>
            <a:off x="206260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AF39F2E-5FCA-156D-26DC-03F6235A8000}"/>
              </a:ext>
            </a:extLst>
          </p:cNvPr>
          <p:cNvSpPr txBox="1"/>
          <p:nvPr/>
        </p:nvSpPr>
        <p:spPr>
          <a:xfrm>
            <a:off x="14361288" y="3833157"/>
            <a:ext cx="50849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Can’t identify those aspects of behaviour that are </a:t>
            </a:r>
            <a:r>
              <a:rPr lang="en-GB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uniquely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religious.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way of knowing if societies are becoming: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 religious (</a:t>
            </a:r>
            <a:r>
              <a:rPr lang="en-GB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secularisation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religious (</a:t>
            </a:r>
            <a:r>
              <a:rPr lang="en-GB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resacrilisation</a:t>
            </a:r>
            <a: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0BFE6B-9C8F-5990-4A93-2BB6C6EBCE15}"/>
              </a:ext>
            </a:extLst>
          </p:cNvPr>
          <p:cNvSpPr txBox="1"/>
          <p:nvPr/>
        </p:nvSpPr>
        <p:spPr>
          <a:xfrm>
            <a:off x="203606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things 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conventionally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seen as being religious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E1F10F-BF40-DA79-A545-C8AB72839BF6}"/>
              </a:ext>
            </a:extLst>
          </p:cNvPr>
          <p:cNvSpPr txBox="1"/>
          <p:nvPr/>
        </p:nvSpPr>
        <p:spPr>
          <a:xfrm>
            <a:off x="145415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clusion…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B4B4CB-34F1-98CC-C806-F36180273D16}"/>
              </a:ext>
            </a:extLst>
          </p:cNvPr>
          <p:cNvSpPr txBox="1"/>
          <p:nvPr/>
        </p:nvSpPr>
        <p:spPr>
          <a:xfrm>
            <a:off x="14684828" y="3865815"/>
            <a:ext cx="56758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the definition drawn so narrowly it both excludes behaviours not conventionally seen as religious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behaviour with some characteristics of mainstream religion but not others?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D0776C0-86C0-AFC0-8C18-EDCA50A76B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1" r="15131"/>
          <a:stretch/>
        </p:blipFill>
        <p:spPr>
          <a:xfrm>
            <a:off x="20880015" y="2677326"/>
            <a:ext cx="398976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731EC8E-0A43-C36C-CE77-C683DAC6ACE5}"/>
              </a:ext>
            </a:extLst>
          </p:cNvPr>
          <p:cNvSpPr txBox="1"/>
          <p:nvPr/>
        </p:nvSpPr>
        <p:spPr>
          <a:xfrm>
            <a:off x="14708505" y="2538278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criticisms…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DEF644-B754-2F43-FC29-133E83A30096}"/>
              </a:ext>
            </a:extLst>
          </p:cNvPr>
          <p:cNvSpPr txBox="1"/>
          <p:nvPr/>
        </p:nvSpPr>
        <p:spPr>
          <a:xfrm>
            <a:off x="14753243" y="3176866"/>
            <a:ext cx="571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religion have unique and exclusive features?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CAFC227-0FC9-319E-F887-2166EC2F7AF4}"/>
              </a:ext>
            </a:extLst>
          </p:cNvPr>
          <p:cNvSpPr txBox="1"/>
          <p:nvPr/>
        </p:nvSpPr>
        <p:spPr>
          <a:xfrm>
            <a:off x="14708505" y="5128077"/>
            <a:ext cx="60178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Scientology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makes no distinction between "the sacred" and the "profane" but does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it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ideas about spirituality that are religious in nature?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6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23BB94-EBF8-37D7-3570-A32CB4B7F423}"/>
              </a:ext>
            </a:extLst>
          </p:cNvPr>
          <p:cNvSpPr txBox="1"/>
          <p:nvPr/>
        </p:nvSpPr>
        <p:spPr>
          <a:xfrm>
            <a:off x="1130300" y="1230776"/>
            <a:ext cx="68353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diversity…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1219200" y="2646067"/>
            <a:ext cx="585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notable characteristic of religion is its diversity. Rather than being a single (homogeneous) entity the reality is one of wide variations across three dimensions: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79648-BB2A-D86F-2F89-B3EC279C4989}"/>
              </a:ext>
            </a:extLst>
          </p:cNvPr>
          <p:cNvSpPr txBox="1"/>
          <p:nvPr/>
        </p:nvSpPr>
        <p:spPr>
          <a:xfrm>
            <a:off x="1206501" y="3992288"/>
            <a:ext cx="63119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istorical</a:t>
            </a:r>
            <a:r>
              <a:rPr lang="en-GB" sz="1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same society over time.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ontemporary</a:t>
            </a:r>
            <a:r>
              <a:rPr lang="en-GB" sz="1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same society at the same time.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cross-cultural</a:t>
            </a:r>
            <a:r>
              <a:rPr lang="en-GB" sz="1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 different societies.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655D54C-1B1D-E7D3-EE5E-CFB6FD4C8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-954"/>
          <a:stretch/>
        </p:blipFill>
        <p:spPr>
          <a:xfrm>
            <a:off x="7368100" y="1900790"/>
            <a:ext cx="4340787" cy="28938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CB3350-6391-2FEA-4713-9196905D72D6}"/>
              </a:ext>
            </a:extLst>
          </p:cNvPr>
          <p:cNvSpPr txBox="1"/>
          <p:nvPr/>
        </p:nvSpPr>
        <p:spPr>
          <a:xfrm>
            <a:off x="-1247040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F32F63-E470-0571-26FF-EE28378922CD}"/>
              </a:ext>
            </a:extLst>
          </p:cNvPr>
          <p:cNvSpPr txBox="1"/>
          <p:nvPr/>
        </p:nvSpPr>
        <p:spPr>
          <a:xfrm>
            <a:off x="-1090554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inclusion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48EA0F-C549-1B5E-FD3B-DE1A01BB45C7}"/>
              </a:ext>
            </a:extLst>
          </p:cNvPr>
          <p:cNvSpPr txBox="1"/>
          <p:nvPr/>
        </p:nvSpPr>
        <p:spPr>
          <a:xfrm>
            <a:off x="-9272086" y="2964511"/>
            <a:ext cx="122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exclusion</a:t>
            </a:r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D10A7C76-7460-8090-4481-CB52251BF1D4}"/>
              </a:ext>
            </a:extLst>
          </p:cNvPr>
          <p:cNvSpPr/>
          <p:nvPr/>
        </p:nvSpPr>
        <p:spPr>
          <a:xfrm>
            <a:off x="-12452231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1B1A5D9E-89F0-C103-D20A-104391BECFBD}"/>
              </a:ext>
            </a:extLst>
          </p:cNvPr>
          <p:cNvSpPr/>
          <p:nvPr/>
        </p:nvSpPr>
        <p:spPr>
          <a:xfrm>
            <a:off x="-10887987" y="2953125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26049436-48FF-2C72-A32B-BF1599520559}"/>
              </a:ext>
            </a:extLst>
          </p:cNvPr>
          <p:cNvSpPr/>
          <p:nvPr/>
        </p:nvSpPr>
        <p:spPr>
          <a:xfrm>
            <a:off x="-9242692" y="2990763"/>
            <a:ext cx="988243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CB647E-31FE-3EED-8DC6-8B91B55D0DBD}"/>
              </a:ext>
            </a:extLst>
          </p:cNvPr>
          <p:cNvSpPr txBox="1"/>
          <p:nvPr/>
        </p:nvSpPr>
        <p:spPr>
          <a:xfrm>
            <a:off x="-1331976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61D261-5B3A-2207-EB97-A4CEAC2F4D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725372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02BDCF-FE12-7B9D-6EE5-4554D895ED7C}"/>
              </a:ext>
            </a:extLst>
          </p:cNvPr>
          <p:cNvCxnSpPr>
            <a:cxnSpLocks/>
          </p:cNvCxnSpPr>
          <p:nvPr/>
        </p:nvCxnSpPr>
        <p:spPr>
          <a:xfrm flipH="1">
            <a:off x="135001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53DD336-EB15-8723-2DA1-3751E7C98E9B}"/>
              </a:ext>
            </a:extLst>
          </p:cNvPr>
          <p:cNvSpPr txBox="1"/>
          <p:nvPr/>
        </p:nvSpPr>
        <p:spPr>
          <a:xfrm>
            <a:off x="19037811" y="4024066"/>
            <a:ext cx="48206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involve communal practices, such as attending religious ceremonies, others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simply involve following individual practices.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possible, for example, to be “a Christian" without ever setting foot inside a church.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580F2AA-C6E4-C63D-BDDD-F645057CF3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t="3771" r="-82" b="8068"/>
          <a:stretch/>
        </p:blipFill>
        <p:spPr>
          <a:xfrm>
            <a:off x="24814994" y="2677326"/>
            <a:ext cx="2740386" cy="20166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395365-5563-2239-1E8B-45424C09AD24}"/>
              </a:ext>
            </a:extLst>
          </p:cNvPr>
          <p:cNvSpPr txBox="1"/>
          <p:nvPr/>
        </p:nvSpPr>
        <p:spPr>
          <a:xfrm>
            <a:off x="21280735" y="3303451"/>
            <a:ext cx="348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variety of ways to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religious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294B4C9-731C-00C2-EB95-E5C3CCA509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r="819"/>
          <a:stretch/>
        </p:blipFill>
        <p:spPr>
          <a:xfrm>
            <a:off x="16039511" y="2677326"/>
            <a:ext cx="2740386" cy="18269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01F7DFC-D4DC-7908-A63E-D5529E621081}"/>
              </a:ext>
            </a:extLst>
          </p:cNvPr>
          <p:cNvSpPr txBox="1"/>
          <p:nvPr/>
        </p:nvSpPr>
        <p:spPr>
          <a:xfrm>
            <a:off x="23091141" y="1765082"/>
            <a:ext cx="400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problems of definition exist because religion has a dual character.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9C8484-85C0-65E3-9572-5B8CEBC177F6}"/>
              </a:ext>
            </a:extLst>
          </p:cNvPr>
          <p:cNvSpPr txBox="1"/>
          <p:nvPr/>
        </p:nvSpPr>
        <p:spPr>
          <a:xfrm>
            <a:off x="19096254" y="3128052"/>
            <a:ext cx="2478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ndividual:</a:t>
            </a:r>
            <a:endParaRPr lang="en-GB" sz="3600" dirty="0"/>
          </a:p>
        </p:txBody>
      </p:sp>
      <p:sp>
        <p:nvSpPr>
          <p:cNvPr id="11" name="Oval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592D751-6CDE-B649-AAA2-40A6A49B5D0D}"/>
              </a:ext>
            </a:extLst>
          </p:cNvPr>
          <p:cNvSpPr/>
          <p:nvPr/>
        </p:nvSpPr>
        <p:spPr>
          <a:xfrm>
            <a:off x="5184777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2" name="Oval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AB48A1-1326-29F3-1510-37C527D8E7F7}"/>
              </a:ext>
            </a:extLst>
          </p:cNvPr>
          <p:cNvSpPr/>
          <p:nvPr/>
        </p:nvSpPr>
        <p:spPr>
          <a:xfrm>
            <a:off x="535723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C6F10E-B7D6-5B54-E489-C9193FA7D548}"/>
              </a:ext>
            </a:extLst>
          </p:cNvPr>
          <p:cNvSpPr/>
          <p:nvPr/>
        </p:nvSpPr>
        <p:spPr>
          <a:xfrm>
            <a:off x="5529687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4F7F6CF0-C92F-E844-5AFA-87806DBB0504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85A1C12A-C2F1-A573-5F8C-973E337B4F0A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58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23BB94-EBF8-37D7-3570-A32CB4B7F423}"/>
              </a:ext>
            </a:extLst>
          </p:cNvPr>
          <p:cNvSpPr txBox="1"/>
          <p:nvPr/>
        </p:nvSpPr>
        <p:spPr>
          <a:xfrm>
            <a:off x="1130300" y="1230776"/>
            <a:ext cx="68353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diversity…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-12039600" y="2646067"/>
            <a:ext cx="585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notable characteristic of religion is its diversity. Rather than being a single (homogeneous) entity the reality is one of wide variations across three dimensions: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79648-BB2A-D86F-2F89-B3EC279C4989}"/>
              </a:ext>
            </a:extLst>
          </p:cNvPr>
          <p:cNvSpPr txBox="1"/>
          <p:nvPr/>
        </p:nvSpPr>
        <p:spPr>
          <a:xfrm>
            <a:off x="-12052299" y="3992288"/>
            <a:ext cx="63119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istorical</a:t>
            </a:r>
            <a:r>
              <a:rPr lang="en-GB" sz="1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same society over time.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ontemporary</a:t>
            </a:r>
            <a:r>
              <a:rPr lang="en-GB" sz="1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same society at the same time.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cross-cultural</a:t>
            </a:r>
            <a:r>
              <a:rPr lang="en-GB" sz="1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 different societies.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655D54C-1B1D-E7D3-EE5E-CFB6FD4C8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-954"/>
          <a:stretch/>
        </p:blipFill>
        <p:spPr>
          <a:xfrm>
            <a:off x="-5890700" y="1900790"/>
            <a:ext cx="4340787" cy="28938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179B89-E816-8E4D-BA10-3BDB32D06F6F}"/>
              </a:ext>
            </a:extLst>
          </p:cNvPr>
          <p:cNvCxnSpPr>
            <a:cxnSpLocks/>
          </p:cNvCxnSpPr>
          <p:nvPr/>
        </p:nvCxnSpPr>
        <p:spPr>
          <a:xfrm flipH="1">
            <a:off x="-3586480" y="3700775"/>
            <a:ext cx="21945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4347DD8-8B86-5776-2966-E39EFE4BD737}"/>
              </a:ext>
            </a:extLst>
          </p:cNvPr>
          <p:cNvSpPr txBox="1"/>
          <p:nvPr/>
        </p:nvSpPr>
        <p:spPr>
          <a:xfrm>
            <a:off x="6289041" y="1765082"/>
            <a:ext cx="400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problems of definition exist because religion has a dual character.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F7F55-0CA3-6D3C-59EE-4385265C8F72}"/>
              </a:ext>
            </a:extLst>
          </p:cNvPr>
          <p:cNvSpPr txBox="1"/>
          <p:nvPr/>
        </p:nvSpPr>
        <p:spPr>
          <a:xfrm>
            <a:off x="3226311" y="4024066"/>
            <a:ext cx="48206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involve communal practices, such as attending religious ceremonies, others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simply involve following individual practices.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possible, for example, to be “a Christian" without ever setting foot inside a church.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41C4DB-663B-1BCC-2728-06893CE16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t="3771" r="-82" b="8068"/>
          <a:stretch/>
        </p:blipFill>
        <p:spPr>
          <a:xfrm>
            <a:off x="9003494" y="2677326"/>
            <a:ext cx="2740386" cy="20166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447697-A595-2511-BACD-F6B284FC57A5}"/>
              </a:ext>
            </a:extLst>
          </p:cNvPr>
          <p:cNvSpPr txBox="1"/>
          <p:nvPr/>
        </p:nvSpPr>
        <p:spPr>
          <a:xfrm>
            <a:off x="3221254" y="3128052"/>
            <a:ext cx="2478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ndividual:</a:t>
            </a:r>
            <a:endParaRPr lang="en-GB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219558-7C35-4CD6-C278-918AA0A596DA}"/>
              </a:ext>
            </a:extLst>
          </p:cNvPr>
          <p:cNvSpPr txBox="1"/>
          <p:nvPr/>
        </p:nvSpPr>
        <p:spPr>
          <a:xfrm>
            <a:off x="5469235" y="3303451"/>
            <a:ext cx="348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variety of ways to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religious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5C4D58-1A1D-BC5F-1C11-E61C5F404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r="819"/>
          <a:stretch/>
        </p:blipFill>
        <p:spPr>
          <a:xfrm>
            <a:off x="228011" y="2677326"/>
            <a:ext cx="2740386" cy="18269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0D9CC8-BCD8-0A24-BE02-1EBD7547FB49}"/>
              </a:ext>
            </a:extLst>
          </p:cNvPr>
          <p:cNvCxnSpPr>
            <a:cxnSpLocks/>
          </p:cNvCxnSpPr>
          <p:nvPr/>
        </p:nvCxnSpPr>
        <p:spPr>
          <a:xfrm flipH="1">
            <a:off x="1397635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627769-02A9-153B-8A69-A7C3296FBB2A}"/>
              </a:ext>
            </a:extLst>
          </p:cNvPr>
          <p:cNvSpPr txBox="1"/>
          <p:nvPr/>
        </p:nvSpPr>
        <p:spPr>
          <a:xfrm>
            <a:off x="19414491" y="1765082"/>
            <a:ext cx="400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problems of definition exist because religion has a dual character.</a:t>
            </a:r>
            <a:endParaRPr lang="en-GB" sz="1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ADD5E-C14F-2737-33BD-AE0483F61D44}"/>
              </a:ext>
            </a:extLst>
          </p:cNvPr>
          <p:cNvSpPr txBox="1"/>
          <p:nvPr/>
        </p:nvSpPr>
        <p:spPr>
          <a:xfrm>
            <a:off x="19381980" y="4024066"/>
            <a:ext cx="60802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socialisation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into a range of moral beliefs and values.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solidarity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sense we have things in common.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control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both direct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Islamic codes define what people may wear or eat, for example - and indirect (such as teaching moral codes of behaviour).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3D861E-5325-365E-B44F-B95E02DBB3E3}"/>
              </a:ext>
            </a:extLst>
          </p:cNvPr>
          <p:cNvSpPr txBox="1"/>
          <p:nvPr/>
        </p:nvSpPr>
        <p:spPr>
          <a:xfrm>
            <a:off x="19509004" y="3128052"/>
            <a:ext cx="1757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social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3600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F6C06C-0126-3D4C-BF5F-2861F48CA83C}"/>
              </a:ext>
            </a:extLst>
          </p:cNvPr>
          <p:cNvSpPr txBox="1"/>
          <p:nvPr/>
        </p:nvSpPr>
        <p:spPr>
          <a:xfrm>
            <a:off x="20824805" y="3303451"/>
            <a:ext cx="348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unctions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society.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826187-7CC5-40CF-F059-EBD5ED24F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r="4647"/>
          <a:stretch/>
        </p:blipFill>
        <p:spPr>
          <a:xfrm>
            <a:off x="25291244" y="2677326"/>
            <a:ext cx="2740386" cy="20166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169F67-477D-E3F0-45C9-7B6BC20B7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r="7661"/>
          <a:stretch/>
        </p:blipFill>
        <p:spPr>
          <a:xfrm>
            <a:off x="16515761" y="2677326"/>
            <a:ext cx="2740386" cy="18269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Oval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C5521D6-6773-A300-1EA0-A2EF17288E22}"/>
              </a:ext>
            </a:extLst>
          </p:cNvPr>
          <p:cNvSpPr/>
          <p:nvPr/>
        </p:nvSpPr>
        <p:spPr>
          <a:xfrm>
            <a:off x="5184777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2B2B2"/>
              </a:solidFill>
            </a:endParaRPr>
          </a:p>
        </p:txBody>
      </p:sp>
      <p:sp>
        <p:nvSpPr>
          <p:cNvPr id="11" name="Oval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5EB420-4351-A45C-BC23-19B41014EA03}"/>
              </a:ext>
            </a:extLst>
          </p:cNvPr>
          <p:cNvSpPr/>
          <p:nvPr/>
        </p:nvSpPr>
        <p:spPr>
          <a:xfrm>
            <a:off x="5357232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2" name="Oval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A14082-698B-1911-CC1D-F40C5FC17FD5}"/>
              </a:ext>
            </a:extLst>
          </p:cNvPr>
          <p:cNvSpPr/>
          <p:nvPr/>
        </p:nvSpPr>
        <p:spPr>
          <a:xfrm>
            <a:off x="5529687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148F613-437C-E1CF-902A-1831524691C4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44D843DB-2412-8FCC-62D9-77A40695BD28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050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289041" y="1765082"/>
            <a:ext cx="400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problems of definition exist because religion has a dual character.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4A64B-27DF-D170-B1E0-3B6A6D091CE4}"/>
              </a:ext>
            </a:extLst>
          </p:cNvPr>
          <p:cNvSpPr txBox="1"/>
          <p:nvPr/>
        </p:nvSpPr>
        <p:spPr>
          <a:xfrm>
            <a:off x="3094230" y="4024066"/>
            <a:ext cx="60802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socialisation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into a range of moral beliefs and values.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solidarity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sense we have things in common.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control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both direct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Islamic codes define what people may wear or eat, for example - and indirect (such as teaching moral codes of behaviour).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A328C-5054-6920-21B0-6D9261C8C6C0}"/>
              </a:ext>
            </a:extLst>
          </p:cNvPr>
          <p:cNvSpPr txBox="1"/>
          <p:nvPr/>
        </p:nvSpPr>
        <p:spPr>
          <a:xfrm>
            <a:off x="3221254" y="3128052"/>
            <a:ext cx="1757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social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2E468-25B8-6301-920C-1E0A7E5207F0}"/>
              </a:ext>
            </a:extLst>
          </p:cNvPr>
          <p:cNvSpPr txBox="1"/>
          <p:nvPr/>
        </p:nvSpPr>
        <p:spPr>
          <a:xfrm>
            <a:off x="4537055" y="3303451"/>
            <a:ext cx="348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unctions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society.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9BD28-7BDF-F3C8-D4D5-730E38985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r="4647"/>
          <a:stretch/>
        </p:blipFill>
        <p:spPr>
          <a:xfrm>
            <a:off x="9003494" y="2677326"/>
            <a:ext cx="2740386" cy="20166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B2F704-68C0-C183-AF63-B5FB3A04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r="7661"/>
          <a:stretch/>
        </p:blipFill>
        <p:spPr>
          <a:xfrm>
            <a:off x="228011" y="2677326"/>
            <a:ext cx="2740386" cy="18269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68353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diversity…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23CDAE-1BE1-CBF5-F49A-B4536888FA46}"/>
              </a:ext>
            </a:extLst>
          </p:cNvPr>
          <p:cNvSpPr txBox="1"/>
          <p:nvPr/>
        </p:nvSpPr>
        <p:spPr>
          <a:xfrm>
            <a:off x="-11061189" y="4024066"/>
            <a:ext cx="48206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involve communal practices, such as attending religious ceremonies, others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simply involve following individual practices.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possible, for example, to be “a Christian" without ever setting foot inside a church.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D36D0A-7411-408A-7276-25F6795EE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t="3771" r="-82" b="8068"/>
          <a:stretch/>
        </p:blipFill>
        <p:spPr>
          <a:xfrm>
            <a:off x="-5284006" y="2677326"/>
            <a:ext cx="2740386" cy="20166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69E41CD-A93D-6233-F819-CED746F33A8C}"/>
              </a:ext>
            </a:extLst>
          </p:cNvPr>
          <p:cNvSpPr txBox="1"/>
          <p:nvPr/>
        </p:nvSpPr>
        <p:spPr>
          <a:xfrm>
            <a:off x="-8818265" y="3303451"/>
            <a:ext cx="348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variety of ways to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religious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4709831-69B9-695E-DF3B-FF0114969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r="819"/>
          <a:stretch/>
        </p:blipFill>
        <p:spPr>
          <a:xfrm>
            <a:off x="-14059489" y="2677326"/>
            <a:ext cx="2740386" cy="18269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D8D8606-8BD7-CDFE-BE90-8F619E3C17D5}"/>
              </a:ext>
            </a:extLst>
          </p:cNvPr>
          <p:cNvSpPr txBox="1"/>
          <p:nvPr/>
        </p:nvSpPr>
        <p:spPr>
          <a:xfrm>
            <a:off x="-11066246" y="3128052"/>
            <a:ext cx="2478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ndividual:</a:t>
            </a:r>
            <a:endParaRPr lang="en-GB" sz="3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F0B704-8DE5-FBBD-C1DF-5E42BC8C4091}"/>
              </a:ext>
            </a:extLst>
          </p:cNvPr>
          <p:cNvSpPr/>
          <p:nvPr/>
        </p:nvSpPr>
        <p:spPr>
          <a:xfrm>
            <a:off x="5184777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0" name="Oval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0A3CC2F-C4AE-85F2-377A-3FCC429004C2}"/>
              </a:ext>
            </a:extLst>
          </p:cNvPr>
          <p:cNvSpPr/>
          <p:nvPr/>
        </p:nvSpPr>
        <p:spPr>
          <a:xfrm>
            <a:off x="535723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013602-5B7D-1EEF-CCB4-26D8948BA21F}"/>
              </a:ext>
            </a:extLst>
          </p:cNvPr>
          <p:cNvSpPr/>
          <p:nvPr/>
        </p:nvSpPr>
        <p:spPr>
          <a:xfrm>
            <a:off x="5529687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3D7BE3DD-75D4-135E-D8DA-AFF4C1C3E117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319BE86-E276-491B-6D3B-281C279458FB}"/>
              </a:ext>
            </a:extLst>
          </p:cNvPr>
          <p:cNvSpPr/>
          <p:nvPr/>
        </p:nvSpPr>
        <p:spPr>
          <a:xfrm>
            <a:off x="11685832" y="6466585"/>
            <a:ext cx="122767" cy="121643"/>
          </a:xfrm>
          <a:prstGeom prst="ellipse">
            <a:avLst/>
          </a:prstGeo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AE09DF-E5F4-B17F-815B-7F07DFE9390C}"/>
              </a:ext>
            </a:extLst>
          </p:cNvPr>
          <p:cNvSpPr txBox="1"/>
          <p:nvPr/>
        </p:nvSpPr>
        <p:spPr>
          <a:xfrm>
            <a:off x="-1042316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09722-3963-6B39-F2C8-680B113C32E7}"/>
              </a:ext>
            </a:extLst>
          </p:cNvPr>
          <p:cNvSpPr txBox="1"/>
          <p:nvPr/>
        </p:nvSpPr>
        <p:spPr>
          <a:xfrm>
            <a:off x="-885830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34ED40-9AA8-6282-E21F-F25ABEC61025}"/>
              </a:ext>
            </a:extLst>
          </p:cNvPr>
          <p:cNvSpPr txBox="1"/>
          <p:nvPr/>
        </p:nvSpPr>
        <p:spPr>
          <a:xfrm>
            <a:off x="-7224846" y="2964511"/>
            <a:ext cx="122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exclusion</a:t>
            </a: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98638075-2F07-8B37-EDBE-5B0ADE057B72}"/>
              </a:ext>
            </a:extLst>
          </p:cNvPr>
          <p:cNvSpPr/>
          <p:nvPr/>
        </p:nvSpPr>
        <p:spPr>
          <a:xfrm>
            <a:off x="-10404991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A3CB8109-D9A6-E43B-BA69-D76B9FF5A03C}"/>
              </a:ext>
            </a:extLst>
          </p:cNvPr>
          <p:cNvSpPr/>
          <p:nvPr/>
        </p:nvSpPr>
        <p:spPr>
          <a:xfrm>
            <a:off x="-8840747" y="2953125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hlinkClick r:id="rId9" action="ppaction://hlinksldjump"/>
            <a:extLst>
              <a:ext uri="{FF2B5EF4-FFF2-40B4-BE49-F238E27FC236}">
                <a16:creationId xmlns:a16="http://schemas.microsoft.com/office/drawing/2014/main" id="{CA93C2EC-808C-E98D-093F-79E477EC8250}"/>
              </a:ext>
            </a:extLst>
          </p:cNvPr>
          <p:cNvSpPr/>
          <p:nvPr/>
        </p:nvSpPr>
        <p:spPr>
          <a:xfrm>
            <a:off x="-7195452" y="2990763"/>
            <a:ext cx="988243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B893F5-F08D-64CA-410D-7EB9C432800E}"/>
              </a:ext>
            </a:extLst>
          </p:cNvPr>
          <p:cNvSpPr txBox="1"/>
          <p:nvPr/>
        </p:nvSpPr>
        <p:spPr>
          <a:xfrm>
            <a:off x="-1127252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8B2BE3-F4EC-46E9-D08F-EA3BC751B4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520648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5059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2890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4A64B-27DF-D170-B1E0-3B6A6D091CE4}"/>
              </a:ext>
            </a:extLst>
          </p:cNvPr>
          <p:cNvSpPr txBox="1"/>
          <p:nvPr/>
        </p:nvSpPr>
        <p:spPr>
          <a:xfrm>
            <a:off x="1204470" y="4024066"/>
            <a:ext cx="58059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solidarity: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creates a feeling of belonging to a particular group by providing individuals with shared beliefs and values.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and social identity, by specifying a moral code to follow, such as the 10 Commandments of Christianity.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A328C-5054-6920-21B0-6D9261C8C6C0}"/>
              </a:ext>
            </a:extLst>
          </p:cNvPr>
          <p:cNvSpPr txBox="1"/>
          <p:nvPr/>
        </p:nvSpPr>
        <p:spPr>
          <a:xfrm>
            <a:off x="1331494" y="3128052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3600" dirty="0" err="1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urkheim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1912)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2E468-25B8-6301-920C-1E0A7E5207F0}"/>
              </a:ext>
            </a:extLst>
          </p:cNvPr>
          <p:cNvSpPr txBox="1"/>
          <p:nvPr/>
        </p:nvSpPr>
        <p:spPr>
          <a:xfrm>
            <a:off x="4683760" y="3303451"/>
            <a:ext cx="200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9BD28-7BDF-F3C8-D4D5-730E3898595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4703"/>
          <a:stretch/>
        </p:blipFill>
        <p:spPr>
          <a:xfrm>
            <a:off x="7701280" y="26773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515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inclusion…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751DF1-4D85-8D46-52E2-6C78287758E0}"/>
              </a:ext>
            </a:extLst>
          </p:cNvPr>
          <p:cNvSpPr txBox="1"/>
          <p:nvPr/>
        </p:nvSpPr>
        <p:spPr>
          <a:xfrm>
            <a:off x="-1247040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B28304-DD1A-EEF0-CFF4-925569A94C3C}"/>
              </a:ext>
            </a:extLst>
          </p:cNvPr>
          <p:cNvSpPr txBox="1"/>
          <p:nvPr/>
        </p:nvSpPr>
        <p:spPr>
          <a:xfrm>
            <a:off x="-1090554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48B0B-C04F-8DA2-336E-A95A56F41BC0}"/>
              </a:ext>
            </a:extLst>
          </p:cNvPr>
          <p:cNvSpPr txBox="1"/>
          <p:nvPr/>
        </p:nvSpPr>
        <p:spPr>
          <a:xfrm>
            <a:off x="-9272086" y="2964511"/>
            <a:ext cx="122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exclusion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57ED66AF-81E0-1FB6-32DF-8F2C497AEEF6}"/>
              </a:ext>
            </a:extLst>
          </p:cNvPr>
          <p:cNvSpPr/>
          <p:nvPr/>
        </p:nvSpPr>
        <p:spPr>
          <a:xfrm>
            <a:off x="-12452231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69C7FCD2-3853-8553-AEBD-2BC6506DE045}"/>
              </a:ext>
            </a:extLst>
          </p:cNvPr>
          <p:cNvSpPr/>
          <p:nvPr/>
        </p:nvSpPr>
        <p:spPr>
          <a:xfrm>
            <a:off x="-10887987" y="2953125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32EB3BA1-3D77-F10D-A5AD-27CFDF48A877}"/>
              </a:ext>
            </a:extLst>
          </p:cNvPr>
          <p:cNvSpPr/>
          <p:nvPr/>
        </p:nvSpPr>
        <p:spPr>
          <a:xfrm>
            <a:off x="-9242692" y="2990763"/>
            <a:ext cx="988243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038D0F-AEBF-174C-D57C-E8EE1956D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725372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600A14-C251-BD0B-A862-17DBB8FC9182}"/>
              </a:ext>
            </a:extLst>
          </p:cNvPr>
          <p:cNvSpPr txBox="1"/>
          <p:nvPr/>
        </p:nvSpPr>
        <p:spPr>
          <a:xfrm>
            <a:off x="-1397127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6D5A9C-C988-132E-E241-992639D3EC51}"/>
              </a:ext>
            </a:extLst>
          </p:cNvPr>
          <p:cNvSpPr txBox="1"/>
          <p:nvPr/>
        </p:nvSpPr>
        <p:spPr>
          <a:xfrm>
            <a:off x="13320270" y="4024066"/>
            <a:ext cx="5805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and social identity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significant source of identity for those who follow the teachings of a particular religion.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Religions may specify ethical and moral values through which to lead your life.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D857828-D6BE-7845-BED3-581F3B153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4703"/>
          <a:stretch/>
        </p:blipFill>
        <p:spPr>
          <a:xfrm>
            <a:off x="18039080" y="28297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Oval 12">
            <a:hlinkClick r:id="rId6" action="ppaction://hlinksldjump"/>
            <a:extLst>
              <a:ext uri="{FF2B5EF4-FFF2-40B4-BE49-F238E27FC236}">
                <a16:creationId xmlns:a16="http://schemas.microsoft.com/office/drawing/2014/main" id="{9DE27E37-EB9C-0800-3DD8-1705A5A8F419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5" name="Oval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1BE219-4D19-D079-1F71-96A2B81A2B56}"/>
              </a:ext>
            </a:extLst>
          </p:cNvPr>
          <p:cNvSpPr/>
          <p:nvPr/>
        </p:nvSpPr>
        <p:spPr>
          <a:xfrm>
            <a:off x="4923351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3F1009-2FB2-DBC6-33CE-74E7013DE60D}"/>
              </a:ext>
            </a:extLst>
          </p:cNvPr>
          <p:cNvSpPr/>
          <p:nvPr/>
        </p:nvSpPr>
        <p:spPr>
          <a:xfrm>
            <a:off x="510219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A96273-599A-D29A-173B-650DD9D26D16}"/>
              </a:ext>
            </a:extLst>
          </p:cNvPr>
          <p:cNvSpPr/>
          <p:nvPr/>
        </p:nvSpPr>
        <p:spPr>
          <a:xfrm>
            <a:off x="528103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AB0A4D-74B6-DBBD-4755-0A87625A7455}"/>
              </a:ext>
            </a:extLst>
          </p:cNvPr>
          <p:cNvSpPr/>
          <p:nvPr/>
        </p:nvSpPr>
        <p:spPr>
          <a:xfrm>
            <a:off x="545987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14CB73E-9355-8FE2-6927-1F95CDFD0FE5}"/>
              </a:ext>
            </a:extLst>
          </p:cNvPr>
          <p:cNvSpPr/>
          <p:nvPr/>
        </p:nvSpPr>
        <p:spPr>
          <a:xfrm>
            <a:off x="563871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6AEBC7-F0F2-9793-46C7-342924FD9FC1}"/>
              </a:ext>
            </a:extLst>
          </p:cNvPr>
          <p:cNvSpPr/>
          <p:nvPr/>
        </p:nvSpPr>
        <p:spPr>
          <a:xfrm>
            <a:off x="581755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A22FDE38-C8B0-DC93-2EA2-9B02BAD6B28A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hlinkHover r:id="rId6" action="ppaction://hlinksldjump"/>
            <a:extLst>
              <a:ext uri="{FF2B5EF4-FFF2-40B4-BE49-F238E27FC236}">
                <a16:creationId xmlns:a16="http://schemas.microsoft.com/office/drawing/2014/main" id="{2E33D5F3-99E3-BFA3-8593-C8200DAE6C5B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46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2890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68353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5989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5719C4-80B7-0BCE-4D5C-13B79890F377}"/>
              </a:ext>
            </a:extLst>
          </p:cNvPr>
          <p:cNvSpPr txBox="1"/>
          <p:nvPr/>
        </p:nvSpPr>
        <p:spPr>
          <a:xfrm>
            <a:off x="1204470" y="4024066"/>
            <a:ext cx="5805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and social identity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significant source of identity for those who follow the teachings of a particular religion.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Religions may specify ethical and moral values through which to lead your life.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3D02C-9E14-582E-7BE3-BA1BFAC8BECF}"/>
              </a:ext>
            </a:extLst>
          </p:cNvPr>
          <p:cNvSpPr txBox="1"/>
          <p:nvPr/>
        </p:nvSpPr>
        <p:spPr>
          <a:xfrm>
            <a:off x="1331494" y="3128052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3600" dirty="0" err="1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urkheim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1912)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74A8A-8D5C-D2DC-8D18-83258F4E8EF8}"/>
              </a:ext>
            </a:extLst>
          </p:cNvPr>
          <p:cNvSpPr txBox="1"/>
          <p:nvPr/>
        </p:nvSpPr>
        <p:spPr>
          <a:xfrm>
            <a:off x="4683760" y="3303451"/>
            <a:ext cx="200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F6F792-D776-50FA-D9FF-F512BF4A5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4703"/>
          <a:stretch/>
        </p:blipFill>
        <p:spPr>
          <a:xfrm>
            <a:off x="7701280" y="26773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22BD07-ABA2-6A48-3419-9E230C5D6FE6}"/>
              </a:ext>
            </a:extLst>
          </p:cNvPr>
          <p:cNvCxnSpPr>
            <a:cxnSpLocks/>
          </p:cNvCxnSpPr>
          <p:nvPr/>
        </p:nvCxnSpPr>
        <p:spPr>
          <a:xfrm flipH="1">
            <a:off x="-16408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150061-1670-1975-D811-1CA2A930C27A}"/>
              </a:ext>
            </a:extLst>
          </p:cNvPr>
          <p:cNvSpPr txBox="1"/>
          <p:nvPr/>
        </p:nvSpPr>
        <p:spPr>
          <a:xfrm>
            <a:off x="-12892530" y="4024066"/>
            <a:ext cx="58059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solidarity: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creates a feeling of belonging to a particular group by providing individuals with shared beliefs and values.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and social identity, by specifying a moral code to follow, such as the 10 Commandments of Christianity.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004E7-8A0F-618F-68A9-4AA1A557D3F3}"/>
              </a:ext>
            </a:extLst>
          </p:cNvPr>
          <p:cNvSpPr txBox="1"/>
          <p:nvPr/>
        </p:nvSpPr>
        <p:spPr>
          <a:xfrm>
            <a:off x="-12765506" y="3128052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3600" dirty="0" err="1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urkheim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1912)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C26DAF-2CDE-1EEE-3411-5952824352EF}"/>
              </a:ext>
            </a:extLst>
          </p:cNvPr>
          <p:cNvSpPr txBox="1"/>
          <p:nvPr/>
        </p:nvSpPr>
        <p:spPr>
          <a:xfrm>
            <a:off x="-9413240" y="3303451"/>
            <a:ext cx="200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55BF2-9869-79B2-900E-5870A57F23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4703"/>
          <a:stretch/>
        </p:blipFill>
        <p:spPr>
          <a:xfrm>
            <a:off x="-6395720" y="26773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F31225-3743-CE87-B3BF-ED185C67DDC2}"/>
              </a:ext>
            </a:extLst>
          </p:cNvPr>
          <p:cNvSpPr txBox="1"/>
          <p:nvPr/>
        </p:nvSpPr>
        <p:spPr>
          <a:xfrm>
            <a:off x="13955270" y="4176466"/>
            <a:ext cx="5805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integration: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specific ways social solidarity is created, through mechanisms like shared practices and experiences - things like religious services and ceremonies.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2087A3-0EB5-4187-9238-409B50198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r="12615"/>
          <a:stretch/>
        </p:blipFill>
        <p:spPr>
          <a:xfrm>
            <a:off x="20452080" y="28297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Oval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0AB5735-25AF-2A1F-BBBF-866C5352A49F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6" name="Oval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C76D00-1A4A-8632-8C1B-EC689AEED8F9}"/>
              </a:ext>
            </a:extLst>
          </p:cNvPr>
          <p:cNvSpPr/>
          <p:nvPr/>
        </p:nvSpPr>
        <p:spPr>
          <a:xfrm>
            <a:off x="4923351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0D318F-57D9-164D-A521-865644F4FD81}"/>
              </a:ext>
            </a:extLst>
          </p:cNvPr>
          <p:cNvSpPr/>
          <p:nvPr/>
        </p:nvSpPr>
        <p:spPr>
          <a:xfrm>
            <a:off x="510219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507998-57FA-41B3-0157-C7F26AE39E33}"/>
              </a:ext>
            </a:extLst>
          </p:cNvPr>
          <p:cNvSpPr/>
          <p:nvPr/>
        </p:nvSpPr>
        <p:spPr>
          <a:xfrm>
            <a:off x="528103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1B7FC1-B7B5-5224-937C-2BE093D0B8E6}"/>
              </a:ext>
            </a:extLst>
          </p:cNvPr>
          <p:cNvSpPr/>
          <p:nvPr/>
        </p:nvSpPr>
        <p:spPr>
          <a:xfrm>
            <a:off x="545987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8CA310-3AA7-AFB2-23B0-112B24BDCCF9}"/>
              </a:ext>
            </a:extLst>
          </p:cNvPr>
          <p:cNvSpPr/>
          <p:nvPr/>
        </p:nvSpPr>
        <p:spPr>
          <a:xfrm>
            <a:off x="563871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BE8EF3-8A89-51E9-482B-275207F03E33}"/>
              </a:ext>
            </a:extLst>
          </p:cNvPr>
          <p:cNvSpPr/>
          <p:nvPr/>
        </p:nvSpPr>
        <p:spPr>
          <a:xfrm>
            <a:off x="581755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A3D9B53E-4554-C14D-C053-E377378B9940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9917BE97-0E05-50CF-1A6F-69CAAFA6A2E4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53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61F82-AAF2-4258-D249-5C00B9174FCF}"/>
              </a:ext>
            </a:extLst>
          </p:cNvPr>
          <p:cNvCxnSpPr>
            <a:cxnSpLocks/>
          </p:cNvCxnSpPr>
          <p:nvPr/>
        </p:nvCxnSpPr>
        <p:spPr>
          <a:xfrm flipH="1">
            <a:off x="-23114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743DD2-C285-E9D0-CE77-8AADA5851488}"/>
              </a:ext>
            </a:extLst>
          </p:cNvPr>
          <p:cNvSpPr txBox="1"/>
          <p:nvPr/>
        </p:nvSpPr>
        <p:spPr>
          <a:xfrm>
            <a:off x="62890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7AB54-7C15-9E00-BF3D-B329A0A60B6C}"/>
              </a:ext>
            </a:extLst>
          </p:cNvPr>
          <p:cNvSpPr txBox="1"/>
          <p:nvPr/>
        </p:nvSpPr>
        <p:spPr>
          <a:xfrm>
            <a:off x="1130300" y="1230776"/>
            <a:ext cx="68353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inclusion…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56F867-95CA-4590-4FD0-1CD0888357FA}"/>
              </a:ext>
            </a:extLst>
          </p:cNvPr>
          <p:cNvCxnSpPr>
            <a:cxnSpLocks/>
          </p:cNvCxnSpPr>
          <p:nvPr/>
        </p:nvCxnSpPr>
        <p:spPr>
          <a:xfrm flipH="1">
            <a:off x="-16598900" y="3700775"/>
            <a:ext cx="147269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5719C4-80B7-0BCE-4D5C-13B79890F377}"/>
              </a:ext>
            </a:extLst>
          </p:cNvPr>
          <p:cNvSpPr txBox="1"/>
          <p:nvPr/>
        </p:nvSpPr>
        <p:spPr>
          <a:xfrm>
            <a:off x="1204470" y="4024066"/>
            <a:ext cx="5805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integration: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specific ways social solidarity is created, through mechanisms like shared practices and experiences - things like religious services and ceremonies.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3D02C-9E14-582E-7BE3-BA1BFAC8BECF}"/>
              </a:ext>
            </a:extLst>
          </p:cNvPr>
          <p:cNvSpPr txBox="1"/>
          <p:nvPr/>
        </p:nvSpPr>
        <p:spPr>
          <a:xfrm>
            <a:off x="1331494" y="3128052"/>
            <a:ext cx="3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3600" dirty="0" err="1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urkheim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1912)</a:t>
            </a:r>
            <a:r>
              <a:rPr lang="en-GB" sz="3600" dirty="0">
                <a:solidFill>
                  <a:srgbClr val="FFFF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74A8A-8D5C-D2DC-8D18-83258F4E8EF8}"/>
              </a:ext>
            </a:extLst>
          </p:cNvPr>
          <p:cNvSpPr txBox="1"/>
          <p:nvPr/>
        </p:nvSpPr>
        <p:spPr>
          <a:xfrm>
            <a:off x="4683760" y="3303451"/>
            <a:ext cx="200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F6F792-D776-50FA-D9FF-F512BF4A5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r="12615"/>
          <a:stretch/>
        </p:blipFill>
        <p:spPr>
          <a:xfrm>
            <a:off x="7701280" y="26773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9CA3E8-C455-8157-9643-0B3D7FF3F78F}"/>
              </a:ext>
            </a:extLst>
          </p:cNvPr>
          <p:cNvSpPr txBox="1"/>
          <p:nvPr/>
        </p:nvSpPr>
        <p:spPr>
          <a:xfrm>
            <a:off x="-12765530" y="4176466"/>
            <a:ext cx="5805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and social identity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significant source of identity for those who follow the teachings of a particular religion.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Religions may specify ethical and moral values through which to lead your life.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4E409B-5B9D-9814-270A-AED1D2ADE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4703"/>
          <a:stretch/>
        </p:blipFill>
        <p:spPr>
          <a:xfrm>
            <a:off x="-6268720" y="2829726"/>
            <a:ext cx="4042600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17A468-03A5-EA7A-F03C-9468B7FB3C25}"/>
              </a:ext>
            </a:extLst>
          </p:cNvPr>
          <p:cNvSpPr txBox="1"/>
          <p:nvPr/>
        </p:nvSpPr>
        <p:spPr>
          <a:xfrm>
            <a:off x="18709640" y="1765082"/>
            <a:ext cx="477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“what religion does” for individual and society.</a:t>
            </a:r>
            <a:endParaRPr lang="en-GB" sz="1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35015D-7D07-C372-0394-E37B1238FD8A}"/>
              </a:ext>
            </a:extLst>
          </p:cNvPr>
          <p:cNvSpPr txBox="1"/>
          <p:nvPr/>
        </p:nvSpPr>
        <p:spPr>
          <a:xfrm>
            <a:off x="13561786" y="3244334"/>
            <a:ext cx="448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content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religious beliefs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important.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820963-8A39-13C7-18D0-022D55C073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4" t="-948" r="31994" b="948"/>
          <a:stretch/>
        </p:blipFill>
        <p:spPr>
          <a:xfrm>
            <a:off x="21150943" y="2677326"/>
            <a:ext cx="2024744" cy="29749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6F62E4-9E2E-7AE4-EC68-11874E10DD92}"/>
              </a:ext>
            </a:extLst>
          </p:cNvPr>
          <p:cNvSpPr txBox="1"/>
          <p:nvPr/>
        </p:nvSpPr>
        <p:spPr>
          <a:xfrm>
            <a:off x="13561786" y="3833157"/>
            <a:ext cx="5520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"If your belief system plays some particular role either in your social life, in your society, or in your psychological life, then it is a religion; otherwise, it’s something else". </a:t>
            </a:r>
            <a:endParaRPr lang="en-GB" sz="24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BC596A-B9CB-A77F-C3C9-8E4F59387BF4}"/>
              </a:ext>
            </a:extLst>
          </p:cNvPr>
          <p:cNvSpPr txBox="1"/>
          <p:nvPr/>
        </p:nvSpPr>
        <p:spPr>
          <a:xfrm>
            <a:off x="13550900" y="2618919"/>
            <a:ext cx="2707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cline (2005):</a:t>
            </a:r>
            <a:endParaRPr lang="en-GB" sz="36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F38CEB5-1849-C559-EA27-099F013F373E}"/>
              </a:ext>
            </a:extLst>
          </p:cNvPr>
          <p:cNvSpPr/>
          <p:nvPr/>
        </p:nvSpPr>
        <p:spPr>
          <a:xfrm>
            <a:off x="4744510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6" name="Oval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96A928F-47F2-CC50-4BFC-91C429286272}"/>
              </a:ext>
            </a:extLst>
          </p:cNvPr>
          <p:cNvSpPr/>
          <p:nvPr/>
        </p:nvSpPr>
        <p:spPr>
          <a:xfrm>
            <a:off x="4923351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1FDE7A5-BF4C-BCE2-4193-07630D424A67}"/>
              </a:ext>
            </a:extLst>
          </p:cNvPr>
          <p:cNvSpPr/>
          <p:nvPr/>
        </p:nvSpPr>
        <p:spPr>
          <a:xfrm>
            <a:off x="5102192" y="6476313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A3D816-0042-5A44-4539-030BA3FC4F97}"/>
              </a:ext>
            </a:extLst>
          </p:cNvPr>
          <p:cNvSpPr/>
          <p:nvPr/>
        </p:nvSpPr>
        <p:spPr>
          <a:xfrm>
            <a:off x="5281032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9941B48-EB4F-1B9A-435C-40A173A437C7}"/>
              </a:ext>
            </a:extLst>
          </p:cNvPr>
          <p:cNvSpPr/>
          <p:nvPr/>
        </p:nvSpPr>
        <p:spPr>
          <a:xfrm>
            <a:off x="545987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A0015A8-4E4A-86B8-DD2A-D6B6A798E5C9}"/>
              </a:ext>
            </a:extLst>
          </p:cNvPr>
          <p:cNvSpPr/>
          <p:nvPr/>
        </p:nvSpPr>
        <p:spPr>
          <a:xfrm>
            <a:off x="5638714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DC73284-AA36-566C-11A6-FB91C132F1F2}"/>
              </a:ext>
            </a:extLst>
          </p:cNvPr>
          <p:cNvSpPr/>
          <p:nvPr/>
        </p:nvSpPr>
        <p:spPr>
          <a:xfrm>
            <a:off x="5817553" y="6476313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53F4E80A-A670-B8EF-887A-0EF1297CB050}"/>
              </a:ext>
            </a:extLst>
          </p:cNvPr>
          <p:cNvSpPr/>
          <p:nvPr/>
        </p:nvSpPr>
        <p:spPr>
          <a:xfrm>
            <a:off x="11196536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hlinkHover r:id="" action="ppaction://hlinkshowjump?jump=previousslide"/>
            <a:extLst>
              <a:ext uri="{FF2B5EF4-FFF2-40B4-BE49-F238E27FC236}">
                <a16:creationId xmlns:a16="http://schemas.microsoft.com/office/drawing/2014/main" id="{EF46B81A-1930-C55A-3600-B5B08B0C6BDA}"/>
              </a:ext>
            </a:extLst>
          </p:cNvPr>
          <p:cNvSpPr/>
          <p:nvPr/>
        </p:nvSpPr>
        <p:spPr>
          <a:xfrm>
            <a:off x="10917" y="0"/>
            <a:ext cx="1019628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405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2.1" id="{19F6FF4A-BFB8-D448-81DB-A8F1C71F8E46}" vid="{CDCDF023-17A4-CF46-89DD-D6386F64A9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  <wetp:taskpane dockstate="right" visibility="0" width="438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95BE8D3-708D-4FB0-A9B5-854BF3546D51}">
  <we:reference id="wa200005669" version="2.0.0.0" store="en-US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E6B045A-F656-4A37-A223-7A106810E5D0}">
  <we:reference id="wa200005566" version="3.0.0.2" store="en-GB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3189</Words>
  <Application>Microsoft Office PowerPoint</Application>
  <PresentationFormat>Widescreen</PresentationFormat>
  <Paragraphs>382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Modern No. 20</vt:lpstr>
      <vt:lpstr>Roboto</vt:lpstr>
      <vt:lpstr>Symbol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Livesey</dc:creator>
  <cp:lastModifiedBy>Chris Livesey</cp:lastModifiedBy>
  <cp:revision>223</cp:revision>
  <dcterms:created xsi:type="dcterms:W3CDTF">2024-03-30T15:34:16Z</dcterms:created>
  <dcterms:modified xsi:type="dcterms:W3CDTF">2024-04-10T10:55:21Z</dcterms:modified>
</cp:coreProperties>
</file>