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5"/>
  </p:notesMasterIdLst>
  <p:sldIdLst>
    <p:sldId id="256" r:id="rId3"/>
    <p:sldId id="258" r:id="rId4"/>
    <p:sldId id="263" r:id="rId5"/>
    <p:sldId id="259" r:id="rId6"/>
    <p:sldId id="260" r:id="rId7"/>
    <p:sldId id="269" r:id="rId8"/>
    <p:sldId id="264" r:id="rId9"/>
    <p:sldId id="261" r:id="rId10"/>
    <p:sldId id="265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2B2B2"/>
    <a:srgbClr val="DED900"/>
    <a:srgbClr val="F0E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178" autoAdjust="0"/>
  </p:normalViewPr>
  <p:slideViewPr>
    <p:cSldViewPr snapToGrid="0">
      <p:cViewPr>
        <p:scale>
          <a:sx n="80" d="100"/>
          <a:sy n="80" d="100"/>
        </p:scale>
        <p:origin x="1738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52EED-3165-45F1-B531-203AA640A4AF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32D3A-69CC-4540-B7E9-6A23CE306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24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32D3A-69CC-4540-B7E9-6A23CE30693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172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3118-D154-2985-3A1A-C3557E2A2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6188E-4FFA-4380-FA99-30D9A62F3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C64FB-2A3F-D4B7-1261-B54ED41E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0DCA7-6C2E-BEA1-5FD9-A640FF96E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66677-44C1-292B-017D-47F524224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98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BFF2-C87C-2DBB-D3FF-1A31CB26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776176-514E-494F-FA48-9D57522C9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43874-63E2-B5A7-AAD2-3466D4D2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C3E32-04FB-BE5D-7A08-D6DBB9112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4CC26-9ADC-466C-A651-407AF5AE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32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87C8E-D80E-6DC5-4EE4-08F96741C6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C6317-91BF-2558-30A6-A08F6BAA4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04782-8676-712E-32C2-52DAC59EC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EC8A3-8A64-A481-179E-186BF122A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EB30C-E814-5725-038B-12BFD7CE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407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4A77-C0EC-E90C-087A-E71757299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926541"/>
            <a:ext cx="10972800" cy="1663044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AB453-76B0-1DBA-9EE3-645CA9804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35636"/>
            <a:ext cx="10972800" cy="474663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29D4B-20DA-C5A9-370C-5C556DC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23F1A-779F-4295-3160-E943DBC0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849934F-55C5-A548-E041-1CB8C42DF0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92654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116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665" y="1610518"/>
            <a:ext cx="6970824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664" y="2222065"/>
            <a:ext cx="6970825" cy="70295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7745948-92EA-3E8A-1DBC-45422E91850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80323" y="3143243"/>
            <a:ext cx="6139069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7155554-9334-F8D5-FA7F-80CF2FB3BC7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580323" y="3754790"/>
            <a:ext cx="6139068" cy="70295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44C718E-DBD5-B640-39D2-7860AFE27FF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960666" y="4717060"/>
            <a:ext cx="6970823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B073C5F-2FFF-4B6A-E630-E112FB5B952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960666" y="5328607"/>
            <a:ext cx="6970822" cy="70295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9276F28-A527-C906-EE7C-5440E0C56B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31490" y="2031153"/>
            <a:ext cx="3650910" cy="3650910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30843267-C01A-455A-D8A3-E8A7C6CFB0F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DAE6A71-9FA2-20A0-D992-DEBF7FF3301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5D3E6-EA9D-9DE8-6317-6DF86AEEDB4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39138" y="6538913"/>
            <a:ext cx="3243262" cy="1825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4821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2C780-6C1C-A81B-5B9E-735DFD6F43D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369902" y="2185522"/>
            <a:ext cx="3452196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29AB7CE-949B-41D7-A673-06B30968CD0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369902" y="2797069"/>
            <a:ext cx="3452194" cy="830639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C6C789A-7FB2-432A-6019-3F62E5386F29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987745" y="2185522"/>
            <a:ext cx="3452196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672CBAF-4BDE-95E9-99A1-9EDDBDEF84DC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7987745" y="2797069"/>
            <a:ext cx="3452194" cy="830639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F48CE7A-5E89-3480-B862-44BFAC429981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761997" y="2185521"/>
            <a:ext cx="3452196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8CF0CF5-EF6E-47A1-80D2-088122A0E64F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761997" y="2797068"/>
            <a:ext cx="3452194" cy="830639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EA2C811-2433-C4B8-E818-972740C4960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600" y="5692875"/>
            <a:ext cx="10972800" cy="53949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43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665" y="1611728"/>
            <a:ext cx="6922301" cy="562749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665" y="2178669"/>
            <a:ext cx="6922300" cy="83701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9276F28-A527-C906-EE7C-5440E0C56B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31490" y="2031153"/>
            <a:ext cx="3650910" cy="3650910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2E382-FE6E-A17E-2B3A-9F3E4C7A7D2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146198" y="3092460"/>
            <a:ext cx="6736768" cy="622646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8A7E81-D817-3ABE-B656-52FF60EF020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1146197" y="3689968"/>
            <a:ext cx="6736767" cy="926101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47DD8-16D7-B434-07E6-BD26F45B6DE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378113" y="4763061"/>
            <a:ext cx="6504852" cy="5819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114E8C-EF4A-11ED-19FB-2D8B5FEC3A69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78112" y="5380382"/>
            <a:ext cx="6504851" cy="86563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31F54DF-E984-A005-B56B-B62147C13B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39138" y="6538913"/>
            <a:ext cx="3243262" cy="1825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7160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2439" y="1925949"/>
            <a:ext cx="5157787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2439" y="2537496"/>
            <a:ext cx="5157786" cy="8832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2E382-FE6E-A17E-2B3A-9F3E4C7A7D2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426387" y="1925949"/>
            <a:ext cx="5157787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8A7E81-D817-3ABE-B656-52FF60EF020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426387" y="2537496"/>
            <a:ext cx="5157786" cy="8832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47DD8-16D7-B434-07E6-BD26F45B6DE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60665" y="3752680"/>
            <a:ext cx="5157787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114E8C-EF4A-11ED-19FB-2D8B5FEC3A69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60665" y="4364227"/>
            <a:ext cx="5157786" cy="8832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1C98F61-9164-7CDA-F0A4-B90327F23F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26200" y="3752850"/>
            <a:ext cx="5156200" cy="2457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2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BA23-25B7-954B-D646-B91AE038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7362553" cy="12304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791D4-7662-2DFB-077F-25FC6921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723-B8F5-CDD2-6B9D-229B99F0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1325FB-E0FE-AAA4-853C-618899B5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665" y="1925949"/>
            <a:ext cx="3259182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B210CD-96D1-D9FB-6DF0-62266CCB6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665" y="2537496"/>
            <a:ext cx="3259180" cy="1215184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2E382-FE6E-A17E-2B3A-9F3E4C7A7D2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12973" y="1925949"/>
            <a:ext cx="3259182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8A7E81-D817-3ABE-B656-52FF60EF020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712973" y="2537495"/>
            <a:ext cx="3259180" cy="1197477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47DD8-16D7-B434-07E6-BD26F45B6DE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60665" y="3752680"/>
            <a:ext cx="7011488" cy="593840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114E8C-EF4A-11ED-19FB-2D8B5FEC3A69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60665" y="4364227"/>
            <a:ext cx="7011488" cy="8832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BB6EDE2-F53E-7B97-FF80-7764EECA4C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85188" y="0"/>
            <a:ext cx="370681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2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681E5-DE3E-1E52-3179-344AB5B2A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537"/>
            <a:ext cx="10972800" cy="1230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9A41B8-CF99-8A7C-E16D-CFEF1E099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89524-6BA7-0F2E-1749-175C69286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74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E6759F-66EA-8EE3-A2F4-F15BA2F9B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548357-3F2C-483C-C0FC-FD9FB673C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3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470FF-B529-E0E4-FEED-1C02E8159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EAD04-3AFD-68E1-B73F-4F1A34E37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F76DE-AC2E-2087-7C65-C93D9773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459C2-708D-F79F-9212-4DBABB844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D7B38-B95A-EFBE-A035-2F87C62E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486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4A77-C0EC-E90C-087A-E71757299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926541"/>
            <a:ext cx="10972800" cy="1663044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AB453-76B0-1DBA-9EE3-645CA9804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35636"/>
            <a:ext cx="10972800" cy="474663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29D4B-20DA-C5A9-370C-5C556DC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0EC6-5648-844A-8827-911B00959032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23F1A-779F-4295-3160-E943DBC0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849934F-55C5-A548-E041-1CB8C42DF0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92654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309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6FC4-D07C-A676-C2AC-8908044B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02EF6-074C-0B19-042D-FE9B8A737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7893-1C96-3FC0-7DA6-8127340F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5E2D6-338A-1F8E-9D5D-B277EDD89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4507F-0BDD-033E-3CB4-8EDCA1138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807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495C-FDED-581C-B5E4-240627644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4D12F-42C9-4404-8467-8EB7531BB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7533C3-066C-B537-69E9-85D4480DD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4A1B6-E8E9-B736-0AAE-F24C0556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72A49-2AE1-F8D7-3440-06A671D5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D743C-B0DD-17CD-0BAA-A8F1562B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75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B8C84-1A5B-46C8-72E1-41B08F80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7F45A-83FA-27D0-89B8-50DFC40E5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A92EB-F5A9-DF81-E90F-DD8AD5552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FCC35C-1D6C-5F7E-7CB2-B817CE6BF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93956F-A61D-D40A-DFFA-AF22C605C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A8F6BB-ED66-6C3F-9E10-2F56FFDF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E2676F-9613-622C-84BB-26E31DCE1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8F98CF-58B1-A5AF-6F4A-7018D5ABC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544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6871-9C30-2E1A-D2EB-1F37D18B5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6B53FA-0A20-E92B-5D07-32BBAD63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8B559-8982-22EA-7F6C-84E1CFE0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9492A-62B8-9FDD-CC0F-FB3EDDBB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66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8F91B9-71EA-AE80-2107-5F42BCA82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831F5-9C43-1693-52E5-784840E9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21D8B-1940-9205-2670-3A595D812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829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27DE-19AA-BB17-2A24-257F9D3D2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61626-39B5-B5FB-80AB-B08A52E0C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51E3E0-231D-E492-2043-BFA66421B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AF230-4AB2-AF90-C778-39CA85D01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604E7-6700-B31F-BB90-59477B49E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554CB-7EFA-52A8-8503-778A5024A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97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54996-BDF1-9868-9C93-8ED2FAC66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B71D7-7371-62C2-F96F-C6ABF58799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7BE33-EA70-938F-4040-29E51C228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438C6-55B3-1E4D-A89B-C664B2737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066C-C077-44C2-B96D-0D56652E0BA9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70824-25BE-52CA-9D3B-EAF05519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D0960-D920-A683-A7BD-54A28F8C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282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D2027-535A-B605-474F-FFBA5F3E0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DA830-76ED-578A-8CBD-CE62B2DC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DC909-FE0C-3FFB-E77B-760531612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A066C-C077-44C2-B96D-0D56652E0BA9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EBDAC-B72B-8D2D-D1B5-021282156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23D50-BCAC-47B9-B794-462BD7BA5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B0941-E139-4AFC-AB98-B1C197C6E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64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57E25-C674-3745-6594-912F15B98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1847056"/>
            <a:ext cx="10629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64DF9-DAEC-F283-848F-16438F855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A0EC6-5648-844A-8827-911B00959032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2390A06B-2D1F-A145-446B-BF268052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3537"/>
            <a:ext cx="10629900" cy="1236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D227A9A-BF27-C878-C29C-004A9358C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3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MV Boli" panose="0200050003020009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">
          <p15:clr>
            <a:srgbClr val="F26B43"/>
          </p15:clr>
        </p15:guide>
        <p15:guide id="2" pos="384">
          <p15:clr>
            <a:srgbClr val="F26B43"/>
          </p15:clr>
        </p15:guide>
        <p15:guide id="3" pos="600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912">
          <p15:clr>
            <a:srgbClr val="F26B43"/>
          </p15:clr>
        </p15:guide>
        <p15:guide id="6" orient="horz" pos="1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11.xml"/><Relationship Id="rId7" Type="http://schemas.openxmlformats.org/officeDocument/2006/relationships/slide" Target="slide7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Relationship Id="rId9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1.jpg"/><Relationship Id="rId7" Type="http://schemas.openxmlformats.org/officeDocument/2006/relationships/slide" Target="slide9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hyperlink" Target="https://www.shortcutstv.com/" TargetMode="External"/><Relationship Id="rId4" Type="http://schemas.microsoft.com/office/2007/relationships/hdphoto" Target="../media/hdphoto1.wdp"/><Relationship Id="rId9" Type="http://schemas.openxmlformats.org/officeDocument/2006/relationships/slide" Target="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slide" Target="slide9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4.xml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8.xml"/><Relationship Id="rId7" Type="http://schemas.openxmlformats.org/officeDocument/2006/relationships/slide" Target="slide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5.png"/><Relationship Id="rId7" Type="http://schemas.openxmlformats.org/officeDocument/2006/relationships/slide" Target="slide9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image" Target="../media/image1.png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191E8-CF18-599A-863A-FB1AEF33B5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 t="7593" r="18021" b="21296"/>
          <a:stretch/>
        </p:blipFill>
        <p:spPr>
          <a:xfrm>
            <a:off x="0" y="0"/>
            <a:ext cx="12192000" cy="7158606"/>
          </a:xfrm>
          <a:prstGeom prst="rect">
            <a:avLst/>
          </a:prstGeom>
          <a:solidFill>
            <a:srgbClr val="0000FF">
              <a:alpha val="25000"/>
            </a:srgb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C53033-4205-EC37-5322-DD42026E4BAD}"/>
              </a:ext>
            </a:extLst>
          </p:cNvPr>
          <p:cNvSpPr txBox="1"/>
          <p:nvPr/>
        </p:nvSpPr>
        <p:spPr>
          <a:xfrm>
            <a:off x="3243470" y="-2444988"/>
            <a:ext cx="5705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DED900"/>
                </a:solidFill>
                <a:latin typeface="ABeeZee" panose="02000000000000000000" pitchFamily="50" charset="0"/>
              </a:defRPr>
            </a:lvl1pPr>
          </a:lstStyle>
          <a:p>
            <a:r>
              <a:rPr lang="en-GB" dirty="0"/>
              <a:t>A-Level Sociology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D79A1-C99A-CE1F-3DB7-1ECA1B41191E}"/>
              </a:ext>
            </a:extLst>
          </p:cNvPr>
          <p:cNvSpPr txBox="1"/>
          <p:nvPr/>
        </p:nvSpPr>
        <p:spPr>
          <a:xfrm>
            <a:off x="-5622290" y="2009643"/>
            <a:ext cx="5705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spc="100" dirty="0">
                <a:solidFill>
                  <a:srgbClr val="DED900"/>
                </a:solidFill>
                <a:latin typeface="Century Gothic" panose="020B0502020202020204" pitchFamily="34" charset="0"/>
              </a:rPr>
              <a:t>Defining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1D41F-2EAC-918F-4F79-68D4787F210B}"/>
              </a:ext>
            </a:extLst>
          </p:cNvPr>
          <p:cNvSpPr txBox="1"/>
          <p:nvPr/>
        </p:nvSpPr>
        <p:spPr>
          <a:xfrm>
            <a:off x="12314471" y="3194424"/>
            <a:ext cx="5705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spc="300" dirty="0">
                <a:solidFill>
                  <a:srgbClr val="DED900"/>
                </a:solidFill>
                <a:latin typeface="Century Gothic" panose="020B0502020202020204" pitchFamily="34" charset="0"/>
              </a:rPr>
              <a:t>Religion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EBDA2D-DB1A-C8EB-06F2-7FA9F9E8F6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902" y="-3886045"/>
            <a:ext cx="6944139" cy="4161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3BCC08-9A4B-8A87-7CEB-433E346A38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1368" y="5401129"/>
            <a:ext cx="6944139" cy="416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95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9AF9DB-6B2B-24A6-78BF-9D090029DD66}"/>
              </a:ext>
            </a:extLst>
          </p:cNvPr>
          <p:cNvCxnSpPr>
            <a:cxnSpLocks/>
          </p:cNvCxnSpPr>
          <p:nvPr/>
        </p:nvCxnSpPr>
        <p:spPr>
          <a:xfrm flipH="1">
            <a:off x="-340139" y="3525520"/>
            <a:ext cx="127962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123BB94-EBF8-37D7-3570-A32CB4B7F423}"/>
              </a:ext>
            </a:extLst>
          </p:cNvPr>
          <p:cNvSpPr txBox="1"/>
          <p:nvPr/>
        </p:nvSpPr>
        <p:spPr>
          <a:xfrm>
            <a:off x="-340139" y="1230776"/>
            <a:ext cx="883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Organization…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805FF-C78C-D39C-8C76-3398B2F7FCA9}"/>
              </a:ext>
            </a:extLst>
          </p:cNvPr>
          <p:cNvSpPr txBox="1"/>
          <p:nvPr/>
        </p:nvSpPr>
        <p:spPr>
          <a:xfrm>
            <a:off x="825500" y="2646067"/>
            <a:ext cx="357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Different levels: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hlinkClick r:id="rId2" action="ppaction://hlinksldjump"/>
            <a:extLst>
              <a:ext uri="{FF2B5EF4-FFF2-40B4-BE49-F238E27FC236}">
                <a16:creationId xmlns:a16="http://schemas.microsoft.com/office/drawing/2014/main" id="{E01E5DCD-5D82-5C46-DC2A-7753FEA595D2}"/>
              </a:ext>
            </a:extLst>
          </p:cNvPr>
          <p:cNvSpPr/>
          <p:nvPr/>
        </p:nvSpPr>
        <p:spPr>
          <a:xfrm>
            <a:off x="11322950" y="6476310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45F1EC-5CED-8F46-4726-AC95163DFBB1}"/>
              </a:ext>
            </a:extLst>
          </p:cNvPr>
          <p:cNvSpPr/>
          <p:nvPr/>
        </p:nvSpPr>
        <p:spPr>
          <a:xfrm>
            <a:off x="11495405" y="6476310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4" name="Oval 13">
            <a:hlinkClick r:id="rId3" action="ppaction://hlinksldjump"/>
            <a:extLst>
              <a:ext uri="{FF2B5EF4-FFF2-40B4-BE49-F238E27FC236}">
                <a16:creationId xmlns:a16="http://schemas.microsoft.com/office/drawing/2014/main" id="{304F5BBF-85F3-9D42-F221-4BE9BDF3C551}"/>
              </a:ext>
            </a:extLst>
          </p:cNvPr>
          <p:cNvSpPr/>
          <p:nvPr/>
        </p:nvSpPr>
        <p:spPr>
          <a:xfrm>
            <a:off x="11667860" y="6476310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556D8B-5E9C-1676-85A2-BE64B26445AB}"/>
              </a:ext>
            </a:extLst>
          </p:cNvPr>
          <p:cNvSpPr txBox="1"/>
          <p:nvPr/>
        </p:nvSpPr>
        <p:spPr>
          <a:xfrm>
            <a:off x="386653" y="3876469"/>
            <a:ext cx="54440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Tightly organized</a:t>
            </a:r>
          </a:p>
          <a:p>
            <a:pPr algn="ctr"/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Catholicism has a highly developed structure with paid employees at various levels in a corporate hierarchy, with the Pope at its head supported by Cardinals. It also has a strict doctrine; a set of beliefs and principles to which the practitioner must conform: contraception, for example, is forbidden.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2229FD-DB1E-4CF9-8666-5F8F5C25A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" b="3400"/>
          <a:stretch/>
        </p:blipFill>
        <p:spPr>
          <a:xfrm>
            <a:off x="7614186" y="2191250"/>
            <a:ext cx="4101026" cy="25857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35168C-2793-285D-1AF5-88D6E4FF16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275"/>
          <a:stretch/>
        </p:blipFill>
        <p:spPr>
          <a:xfrm>
            <a:off x="-5619232" y="2283017"/>
            <a:ext cx="4222418" cy="2850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9DFC1C-184B-E5BF-3DF3-40272E264DCD}"/>
              </a:ext>
            </a:extLst>
          </p:cNvPr>
          <p:cNvSpPr txBox="1"/>
          <p:nvPr/>
        </p:nvSpPr>
        <p:spPr>
          <a:xfrm>
            <a:off x="-1219962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8918BA-A1ED-46CF-4E37-BB4E55B89697}"/>
              </a:ext>
            </a:extLst>
          </p:cNvPr>
          <p:cNvSpPr txBox="1"/>
          <p:nvPr/>
        </p:nvSpPr>
        <p:spPr>
          <a:xfrm>
            <a:off x="-1144551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BD7ACE-60DF-325F-C5AB-1D03FCF5CA29}"/>
              </a:ext>
            </a:extLst>
          </p:cNvPr>
          <p:cNvSpPr txBox="1"/>
          <p:nvPr/>
        </p:nvSpPr>
        <p:spPr>
          <a:xfrm>
            <a:off x="-9946694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AC78A4-FD07-C3E6-F930-E16A4FFC3F30}"/>
              </a:ext>
            </a:extLst>
          </p:cNvPr>
          <p:cNvSpPr txBox="1"/>
          <p:nvPr/>
        </p:nvSpPr>
        <p:spPr>
          <a:xfrm>
            <a:off x="-8379276" y="2964511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organization</a:t>
            </a:r>
          </a:p>
        </p:txBody>
      </p:sp>
      <p:sp>
        <p:nvSpPr>
          <p:cNvPr id="25" name="Rectangle 24">
            <a:hlinkClick r:id="rId6" action="ppaction://hlinksldjump"/>
            <a:extLst>
              <a:ext uri="{FF2B5EF4-FFF2-40B4-BE49-F238E27FC236}">
                <a16:creationId xmlns:a16="http://schemas.microsoft.com/office/drawing/2014/main" id="{780648EB-C0A9-CA7D-CB1C-7F042967224F}"/>
              </a:ext>
            </a:extLst>
          </p:cNvPr>
          <p:cNvSpPr/>
          <p:nvPr/>
        </p:nvSpPr>
        <p:spPr>
          <a:xfrm>
            <a:off x="-11544300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40E158DF-4266-FA70-E94D-2017E8A3BB38}"/>
              </a:ext>
            </a:extLst>
          </p:cNvPr>
          <p:cNvSpPr/>
          <p:nvPr/>
        </p:nvSpPr>
        <p:spPr>
          <a:xfrm>
            <a:off x="-9946694" y="2964511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hlinkClick r:id="rId2" action="ppaction://hlinksldjump"/>
            <a:extLst>
              <a:ext uri="{FF2B5EF4-FFF2-40B4-BE49-F238E27FC236}">
                <a16:creationId xmlns:a16="http://schemas.microsoft.com/office/drawing/2014/main" id="{B70BEC37-A39A-BA40-397A-0C6462348035}"/>
              </a:ext>
            </a:extLst>
          </p:cNvPr>
          <p:cNvSpPr/>
          <p:nvPr/>
        </p:nvSpPr>
        <p:spPr>
          <a:xfrm>
            <a:off x="-8381930" y="2964510"/>
            <a:ext cx="1368809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27F94C-3DF6-BCEE-47DE-04EE1DA13D6A}"/>
              </a:ext>
            </a:extLst>
          </p:cNvPr>
          <p:cNvCxnSpPr>
            <a:cxnSpLocks/>
          </p:cNvCxnSpPr>
          <p:nvPr/>
        </p:nvCxnSpPr>
        <p:spPr>
          <a:xfrm flipH="1">
            <a:off x="-2395220" y="3677920"/>
            <a:ext cx="1402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5547456-8FD0-90F3-4415-A560690BFF5E}"/>
              </a:ext>
            </a:extLst>
          </p:cNvPr>
          <p:cNvSpPr txBox="1"/>
          <p:nvPr/>
        </p:nvSpPr>
        <p:spPr>
          <a:xfrm>
            <a:off x="-12623800" y="2798467"/>
            <a:ext cx="570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form of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that allows practices and beliefs to be collectively expressed</a:t>
            </a:r>
            <a:r>
              <a:rPr lang="en-GB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includes: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B49B68-FC40-6CBF-7C7D-5A0CB041AB0B}"/>
              </a:ext>
            </a:extLst>
          </p:cNvPr>
          <p:cNvSpPr txBox="1"/>
          <p:nvPr/>
        </p:nvSpPr>
        <p:spPr>
          <a:xfrm>
            <a:off x="-12499725" y="4251580"/>
            <a:ext cx="24701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sacred places 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such as a Church, Mosque or Meeting Hall.</a:t>
            </a:r>
          </a:p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B6246-50A5-0AD7-C04F-D457FF2B8C5F}"/>
              </a:ext>
            </a:extLst>
          </p:cNvPr>
          <p:cNvSpPr txBox="1"/>
          <p:nvPr/>
        </p:nvSpPr>
        <p:spPr>
          <a:xfrm>
            <a:off x="-9665116" y="4251580"/>
            <a:ext cx="32008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sacred 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people</a:t>
            </a:r>
            <a:endParaRPr lang="en-GB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such as vicars, priests and Imams, employed by a religious organisation to take services or generally look-after believers' well-being. 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DDC51-67C1-7722-163E-5921AB46DE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r="10169"/>
          <a:stretch/>
        </p:blipFill>
        <p:spPr>
          <a:xfrm>
            <a:off x="-5835114" y="2343650"/>
            <a:ext cx="4101026" cy="25857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D447E7-7996-593D-195D-EF23598B9C2D}"/>
              </a:ext>
            </a:extLst>
          </p:cNvPr>
          <p:cNvSpPr txBox="1"/>
          <p:nvPr/>
        </p:nvSpPr>
        <p:spPr>
          <a:xfrm>
            <a:off x="13385799" y="4028869"/>
            <a:ext cx="50941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Loosely organised</a:t>
            </a:r>
            <a:endParaRPr lang="en-GB" sz="1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Hinduism is a religious belief system involving a multitude of groups, some connected and some not, built around the central idea of a "universal soul“. It doesn’t recognise a single set of beliefs or practices as being "uniquely Hindu".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471F87-CDB5-4B2C-9330-400DCB928E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r="6745"/>
          <a:stretch/>
        </p:blipFill>
        <p:spPr>
          <a:xfrm>
            <a:off x="20263386" y="2343650"/>
            <a:ext cx="4101026" cy="25857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175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9AF9DB-6B2B-24A6-78BF-9D090029DD66}"/>
              </a:ext>
            </a:extLst>
          </p:cNvPr>
          <p:cNvCxnSpPr>
            <a:cxnSpLocks/>
          </p:cNvCxnSpPr>
          <p:nvPr/>
        </p:nvCxnSpPr>
        <p:spPr>
          <a:xfrm flipH="1">
            <a:off x="-666750" y="3525520"/>
            <a:ext cx="1312291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123BB94-EBF8-37D7-3570-A32CB4B7F423}"/>
              </a:ext>
            </a:extLst>
          </p:cNvPr>
          <p:cNvSpPr txBox="1"/>
          <p:nvPr/>
        </p:nvSpPr>
        <p:spPr>
          <a:xfrm>
            <a:off x="-340139" y="1230776"/>
            <a:ext cx="883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Organization…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805FF-C78C-D39C-8C76-3398B2F7FCA9}"/>
              </a:ext>
            </a:extLst>
          </p:cNvPr>
          <p:cNvSpPr txBox="1"/>
          <p:nvPr/>
        </p:nvSpPr>
        <p:spPr>
          <a:xfrm>
            <a:off x="825500" y="2646067"/>
            <a:ext cx="357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Different levels: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1E5DCD-5D82-5C46-DC2A-7753FEA595D2}"/>
              </a:ext>
            </a:extLst>
          </p:cNvPr>
          <p:cNvSpPr/>
          <p:nvPr/>
        </p:nvSpPr>
        <p:spPr>
          <a:xfrm>
            <a:off x="11322950" y="6476310"/>
            <a:ext cx="122767" cy="121643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Oval 12">
            <a:hlinkClick r:id="rId2" action="ppaction://hlinksldjump"/>
            <a:extLst>
              <a:ext uri="{FF2B5EF4-FFF2-40B4-BE49-F238E27FC236}">
                <a16:creationId xmlns:a16="http://schemas.microsoft.com/office/drawing/2014/main" id="{3945F1EC-5CED-8F46-4726-AC95163DFBB1}"/>
              </a:ext>
            </a:extLst>
          </p:cNvPr>
          <p:cNvSpPr/>
          <p:nvPr/>
        </p:nvSpPr>
        <p:spPr>
          <a:xfrm>
            <a:off x="11495405" y="6476310"/>
            <a:ext cx="122767" cy="121643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4F5BBF-85F3-9D42-F221-4BE9BDF3C551}"/>
              </a:ext>
            </a:extLst>
          </p:cNvPr>
          <p:cNvSpPr/>
          <p:nvPr/>
        </p:nvSpPr>
        <p:spPr>
          <a:xfrm>
            <a:off x="11667860" y="6476310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556D8B-5E9C-1676-85A2-BE64B26445AB}"/>
              </a:ext>
            </a:extLst>
          </p:cNvPr>
          <p:cNvSpPr txBox="1"/>
          <p:nvPr/>
        </p:nvSpPr>
        <p:spPr>
          <a:xfrm>
            <a:off x="736599" y="3876469"/>
            <a:ext cx="50941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Loosely organised</a:t>
            </a:r>
            <a:endParaRPr lang="en-GB" sz="1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Hinduism is a religious belief system involving a multitude of groups, some connected and some not, built around the central idea of a "universal soul“. It doesn’t recognise a single set of beliefs or practices as being "uniquely Hindu".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2229FD-DB1E-4CF9-8666-5F8F5C25A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r="6745"/>
          <a:stretch/>
        </p:blipFill>
        <p:spPr>
          <a:xfrm>
            <a:off x="7614186" y="2191250"/>
            <a:ext cx="4101026" cy="25857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35168C-2793-285D-1AF5-88D6E4FF16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275"/>
          <a:stretch/>
        </p:blipFill>
        <p:spPr>
          <a:xfrm>
            <a:off x="-5619232" y="2283017"/>
            <a:ext cx="4222418" cy="2850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9DFC1C-184B-E5BF-3DF3-40272E264DCD}"/>
              </a:ext>
            </a:extLst>
          </p:cNvPr>
          <p:cNvSpPr txBox="1"/>
          <p:nvPr/>
        </p:nvSpPr>
        <p:spPr>
          <a:xfrm>
            <a:off x="-1219962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8918BA-A1ED-46CF-4E37-BB4E55B89697}"/>
              </a:ext>
            </a:extLst>
          </p:cNvPr>
          <p:cNvSpPr txBox="1"/>
          <p:nvPr/>
        </p:nvSpPr>
        <p:spPr>
          <a:xfrm>
            <a:off x="-1144551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BD7ACE-60DF-325F-C5AB-1D03FCF5CA29}"/>
              </a:ext>
            </a:extLst>
          </p:cNvPr>
          <p:cNvSpPr txBox="1"/>
          <p:nvPr/>
        </p:nvSpPr>
        <p:spPr>
          <a:xfrm>
            <a:off x="-9946694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AC78A4-FD07-C3E6-F930-E16A4FFC3F30}"/>
              </a:ext>
            </a:extLst>
          </p:cNvPr>
          <p:cNvSpPr txBox="1"/>
          <p:nvPr/>
        </p:nvSpPr>
        <p:spPr>
          <a:xfrm>
            <a:off x="-8379276" y="2964511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organization</a:t>
            </a:r>
          </a:p>
        </p:txBody>
      </p:sp>
      <p:sp>
        <p:nvSpPr>
          <p:cNvPr id="25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id="{780648EB-C0A9-CA7D-CB1C-7F042967224F}"/>
              </a:ext>
            </a:extLst>
          </p:cNvPr>
          <p:cNvSpPr/>
          <p:nvPr/>
        </p:nvSpPr>
        <p:spPr>
          <a:xfrm>
            <a:off x="-11544300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hlinkClick r:id="rId6" action="ppaction://hlinksldjump"/>
            <a:extLst>
              <a:ext uri="{FF2B5EF4-FFF2-40B4-BE49-F238E27FC236}">
                <a16:creationId xmlns:a16="http://schemas.microsoft.com/office/drawing/2014/main" id="{40E158DF-4266-FA70-E94D-2017E8A3BB38}"/>
              </a:ext>
            </a:extLst>
          </p:cNvPr>
          <p:cNvSpPr/>
          <p:nvPr/>
        </p:nvSpPr>
        <p:spPr>
          <a:xfrm>
            <a:off x="-9946694" y="2964511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hlinkClick r:id="rId7" action="ppaction://hlinksldjump"/>
            <a:extLst>
              <a:ext uri="{FF2B5EF4-FFF2-40B4-BE49-F238E27FC236}">
                <a16:creationId xmlns:a16="http://schemas.microsoft.com/office/drawing/2014/main" id="{B70BEC37-A39A-BA40-397A-0C6462348035}"/>
              </a:ext>
            </a:extLst>
          </p:cNvPr>
          <p:cNvSpPr/>
          <p:nvPr/>
        </p:nvSpPr>
        <p:spPr>
          <a:xfrm>
            <a:off x="-8381930" y="2964510"/>
            <a:ext cx="1368809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382145-E1EB-0130-93B3-3B3AE67FF75F}"/>
              </a:ext>
            </a:extLst>
          </p:cNvPr>
          <p:cNvSpPr txBox="1"/>
          <p:nvPr/>
        </p:nvSpPr>
        <p:spPr>
          <a:xfrm>
            <a:off x="-13215047" y="4028869"/>
            <a:ext cx="54440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Tightly organized</a:t>
            </a:r>
          </a:p>
          <a:p>
            <a:pPr algn="ctr"/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Catholicism has a highly developed structure with paid employees at various levels in a corporate hierarchy, with the Pope at its head supported by Cardinals. It also has a strict doctrine; a set of beliefs and principles to which the practitioner must conform: contraception, for example, is forbidden.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E66163-1915-264D-3830-76F17FA9D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" b="3400"/>
          <a:stretch/>
        </p:blipFill>
        <p:spPr>
          <a:xfrm>
            <a:off x="-6216114" y="2343650"/>
            <a:ext cx="4101026" cy="25857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60127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600F01-2984-8939-43E1-E4763E8259C1}"/>
              </a:ext>
            </a:extLst>
          </p:cNvPr>
          <p:cNvSpPr txBox="1"/>
          <p:nvPr/>
        </p:nvSpPr>
        <p:spPr>
          <a:xfrm>
            <a:off x="533400" y="8541431"/>
            <a:ext cx="2886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Monotheistic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belief in single God, Examples include: Christianity, Judaism and Islam.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486FF-A685-214A-5FA4-EC1F0668E37B}"/>
              </a:ext>
            </a:extLst>
          </p:cNvPr>
          <p:cNvSpPr txBox="1"/>
          <p:nvPr/>
        </p:nvSpPr>
        <p:spPr>
          <a:xfrm>
            <a:off x="4324350" y="8541431"/>
            <a:ext cx="2886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Polytheistic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 belief in many gods. Examples include Hinduism and Paganism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E2F90-B51B-95DE-45D8-0C3747BD73F1}"/>
              </a:ext>
            </a:extLst>
          </p:cNvPr>
          <p:cNvSpPr txBox="1"/>
          <p:nvPr/>
        </p:nvSpPr>
        <p:spPr>
          <a:xfrm>
            <a:off x="8115300" y="8541431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Non-theistic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worship of "gods".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North American Sioux understood the world in terms of Waken Beings or Powers; the expression of anything "incomprehensible".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5B018D-31F1-B014-4D1B-6EF696AD8BF6}"/>
              </a:ext>
            </a:extLst>
          </p:cNvPr>
          <p:cNvSpPr txBox="1"/>
          <p:nvPr/>
        </p:nvSpPr>
        <p:spPr>
          <a:xfrm>
            <a:off x="3243470" y="-7213972"/>
            <a:ext cx="5705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DED900"/>
                </a:solidFill>
                <a:latin typeface="ABeeZee" panose="02000000000000000000" pitchFamily="50" charset="0"/>
              </a:defRPr>
            </a:lvl1pPr>
          </a:lstStyle>
          <a:p>
            <a:r>
              <a:rPr lang="en-GB" dirty="0"/>
              <a:t>A-Level Sociology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55AEA-FA96-EC24-CC52-B318639ECABA}"/>
              </a:ext>
            </a:extLst>
          </p:cNvPr>
          <p:cNvSpPr txBox="1"/>
          <p:nvPr/>
        </p:nvSpPr>
        <p:spPr>
          <a:xfrm>
            <a:off x="3243470" y="-6855756"/>
            <a:ext cx="5705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spc="100" dirty="0">
                <a:solidFill>
                  <a:srgbClr val="DED900"/>
                </a:solidFill>
                <a:latin typeface="Century Gothic" panose="020B0502020202020204" pitchFamily="34" charset="0"/>
              </a:rPr>
              <a:t>Defining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2B9DC-BB6A-C19C-91D7-735BB9051135}"/>
              </a:ext>
            </a:extLst>
          </p:cNvPr>
          <p:cNvSpPr txBox="1"/>
          <p:nvPr/>
        </p:nvSpPr>
        <p:spPr>
          <a:xfrm>
            <a:off x="3243470" y="-5714292"/>
            <a:ext cx="5705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spc="300" dirty="0">
                <a:solidFill>
                  <a:srgbClr val="DED900"/>
                </a:solidFill>
                <a:latin typeface="Century Gothic" panose="020B0502020202020204" pitchFamily="34" charset="0"/>
              </a:rPr>
              <a:t>Religion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2D4136-8EB3-0A38-BE09-3F3C9A633A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42" y="-6681432"/>
            <a:ext cx="6944139" cy="4161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DC7E60-9F30-3EF6-002E-E352405092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8" y="-4542971"/>
            <a:ext cx="6944139" cy="41617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E43C4F-D59A-CA00-9128-6487BD41F1F2}"/>
              </a:ext>
            </a:extLst>
          </p:cNvPr>
          <p:cNvCxnSpPr>
            <a:cxnSpLocks/>
          </p:cNvCxnSpPr>
          <p:nvPr/>
        </p:nvCxnSpPr>
        <p:spPr>
          <a:xfrm flipH="1">
            <a:off x="-778510" y="3525520"/>
            <a:ext cx="1312291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867FC84-845F-8143-E153-B4F968889901}"/>
              </a:ext>
            </a:extLst>
          </p:cNvPr>
          <p:cNvSpPr txBox="1"/>
          <p:nvPr/>
        </p:nvSpPr>
        <p:spPr>
          <a:xfrm>
            <a:off x="-766859" y="1230776"/>
            <a:ext cx="883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ShortCutstv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F412A3-51FE-6191-5A84-83854DA55B4C}"/>
              </a:ext>
            </a:extLst>
          </p:cNvPr>
          <p:cNvSpPr txBox="1"/>
          <p:nvPr/>
        </p:nvSpPr>
        <p:spPr>
          <a:xfrm>
            <a:off x="1153159" y="3876469"/>
            <a:ext cx="5094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 and Content</a:t>
            </a:r>
          </a:p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hris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Livesey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3A84B97-2BA1-D58A-D4B7-CB987E8D0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5" b="18475"/>
          <a:stretch/>
        </p:blipFill>
        <p:spPr>
          <a:xfrm>
            <a:off x="7502426" y="2191250"/>
            <a:ext cx="4101026" cy="25857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1AFA0B9-7E8F-DFA8-67BB-542E40BC0597}"/>
              </a:ext>
            </a:extLst>
          </p:cNvPr>
          <p:cNvSpPr txBox="1"/>
          <p:nvPr/>
        </p:nvSpPr>
        <p:spPr>
          <a:xfrm>
            <a:off x="2968124" y="2646067"/>
            <a:ext cx="217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shortcutstv.com</a:t>
            </a:r>
            <a:endParaRPr lang="en-GB" sz="180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4819112-1642-FD74-134E-F4CC372DFC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275"/>
          <a:stretch/>
        </p:blipFill>
        <p:spPr>
          <a:xfrm>
            <a:off x="-4713722" y="2283017"/>
            <a:ext cx="4222418" cy="2850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B4CF3C4-A7AC-89DA-9C34-CC3ECF6F47F6}"/>
              </a:ext>
            </a:extLst>
          </p:cNvPr>
          <p:cNvSpPr txBox="1"/>
          <p:nvPr/>
        </p:nvSpPr>
        <p:spPr>
          <a:xfrm>
            <a:off x="-1077976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053648-216E-7366-A72F-1FA998034C64}"/>
              </a:ext>
            </a:extLst>
          </p:cNvPr>
          <p:cNvSpPr txBox="1"/>
          <p:nvPr/>
        </p:nvSpPr>
        <p:spPr>
          <a:xfrm>
            <a:off x="-1015392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980E39-EB06-8A3F-725F-2131A4103F86}"/>
              </a:ext>
            </a:extLst>
          </p:cNvPr>
          <p:cNvSpPr txBox="1"/>
          <p:nvPr/>
        </p:nvSpPr>
        <p:spPr>
          <a:xfrm>
            <a:off x="-8655104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practices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C0775F-9389-5E14-0AEB-4FC483604A66}"/>
              </a:ext>
            </a:extLst>
          </p:cNvPr>
          <p:cNvSpPr txBox="1"/>
          <p:nvPr/>
        </p:nvSpPr>
        <p:spPr>
          <a:xfrm>
            <a:off x="-7087686" y="2964511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organization</a:t>
            </a:r>
          </a:p>
        </p:txBody>
      </p:sp>
      <p:sp>
        <p:nvSpPr>
          <p:cNvPr id="44" name="Rectangle 43">
            <a:hlinkClick r:id="rId7" action="ppaction://hlinksldjump"/>
            <a:extLst>
              <a:ext uri="{FF2B5EF4-FFF2-40B4-BE49-F238E27FC236}">
                <a16:creationId xmlns:a16="http://schemas.microsoft.com/office/drawing/2014/main" id="{232B5836-5452-CB28-0838-BB60C20813E2}"/>
              </a:ext>
            </a:extLst>
          </p:cNvPr>
          <p:cNvSpPr/>
          <p:nvPr/>
        </p:nvSpPr>
        <p:spPr>
          <a:xfrm>
            <a:off x="-10252710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hlinkClick r:id="rId8" action="ppaction://hlinksldjump"/>
            <a:extLst>
              <a:ext uri="{FF2B5EF4-FFF2-40B4-BE49-F238E27FC236}">
                <a16:creationId xmlns:a16="http://schemas.microsoft.com/office/drawing/2014/main" id="{5A8DD516-448E-3162-C6EC-FDCDF07B009B}"/>
              </a:ext>
            </a:extLst>
          </p:cNvPr>
          <p:cNvSpPr/>
          <p:nvPr/>
        </p:nvSpPr>
        <p:spPr>
          <a:xfrm>
            <a:off x="-8655104" y="2964511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hlinkClick r:id="rId9" action="ppaction://hlinksldjump"/>
            <a:extLst>
              <a:ext uri="{FF2B5EF4-FFF2-40B4-BE49-F238E27FC236}">
                <a16:creationId xmlns:a16="http://schemas.microsoft.com/office/drawing/2014/main" id="{072F7611-1222-1820-DFB0-356D7A2CEF59}"/>
              </a:ext>
            </a:extLst>
          </p:cNvPr>
          <p:cNvSpPr/>
          <p:nvPr/>
        </p:nvSpPr>
        <p:spPr>
          <a:xfrm>
            <a:off x="-7090340" y="2964510"/>
            <a:ext cx="1368809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hlinkClick r:id="rId10"/>
            <a:extLst>
              <a:ext uri="{FF2B5EF4-FFF2-40B4-BE49-F238E27FC236}">
                <a16:creationId xmlns:a16="http://schemas.microsoft.com/office/drawing/2014/main" id="{F3A3B9D7-26FC-3869-3A71-61EA43BA3384}"/>
              </a:ext>
            </a:extLst>
          </p:cNvPr>
          <p:cNvSpPr/>
          <p:nvPr/>
        </p:nvSpPr>
        <p:spPr>
          <a:xfrm>
            <a:off x="2968123" y="2677326"/>
            <a:ext cx="1794377" cy="3380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054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191E8-CF18-599A-863A-FB1AEF33B5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 t="7593" r="18021" b="212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C53033-4205-EC37-5322-DD42026E4BAD}"/>
              </a:ext>
            </a:extLst>
          </p:cNvPr>
          <p:cNvSpPr txBox="1"/>
          <p:nvPr/>
        </p:nvSpPr>
        <p:spPr>
          <a:xfrm>
            <a:off x="3243470" y="1529978"/>
            <a:ext cx="5705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DED900"/>
                </a:solidFill>
                <a:latin typeface="ABeeZee" panose="02000000000000000000" pitchFamily="50" charset="0"/>
              </a:defRPr>
            </a:lvl1pPr>
          </a:lstStyle>
          <a:p>
            <a:r>
              <a:rPr lang="en-GB" dirty="0"/>
              <a:t>A-Level Sociology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D79A1-C99A-CE1F-3DB7-1ECA1B41191E}"/>
              </a:ext>
            </a:extLst>
          </p:cNvPr>
          <p:cNvSpPr txBox="1"/>
          <p:nvPr/>
        </p:nvSpPr>
        <p:spPr>
          <a:xfrm>
            <a:off x="3243470" y="1964394"/>
            <a:ext cx="5705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spc="100" dirty="0">
                <a:solidFill>
                  <a:srgbClr val="DED900"/>
                </a:solidFill>
                <a:latin typeface="Century Gothic" panose="020B0502020202020204" pitchFamily="34" charset="0"/>
              </a:rPr>
              <a:t>Defining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1D41F-2EAC-918F-4F79-68D4787F210B}"/>
              </a:ext>
            </a:extLst>
          </p:cNvPr>
          <p:cNvSpPr txBox="1"/>
          <p:nvPr/>
        </p:nvSpPr>
        <p:spPr>
          <a:xfrm>
            <a:off x="3243470" y="3143958"/>
            <a:ext cx="5705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spc="300" dirty="0">
                <a:solidFill>
                  <a:srgbClr val="DED900"/>
                </a:solidFill>
                <a:latin typeface="Century Gothic" panose="020B0502020202020204" pitchFamily="34" charset="0"/>
              </a:rPr>
              <a:t>Religion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EBDA2D-DB1A-C8EB-06F2-7FA9F9E8F6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42" y="-242532"/>
            <a:ext cx="6944139" cy="4161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3BCC08-9A4B-8A87-7CEB-433E346A38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8" y="1895929"/>
            <a:ext cx="6944139" cy="4161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49C00E-A0BC-C801-4C1C-75F447FCE754}"/>
              </a:ext>
            </a:extLst>
          </p:cNvPr>
          <p:cNvSpPr txBox="1"/>
          <p:nvPr/>
        </p:nvSpPr>
        <p:spPr>
          <a:xfrm>
            <a:off x="-762000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</p:spTree>
    <p:extLst>
      <p:ext uri="{BB962C8B-B14F-4D97-AF65-F5344CB8AC3E}">
        <p14:creationId xmlns:p14="http://schemas.microsoft.com/office/powerpoint/2010/main" val="3497688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00">
        <p159:morph option="byObject"/>
      </p:transition>
    </mc:Choice>
    <mc:Fallback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95805FF-C78C-D39C-8C76-3398B2F7FCA9}"/>
              </a:ext>
            </a:extLst>
          </p:cNvPr>
          <p:cNvSpPr txBox="1"/>
          <p:nvPr/>
        </p:nvSpPr>
        <p:spPr>
          <a:xfrm>
            <a:off x="133703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00F01-2984-8939-43E1-E4763E8259C1}"/>
              </a:ext>
            </a:extLst>
          </p:cNvPr>
          <p:cNvSpPr txBox="1"/>
          <p:nvPr/>
        </p:nvSpPr>
        <p:spPr>
          <a:xfrm>
            <a:off x="533400" y="8541431"/>
            <a:ext cx="2886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Monotheistic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belief in single God, Examples include: Christianity, Judaism and Islam.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486FF-A685-214A-5FA4-EC1F0668E37B}"/>
              </a:ext>
            </a:extLst>
          </p:cNvPr>
          <p:cNvSpPr txBox="1"/>
          <p:nvPr/>
        </p:nvSpPr>
        <p:spPr>
          <a:xfrm>
            <a:off x="4324350" y="8541431"/>
            <a:ext cx="2886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Polytheistic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 belief in many gods. Examples include Hinduism and Paganism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E2F90-B51B-95DE-45D8-0C3747BD73F1}"/>
              </a:ext>
            </a:extLst>
          </p:cNvPr>
          <p:cNvSpPr txBox="1"/>
          <p:nvPr/>
        </p:nvSpPr>
        <p:spPr>
          <a:xfrm>
            <a:off x="8115300" y="8541431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Non-theistic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worship of "gods".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North American Sioux understood the world in terms of Waken Beings or Powers; the expression of anything "incomprehensible".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5D54C-1B1D-E7D3-EE5E-CFB6FD4C8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275"/>
          <a:stretch/>
        </p:blipFill>
        <p:spPr>
          <a:xfrm>
            <a:off x="6553718" y="2283017"/>
            <a:ext cx="4222418" cy="2850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FF18BF-14A7-340E-E844-BED889C6F833}"/>
              </a:ext>
            </a:extLst>
          </p:cNvPr>
          <p:cNvSpPr txBox="1"/>
          <p:nvPr/>
        </p:nvSpPr>
        <p:spPr>
          <a:xfrm>
            <a:off x="2835856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practices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3D57DA-720E-2A57-7DE7-D972835A591C}"/>
              </a:ext>
            </a:extLst>
          </p:cNvPr>
          <p:cNvSpPr txBox="1"/>
          <p:nvPr/>
        </p:nvSpPr>
        <p:spPr>
          <a:xfrm>
            <a:off x="4403274" y="2964511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organization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5B018D-31F1-B014-4D1B-6EF696AD8BF6}"/>
              </a:ext>
            </a:extLst>
          </p:cNvPr>
          <p:cNvSpPr txBox="1"/>
          <p:nvPr/>
        </p:nvSpPr>
        <p:spPr>
          <a:xfrm>
            <a:off x="3243470" y="-7213972"/>
            <a:ext cx="5705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DED900"/>
                </a:solidFill>
                <a:latin typeface="ABeeZee" panose="02000000000000000000" pitchFamily="50" charset="0"/>
              </a:defRPr>
            </a:lvl1pPr>
          </a:lstStyle>
          <a:p>
            <a:r>
              <a:rPr lang="en-GB" dirty="0"/>
              <a:t>A-Level Sociology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55AEA-FA96-EC24-CC52-B318639ECABA}"/>
              </a:ext>
            </a:extLst>
          </p:cNvPr>
          <p:cNvSpPr txBox="1"/>
          <p:nvPr/>
        </p:nvSpPr>
        <p:spPr>
          <a:xfrm>
            <a:off x="3243470" y="-6855756"/>
            <a:ext cx="5705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spc="100" dirty="0">
                <a:solidFill>
                  <a:srgbClr val="DED900"/>
                </a:solidFill>
                <a:latin typeface="Century Gothic" panose="020B0502020202020204" pitchFamily="34" charset="0"/>
              </a:rPr>
              <a:t>Defining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2B9DC-BB6A-C19C-91D7-735BB9051135}"/>
              </a:ext>
            </a:extLst>
          </p:cNvPr>
          <p:cNvSpPr txBox="1"/>
          <p:nvPr/>
        </p:nvSpPr>
        <p:spPr>
          <a:xfrm>
            <a:off x="3243470" y="-5714292"/>
            <a:ext cx="5705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spc="300" dirty="0">
                <a:solidFill>
                  <a:srgbClr val="DED900"/>
                </a:solidFill>
                <a:latin typeface="Century Gothic" panose="020B0502020202020204" pitchFamily="34" charset="0"/>
              </a:rPr>
              <a:t>Religion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2D4136-8EB3-0A38-BE09-3F3C9A633A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42" y="-6681432"/>
            <a:ext cx="6944139" cy="4161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DC7E60-9F30-3EF6-002E-E352405092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8" y="-4542971"/>
            <a:ext cx="6944139" cy="4161797"/>
          </a:xfrm>
          <a:prstGeom prst="rect">
            <a:avLst/>
          </a:prstGeom>
        </p:spPr>
      </p:pic>
      <p:sp>
        <p:nvSpPr>
          <p:cNvPr id="16" name="Rectangle 15">
            <a:hlinkClick r:id="rId5" action="ppaction://hlinksldjump"/>
            <a:extLst>
              <a:ext uri="{FF2B5EF4-FFF2-40B4-BE49-F238E27FC236}">
                <a16:creationId xmlns:a16="http://schemas.microsoft.com/office/drawing/2014/main" id="{18B540F8-DB2F-A907-83AE-138196E61663}"/>
              </a:ext>
            </a:extLst>
          </p:cNvPr>
          <p:cNvSpPr/>
          <p:nvPr/>
        </p:nvSpPr>
        <p:spPr>
          <a:xfrm>
            <a:off x="1238250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09C760-0835-102E-4E60-864BEAF4E446}"/>
              </a:ext>
            </a:extLst>
          </p:cNvPr>
          <p:cNvCxnSpPr>
            <a:cxnSpLocks/>
          </p:cNvCxnSpPr>
          <p:nvPr/>
        </p:nvCxnSpPr>
        <p:spPr>
          <a:xfrm flipH="1">
            <a:off x="24846280" y="3525520"/>
            <a:ext cx="1402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92963B7-862A-F484-0962-E0414170B43C}"/>
              </a:ext>
            </a:extLst>
          </p:cNvPr>
          <p:cNvSpPr txBox="1"/>
          <p:nvPr/>
        </p:nvSpPr>
        <p:spPr>
          <a:xfrm>
            <a:off x="16489150" y="2646067"/>
            <a:ext cx="3711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involves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set of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beliefs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that includes a notion of "God" or some kind of "supernatural force or being" that exists over-and-above the human population. 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hlinkClick r:id="rId6" action="ppaction://hlinksldjump"/>
            <a:extLst>
              <a:ext uri="{FF2B5EF4-FFF2-40B4-BE49-F238E27FC236}">
                <a16:creationId xmlns:a16="http://schemas.microsoft.com/office/drawing/2014/main" id="{768744EF-0377-52F6-28FF-10C79547D0BD}"/>
              </a:ext>
            </a:extLst>
          </p:cNvPr>
          <p:cNvSpPr/>
          <p:nvPr/>
        </p:nvSpPr>
        <p:spPr>
          <a:xfrm>
            <a:off x="2835856" y="2964511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31593DF1-D81D-0692-D2A1-51B5C7D7A88F}"/>
              </a:ext>
            </a:extLst>
          </p:cNvPr>
          <p:cNvSpPr/>
          <p:nvPr/>
        </p:nvSpPr>
        <p:spPr>
          <a:xfrm>
            <a:off x="4400620" y="2964510"/>
            <a:ext cx="1368809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E41B66-A3F9-2B96-1122-A1F9BF6C628B}"/>
              </a:ext>
            </a:extLst>
          </p:cNvPr>
          <p:cNvCxnSpPr>
            <a:cxnSpLocks/>
          </p:cNvCxnSpPr>
          <p:nvPr/>
        </p:nvCxnSpPr>
        <p:spPr>
          <a:xfrm flipH="1">
            <a:off x="25013920" y="3525520"/>
            <a:ext cx="1402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82E63C6-AE4C-05A5-95B0-9A3E110258D2}"/>
              </a:ext>
            </a:extLst>
          </p:cNvPr>
          <p:cNvSpPr txBox="1"/>
          <p:nvPr/>
        </p:nvSpPr>
        <p:spPr>
          <a:xfrm>
            <a:off x="13986023" y="1199517"/>
            <a:ext cx="883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Practices…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CAB457-52CF-7C1E-DF13-10CC6D9E32FB}"/>
              </a:ext>
            </a:extLst>
          </p:cNvPr>
          <p:cNvSpPr txBox="1"/>
          <p:nvPr/>
        </p:nvSpPr>
        <p:spPr>
          <a:xfrm>
            <a:off x="16445618" y="2646067"/>
            <a:ext cx="4346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involves 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set of practices, involving things like collective worship and prayer, that can be expanded to include ceremonies, such as weddings, funerals and religious festivals. 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05B531-2F59-1304-E961-CAC25C2ECBA7}"/>
              </a:ext>
            </a:extLst>
          </p:cNvPr>
          <p:cNvSpPr txBox="1"/>
          <p:nvPr/>
        </p:nvSpPr>
        <p:spPr>
          <a:xfrm>
            <a:off x="48768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D0CC7E-65D5-983A-EBA0-C0899D6A1D4C}"/>
              </a:ext>
            </a:extLst>
          </p:cNvPr>
          <p:cNvSpPr txBox="1"/>
          <p:nvPr/>
        </p:nvSpPr>
        <p:spPr>
          <a:xfrm>
            <a:off x="12626561" y="1230776"/>
            <a:ext cx="883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Beliefs…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753946-5C49-76F5-4C95-1D1C39506F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r="12826"/>
          <a:stretch/>
        </p:blipFill>
        <p:spPr>
          <a:xfrm>
            <a:off x="21869400" y="1829838"/>
            <a:ext cx="4700564" cy="332636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536BE3-1AD2-4D14-D592-58E144A546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r="11064"/>
          <a:stretch/>
        </p:blipFill>
        <p:spPr>
          <a:xfrm>
            <a:off x="21414022" y="1582188"/>
            <a:ext cx="4577797" cy="32394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679460-5A87-BD98-EF74-8D86AF804463}"/>
              </a:ext>
            </a:extLst>
          </p:cNvPr>
          <p:cNvSpPr txBox="1"/>
          <p:nvPr/>
        </p:nvSpPr>
        <p:spPr>
          <a:xfrm>
            <a:off x="16751300" y="2646067"/>
            <a:ext cx="570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form of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that allows practices and beliefs to be collectively expressed</a:t>
            </a:r>
            <a:r>
              <a:rPr lang="en-GB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includes: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2AFF91-89FC-A374-172D-08BC747B73C8}"/>
              </a:ext>
            </a:extLst>
          </p:cNvPr>
          <p:cNvSpPr txBox="1"/>
          <p:nvPr/>
        </p:nvSpPr>
        <p:spPr>
          <a:xfrm>
            <a:off x="16875375" y="4099180"/>
            <a:ext cx="24701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sacred places 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such as a Church, Mosque or Meeting Hall.</a:t>
            </a:r>
          </a:p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B17D78-4EAA-B01F-5899-CDA63EAB6BC1}"/>
              </a:ext>
            </a:extLst>
          </p:cNvPr>
          <p:cNvSpPr txBox="1"/>
          <p:nvPr/>
        </p:nvSpPr>
        <p:spPr>
          <a:xfrm>
            <a:off x="19709984" y="4099180"/>
            <a:ext cx="32008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sacred 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people</a:t>
            </a:r>
            <a:endParaRPr lang="en-GB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such as vicars, priests and Imams, employed by a religious organisation to take services or generally look-after believers' well-being. 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5853C9-AAB4-3ECF-917B-4A844060A84A}"/>
              </a:ext>
            </a:extLst>
          </p:cNvPr>
          <p:cNvSpPr txBox="1"/>
          <p:nvPr/>
        </p:nvSpPr>
        <p:spPr>
          <a:xfrm>
            <a:off x="15296101" y="1230776"/>
            <a:ext cx="883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Organization…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BE9AFF1-5144-2C1A-43B8-3EAFB86A0B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r="10169"/>
          <a:stretch/>
        </p:blipFill>
        <p:spPr>
          <a:xfrm>
            <a:off x="22396986" y="2191250"/>
            <a:ext cx="4101026" cy="25857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Oval 7">
            <a:hlinkClick r:id="rId11" action="ppaction://hlinksldjump"/>
            <a:extLst>
              <a:ext uri="{FF2B5EF4-FFF2-40B4-BE49-F238E27FC236}">
                <a16:creationId xmlns:a16="http://schemas.microsoft.com/office/drawing/2014/main" id="{7A6584CB-3869-5F1F-96FB-D10282DF639C}"/>
              </a:ext>
            </a:extLst>
          </p:cNvPr>
          <p:cNvSpPr/>
          <p:nvPr/>
        </p:nvSpPr>
        <p:spPr>
          <a:xfrm>
            <a:off x="230421" y="6476310"/>
            <a:ext cx="122767" cy="121643"/>
          </a:xfrm>
          <a:prstGeom prst="ellipse">
            <a:avLst/>
          </a:prstGeom>
          <a:solidFill>
            <a:srgbClr val="FF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FA884C-75AB-18FA-BA9A-2887612E9948}"/>
              </a:ext>
            </a:extLst>
          </p:cNvPr>
          <p:cNvSpPr txBox="1"/>
          <p:nvPr/>
        </p:nvSpPr>
        <p:spPr>
          <a:xfrm>
            <a:off x="13111701" y="1230776"/>
            <a:ext cx="883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ShortCutstv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44C7AB-ED5A-1019-19B1-01B433FE119C}"/>
              </a:ext>
            </a:extLst>
          </p:cNvPr>
          <p:cNvSpPr txBox="1"/>
          <p:nvPr/>
        </p:nvSpPr>
        <p:spPr>
          <a:xfrm>
            <a:off x="15031719" y="3876469"/>
            <a:ext cx="5094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 and Content</a:t>
            </a:r>
          </a:p>
          <a:p>
            <a:pPr marL="22860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Chris Livesey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0F48AEC-E9EB-8E07-A433-74C5B6AD79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5" b="18475"/>
          <a:stretch/>
        </p:blipFill>
        <p:spPr>
          <a:xfrm>
            <a:off x="21380986" y="2191250"/>
            <a:ext cx="4101026" cy="25857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91F18A2-3259-2EF8-F3F5-385AB0F2E29A}"/>
              </a:ext>
            </a:extLst>
          </p:cNvPr>
          <p:cNvSpPr txBox="1"/>
          <p:nvPr/>
        </p:nvSpPr>
        <p:spPr>
          <a:xfrm>
            <a:off x="16846684" y="2646067"/>
            <a:ext cx="217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shortcutstv.com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6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9AF9DB-6B2B-24A6-78BF-9D090029DD66}"/>
              </a:ext>
            </a:extLst>
          </p:cNvPr>
          <p:cNvCxnSpPr>
            <a:cxnSpLocks/>
          </p:cNvCxnSpPr>
          <p:nvPr/>
        </p:nvCxnSpPr>
        <p:spPr>
          <a:xfrm flipH="1">
            <a:off x="11054080" y="3525520"/>
            <a:ext cx="1402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123BB94-EBF8-37D7-3570-A32CB4B7F423}"/>
              </a:ext>
            </a:extLst>
          </p:cNvPr>
          <p:cNvSpPr txBox="1"/>
          <p:nvPr/>
        </p:nvSpPr>
        <p:spPr>
          <a:xfrm>
            <a:off x="-60739" y="1230776"/>
            <a:ext cx="883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Beliefs…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805FF-C78C-D39C-8C76-3398B2F7FCA9}"/>
              </a:ext>
            </a:extLst>
          </p:cNvPr>
          <p:cNvSpPr txBox="1"/>
          <p:nvPr/>
        </p:nvSpPr>
        <p:spPr>
          <a:xfrm>
            <a:off x="2485778" y="2646067"/>
            <a:ext cx="3711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involves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set of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beliefs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that includes a notion of "God" or some kind of "supernatural force or being" that exists over-and-above the human population. 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00F01-2984-8939-43E1-E4763E8259C1}"/>
              </a:ext>
            </a:extLst>
          </p:cNvPr>
          <p:cNvSpPr txBox="1"/>
          <p:nvPr/>
        </p:nvSpPr>
        <p:spPr>
          <a:xfrm>
            <a:off x="533400" y="8541431"/>
            <a:ext cx="2886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Monotheistic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belief in single God, Examples include: Christianity, Judaism and Islam.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486FF-A685-214A-5FA4-EC1F0668E37B}"/>
              </a:ext>
            </a:extLst>
          </p:cNvPr>
          <p:cNvSpPr txBox="1"/>
          <p:nvPr/>
        </p:nvSpPr>
        <p:spPr>
          <a:xfrm>
            <a:off x="4324350" y="8541431"/>
            <a:ext cx="2886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kern="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Polytheistic</a:t>
            </a:r>
          </a:p>
          <a:p>
            <a:pPr algn="ctr"/>
            <a:r>
              <a:rPr lang="en-GB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belief in many gods. Examples include Hinduism and Paganism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E2F90-B51B-95DE-45D8-0C3747BD73F1}"/>
              </a:ext>
            </a:extLst>
          </p:cNvPr>
          <p:cNvSpPr txBox="1"/>
          <p:nvPr/>
        </p:nvSpPr>
        <p:spPr>
          <a:xfrm>
            <a:off x="8115300" y="8541431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Non-theistic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worship of "gods". 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North American Sioux understood the world in terms of Waken Beings or Powers; the expression of anything "incomprehensible".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3171B-74EF-3E79-2471-4C19358AAD9B}"/>
              </a:ext>
            </a:extLst>
          </p:cNvPr>
          <p:cNvSpPr txBox="1"/>
          <p:nvPr/>
        </p:nvSpPr>
        <p:spPr>
          <a:xfrm>
            <a:off x="12696575" y="2764605"/>
            <a:ext cx="543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can be many and varied: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5D54C-1B1D-E7D3-EE5E-CFB6FD4C8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r="12826"/>
          <a:stretch/>
        </p:blipFill>
        <p:spPr>
          <a:xfrm>
            <a:off x="6515100" y="1582188"/>
            <a:ext cx="4700564" cy="332636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01E5DCD-5D82-5C46-DC2A-7753FEA595D2}"/>
              </a:ext>
            </a:extLst>
          </p:cNvPr>
          <p:cNvSpPr/>
          <p:nvPr/>
        </p:nvSpPr>
        <p:spPr>
          <a:xfrm>
            <a:off x="11322950" y="6476310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3" name="Oval 12">
            <a:hlinkClick r:id="rId3" action="ppaction://hlinksldjump"/>
            <a:extLst>
              <a:ext uri="{FF2B5EF4-FFF2-40B4-BE49-F238E27FC236}">
                <a16:creationId xmlns:a16="http://schemas.microsoft.com/office/drawing/2014/main" id="{3945F1EC-5CED-8F46-4726-AC95163DFBB1}"/>
              </a:ext>
            </a:extLst>
          </p:cNvPr>
          <p:cNvSpPr/>
          <p:nvPr/>
        </p:nvSpPr>
        <p:spPr>
          <a:xfrm>
            <a:off x="11495405" y="6476310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4F5BBF-85F3-9D42-F221-4BE9BDF3C551}"/>
              </a:ext>
            </a:extLst>
          </p:cNvPr>
          <p:cNvSpPr/>
          <p:nvPr/>
        </p:nvSpPr>
        <p:spPr>
          <a:xfrm>
            <a:off x="11667860" y="6476310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hlinkClick r:id="rId4" action="ppaction://hlinksldjump"/>
            <a:extLst>
              <a:ext uri="{FF2B5EF4-FFF2-40B4-BE49-F238E27FC236}">
                <a16:creationId xmlns:a16="http://schemas.microsoft.com/office/drawing/2014/main" id="{41288062-CEAE-58CF-B7C8-64085C5F4813}"/>
              </a:ext>
            </a:extLst>
          </p:cNvPr>
          <p:cNvSpPr/>
          <p:nvPr/>
        </p:nvSpPr>
        <p:spPr>
          <a:xfrm>
            <a:off x="230421" y="6476310"/>
            <a:ext cx="122767" cy="121643"/>
          </a:xfrm>
          <a:prstGeom prst="ellipse">
            <a:avLst/>
          </a:prstGeom>
          <a:solidFill>
            <a:srgbClr val="0000FF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AE1686-CDBE-90CC-6E2A-B4E7D71B8CA1}"/>
              </a:ext>
            </a:extLst>
          </p:cNvPr>
          <p:cNvSpPr txBox="1"/>
          <p:nvPr/>
        </p:nvSpPr>
        <p:spPr>
          <a:xfrm>
            <a:off x="-1105816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2BE76A-FDCA-61F7-0E5B-F626C4598392}"/>
              </a:ext>
            </a:extLst>
          </p:cNvPr>
          <p:cNvSpPr txBox="1"/>
          <p:nvPr/>
        </p:nvSpPr>
        <p:spPr>
          <a:xfrm>
            <a:off x="-9559344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practices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295BA6-DC09-9258-E664-35563A9534E8}"/>
              </a:ext>
            </a:extLst>
          </p:cNvPr>
          <p:cNvSpPr txBox="1"/>
          <p:nvPr/>
        </p:nvSpPr>
        <p:spPr>
          <a:xfrm>
            <a:off x="-7991926" y="2964511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organization</a:t>
            </a:r>
          </a:p>
        </p:txBody>
      </p:sp>
      <p:sp>
        <p:nvSpPr>
          <p:cNvPr id="27" name="Rectangle 26">
            <a:hlinkClick r:id="rId5" action="ppaction://hlinksldjump"/>
            <a:extLst>
              <a:ext uri="{FF2B5EF4-FFF2-40B4-BE49-F238E27FC236}">
                <a16:creationId xmlns:a16="http://schemas.microsoft.com/office/drawing/2014/main" id="{334488FB-C787-3E62-BD77-DB6ABE3FB6FF}"/>
              </a:ext>
            </a:extLst>
          </p:cNvPr>
          <p:cNvSpPr/>
          <p:nvPr/>
        </p:nvSpPr>
        <p:spPr>
          <a:xfrm>
            <a:off x="-11156950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hlinkClick r:id="rId6" action="ppaction://hlinksldjump"/>
            <a:extLst>
              <a:ext uri="{FF2B5EF4-FFF2-40B4-BE49-F238E27FC236}">
                <a16:creationId xmlns:a16="http://schemas.microsoft.com/office/drawing/2014/main" id="{CC865813-1027-9C72-0576-B0065FB7DD55}"/>
              </a:ext>
            </a:extLst>
          </p:cNvPr>
          <p:cNvSpPr/>
          <p:nvPr/>
        </p:nvSpPr>
        <p:spPr>
          <a:xfrm>
            <a:off x="-9559344" y="2964511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hlinkClick r:id="rId7" action="ppaction://hlinksldjump"/>
            <a:extLst>
              <a:ext uri="{FF2B5EF4-FFF2-40B4-BE49-F238E27FC236}">
                <a16:creationId xmlns:a16="http://schemas.microsoft.com/office/drawing/2014/main" id="{8D0D9FBC-0F49-4DA5-11FF-80DCA35EE1D0}"/>
              </a:ext>
            </a:extLst>
          </p:cNvPr>
          <p:cNvSpPr/>
          <p:nvPr/>
        </p:nvSpPr>
        <p:spPr>
          <a:xfrm>
            <a:off x="-7994580" y="2964510"/>
            <a:ext cx="1368809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72077B-1F9D-AD7C-9127-A3F384E8CE41}"/>
              </a:ext>
            </a:extLst>
          </p:cNvPr>
          <p:cNvSpPr txBox="1"/>
          <p:nvPr/>
        </p:nvSpPr>
        <p:spPr>
          <a:xfrm>
            <a:off x="-1173480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E40A1A-6FF5-9862-6D1A-FB74B1F1A8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075" y="393701"/>
            <a:ext cx="4341780" cy="26895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89AC72-C89D-D496-FB28-2E9D258B98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275"/>
          <a:stretch/>
        </p:blipFill>
        <p:spPr>
          <a:xfrm>
            <a:off x="-5466832" y="2283017"/>
            <a:ext cx="4222418" cy="2850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17582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9AF9DB-6B2B-24A6-78BF-9D090029DD66}"/>
              </a:ext>
            </a:extLst>
          </p:cNvPr>
          <p:cNvCxnSpPr>
            <a:cxnSpLocks/>
          </p:cNvCxnSpPr>
          <p:nvPr/>
        </p:nvCxnSpPr>
        <p:spPr>
          <a:xfrm flipH="1">
            <a:off x="-330200" y="3525520"/>
            <a:ext cx="127863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95805FF-C78C-D39C-8C76-3398B2F7FCA9}"/>
              </a:ext>
            </a:extLst>
          </p:cNvPr>
          <p:cNvSpPr txBox="1"/>
          <p:nvPr/>
        </p:nvSpPr>
        <p:spPr>
          <a:xfrm>
            <a:off x="-4718566" y="2722512"/>
            <a:ext cx="38985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set of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beliefs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that includes a notion of "God" or at least some kind of "supernatural force or being" that exists over-and-above human beings. 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1A4F2-534F-5044-2887-E9E8EBF8B7DD}"/>
              </a:ext>
            </a:extLst>
          </p:cNvPr>
          <p:cNvSpPr txBox="1"/>
          <p:nvPr/>
        </p:nvSpPr>
        <p:spPr>
          <a:xfrm>
            <a:off x="-60739" y="1230776"/>
            <a:ext cx="883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Beliefs…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1312A-4675-C713-FE2F-6C86BF3B1493}"/>
              </a:ext>
            </a:extLst>
          </p:cNvPr>
          <p:cNvSpPr txBox="1"/>
          <p:nvPr/>
        </p:nvSpPr>
        <p:spPr>
          <a:xfrm>
            <a:off x="2409575" y="2764605"/>
            <a:ext cx="543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can be many and varied: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227EF-847D-CEB3-D9B5-E287F33E08AE}"/>
              </a:ext>
            </a:extLst>
          </p:cNvPr>
          <p:cNvSpPr txBox="1"/>
          <p:nvPr/>
        </p:nvSpPr>
        <p:spPr>
          <a:xfrm>
            <a:off x="533400" y="3563031"/>
            <a:ext cx="2886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Monotheistic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belief in single God, Examples include: Christianity, Judaism and Islam.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5CA146-7CDC-82DC-2B0D-253FB0CB6F23}"/>
              </a:ext>
            </a:extLst>
          </p:cNvPr>
          <p:cNvSpPr txBox="1"/>
          <p:nvPr/>
        </p:nvSpPr>
        <p:spPr>
          <a:xfrm>
            <a:off x="4324350" y="3563031"/>
            <a:ext cx="2886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kern="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Polytheistic</a:t>
            </a:r>
          </a:p>
          <a:p>
            <a:pPr algn="ctr"/>
            <a:r>
              <a:rPr lang="en-GB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belief in many gods. Examples include Hinduism and Paganism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65059F-A55C-EBD3-F523-D0706B598FF7}"/>
              </a:ext>
            </a:extLst>
          </p:cNvPr>
          <p:cNvSpPr txBox="1"/>
          <p:nvPr/>
        </p:nvSpPr>
        <p:spPr>
          <a:xfrm>
            <a:off x="8115300" y="3563031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Non-theistic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worship of "gods". 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North American Sioux understood the world in terms of Waken Beings or Powers; the expression of anything "incomprehensible".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2D5F3F-9A23-4167-D8E2-A4DC7534E5A3}"/>
              </a:ext>
            </a:extLst>
          </p:cNvPr>
          <p:cNvCxnSpPr>
            <a:cxnSpLocks/>
          </p:cNvCxnSpPr>
          <p:nvPr/>
        </p:nvCxnSpPr>
        <p:spPr>
          <a:xfrm flipH="1">
            <a:off x="-330200" y="3525520"/>
            <a:ext cx="127863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3B66FDE-C9E9-310E-6640-B4A4FD346A7D}"/>
              </a:ext>
            </a:extLst>
          </p:cNvPr>
          <p:cNvSpPr txBox="1"/>
          <p:nvPr/>
        </p:nvSpPr>
        <p:spPr>
          <a:xfrm>
            <a:off x="12391775" y="2764605"/>
            <a:ext cx="602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also differences in how "god” is theorised: 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FBDCEA-A743-C941-E906-0954C2017DE8}"/>
              </a:ext>
            </a:extLst>
          </p:cNvPr>
          <p:cNvSpPr txBox="1"/>
          <p:nvPr/>
        </p:nvSpPr>
        <p:spPr>
          <a:xfrm>
            <a:off x="1866900" y="7616871"/>
            <a:ext cx="3457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External to the individua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Examples include: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Christianity, Hinduism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Islam.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12870E-C02B-C755-B3A6-9A3B6E947BC0}"/>
              </a:ext>
            </a:extLst>
          </p:cNvPr>
          <p:cNvSpPr txBox="1"/>
          <p:nvPr/>
        </p:nvSpPr>
        <p:spPr>
          <a:xfrm>
            <a:off x="5848352" y="7784511"/>
            <a:ext cx="3371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Internal to the individual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aim of some religions, such as Scientology, is to reveal a person's "inner spirituality or godliness".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62CEFD-A95E-C913-79F1-AEAC189E5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75" y="393701"/>
            <a:ext cx="4341780" cy="26895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" name="Oval 23">
            <a:hlinkClick r:id="rId3" action="ppaction://hlinksldjump"/>
            <a:extLst>
              <a:ext uri="{FF2B5EF4-FFF2-40B4-BE49-F238E27FC236}">
                <a16:creationId xmlns:a16="http://schemas.microsoft.com/office/drawing/2014/main" id="{6539263E-AE79-61A8-0952-1E6687BDF282}"/>
              </a:ext>
            </a:extLst>
          </p:cNvPr>
          <p:cNvSpPr/>
          <p:nvPr/>
        </p:nvSpPr>
        <p:spPr>
          <a:xfrm>
            <a:off x="11322950" y="6476310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B2B2B2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5C445E5-94EB-06CD-B77F-00E89A9BE460}"/>
              </a:ext>
            </a:extLst>
          </p:cNvPr>
          <p:cNvSpPr/>
          <p:nvPr/>
        </p:nvSpPr>
        <p:spPr>
          <a:xfrm>
            <a:off x="11495405" y="6476310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6" name="Oval 25">
            <a:hlinkClick r:id="rId4" action="ppaction://hlinksldjump"/>
            <a:extLst>
              <a:ext uri="{FF2B5EF4-FFF2-40B4-BE49-F238E27FC236}">
                <a16:creationId xmlns:a16="http://schemas.microsoft.com/office/drawing/2014/main" id="{6CDBB84B-EC53-80D4-4E02-46C6D4D055E4}"/>
              </a:ext>
            </a:extLst>
          </p:cNvPr>
          <p:cNvSpPr/>
          <p:nvPr/>
        </p:nvSpPr>
        <p:spPr>
          <a:xfrm>
            <a:off x="11667860" y="6476310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693683-1BFA-3A45-792F-135DF0D51581}"/>
              </a:ext>
            </a:extLst>
          </p:cNvPr>
          <p:cNvSpPr txBox="1"/>
          <p:nvPr/>
        </p:nvSpPr>
        <p:spPr>
          <a:xfrm>
            <a:off x="-4410322" y="2646067"/>
            <a:ext cx="3711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involves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set of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beliefs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that includes a notion of "God" or some kind of "supernatural force or being" that exists over-and-above the human population. 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0EFC43-2B94-7916-0CA2-EC34C8E8A946}"/>
              </a:ext>
            </a:extLst>
          </p:cNvPr>
          <p:cNvSpPr txBox="1"/>
          <p:nvPr/>
        </p:nvSpPr>
        <p:spPr>
          <a:xfrm>
            <a:off x="-1105816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81C6F5-2014-059E-DA49-4B8B81DA7CBC}"/>
              </a:ext>
            </a:extLst>
          </p:cNvPr>
          <p:cNvSpPr txBox="1"/>
          <p:nvPr/>
        </p:nvSpPr>
        <p:spPr>
          <a:xfrm>
            <a:off x="-9559344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practices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FC251E-36CC-489E-4A60-E3F2A302514E}"/>
              </a:ext>
            </a:extLst>
          </p:cNvPr>
          <p:cNvSpPr txBox="1"/>
          <p:nvPr/>
        </p:nvSpPr>
        <p:spPr>
          <a:xfrm>
            <a:off x="-7991926" y="2964511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organization</a:t>
            </a:r>
          </a:p>
        </p:txBody>
      </p:sp>
      <p:sp>
        <p:nvSpPr>
          <p:cNvPr id="22" name="Rectangle 21">
            <a:hlinkClick r:id="rId3" action="ppaction://hlinksldjump"/>
            <a:extLst>
              <a:ext uri="{FF2B5EF4-FFF2-40B4-BE49-F238E27FC236}">
                <a16:creationId xmlns:a16="http://schemas.microsoft.com/office/drawing/2014/main" id="{2088CFA5-F408-6E6B-F3DA-B9C9EB028C42}"/>
              </a:ext>
            </a:extLst>
          </p:cNvPr>
          <p:cNvSpPr/>
          <p:nvPr/>
        </p:nvSpPr>
        <p:spPr>
          <a:xfrm>
            <a:off x="-11156950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hlinkClick r:id="rId5" action="ppaction://hlinksldjump"/>
            <a:extLst>
              <a:ext uri="{FF2B5EF4-FFF2-40B4-BE49-F238E27FC236}">
                <a16:creationId xmlns:a16="http://schemas.microsoft.com/office/drawing/2014/main" id="{40B66299-B496-F57C-A0BD-75D577BA7312}"/>
              </a:ext>
            </a:extLst>
          </p:cNvPr>
          <p:cNvSpPr/>
          <p:nvPr/>
        </p:nvSpPr>
        <p:spPr>
          <a:xfrm>
            <a:off x="-9559344" y="2964511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hlinkClick r:id="rId6" action="ppaction://hlinksldjump"/>
            <a:extLst>
              <a:ext uri="{FF2B5EF4-FFF2-40B4-BE49-F238E27FC236}">
                <a16:creationId xmlns:a16="http://schemas.microsoft.com/office/drawing/2014/main" id="{E16FD106-F2CE-4B4C-C3E6-523A74B222A4}"/>
              </a:ext>
            </a:extLst>
          </p:cNvPr>
          <p:cNvSpPr/>
          <p:nvPr/>
        </p:nvSpPr>
        <p:spPr>
          <a:xfrm>
            <a:off x="-7994580" y="2964510"/>
            <a:ext cx="1368809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062611-9372-1AC7-BE63-24A4A5275A58}"/>
              </a:ext>
            </a:extLst>
          </p:cNvPr>
          <p:cNvSpPr txBox="1"/>
          <p:nvPr/>
        </p:nvSpPr>
        <p:spPr>
          <a:xfrm>
            <a:off x="-1173480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2838A74-90E0-D5CA-8585-B44618A01A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112" y="2009775"/>
            <a:ext cx="3857779" cy="28004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077507-2B0A-9BEE-EE87-BBC8C4B5B3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r="12826"/>
          <a:stretch/>
        </p:blipFill>
        <p:spPr>
          <a:xfrm>
            <a:off x="-5753100" y="1582188"/>
            <a:ext cx="4700564" cy="332636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18442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9AF9DB-6B2B-24A6-78BF-9D090029DD66}"/>
              </a:ext>
            </a:extLst>
          </p:cNvPr>
          <p:cNvCxnSpPr>
            <a:cxnSpLocks/>
          </p:cNvCxnSpPr>
          <p:nvPr/>
        </p:nvCxnSpPr>
        <p:spPr>
          <a:xfrm flipH="1">
            <a:off x="-330200" y="3525520"/>
            <a:ext cx="127863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541A4F2-534F-5044-2887-E9E8EBF8B7DD}"/>
              </a:ext>
            </a:extLst>
          </p:cNvPr>
          <p:cNvSpPr txBox="1"/>
          <p:nvPr/>
        </p:nvSpPr>
        <p:spPr>
          <a:xfrm>
            <a:off x="-60739" y="1230776"/>
            <a:ext cx="883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DED900"/>
                </a:solidFill>
                <a:effectLst/>
                <a:uLnTx/>
                <a:uFillTx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Beliefs…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1312A-4675-C713-FE2F-6C86BF3B1493}"/>
              </a:ext>
            </a:extLst>
          </p:cNvPr>
          <p:cNvSpPr txBox="1"/>
          <p:nvPr/>
        </p:nvSpPr>
        <p:spPr>
          <a:xfrm>
            <a:off x="1634875" y="2764605"/>
            <a:ext cx="602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also differences in how "god” is theorised: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227EF-847D-CEB3-D9B5-E287F33E08AE}"/>
              </a:ext>
            </a:extLst>
          </p:cNvPr>
          <p:cNvSpPr txBox="1"/>
          <p:nvPr/>
        </p:nvSpPr>
        <p:spPr>
          <a:xfrm>
            <a:off x="635000" y="3563031"/>
            <a:ext cx="3457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External to the individual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Examples include: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Christianity, Hinduism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Islam.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5CA146-7CDC-82DC-2B0D-253FB0CB6F23}"/>
              </a:ext>
            </a:extLst>
          </p:cNvPr>
          <p:cNvSpPr txBox="1"/>
          <p:nvPr/>
        </p:nvSpPr>
        <p:spPr>
          <a:xfrm>
            <a:off x="4235452" y="3563031"/>
            <a:ext cx="3371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Internal to the individual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aim of some religions, such as Scientology, is to reveal a person's "inner spirituality or godliness".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CC7BA-C5FC-498E-D7BF-FA749CBD6883}"/>
              </a:ext>
            </a:extLst>
          </p:cNvPr>
          <p:cNvSpPr txBox="1"/>
          <p:nvPr/>
        </p:nvSpPr>
        <p:spPr>
          <a:xfrm>
            <a:off x="-12359640" y="3563031"/>
            <a:ext cx="2886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Monotheistic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belief in single God, Examples include: Christianity, Judaism and Islam.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E97820-F0E5-3508-68EB-5D9BE47BEA69}"/>
              </a:ext>
            </a:extLst>
          </p:cNvPr>
          <p:cNvSpPr txBox="1"/>
          <p:nvPr/>
        </p:nvSpPr>
        <p:spPr>
          <a:xfrm>
            <a:off x="-8568690" y="3563031"/>
            <a:ext cx="2886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Polytheistic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 belief in many gods. Examples include Hinduism and Paganism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0CD1F0-427F-E2E9-98EC-9438CF74A196}"/>
              </a:ext>
            </a:extLst>
          </p:cNvPr>
          <p:cNvSpPr txBox="1"/>
          <p:nvPr/>
        </p:nvSpPr>
        <p:spPr>
          <a:xfrm>
            <a:off x="-4777740" y="3563031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Non-theistic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worship of "gods".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North American Sioux understood the world in terms of Waken Beings or Powers; the expression of anything "incomprehensible".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9A2CE8-2BCF-D528-7F72-9C72515D9830}"/>
              </a:ext>
            </a:extLst>
          </p:cNvPr>
          <p:cNvSpPr txBox="1"/>
          <p:nvPr/>
        </p:nvSpPr>
        <p:spPr>
          <a:xfrm>
            <a:off x="-6673465" y="2764605"/>
            <a:ext cx="543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can be many and varied: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751385-CECF-799F-2BAA-43FB40175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812" y="2009775"/>
            <a:ext cx="3857779" cy="28004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2546A6D-9F6F-3538-8F7E-547B49063162}"/>
              </a:ext>
            </a:extLst>
          </p:cNvPr>
          <p:cNvSpPr/>
          <p:nvPr/>
        </p:nvSpPr>
        <p:spPr>
          <a:xfrm>
            <a:off x="11322950" y="6476310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hlinkClick r:id="rId3" action="ppaction://hlinksldjump"/>
            <a:extLst>
              <a:ext uri="{FF2B5EF4-FFF2-40B4-BE49-F238E27FC236}">
                <a16:creationId xmlns:a16="http://schemas.microsoft.com/office/drawing/2014/main" id="{62EA3132-CCC6-5062-75D7-23BF9182B62F}"/>
              </a:ext>
            </a:extLst>
          </p:cNvPr>
          <p:cNvSpPr/>
          <p:nvPr/>
        </p:nvSpPr>
        <p:spPr>
          <a:xfrm>
            <a:off x="11495405" y="6476310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0492BC-43FB-D3EA-8CBE-D22920401E66}"/>
              </a:ext>
            </a:extLst>
          </p:cNvPr>
          <p:cNvSpPr/>
          <p:nvPr/>
        </p:nvSpPr>
        <p:spPr>
          <a:xfrm>
            <a:off x="11667860" y="6476310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C7795-E1D6-B112-41B7-5427E729CF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-2986"/>
          <a:stretch/>
        </p:blipFill>
        <p:spPr>
          <a:xfrm>
            <a:off x="-5440164" y="2283017"/>
            <a:ext cx="4700564" cy="33263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84F133-D101-7199-6A24-A870DAC20365}"/>
              </a:ext>
            </a:extLst>
          </p:cNvPr>
          <p:cNvSpPr txBox="1"/>
          <p:nvPr/>
        </p:nvSpPr>
        <p:spPr>
          <a:xfrm>
            <a:off x="-1105816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CED11B-0B92-1D4C-3707-38F73E8C7924}"/>
              </a:ext>
            </a:extLst>
          </p:cNvPr>
          <p:cNvSpPr txBox="1"/>
          <p:nvPr/>
        </p:nvSpPr>
        <p:spPr>
          <a:xfrm>
            <a:off x="-9559344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practices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97A0BB-5960-0EB6-3272-81C476138082}"/>
              </a:ext>
            </a:extLst>
          </p:cNvPr>
          <p:cNvSpPr txBox="1"/>
          <p:nvPr/>
        </p:nvSpPr>
        <p:spPr>
          <a:xfrm>
            <a:off x="-7991926" y="2964511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organization</a:t>
            </a:r>
          </a:p>
        </p:txBody>
      </p:sp>
      <p:sp>
        <p:nvSpPr>
          <p:cNvPr id="20" name="Rectangle 19">
            <a:hlinkClick r:id="rId5" action="ppaction://hlinksldjump"/>
            <a:extLst>
              <a:ext uri="{FF2B5EF4-FFF2-40B4-BE49-F238E27FC236}">
                <a16:creationId xmlns:a16="http://schemas.microsoft.com/office/drawing/2014/main" id="{F0BCBE57-A876-5783-168E-47DC44A968BC}"/>
              </a:ext>
            </a:extLst>
          </p:cNvPr>
          <p:cNvSpPr/>
          <p:nvPr/>
        </p:nvSpPr>
        <p:spPr>
          <a:xfrm>
            <a:off x="-11156950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hlinkClick r:id="rId6" action="ppaction://hlinksldjump"/>
            <a:extLst>
              <a:ext uri="{FF2B5EF4-FFF2-40B4-BE49-F238E27FC236}">
                <a16:creationId xmlns:a16="http://schemas.microsoft.com/office/drawing/2014/main" id="{76D40695-AFFC-3D10-F045-796710A8A10A}"/>
              </a:ext>
            </a:extLst>
          </p:cNvPr>
          <p:cNvSpPr/>
          <p:nvPr/>
        </p:nvSpPr>
        <p:spPr>
          <a:xfrm>
            <a:off x="-9559344" y="2964511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hlinkClick r:id="rId7" action="ppaction://hlinksldjump"/>
            <a:extLst>
              <a:ext uri="{FF2B5EF4-FFF2-40B4-BE49-F238E27FC236}">
                <a16:creationId xmlns:a16="http://schemas.microsoft.com/office/drawing/2014/main" id="{E9750024-195A-00A4-0F8B-59FFDE2A3F11}"/>
              </a:ext>
            </a:extLst>
          </p:cNvPr>
          <p:cNvSpPr/>
          <p:nvPr/>
        </p:nvSpPr>
        <p:spPr>
          <a:xfrm>
            <a:off x="-7994580" y="2964510"/>
            <a:ext cx="1368809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E16877-A103-5329-F503-43B4B0013191}"/>
              </a:ext>
            </a:extLst>
          </p:cNvPr>
          <p:cNvSpPr txBox="1"/>
          <p:nvPr/>
        </p:nvSpPr>
        <p:spPr>
          <a:xfrm>
            <a:off x="-1173480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904AED6-79F1-2EB8-A3DD-47BEDFF7EE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75" y="-3130549"/>
            <a:ext cx="4341780" cy="26895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7716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9AF9DB-6B2B-24A6-78BF-9D090029DD66}"/>
              </a:ext>
            </a:extLst>
          </p:cNvPr>
          <p:cNvCxnSpPr>
            <a:cxnSpLocks/>
          </p:cNvCxnSpPr>
          <p:nvPr/>
        </p:nvCxnSpPr>
        <p:spPr>
          <a:xfrm flipH="1">
            <a:off x="11054080" y="3525520"/>
            <a:ext cx="1402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123BB94-EBF8-37D7-3570-A32CB4B7F423}"/>
              </a:ext>
            </a:extLst>
          </p:cNvPr>
          <p:cNvSpPr txBox="1"/>
          <p:nvPr/>
        </p:nvSpPr>
        <p:spPr>
          <a:xfrm>
            <a:off x="-60739" y="1230776"/>
            <a:ext cx="883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Practices…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805FF-C78C-D39C-8C76-3398B2F7FCA9}"/>
              </a:ext>
            </a:extLst>
          </p:cNvPr>
          <p:cNvSpPr txBox="1"/>
          <p:nvPr/>
        </p:nvSpPr>
        <p:spPr>
          <a:xfrm>
            <a:off x="2485778" y="2646067"/>
            <a:ext cx="4346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involves 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set of practices, involving things like collective worship and prayer, that can be expanded to include ceremonies, such as weddings, funerals and religious festivals. 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5D54C-1B1D-E7D3-EE5E-CFB6FD4C8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r="11064"/>
          <a:stretch/>
        </p:blipFill>
        <p:spPr>
          <a:xfrm>
            <a:off x="7177322" y="1582188"/>
            <a:ext cx="4577797" cy="32394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01E5DCD-5D82-5C46-DC2A-7753FEA595D2}"/>
              </a:ext>
            </a:extLst>
          </p:cNvPr>
          <p:cNvSpPr/>
          <p:nvPr/>
        </p:nvSpPr>
        <p:spPr>
          <a:xfrm>
            <a:off x="11322950" y="6476310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3" name="Oval 12">
            <a:hlinkClick r:id="rId3" action="ppaction://hlinksldjump"/>
            <a:extLst>
              <a:ext uri="{FF2B5EF4-FFF2-40B4-BE49-F238E27FC236}">
                <a16:creationId xmlns:a16="http://schemas.microsoft.com/office/drawing/2014/main" id="{3945F1EC-5CED-8F46-4726-AC95163DFBB1}"/>
              </a:ext>
            </a:extLst>
          </p:cNvPr>
          <p:cNvSpPr/>
          <p:nvPr/>
        </p:nvSpPr>
        <p:spPr>
          <a:xfrm>
            <a:off x="11495405" y="6476310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hlinkClick r:id="rId4" action="ppaction://hlinksldjump"/>
            <a:extLst>
              <a:ext uri="{FF2B5EF4-FFF2-40B4-BE49-F238E27FC236}">
                <a16:creationId xmlns:a16="http://schemas.microsoft.com/office/drawing/2014/main" id="{41288062-CEAE-58CF-B7C8-64085C5F4813}"/>
              </a:ext>
            </a:extLst>
          </p:cNvPr>
          <p:cNvSpPr/>
          <p:nvPr/>
        </p:nvSpPr>
        <p:spPr>
          <a:xfrm>
            <a:off x="230421" y="6476310"/>
            <a:ext cx="122767" cy="121643"/>
          </a:xfrm>
          <a:prstGeom prst="ellipse">
            <a:avLst/>
          </a:prstGeom>
          <a:solidFill>
            <a:srgbClr val="0000FF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D21B-093D-F78C-12B3-A03BACB368C4}"/>
              </a:ext>
            </a:extLst>
          </p:cNvPr>
          <p:cNvSpPr txBox="1"/>
          <p:nvPr/>
        </p:nvSpPr>
        <p:spPr>
          <a:xfrm>
            <a:off x="-1125120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B6162-ED6C-005D-4B0C-C85F2835172B}"/>
              </a:ext>
            </a:extLst>
          </p:cNvPr>
          <p:cNvSpPr txBox="1"/>
          <p:nvPr/>
        </p:nvSpPr>
        <p:spPr>
          <a:xfrm>
            <a:off x="-9752384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74BFA9-09DB-550D-CDDF-5A0AB869EE48}"/>
              </a:ext>
            </a:extLst>
          </p:cNvPr>
          <p:cNvSpPr txBox="1"/>
          <p:nvPr/>
        </p:nvSpPr>
        <p:spPr>
          <a:xfrm>
            <a:off x="-8184966" y="2964511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organization</a:t>
            </a:r>
          </a:p>
        </p:txBody>
      </p:sp>
      <p:sp>
        <p:nvSpPr>
          <p:cNvPr id="25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id="{7365D3EC-98E6-5F8A-80C5-36639B47E7EE}"/>
              </a:ext>
            </a:extLst>
          </p:cNvPr>
          <p:cNvSpPr/>
          <p:nvPr/>
        </p:nvSpPr>
        <p:spPr>
          <a:xfrm>
            <a:off x="-11349990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hlinkClick r:id="rId6" action="ppaction://hlinksldjump"/>
            <a:extLst>
              <a:ext uri="{FF2B5EF4-FFF2-40B4-BE49-F238E27FC236}">
                <a16:creationId xmlns:a16="http://schemas.microsoft.com/office/drawing/2014/main" id="{BDD1B54C-616B-FE05-0B61-F394627209EE}"/>
              </a:ext>
            </a:extLst>
          </p:cNvPr>
          <p:cNvSpPr/>
          <p:nvPr/>
        </p:nvSpPr>
        <p:spPr>
          <a:xfrm>
            <a:off x="-9752384" y="2964511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hlinkClick r:id="rId7" action="ppaction://hlinksldjump"/>
            <a:extLst>
              <a:ext uri="{FF2B5EF4-FFF2-40B4-BE49-F238E27FC236}">
                <a16:creationId xmlns:a16="http://schemas.microsoft.com/office/drawing/2014/main" id="{B3B809FB-7B80-35C7-D39A-062F3103096F}"/>
              </a:ext>
            </a:extLst>
          </p:cNvPr>
          <p:cNvSpPr/>
          <p:nvPr/>
        </p:nvSpPr>
        <p:spPr>
          <a:xfrm>
            <a:off x="-8187620" y="2964510"/>
            <a:ext cx="1368809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6E1555-9EBA-5B7D-03DF-BA11C2324B5A}"/>
              </a:ext>
            </a:extLst>
          </p:cNvPr>
          <p:cNvSpPr txBox="1"/>
          <p:nvPr/>
        </p:nvSpPr>
        <p:spPr>
          <a:xfrm>
            <a:off x="-1301496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C99FA8-2C5A-F9CE-8927-A760CF8DA1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275"/>
          <a:stretch/>
        </p:blipFill>
        <p:spPr>
          <a:xfrm>
            <a:off x="-5314432" y="2283017"/>
            <a:ext cx="4222418" cy="2850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5DF23E-AB3A-7B59-EEE0-A73B98712DCC}"/>
              </a:ext>
            </a:extLst>
          </p:cNvPr>
          <p:cNvSpPr txBox="1"/>
          <p:nvPr/>
        </p:nvSpPr>
        <p:spPr>
          <a:xfrm>
            <a:off x="12883312" y="3578491"/>
            <a:ext cx="2755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GB" sz="1800" kern="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personal communication with God through prayer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(Christianity)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CA1387-4CE7-6158-A6F7-A633C3E63336}"/>
              </a:ext>
            </a:extLst>
          </p:cNvPr>
          <p:cNvSpPr txBox="1"/>
          <p:nvPr/>
        </p:nvSpPr>
        <p:spPr>
          <a:xfrm>
            <a:off x="16304716" y="3640576"/>
            <a:ext cx="2222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communal worship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(Christianity and Islam)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C8056-916C-5553-70A4-B8A2519E0ADF}"/>
              </a:ext>
            </a:extLst>
          </p:cNvPr>
          <p:cNvSpPr txBox="1"/>
          <p:nvPr/>
        </p:nvSpPr>
        <p:spPr>
          <a:xfrm>
            <a:off x="18130608" y="4998982"/>
            <a:ext cx="3776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xorcism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"evil spiritual entities" are evicted from a person or place they "possess“ (Roman Catholicism and Eastern Orthodox Churches)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CC233D-0C26-A99B-3827-85BD05D5EF1E}"/>
              </a:ext>
            </a:extLst>
          </p:cNvPr>
          <p:cNvSpPr txBox="1"/>
          <p:nvPr/>
        </p:nvSpPr>
        <p:spPr>
          <a:xfrm>
            <a:off x="12883312" y="4891709"/>
            <a:ext cx="4397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GB" sz="1800" kern="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baptism for the dead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(The Church of Jesus Christ of Latter-day Saints - "Mormons")). Those who have died can be baptised by proxy; they are considered Mormons after death, even though they were not in life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B7B18D-A96D-FFEB-D534-66B42D3D4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r="2896"/>
          <a:stretch/>
        </p:blipFill>
        <p:spPr>
          <a:xfrm>
            <a:off x="19538180" y="1559168"/>
            <a:ext cx="4577797" cy="32394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D13D14D-A9D4-8A08-2EBB-9BC3FFABC75B}"/>
              </a:ext>
            </a:extLst>
          </p:cNvPr>
          <p:cNvSpPr txBox="1"/>
          <p:nvPr/>
        </p:nvSpPr>
        <p:spPr>
          <a:xfrm>
            <a:off x="13404600" y="2764604"/>
            <a:ext cx="4461125" cy="37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Examples of religious practice: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25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9AF9DB-6B2B-24A6-78BF-9D090029DD66}"/>
              </a:ext>
            </a:extLst>
          </p:cNvPr>
          <p:cNvCxnSpPr>
            <a:cxnSpLocks/>
          </p:cNvCxnSpPr>
          <p:nvPr/>
        </p:nvCxnSpPr>
        <p:spPr>
          <a:xfrm flipH="1">
            <a:off x="-330200" y="3525520"/>
            <a:ext cx="127863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3C227EF-847D-CEB3-D9B5-E287F33E08AE}"/>
              </a:ext>
            </a:extLst>
          </p:cNvPr>
          <p:cNvSpPr txBox="1"/>
          <p:nvPr/>
        </p:nvSpPr>
        <p:spPr>
          <a:xfrm>
            <a:off x="557962" y="3578491"/>
            <a:ext cx="2755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GB" sz="1800" kern="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personal communication with God through prayer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(Christianity)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hlinkClick r:id="rId2" action="ppaction://hlinksldjump"/>
            <a:extLst>
              <a:ext uri="{FF2B5EF4-FFF2-40B4-BE49-F238E27FC236}">
                <a16:creationId xmlns:a16="http://schemas.microsoft.com/office/drawing/2014/main" id="{B2546A6D-9F6F-3538-8F7E-547B49063162}"/>
              </a:ext>
            </a:extLst>
          </p:cNvPr>
          <p:cNvSpPr/>
          <p:nvPr/>
        </p:nvSpPr>
        <p:spPr>
          <a:xfrm>
            <a:off x="11322950" y="6476310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B2B2B2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2EA3132-CCC6-5062-75D7-23BF9182B62F}"/>
              </a:ext>
            </a:extLst>
          </p:cNvPr>
          <p:cNvSpPr/>
          <p:nvPr/>
        </p:nvSpPr>
        <p:spPr>
          <a:xfrm>
            <a:off x="11495405" y="6476310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D96A4-0F36-B51F-96AB-91BD74D5FDAC}"/>
              </a:ext>
            </a:extLst>
          </p:cNvPr>
          <p:cNvSpPr txBox="1"/>
          <p:nvPr/>
        </p:nvSpPr>
        <p:spPr>
          <a:xfrm>
            <a:off x="-60739" y="1230776"/>
            <a:ext cx="883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Practices…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7115A-60C6-D413-1611-BDFF0802D2D8}"/>
              </a:ext>
            </a:extLst>
          </p:cNvPr>
          <p:cNvSpPr txBox="1"/>
          <p:nvPr/>
        </p:nvSpPr>
        <p:spPr>
          <a:xfrm>
            <a:off x="3979366" y="3640576"/>
            <a:ext cx="2222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communal worship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(Christianity and Islam)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E901F-724D-5B2D-F35C-7FDA80ED66DC}"/>
              </a:ext>
            </a:extLst>
          </p:cNvPr>
          <p:cNvSpPr txBox="1"/>
          <p:nvPr/>
        </p:nvSpPr>
        <p:spPr>
          <a:xfrm>
            <a:off x="5805258" y="4998982"/>
            <a:ext cx="3776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xorcism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"evil spiritual entities" are evicted from a person or place they "possess“ (Roman Catholicism and Eastern Orthodox Churches)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1B2FC-43D3-2076-0938-4E8B62ED57F1}"/>
              </a:ext>
            </a:extLst>
          </p:cNvPr>
          <p:cNvSpPr txBox="1"/>
          <p:nvPr/>
        </p:nvSpPr>
        <p:spPr>
          <a:xfrm>
            <a:off x="557962" y="4891709"/>
            <a:ext cx="4397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GB" sz="1800" kern="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baptism for the dead</a:t>
            </a: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GB" sz="18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(The Church of Jesus Christ of Latter-day Saints - "Mormons")). Those who have died can be baptised by proxy; they are considered Mormons after death, even though they were not in life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76847-51D6-1454-BA44-E4721F574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r="2896"/>
          <a:stretch/>
        </p:blipFill>
        <p:spPr>
          <a:xfrm>
            <a:off x="7212830" y="1559168"/>
            <a:ext cx="4577797" cy="32394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C061E4-FFE2-C614-271D-5880A606DBF2}"/>
              </a:ext>
            </a:extLst>
          </p:cNvPr>
          <p:cNvSpPr txBox="1"/>
          <p:nvPr/>
        </p:nvSpPr>
        <p:spPr>
          <a:xfrm>
            <a:off x="2025400" y="2764604"/>
            <a:ext cx="4461125" cy="37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Examples of religious practice: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EF1CAC-862C-0533-A5F7-4DCCC2353EFC}"/>
              </a:ext>
            </a:extLst>
          </p:cNvPr>
          <p:cNvSpPr txBox="1"/>
          <p:nvPr/>
        </p:nvSpPr>
        <p:spPr>
          <a:xfrm>
            <a:off x="-10163422" y="2646067"/>
            <a:ext cx="4346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Religion involves 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set of practices, involving things like collective worship and prayer, that can be expanded to include ceremonies, such as weddings, funerals and religious festivals. 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217D44-0FF1-BB15-6456-F8D5B5A6A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r="11064"/>
          <a:stretch/>
        </p:blipFill>
        <p:spPr>
          <a:xfrm>
            <a:off x="-5471878" y="1582188"/>
            <a:ext cx="4577797" cy="32394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1881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9AF9DB-6B2B-24A6-78BF-9D090029DD66}"/>
              </a:ext>
            </a:extLst>
          </p:cNvPr>
          <p:cNvCxnSpPr>
            <a:cxnSpLocks/>
          </p:cNvCxnSpPr>
          <p:nvPr/>
        </p:nvCxnSpPr>
        <p:spPr>
          <a:xfrm flipH="1">
            <a:off x="11054080" y="3525520"/>
            <a:ext cx="1402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123BB94-EBF8-37D7-3570-A32CB4B7F423}"/>
              </a:ext>
            </a:extLst>
          </p:cNvPr>
          <p:cNvSpPr txBox="1"/>
          <p:nvPr/>
        </p:nvSpPr>
        <p:spPr>
          <a:xfrm>
            <a:off x="-340139" y="1230776"/>
            <a:ext cx="88391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88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Organization…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805FF-C78C-D39C-8C76-3398B2F7FCA9}"/>
              </a:ext>
            </a:extLst>
          </p:cNvPr>
          <p:cNvSpPr txBox="1"/>
          <p:nvPr/>
        </p:nvSpPr>
        <p:spPr>
          <a:xfrm>
            <a:off x="825500" y="2646067"/>
            <a:ext cx="570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 form of </a:t>
            </a:r>
            <a:r>
              <a:rPr lang="en-GB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that allows practices and beliefs to be collectively expressed</a:t>
            </a:r>
            <a:r>
              <a:rPr lang="en-GB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includes: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1E5DCD-5D82-5C46-DC2A-7753FEA595D2}"/>
              </a:ext>
            </a:extLst>
          </p:cNvPr>
          <p:cNvSpPr/>
          <p:nvPr/>
        </p:nvSpPr>
        <p:spPr>
          <a:xfrm>
            <a:off x="11322950" y="6476310"/>
            <a:ext cx="122767" cy="1216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13" name="Oval 12">
            <a:hlinkClick r:id="rId2" action="ppaction://hlinksldjump"/>
            <a:extLst>
              <a:ext uri="{FF2B5EF4-FFF2-40B4-BE49-F238E27FC236}">
                <a16:creationId xmlns:a16="http://schemas.microsoft.com/office/drawing/2014/main" id="{3945F1EC-5CED-8F46-4726-AC95163DFBB1}"/>
              </a:ext>
            </a:extLst>
          </p:cNvPr>
          <p:cNvSpPr/>
          <p:nvPr/>
        </p:nvSpPr>
        <p:spPr>
          <a:xfrm>
            <a:off x="11495405" y="6476310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4F5BBF-85F3-9D42-F221-4BE9BDF3C551}"/>
              </a:ext>
            </a:extLst>
          </p:cNvPr>
          <p:cNvSpPr/>
          <p:nvPr/>
        </p:nvSpPr>
        <p:spPr>
          <a:xfrm>
            <a:off x="11667860" y="6476310"/>
            <a:ext cx="122767" cy="121643"/>
          </a:xfrm>
          <a:prstGeom prst="ellipse">
            <a:avLst/>
          </a:prstGeom>
          <a:solidFill>
            <a:srgbClr val="B2B2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556D8B-5E9C-1676-85A2-BE64B26445AB}"/>
              </a:ext>
            </a:extLst>
          </p:cNvPr>
          <p:cNvSpPr txBox="1"/>
          <p:nvPr/>
        </p:nvSpPr>
        <p:spPr>
          <a:xfrm>
            <a:off x="949575" y="4099180"/>
            <a:ext cx="24701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sacred places 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such as a Church, Mosque or Meeting Hall.</a:t>
            </a:r>
          </a:p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490BCB-C6E6-41AF-6E3D-FCC5E1250B49}"/>
              </a:ext>
            </a:extLst>
          </p:cNvPr>
          <p:cNvSpPr txBox="1"/>
          <p:nvPr/>
        </p:nvSpPr>
        <p:spPr>
          <a:xfrm>
            <a:off x="3784184" y="4099180"/>
            <a:ext cx="32008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sacred </a:t>
            </a:r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people</a:t>
            </a:r>
            <a:endParaRPr lang="en-GB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such as vicars, priests and Imams, employed by a religious organisation to take services or generally look-after believers' well-being. 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2229FD-DB1E-4CF9-8666-5F8F5C25A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r="10169"/>
          <a:stretch/>
        </p:blipFill>
        <p:spPr>
          <a:xfrm>
            <a:off x="7614186" y="2191250"/>
            <a:ext cx="4101026" cy="25857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35168C-2793-285D-1AF5-88D6E4FF16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31875" r="15988" b="275"/>
          <a:stretch/>
        </p:blipFill>
        <p:spPr>
          <a:xfrm>
            <a:off x="-5619232" y="2283017"/>
            <a:ext cx="4222418" cy="28509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9DFC1C-184B-E5BF-3DF3-40272E264DCD}"/>
              </a:ext>
            </a:extLst>
          </p:cNvPr>
          <p:cNvSpPr txBox="1"/>
          <p:nvPr/>
        </p:nvSpPr>
        <p:spPr>
          <a:xfrm>
            <a:off x="-12199620" y="1433976"/>
            <a:ext cx="58530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9200" dirty="0">
                <a:solidFill>
                  <a:srgbClr val="DED900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Defining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8918BA-A1ED-46CF-4E37-BB4E55B89697}"/>
              </a:ext>
            </a:extLst>
          </p:cNvPr>
          <p:cNvSpPr txBox="1"/>
          <p:nvPr/>
        </p:nvSpPr>
        <p:spPr>
          <a:xfrm>
            <a:off x="-11445515" y="2964511"/>
            <a:ext cx="1161239" cy="38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beliefs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BD7ACE-60DF-325F-C5AB-1D03FCF5CA29}"/>
              </a:ext>
            </a:extLst>
          </p:cNvPr>
          <p:cNvSpPr txBox="1"/>
          <p:nvPr/>
        </p:nvSpPr>
        <p:spPr>
          <a:xfrm>
            <a:off x="-9946694" y="2964511"/>
            <a:ext cx="1229836" cy="38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AC78A4-FD07-C3E6-F930-E16A4FFC3F30}"/>
              </a:ext>
            </a:extLst>
          </p:cNvPr>
          <p:cNvSpPr txBox="1"/>
          <p:nvPr/>
        </p:nvSpPr>
        <p:spPr>
          <a:xfrm>
            <a:off x="-8379276" y="2964511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organization</a:t>
            </a:r>
          </a:p>
        </p:txBody>
      </p:sp>
      <p:sp>
        <p:nvSpPr>
          <p:cNvPr id="25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id="{780648EB-C0A9-CA7D-CB1C-7F042967224F}"/>
              </a:ext>
            </a:extLst>
          </p:cNvPr>
          <p:cNvSpPr/>
          <p:nvPr/>
        </p:nvSpPr>
        <p:spPr>
          <a:xfrm>
            <a:off x="-11544300" y="2964511"/>
            <a:ext cx="9810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hlinkClick r:id="rId6" action="ppaction://hlinksldjump"/>
            <a:extLst>
              <a:ext uri="{FF2B5EF4-FFF2-40B4-BE49-F238E27FC236}">
                <a16:creationId xmlns:a16="http://schemas.microsoft.com/office/drawing/2014/main" id="{40E158DF-4266-FA70-E94D-2017E8A3BB38}"/>
              </a:ext>
            </a:extLst>
          </p:cNvPr>
          <p:cNvSpPr/>
          <p:nvPr/>
        </p:nvSpPr>
        <p:spPr>
          <a:xfrm>
            <a:off x="-9946694" y="2964511"/>
            <a:ext cx="952373" cy="38278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hlinkClick r:id="rId7" action="ppaction://hlinksldjump"/>
            <a:extLst>
              <a:ext uri="{FF2B5EF4-FFF2-40B4-BE49-F238E27FC236}">
                <a16:creationId xmlns:a16="http://schemas.microsoft.com/office/drawing/2014/main" id="{B70BEC37-A39A-BA40-397A-0C6462348035}"/>
              </a:ext>
            </a:extLst>
          </p:cNvPr>
          <p:cNvSpPr/>
          <p:nvPr/>
        </p:nvSpPr>
        <p:spPr>
          <a:xfrm>
            <a:off x="-8381930" y="2964510"/>
            <a:ext cx="1368809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hlinkClick r:id="rId8" action="ppaction://hlinksldjump"/>
            <a:extLst>
              <a:ext uri="{FF2B5EF4-FFF2-40B4-BE49-F238E27FC236}">
                <a16:creationId xmlns:a16="http://schemas.microsoft.com/office/drawing/2014/main" id="{727C9279-DDCA-1C09-442A-D92F224B35A7}"/>
              </a:ext>
            </a:extLst>
          </p:cNvPr>
          <p:cNvSpPr/>
          <p:nvPr/>
        </p:nvSpPr>
        <p:spPr>
          <a:xfrm>
            <a:off x="230421" y="6476310"/>
            <a:ext cx="122767" cy="121643"/>
          </a:xfrm>
          <a:prstGeom prst="ellipse">
            <a:avLst/>
          </a:prstGeom>
          <a:solidFill>
            <a:srgbClr val="0000FF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B70EA0-5029-0D82-DC29-6896EF8899EE}"/>
              </a:ext>
            </a:extLst>
          </p:cNvPr>
          <p:cNvCxnSpPr>
            <a:cxnSpLocks/>
          </p:cNvCxnSpPr>
          <p:nvPr/>
        </p:nvCxnSpPr>
        <p:spPr>
          <a:xfrm flipH="1">
            <a:off x="-2433320" y="3677920"/>
            <a:ext cx="14020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1ABB43D-1A38-8FE8-B182-18BDFC4E7F6D}"/>
              </a:ext>
            </a:extLst>
          </p:cNvPr>
          <p:cNvSpPr txBox="1"/>
          <p:nvPr/>
        </p:nvSpPr>
        <p:spPr>
          <a:xfrm>
            <a:off x="12750800" y="2798467"/>
            <a:ext cx="357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Different levels:</a:t>
            </a:r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7F1C76-C61E-6723-579E-1983B8588BCD}"/>
              </a:ext>
            </a:extLst>
          </p:cNvPr>
          <p:cNvSpPr txBox="1"/>
          <p:nvPr/>
        </p:nvSpPr>
        <p:spPr>
          <a:xfrm>
            <a:off x="15017053" y="4028869"/>
            <a:ext cx="54440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Tightly organized</a:t>
            </a:r>
          </a:p>
          <a:p>
            <a:pPr algn="ctr"/>
            <a:r>
              <a:rPr lang="en-GB" sz="1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Catholicism has a highly developed structure with paid employees at various levels in a corporate hierarchy, with the Pope at its head supported by Cardinals. It also has a strict doctrine; a set of beliefs and principles to which the practitioner must conform: contraception, for example, is forbidden.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0586A4-F3EB-48AD-A540-C105AB0E7D58}"/>
              </a:ext>
            </a:extLst>
          </p:cNvPr>
          <p:cNvCxnSpPr>
            <a:cxnSpLocks/>
          </p:cNvCxnSpPr>
          <p:nvPr/>
        </p:nvCxnSpPr>
        <p:spPr>
          <a:xfrm flipH="1">
            <a:off x="13756861" y="3525520"/>
            <a:ext cx="127962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89DF0596-3857-E1CB-3EE1-007DA3249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" b="3400"/>
          <a:stretch/>
        </p:blipFill>
        <p:spPr>
          <a:xfrm>
            <a:off x="19844286" y="2343650"/>
            <a:ext cx="4101026" cy="25857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05319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2.1" id="{19F6FF4A-BFB8-D448-81DB-A8F1C71F8E46}" vid="{CDCDF023-17A4-CF46-89DD-D6386F64A9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  <wetp:taskpane dockstate="right" visibility="0" width="438" row="4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995BE8D3-708D-4FB0-A9B5-854BF3546D51}">
  <we:reference id="wa200005669" version="2.0.0.0" store="en-US" storeType="OMEX"/>
  <we:alternateReferences>
    <we:reference id="wa200005669" version="2.0.0.0" store="wa200005669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E6B045A-F656-4A37-A223-7A106810E5D0}">
  <we:reference id="wa200005566" version="3.0.0.2" store="en-GB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1340</Words>
  <Application>Microsoft Office PowerPoint</Application>
  <PresentationFormat>Widescreen</PresentationFormat>
  <Paragraphs>170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Modern No. 20</vt:lpstr>
      <vt:lpstr>Roboto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Livesey</dc:creator>
  <cp:lastModifiedBy>Chris Livesey</cp:lastModifiedBy>
  <cp:revision>96</cp:revision>
  <dcterms:created xsi:type="dcterms:W3CDTF">2024-03-30T15:34:16Z</dcterms:created>
  <dcterms:modified xsi:type="dcterms:W3CDTF">2024-04-02T13:24:50Z</dcterms:modified>
</cp:coreProperties>
</file>